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7081" r:id="rId2"/>
    <p:sldId id="7570" r:id="rId3"/>
    <p:sldId id="7571" r:id="rId4"/>
    <p:sldId id="8196" r:id="rId5"/>
    <p:sldId id="8197" r:id="rId6"/>
    <p:sldId id="8198" r:id="rId7"/>
    <p:sldId id="8199" r:id="rId8"/>
    <p:sldId id="8200" r:id="rId9"/>
    <p:sldId id="8201" r:id="rId10"/>
    <p:sldId id="8202" r:id="rId11"/>
    <p:sldId id="8203" r:id="rId12"/>
    <p:sldId id="8204" r:id="rId13"/>
    <p:sldId id="8205" r:id="rId14"/>
    <p:sldId id="8206" r:id="rId15"/>
    <p:sldId id="1179" r:id="rId16"/>
    <p:sldId id="8207" r:id="rId17"/>
    <p:sldId id="8208" r:id="rId18"/>
    <p:sldId id="8210" r:id="rId19"/>
    <p:sldId id="8213" r:id="rId20"/>
    <p:sldId id="8214" r:id="rId21"/>
    <p:sldId id="8215" r:id="rId22"/>
    <p:sldId id="8219" r:id="rId23"/>
    <p:sldId id="8218" r:id="rId24"/>
    <p:sldId id="8217" r:id="rId25"/>
    <p:sldId id="8220" r:id="rId26"/>
    <p:sldId id="8221" r:id="rId27"/>
    <p:sldId id="8222" r:id="rId28"/>
    <p:sldId id="8223" r:id="rId29"/>
    <p:sldId id="8224" r:id="rId30"/>
    <p:sldId id="8225" r:id="rId31"/>
    <p:sldId id="8226" r:id="rId32"/>
    <p:sldId id="8227" r:id="rId33"/>
    <p:sldId id="8228" r:id="rId34"/>
    <p:sldId id="8229" r:id="rId35"/>
    <p:sldId id="8230" r:id="rId36"/>
    <p:sldId id="8231" r:id="rId37"/>
    <p:sldId id="8233" r:id="rId38"/>
    <p:sldId id="8234" r:id="rId39"/>
    <p:sldId id="8235" r:id="rId40"/>
    <p:sldId id="8236" r:id="rId41"/>
    <p:sldId id="8238" r:id="rId42"/>
    <p:sldId id="8282" r:id="rId43"/>
    <p:sldId id="8237" r:id="rId44"/>
    <p:sldId id="8239" r:id="rId45"/>
    <p:sldId id="8240" r:id="rId46"/>
    <p:sldId id="8241" r:id="rId47"/>
    <p:sldId id="8242" r:id="rId48"/>
    <p:sldId id="8244" r:id="rId49"/>
    <p:sldId id="8245" r:id="rId50"/>
    <p:sldId id="8246" r:id="rId51"/>
    <p:sldId id="8248" r:id="rId52"/>
    <p:sldId id="8247" r:id="rId53"/>
    <p:sldId id="8249" r:id="rId54"/>
    <p:sldId id="8250" r:id="rId55"/>
    <p:sldId id="8252" r:id="rId56"/>
    <p:sldId id="8253" r:id="rId57"/>
    <p:sldId id="8254" r:id="rId58"/>
    <p:sldId id="8255" r:id="rId59"/>
    <p:sldId id="8256" r:id="rId60"/>
    <p:sldId id="8257" r:id="rId61"/>
    <p:sldId id="8258" r:id="rId62"/>
    <p:sldId id="8259" r:id="rId63"/>
    <p:sldId id="8260" r:id="rId64"/>
    <p:sldId id="8262" r:id="rId65"/>
    <p:sldId id="8263" r:id="rId66"/>
    <p:sldId id="8266" r:id="rId67"/>
    <p:sldId id="8267" r:id="rId68"/>
    <p:sldId id="8268" r:id="rId69"/>
    <p:sldId id="8269" r:id="rId70"/>
    <p:sldId id="8270" r:id="rId71"/>
    <p:sldId id="8271" r:id="rId72"/>
    <p:sldId id="8272" r:id="rId73"/>
    <p:sldId id="8273" r:id="rId74"/>
    <p:sldId id="8274" r:id="rId75"/>
    <p:sldId id="8275" r:id="rId76"/>
    <p:sldId id="8283" r:id="rId77"/>
    <p:sldId id="8276" r:id="rId78"/>
    <p:sldId id="8277" r:id="rId79"/>
    <p:sldId id="8278" r:id="rId80"/>
    <p:sldId id="8279" r:id="rId81"/>
    <p:sldId id="8280" r:id="rId82"/>
    <p:sldId id="8281" r:id="rId83"/>
    <p:sldId id="7645" r:id="rId84"/>
    <p:sldId id="6976" r:id="rId8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E1C"/>
    <a:srgbClr val="DCDC92"/>
    <a:srgbClr val="F79747"/>
    <a:srgbClr val="F68B32"/>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47B0F-9B54-492B-BCE9-69BC64372FB3}" v="348" dt="2023-03-24T15:12:24.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8" autoAdjust="0"/>
    <p:restoredTop sz="90958" autoAdjust="0"/>
  </p:normalViewPr>
  <p:slideViewPr>
    <p:cSldViewPr>
      <p:cViewPr varScale="1">
        <p:scale>
          <a:sx n="67" d="100"/>
          <a:sy n="67" d="100"/>
        </p:scale>
        <p:origin x="1128"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9D247B0F-9B54-492B-BCE9-69BC64372FB3}"/>
    <pc:docChg chg="undo custSel addSld delSld modSld">
      <pc:chgData name="FoustB" userId="036fd538-e6a0-4478-b832-b99ce6775b9a" providerId="ADAL" clId="{9D247B0F-9B54-492B-BCE9-69BC64372FB3}" dt="2023-03-26T13:17:14.022" v="1261" actId="20577"/>
      <pc:docMkLst>
        <pc:docMk/>
      </pc:docMkLst>
      <pc:sldChg chg="modAnim">
        <pc:chgData name="FoustB" userId="036fd538-e6a0-4478-b832-b99ce6775b9a" providerId="ADAL" clId="{9D247B0F-9B54-492B-BCE9-69BC64372FB3}" dt="2023-03-24T14:44:42.589" v="96"/>
        <pc:sldMkLst>
          <pc:docMk/>
          <pc:sldMk cId="2817950310" sldId="1179"/>
        </pc:sldMkLst>
      </pc:sldChg>
      <pc:sldChg chg="modSp mod">
        <pc:chgData name="FoustB" userId="036fd538-e6a0-4478-b832-b99ce6775b9a" providerId="ADAL" clId="{9D247B0F-9B54-492B-BCE9-69BC64372FB3}" dt="2023-03-24T14:13:10.891" v="25" actId="14100"/>
        <pc:sldMkLst>
          <pc:docMk/>
          <pc:sldMk cId="748312262" sldId="7570"/>
        </pc:sldMkLst>
        <pc:spChg chg="mod">
          <ac:chgData name="FoustB" userId="036fd538-e6a0-4478-b832-b99ce6775b9a" providerId="ADAL" clId="{9D247B0F-9B54-492B-BCE9-69BC64372FB3}" dt="2023-03-24T14:13:10.891" v="25" actId="14100"/>
          <ac:spMkLst>
            <pc:docMk/>
            <pc:sldMk cId="748312262" sldId="7570"/>
            <ac:spMk id="2" creationId="{698D22CF-52A1-9225-D18F-5DA5985B845A}"/>
          </ac:spMkLst>
        </pc:spChg>
      </pc:sldChg>
      <pc:sldChg chg="modSp mod">
        <pc:chgData name="FoustB" userId="036fd538-e6a0-4478-b832-b99ce6775b9a" providerId="ADAL" clId="{9D247B0F-9B54-492B-BCE9-69BC64372FB3}" dt="2023-03-24T14:18:25.790" v="87" actId="1076"/>
        <pc:sldMkLst>
          <pc:docMk/>
          <pc:sldMk cId="315057953" sldId="8198"/>
        </pc:sldMkLst>
        <pc:spChg chg="mod">
          <ac:chgData name="FoustB" userId="036fd538-e6a0-4478-b832-b99ce6775b9a" providerId="ADAL" clId="{9D247B0F-9B54-492B-BCE9-69BC64372FB3}" dt="2023-03-24T14:18:25.790" v="87" actId="1076"/>
          <ac:spMkLst>
            <pc:docMk/>
            <pc:sldMk cId="315057953" sldId="8198"/>
            <ac:spMk id="4" creationId="{4597EE0A-8012-3925-84E9-17A00C8FD5CC}"/>
          </ac:spMkLst>
        </pc:spChg>
      </pc:sldChg>
      <pc:sldChg chg="addSp delSp modSp mod modAnim">
        <pc:chgData name="FoustB" userId="036fd538-e6a0-4478-b832-b99ce6775b9a" providerId="ADAL" clId="{9D247B0F-9B54-492B-BCE9-69BC64372FB3}" dt="2023-03-24T14:20:30.032" v="95" actId="20577"/>
        <pc:sldMkLst>
          <pc:docMk/>
          <pc:sldMk cId="662945552" sldId="8199"/>
        </pc:sldMkLst>
        <pc:spChg chg="add mod">
          <ac:chgData name="FoustB" userId="036fd538-e6a0-4478-b832-b99ce6775b9a" providerId="ADAL" clId="{9D247B0F-9B54-492B-BCE9-69BC64372FB3}" dt="2023-03-24T14:19:05.711" v="89"/>
          <ac:spMkLst>
            <pc:docMk/>
            <pc:sldMk cId="662945552" sldId="8199"/>
            <ac:spMk id="2" creationId="{25FDAEE0-7326-74B8-E75C-34B7A0C2A1FC}"/>
          </ac:spMkLst>
        </pc:spChg>
        <pc:spChg chg="del">
          <ac:chgData name="FoustB" userId="036fd538-e6a0-4478-b832-b99ce6775b9a" providerId="ADAL" clId="{9D247B0F-9B54-492B-BCE9-69BC64372FB3}" dt="2023-03-24T14:19:05.411" v="88" actId="478"/>
          <ac:spMkLst>
            <pc:docMk/>
            <pc:sldMk cId="662945552" sldId="8199"/>
            <ac:spMk id="4" creationId="{4597EE0A-8012-3925-84E9-17A00C8FD5CC}"/>
          </ac:spMkLst>
        </pc:spChg>
        <pc:spChg chg="mod">
          <ac:chgData name="FoustB" userId="036fd538-e6a0-4478-b832-b99ce6775b9a" providerId="ADAL" clId="{9D247B0F-9B54-492B-BCE9-69BC64372FB3}" dt="2023-03-24T14:20:30.032" v="95" actId="20577"/>
          <ac:spMkLst>
            <pc:docMk/>
            <pc:sldMk cId="662945552" sldId="8199"/>
            <ac:spMk id="7" creationId="{7B2A4E4B-4500-2868-7811-DC55CF853A0E}"/>
          </ac:spMkLst>
        </pc:spChg>
      </pc:sldChg>
      <pc:sldChg chg="addSp delSp modSp mod modAnim">
        <pc:chgData name="FoustB" userId="036fd538-e6a0-4478-b832-b99ce6775b9a" providerId="ADAL" clId="{9D247B0F-9B54-492B-BCE9-69BC64372FB3}" dt="2023-03-24T14:19:15.355" v="92"/>
        <pc:sldMkLst>
          <pc:docMk/>
          <pc:sldMk cId="1040043657" sldId="8200"/>
        </pc:sldMkLst>
        <pc:spChg chg="add mod">
          <ac:chgData name="FoustB" userId="036fd538-e6a0-4478-b832-b99ce6775b9a" providerId="ADAL" clId="{9D247B0F-9B54-492B-BCE9-69BC64372FB3}" dt="2023-03-24T14:19:10.787" v="91"/>
          <ac:spMkLst>
            <pc:docMk/>
            <pc:sldMk cId="1040043657" sldId="8200"/>
            <ac:spMk id="2" creationId="{6188E108-0D64-A5E4-8BC9-D3289C57B8A5}"/>
          </ac:spMkLst>
        </pc:spChg>
        <pc:spChg chg="del">
          <ac:chgData name="FoustB" userId="036fd538-e6a0-4478-b832-b99ce6775b9a" providerId="ADAL" clId="{9D247B0F-9B54-492B-BCE9-69BC64372FB3}" dt="2023-03-24T14:19:10.540" v="90" actId="478"/>
          <ac:spMkLst>
            <pc:docMk/>
            <pc:sldMk cId="1040043657" sldId="8200"/>
            <ac:spMk id="4" creationId="{4597EE0A-8012-3925-84E9-17A00C8FD5CC}"/>
          </ac:spMkLst>
        </pc:spChg>
      </pc:sldChg>
      <pc:sldChg chg="addSp delSp modSp mod delAnim modAnim">
        <pc:chgData name="FoustB" userId="036fd538-e6a0-4478-b832-b99ce6775b9a" providerId="ADAL" clId="{9D247B0F-9B54-492B-BCE9-69BC64372FB3}" dt="2023-03-25T16:19:15.190" v="1251" actId="20577"/>
        <pc:sldMkLst>
          <pc:docMk/>
          <pc:sldMk cId="4030957927" sldId="8205"/>
        </pc:sldMkLst>
        <pc:spChg chg="add del mod">
          <ac:chgData name="FoustB" userId="036fd538-e6a0-4478-b832-b99ce6775b9a" providerId="ADAL" clId="{9D247B0F-9B54-492B-BCE9-69BC64372FB3}" dt="2023-03-25T16:17:38.415" v="1229" actId="478"/>
          <ac:spMkLst>
            <pc:docMk/>
            <pc:sldMk cId="4030957927" sldId="8205"/>
            <ac:spMk id="2" creationId="{9813B453-5255-B262-DAD7-DCB723B48BCB}"/>
          </ac:spMkLst>
        </pc:spChg>
        <pc:spChg chg="mod">
          <ac:chgData name="FoustB" userId="036fd538-e6a0-4478-b832-b99ce6775b9a" providerId="ADAL" clId="{9D247B0F-9B54-492B-BCE9-69BC64372FB3}" dt="2023-03-25T16:18:11.305" v="1239" actId="1076"/>
          <ac:spMkLst>
            <pc:docMk/>
            <pc:sldMk cId="4030957927" sldId="8205"/>
            <ac:spMk id="3" creationId="{64D9355E-01C3-3522-30C7-1D2847F54FA1}"/>
          </ac:spMkLst>
        </pc:spChg>
        <pc:spChg chg="add del mod">
          <ac:chgData name="FoustB" userId="036fd538-e6a0-4478-b832-b99ce6775b9a" providerId="ADAL" clId="{9D247B0F-9B54-492B-BCE9-69BC64372FB3}" dt="2023-03-25T16:18:07.842" v="1237" actId="478"/>
          <ac:spMkLst>
            <pc:docMk/>
            <pc:sldMk cId="4030957927" sldId="8205"/>
            <ac:spMk id="7" creationId="{62035146-1A5D-8690-F2B3-702CF23ADCE7}"/>
          </ac:spMkLst>
        </pc:spChg>
        <pc:spChg chg="add mod">
          <ac:chgData name="FoustB" userId="036fd538-e6a0-4478-b832-b99ce6775b9a" providerId="ADAL" clId="{9D247B0F-9B54-492B-BCE9-69BC64372FB3}" dt="2023-03-25T16:17:52.932" v="1233" actId="14100"/>
          <ac:spMkLst>
            <pc:docMk/>
            <pc:sldMk cId="4030957927" sldId="8205"/>
            <ac:spMk id="9" creationId="{7F8A381C-CA79-C07A-EA69-391A56F87FA2}"/>
          </ac:spMkLst>
        </pc:spChg>
        <pc:spChg chg="add mod">
          <ac:chgData name="FoustB" userId="036fd538-e6a0-4478-b832-b99ce6775b9a" providerId="ADAL" clId="{9D247B0F-9B54-492B-BCE9-69BC64372FB3}" dt="2023-03-25T16:19:15.190" v="1251" actId="20577"/>
          <ac:spMkLst>
            <pc:docMk/>
            <pc:sldMk cId="4030957927" sldId="8205"/>
            <ac:spMk id="10" creationId="{64D3C031-209D-948A-18DE-1D01F6FF7F3D}"/>
          </ac:spMkLst>
        </pc:spChg>
      </pc:sldChg>
      <pc:sldChg chg="del">
        <pc:chgData name="FoustB" userId="036fd538-e6a0-4478-b832-b99ce6775b9a" providerId="ADAL" clId="{9D247B0F-9B54-492B-BCE9-69BC64372FB3}" dt="2023-03-24T14:46:36.339" v="97" actId="47"/>
        <pc:sldMkLst>
          <pc:docMk/>
          <pc:sldMk cId="775572265" sldId="8209"/>
        </pc:sldMkLst>
      </pc:sldChg>
      <pc:sldChg chg="modSp">
        <pc:chgData name="FoustB" userId="036fd538-e6a0-4478-b832-b99ce6775b9a" providerId="ADAL" clId="{9D247B0F-9B54-492B-BCE9-69BC64372FB3}" dt="2023-03-24T14:47:24.427" v="99" actId="20577"/>
        <pc:sldMkLst>
          <pc:docMk/>
          <pc:sldMk cId="2939702491" sldId="8210"/>
        </pc:sldMkLst>
        <pc:spChg chg="mod">
          <ac:chgData name="FoustB" userId="036fd538-e6a0-4478-b832-b99ce6775b9a" providerId="ADAL" clId="{9D247B0F-9B54-492B-BCE9-69BC64372FB3}" dt="2023-03-24T14:47:24.427" v="99" actId="20577"/>
          <ac:spMkLst>
            <pc:docMk/>
            <pc:sldMk cId="2939702491" sldId="8210"/>
            <ac:spMk id="13" creationId="{0C495544-D91D-5606-0B33-5AF81562C8E3}"/>
          </ac:spMkLst>
        </pc:spChg>
      </pc:sldChg>
      <pc:sldChg chg="del">
        <pc:chgData name="FoustB" userId="036fd538-e6a0-4478-b832-b99ce6775b9a" providerId="ADAL" clId="{9D247B0F-9B54-492B-BCE9-69BC64372FB3}" dt="2023-03-26T13:03:07.620" v="1257" actId="47"/>
        <pc:sldMkLst>
          <pc:docMk/>
          <pc:sldMk cId="3584102180" sldId="8211"/>
        </pc:sldMkLst>
      </pc:sldChg>
      <pc:sldChg chg="modSp mod">
        <pc:chgData name="FoustB" userId="036fd538-e6a0-4478-b832-b99ce6775b9a" providerId="ADAL" clId="{9D247B0F-9B54-492B-BCE9-69BC64372FB3}" dt="2023-03-24T15:26:10.780" v="392" actId="115"/>
        <pc:sldMkLst>
          <pc:docMk/>
          <pc:sldMk cId="3059837017" sldId="8227"/>
        </pc:sldMkLst>
        <pc:spChg chg="mod">
          <ac:chgData name="FoustB" userId="036fd538-e6a0-4478-b832-b99ce6775b9a" providerId="ADAL" clId="{9D247B0F-9B54-492B-BCE9-69BC64372FB3}" dt="2023-03-24T15:26:10.780" v="392" actId="115"/>
          <ac:spMkLst>
            <pc:docMk/>
            <pc:sldMk cId="3059837017" sldId="8227"/>
            <ac:spMk id="4" creationId="{7DA137EF-EE68-1B28-3123-0E1DA0ACD20B}"/>
          </ac:spMkLst>
        </pc:spChg>
      </pc:sldChg>
      <pc:sldChg chg="modSp">
        <pc:chgData name="FoustB" userId="036fd538-e6a0-4478-b832-b99ce6775b9a" providerId="ADAL" clId="{9D247B0F-9B54-492B-BCE9-69BC64372FB3}" dt="2023-03-26T13:17:14.022" v="1261" actId="20577"/>
        <pc:sldMkLst>
          <pc:docMk/>
          <pc:sldMk cId="4218004398" sldId="8229"/>
        </pc:sldMkLst>
        <pc:spChg chg="mod">
          <ac:chgData name="FoustB" userId="036fd538-e6a0-4478-b832-b99ce6775b9a" providerId="ADAL" clId="{9D247B0F-9B54-492B-BCE9-69BC64372FB3}" dt="2023-03-26T13:17:14.022" v="1261" actId="20577"/>
          <ac:spMkLst>
            <pc:docMk/>
            <pc:sldMk cId="4218004398" sldId="8229"/>
            <ac:spMk id="2" creationId="{7DAABBFD-79B0-2C47-FFBB-3B237F041CE0}"/>
          </ac:spMkLst>
        </pc:spChg>
      </pc:sldChg>
      <pc:sldChg chg="modAnim">
        <pc:chgData name="FoustB" userId="036fd538-e6a0-4478-b832-b99ce6775b9a" providerId="ADAL" clId="{9D247B0F-9B54-492B-BCE9-69BC64372FB3}" dt="2023-03-24T15:29:42.088" v="393"/>
        <pc:sldMkLst>
          <pc:docMk/>
          <pc:sldMk cId="3990701528" sldId="8230"/>
        </pc:sldMkLst>
      </pc:sldChg>
      <pc:sldChg chg="modAnim">
        <pc:chgData name="FoustB" userId="036fd538-e6a0-4478-b832-b99ce6775b9a" providerId="ADAL" clId="{9D247B0F-9B54-492B-BCE9-69BC64372FB3}" dt="2023-03-24T15:34:39.450" v="395"/>
        <pc:sldMkLst>
          <pc:docMk/>
          <pc:sldMk cId="2309922204" sldId="8236"/>
        </pc:sldMkLst>
      </pc:sldChg>
      <pc:sldChg chg="modTransition modAnim">
        <pc:chgData name="FoustB" userId="036fd538-e6a0-4478-b832-b99ce6775b9a" providerId="ADAL" clId="{9D247B0F-9B54-492B-BCE9-69BC64372FB3}" dt="2023-03-24T15:48:19.796" v="546"/>
        <pc:sldMkLst>
          <pc:docMk/>
          <pc:sldMk cId="832987153" sldId="8237"/>
        </pc:sldMkLst>
      </pc:sldChg>
      <pc:sldChg chg="addSp delSp modSp mod">
        <pc:chgData name="FoustB" userId="036fd538-e6a0-4478-b832-b99ce6775b9a" providerId="ADAL" clId="{9D247B0F-9B54-492B-BCE9-69BC64372FB3}" dt="2023-03-24T15:45:18.739" v="536" actId="478"/>
        <pc:sldMkLst>
          <pc:docMk/>
          <pc:sldMk cId="1459657384" sldId="8238"/>
        </pc:sldMkLst>
        <pc:spChg chg="add del mod">
          <ac:chgData name="FoustB" userId="036fd538-e6a0-4478-b832-b99ce6775b9a" providerId="ADAL" clId="{9D247B0F-9B54-492B-BCE9-69BC64372FB3}" dt="2023-03-24T15:45:18.739" v="536" actId="478"/>
          <ac:spMkLst>
            <pc:docMk/>
            <pc:sldMk cId="1459657384" sldId="8238"/>
            <ac:spMk id="2" creationId="{D1937A19-F33B-A276-093A-35F1F9DEEC97}"/>
          </ac:spMkLst>
        </pc:spChg>
        <pc:spChg chg="mod">
          <ac:chgData name="FoustB" userId="036fd538-e6a0-4478-b832-b99ce6775b9a" providerId="ADAL" clId="{9D247B0F-9B54-492B-BCE9-69BC64372FB3}" dt="2023-03-24T15:44:50.186" v="438" actId="20577"/>
          <ac:spMkLst>
            <pc:docMk/>
            <pc:sldMk cId="1459657384" sldId="8238"/>
            <ac:spMk id="5" creationId="{5F77C95E-9B9B-F2DE-479A-11004853FA93}"/>
          </ac:spMkLst>
        </pc:spChg>
      </pc:sldChg>
      <pc:sldChg chg="addSp modSp mod modAnim">
        <pc:chgData name="FoustB" userId="036fd538-e6a0-4478-b832-b99ce6775b9a" providerId="ADAL" clId="{9D247B0F-9B54-492B-BCE9-69BC64372FB3}" dt="2023-03-24T15:51:45.632" v="731" actId="114"/>
        <pc:sldMkLst>
          <pc:docMk/>
          <pc:sldMk cId="2027796422" sldId="8239"/>
        </pc:sldMkLst>
        <pc:spChg chg="add mod">
          <ac:chgData name="FoustB" userId="036fd538-e6a0-4478-b832-b99ce6775b9a" providerId="ADAL" clId="{9D247B0F-9B54-492B-BCE9-69BC64372FB3}" dt="2023-03-24T15:51:45.632" v="731" actId="114"/>
          <ac:spMkLst>
            <pc:docMk/>
            <pc:sldMk cId="2027796422" sldId="8239"/>
            <ac:spMk id="4" creationId="{91CA8097-34F1-3110-9F97-437D7B545EF4}"/>
          </ac:spMkLst>
        </pc:spChg>
      </pc:sldChg>
      <pc:sldChg chg="modSp mod">
        <pc:chgData name="FoustB" userId="036fd538-e6a0-4478-b832-b99ce6775b9a" providerId="ADAL" clId="{9D247B0F-9B54-492B-BCE9-69BC64372FB3}" dt="2023-03-24T15:52:34.231" v="737" actId="207"/>
        <pc:sldMkLst>
          <pc:docMk/>
          <pc:sldMk cId="601982375" sldId="8240"/>
        </pc:sldMkLst>
        <pc:spChg chg="mod">
          <ac:chgData name="FoustB" userId="036fd538-e6a0-4478-b832-b99ce6775b9a" providerId="ADAL" clId="{9D247B0F-9B54-492B-BCE9-69BC64372FB3}" dt="2023-03-24T15:52:34.231" v="737" actId="207"/>
          <ac:spMkLst>
            <pc:docMk/>
            <pc:sldMk cId="601982375" sldId="8240"/>
            <ac:spMk id="3" creationId="{9FD61BA3-D84D-1F1A-3788-AD230B77537F}"/>
          </ac:spMkLst>
        </pc:spChg>
      </pc:sldChg>
      <pc:sldChg chg="modAnim">
        <pc:chgData name="FoustB" userId="036fd538-e6a0-4478-b832-b99ce6775b9a" providerId="ADAL" clId="{9D247B0F-9B54-492B-BCE9-69BC64372FB3}" dt="2023-03-24T15:55:45.005" v="738"/>
        <pc:sldMkLst>
          <pc:docMk/>
          <pc:sldMk cId="368451112" sldId="8242"/>
        </pc:sldMkLst>
      </pc:sldChg>
      <pc:sldChg chg="delSp mod delAnim modAnim">
        <pc:chgData name="FoustB" userId="036fd538-e6a0-4478-b832-b99ce6775b9a" providerId="ADAL" clId="{9D247B0F-9B54-492B-BCE9-69BC64372FB3}" dt="2023-03-25T16:20:10.647" v="1252" actId="478"/>
        <pc:sldMkLst>
          <pc:docMk/>
          <pc:sldMk cId="3645052879" sldId="8250"/>
        </pc:sldMkLst>
        <pc:spChg chg="del">
          <ac:chgData name="FoustB" userId="036fd538-e6a0-4478-b832-b99ce6775b9a" providerId="ADAL" clId="{9D247B0F-9B54-492B-BCE9-69BC64372FB3}" dt="2023-03-25T16:20:10.647" v="1252" actId="478"/>
          <ac:spMkLst>
            <pc:docMk/>
            <pc:sldMk cId="3645052879" sldId="8250"/>
            <ac:spMk id="5" creationId="{72F800AA-C5D0-E6D1-F3B1-8D0B1224FFC7}"/>
          </ac:spMkLst>
        </pc:spChg>
      </pc:sldChg>
      <pc:sldChg chg="del">
        <pc:chgData name="FoustB" userId="036fd538-e6a0-4478-b832-b99ce6775b9a" providerId="ADAL" clId="{9D247B0F-9B54-492B-BCE9-69BC64372FB3}" dt="2023-03-25T16:20:14.872" v="1253" actId="47"/>
        <pc:sldMkLst>
          <pc:docMk/>
          <pc:sldMk cId="3051696541" sldId="8251"/>
        </pc:sldMkLst>
      </pc:sldChg>
      <pc:sldChg chg="delSp modSp mod">
        <pc:chgData name="FoustB" userId="036fd538-e6a0-4478-b832-b99ce6775b9a" providerId="ADAL" clId="{9D247B0F-9B54-492B-BCE9-69BC64372FB3}" dt="2023-03-25T16:20:48.446" v="1256" actId="1076"/>
        <pc:sldMkLst>
          <pc:docMk/>
          <pc:sldMk cId="3705871655" sldId="8252"/>
        </pc:sldMkLst>
        <pc:spChg chg="del">
          <ac:chgData name="FoustB" userId="036fd538-e6a0-4478-b832-b99ce6775b9a" providerId="ADAL" clId="{9D247B0F-9B54-492B-BCE9-69BC64372FB3}" dt="2023-03-25T16:20:44.097" v="1255" actId="478"/>
          <ac:spMkLst>
            <pc:docMk/>
            <pc:sldMk cId="3705871655" sldId="8252"/>
            <ac:spMk id="5" creationId="{72F800AA-C5D0-E6D1-F3B1-8D0B1224FFC7}"/>
          </ac:spMkLst>
        </pc:spChg>
        <pc:spChg chg="mod">
          <ac:chgData name="FoustB" userId="036fd538-e6a0-4478-b832-b99ce6775b9a" providerId="ADAL" clId="{9D247B0F-9B54-492B-BCE9-69BC64372FB3}" dt="2023-03-25T16:20:48.446" v="1256" actId="1076"/>
          <ac:spMkLst>
            <pc:docMk/>
            <pc:sldMk cId="3705871655" sldId="8252"/>
            <ac:spMk id="7" creationId="{0B9B5C47-1FDE-34CF-0094-56F8B43CCD7C}"/>
          </ac:spMkLst>
        </pc:spChg>
      </pc:sldChg>
      <pc:sldChg chg="modSp mod">
        <pc:chgData name="FoustB" userId="036fd538-e6a0-4478-b832-b99ce6775b9a" providerId="ADAL" clId="{9D247B0F-9B54-492B-BCE9-69BC64372FB3}" dt="2023-03-24T16:21:43.321" v="955" actId="1038"/>
        <pc:sldMkLst>
          <pc:docMk/>
          <pc:sldMk cId="762242680" sldId="8256"/>
        </pc:sldMkLst>
        <pc:spChg chg="mod">
          <ac:chgData name="FoustB" userId="036fd538-e6a0-4478-b832-b99ce6775b9a" providerId="ADAL" clId="{9D247B0F-9B54-492B-BCE9-69BC64372FB3}" dt="2023-03-24T16:21:43.321" v="955" actId="1038"/>
          <ac:spMkLst>
            <pc:docMk/>
            <pc:sldMk cId="762242680" sldId="8256"/>
            <ac:spMk id="3" creationId="{B79146AA-FF7E-8CBA-51F8-12D3AD632BC6}"/>
          </ac:spMkLst>
        </pc:spChg>
        <pc:spChg chg="mod">
          <ac:chgData name="FoustB" userId="036fd538-e6a0-4478-b832-b99ce6775b9a" providerId="ADAL" clId="{9D247B0F-9B54-492B-BCE9-69BC64372FB3}" dt="2023-03-24T16:20:17.723" v="913" actId="207"/>
          <ac:spMkLst>
            <pc:docMk/>
            <pc:sldMk cId="762242680" sldId="8256"/>
            <ac:spMk id="9" creationId="{5F4BF99E-1A33-19BB-C32B-7815AEAE70D9}"/>
          </ac:spMkLst>
        </pc:spChg>
      </pc:sldChg>
      <pc:sldChg chg="modSp">
        <pc:chgData name="FoustB" userId="036fd538-e6a0-4478-b832-b99ce6775b9a" providerId="ADAL" clId="{9D247B0F-9B54-492B-BCE9-69BC64372FB3}" dt="2023-03-24T16:24:57.882" v="966" actId="20577"/>
        <pc:sldMkLst>
          <pc:docMk/>
          <pc:sldMk cId="1766905716" sldId="8258"/>
        </pc:sldMkLst>
        <pc:spChg chg="mod">
          <ac:chgData name="FoustB" userId="036fd538-e6a0-4478-b832-b99ce6775b9a" providerId="ADAL" clId="{9D247B0F-9B54-492B-BCE9-69BC64372FB3}" dt="2023-03-24T16:24:57.882" v="966" actId="20577"/>
          <ac:spMkLst>
            <pc:docMk/>
            <pc:sldMk cId="1766905716" sldId="8258"/>
            <ac:spMk id="7" creationId="{EA6B06A5-B34A-3119-69D9-7A19391B3355}"/>
          </ac:spMkLst>
        </pc:spChg>
      </pc:sldChg>
      <pc:sldChg chg="modSp mod">
        <pc:chgData name="FoustB" userId="036fd538-e6a0-4478-b832-b99ce6775b9a" providerId="ADAL" clId="{9D247B0F-9B54-492B-BCE9-69BC64372FB3}" dt="2023-03-24T16:25:05.106" v="977" actId="20577"/>
        <pc:sldMkLst>
          <pc:docMk/>
          <pc:sldMk cId="506648353" sldId="8259"/>
        </pc:sldMkLst>
        <pc:spChg chg="mod">
          <ac:chgData name="FoustB" userId="036fd538-e6a0-4478-b832-b99ce6775b9a" providerId="ADAL" clId="{9D247B0F-9B54-492B-BCE9-69BC64372FB3}" dt="2023-03-24T16:25:05.106" v="977" actId="20577"/>
          <ac:spMkLst>
            <pc:docMk/>
            <pc:sldMk cId="506648353" sldId="8259"/>
            <ac:spMk id="7" creationId="{EA6B06A5-B34A-3119-69D9-7A19391B3355}"/>
          </ac:spMkLst>
        </pc:spChg>
      </pc:sldChg>
      <pc:sldChg chg="addSp modSp modAnim">
        <pc:chgData name="FoustB" userId="036fd538-e6a0-4478-b832-b99ce6775b9a" providerId="ADAL" clId="{9D247B0F-9B54-492B-BCE9-69BC64372FB3}" dt="2023-03-24T16:37:46.336" v="979"/>
        <pc:sldMkLst>
          <pc:docMk/>
          <pc:sldMk cId="1180379736" sldId="8263"/>
        </pc:sldMkLst>
        <pc:spChg chg="add mod">
          <ac:chgData name="FoustB" userId="036fd538-e6a0-4478-b832-b99ce6775b9a" providerId="ADAL" clId="{9D247B0F-9B54-492B-BCE9-69BC64372FB3}" dt="2023-03-24T16:37:46.336" v="979"/>
          <ac:spMkLst>
            <pc:docMk/>
            <pc:sldMk cId="1180379736" sldId="8263"/>
            <ac:spMk id="10" creationId="{588573F1-3F8D-C931-FA93-2AE32A40BBAC}"/>
          </ac:spMkLst>
        </pc:spChg>
      </pc:sldChg>
      <pc:sldChg chg="del">
        <pc:chgData name="FoustB" userId="036fd538-e6a0-4478-b832-b99ce6775b9a" providerId="ADAL" clId="{9D247B0F-9B54-492B-BCE9-69BC64372FB3}" dt="2023-03-24T16:37:12.841" v="978" actId="47"/>
        <pc:sldMkLst>
          <pc:docMk/>
          <pc:sldMk cId="2873095688" sldId="8264"/>
        </pc:sldMkLst>
      </pc:sldChg>
      <pc:sldChg chg="del">
        <pc:chgData name="FoustB" userId="036fd538-e6a0-4478-b832-b99ce6775b9a" providerId="ADAL" clId="{9D247B0F-9B54-492B-BCE9-69BC64372FB3}" dt="2023-03-24T16:37:53.336" v="980" actId="47"/>
        <pc:sldMkLst>
          <pc:docMk/>
          <pc:sldMk cId="1387760185" sldId="8265"/>
        </pc:sldMkLst>
      </pc:sldChg>
      <pc:sldChg chg="modSp mod">
        <pc:chgData name="FoustB" userId="036fd538-e6a0-4478-b832-b99ce6775b9a" providerId="ADAL" clId="{9D247B0F-9B54-492B-BCE9-69BC64372FB3}" dt="2023-03-24T16:50:01.358" v="984" actId="20577"/>
        <pc:sldMkLst>
          <pc:docMk/>
          <pc:sldMk cId="1590247226" sldId="8269"/>
        </pc:sldMkLst>
        <pc:spChg chg="mod">
          <ac:chgData name="FoustB" userId="036fd538-e6a0-4478-b832-b99ce6775b9a" providerId="ADAL" clId="{9D247B0F-9B54-492B-BCE9-69BC64372FB3}" dt="2023-03-24T16:50:01.358" v="984" actId="20577"/>
          <ac:spMkLst>
            <pc:docMk/>
            <pc:sldMk cId="1590247226" sldId="8269"/>
            <ac:spMk id="4" creationId="{A26176CF-4EBB-7CFE-E8DD-D9DE42287169}"/>
          </ac:spMkLst>
        </pc:spChg>
      </pc:sldChg>
      <pc:sldChg chg="modSp mod">
        <pc:chgData name="FoustB" userId="036fd538-e6a0-4478-b832-b99ce6775b9a" providerId="ADAL" clId="{9D247B0F-9B54-492B-BCE9-69BC64372FB3}" dt="2023-03-24T16:50:07.304" v="987" actId="20577"/>
        <pc:sldMkLst>
          <pc:docMk/>
          <pc:sldMk cId="4043967703" sldId="8270"/>
        </pc:sldMkLst>
        <pc:spChg chg="mod">
          <ac:chgData name="FoustB" userId="036fd538-e6a0-4478-b832-b99ce6775b9a" providerId="ADAL" clId="{9D247B0F-9B54-492B-BCE9-69BC64372FB3}" dt="2023-03-24T16:50:07.304" v="987" actId="20577"/>
          <ac:spMkLst>
            <pc:docMk/>
            <pc:sldMk cId="4043967703" sldId="8270"/>
            <ac:spMk id="4" creationId="{A26176CF-4EBB-7CFE-E8DD-D9DE42287169}"/>
          </ac:spMkLst>
        </pc:spChg>
      </pc:sldChg>
      <pc:sldChg chg="modSp mod">
        <pc:chgData name="FoustB" userId="036fd538-e6a0-4478-b832-b99ce6775b9a" providerId="ADAL" clId="{9D247B0F-9B54-492B-BCE9-69BC64372FB3}" dt="2023-03-24T16:50:52.476" v="994" actId="20577"/>
        <pc:sldMkLst>
          <pc:docMk/>
          <pc:sldMk cId="156092825" sldId="8271"/>
        </pc:sldMkLst>
        <pc:spChg chg="mod">
          <ac:chgData name="FoustB" userId="036fd538-e6a0-4478-b832-b99ce6775b9a" providerId="ADAL" clId="{9D247B0F-9B54-492B-BCE9-69BC64372FB3}" dt="2023-03-24T16:50:52.476" v="994" actId="20577"/>
          <ac:spMkLst>
            <pc:docMk/>
            <pc:sldMk cId="156092825" sldId="8271"/>
            <ac:spMk id="4" creationId="{A26176CF-4EBB-7CFE-E8DD-D9DE42287169}"/>
          </ac:spMkLst>
        </pc:spChg>
      </pc:sldChg>
      <pc:sldChg chg="modSp mod">
        <pc:chgData name="FoustB" userId="036fd538-e6a0-4478-b832-b99ce6775b9a" providerId="ADAL" clId="{9D247B0F-9B54-492B-BCE9-69BC64372FB3}" dt="2023-03-24T16:51:00.260" v="1001" actId="20577"/>
        <pc:sldMkLst>
          <pc:docMk/>
          <pc:sldMk cId="571272300" sldId="8272"/>
        </pc:sldMkLst>
        <pc:spChg chg="mod">
          <ac:chgData name="FoustB" userId="036fd538-e6a0-4478-b832-b99ce6775b9a" providerId="ADAL" clId="{9D247B0F-9B54-492B-BCE9-69BC64372FB3}" dt="2023-03-24T16:51:00.260" v="1001" actId="20577"/>
          <ac:spMkLst>
            <pc:docMk/>
            <pc:sldMk cId="571272300" sldId="8272"/>
            <ac:spMk id="4" creationId="{A26176CF-4EBB-7CFE-E8DD-D9DE42287169}"/>
          </ac:spMkLst>
        </pc:spChg>
      </pc:sldChg>
      <pc:sldChg chg="modAnim">
        <pc:chgData name="FoustB" userId="036fd538-e6a0-4478-b832-b99ce6775b9a" providerId="ADAL" clId="{9D247B0F-9B54-492B-BCE9-69BC64372FB3}" dt="2023-03-24T17:03:36.425" v="1215"/>
        <pc:sldMkLst>
          <pc:docMk/>
          <pc:sldMk cId="2251573679" sldId="8277"/>
        </pc:sldMkLst>
      </pc:sldChg>
      <pc:sldChg chg="modSp">
        <pc:chgData name="FoustB" userId="036fd538-e6a0-4478-b832-b99ce6775b9a" providerId="ADAL" clId="{9D247B0F-9B54-492B-BCE9-69BC64372FB3}" dt="2023-03-24T17:05:16.671" v="1218" actId="20577"/>
        <pc:sldMkLst>
          <pc:docMk/>
          <pc:sldMk cId="3180952018" sldId="8279"/>
        </pc:sldMkLst>
        <pc:spChg chg="mod">
          <ac:chgData name="FoustB" userId="036fd538-e6a0-4478-b832-b99ce6775b9a" providerId="ADAL" clId="{9D247B0F-9B54-492B-BCE9-69BC64372FB3}" dt="2023-03-24T17:05:16.671" v="1218" actId="20577"/>
          <ac:spMkLst>
            <pc:docMk/>
            <pc:sldMk cId="3180952018" sldId="8279"/>
            <ac:spMk id="6" creationId="{EF46837C-3703-20B1-D928-4D4257C3EB26}"/>
          </ac:spMkLst>
        </pc:spChg>
      </pc:sldChg>
      <pc:sldChg chg="modSp add modAnim">
        <pc:chgData name="FoustB" userId="036fd538-e6a0-4478-b832-b99ce6775b9a" providerId="ADAL" clId="{9D247B0F-9B54-492B-BCE9-69BC64372FB3}" dt="2023-03-24T15:48:01.108" v="540" actId="207"/>
        <pc:sldMkLst>
          <pc:docMk/>
          <pc:sldMk cId="2992403024" sldId="8282"/>
        </pc:sldMkLst>
        <pc:spChg chg="mod">
          <ac:chgData name="FoustB" userId="036fd538-e6a0-4478-b832-b99ce6775b9a" providerId="ADAL" clId="{9D247B0F-9B54-492B-BCE9-69BC64372FB3}" dt="2023-03-24T15:48:01.108" v="540" actId="207"/>
          <ac:spMkLst>
            <pc:docMk/>
            <pc:sldMk cId="2992403024" sldId="8282"/>
            <ac:spMk id="8" creationId="{664F86B2-F872-1FC4-E360-CEE62254EE2B}"/>
          </ac:spMkLst>
        </pc:spChg>
        <pc:spChg chg="mod">
          <ac:chgData name="FoustB" userId="036fd538-e6a0-4478-b832-b99ce6775b9a" providerId="ADAL" clId="{9D247B0F-9B54-492B-BCE9-69BC64372FB3}" dt="2023-03-24T15:47:55.716" v="539" actId="207"/>
          <ac:spMkLst>
            <pc:docMk/>
            <pc:sldMk cId="2992403024" sldId="8282"/>
            <ac:spMk id="9" creationId="{31021F13-2184-C12D-A9CC-734D42B00719}"/>
          </ac:spMkLst>
        </pc:spChg>
      </pc:sldChg>
      <pc:sldChg chg="addSp modSp add del modAnim">
        <pc:chgData name="FoustB" userId="036fd538-e6a0-4478-b832-b99ce6775b9a" providerId="ADAL" clId="{9D247B0F-9B54-492B-BCE9-69BC64372FB3}" dt="2023-03-24T15:11:04.843" v="382" actId="47"/>
        <pc:sldMkLst>
          <pc:docMk/>
          <pc:sldMk cId="3016810818" sldId="8282"/>
        </pc:sldMkLst>
        <pc:spChg chg="add mod">
          <ac:chgData name="FoustB" userId="036fd538-e6a0-4478-b832-b99ce6775b9a" providerId="ADAL" clId="{9D247B0F-9B54-492B-BCE9-69BC64372FB3}" dt="2023-03-24T15:10:51.187" v="381"/>
          <ac:spMkLst>
            <pc:docMk/>
            <pc:sldMk cId="3016810818" sldId="8282"/>
            <ac:spMk id="9" creationId="{7DE52FAD-18C3-F6F2-E24F-9DC5E9019A14}"/>
          </ac:spMkLst>
        </pc:spChg>
      </pc:sldChg>
      <pc:sldChg chg="addSp delSp modSp add mod modAnim">
        <pc:chgData name="FoustB" userId="036fd538-e6a0-4478-b832-b99ce6775b9a" providerId="ADAL" clId="{9D247B0F-9B54-492B-BCE9-69BC64372FB3}" dt="2023-03-24T17:02:44.627" v="1214" actId="1076"/>
        <pc:sldMkLst>
          <pc:docMk/>
          <pc:sldMk cId="3616270965" sldId="8283"/>
        </pc:sldMkLst>
        <pc:spChg chg="add mod">
          <ac:chgData name="FoustB" userId="036fd538-e6a0-4478-b832-b99ce6775b9a" providerId="ADAL" clId="{9D247B0F-9B54-492B-BCE9-69BC64372FB3}" dt="2023-03-24T17:02:42.160" v="1213" actId="1076"/>
          <ac:spMkLst>
            <pc:docMk/>
            <pc:sldMk cId="3616270965" sldId="8283"/>
            <ac:spMk id="2" creationId="{5FB0095D-1A1B-FCC6-4741-D463F746F474}"/>
          </ac:spMkLst>
        </pc:spChg>
        <pc:spChg chg="mod">
          <ac:chgData name="FoustB" userId="036fd538-e6a0-4478-b832-b99ce6775b9a" providerId="ADAL" clId="{9D247B0F-9B54-492B-BCE9-69BC64372FB3}" dt="2023-03-24T17:01:34.335" v="1014" actId="20577"/>
          <ac:spMkLst>
            <pc:docMk/>
            <pc:sldMk cId="3616270965" sldId="8283"/>
            <ac:spMk id="6" creationId="{57F77C70-4D54-23D6-992F-DC300E8DC24A}"/>
          </ac:spMkLst>
        </pc:spChg>
        <pc:spChg chg="del">
          <ac:chgData name="FoustB" userId="036fd538-e6a0-4478-b832-b99ce6775b9a" providerId="ADAL" clId="{9D247B0F-9B54-492B-BCE9-69BC64372FB3}" dt="2023-03-24T17:01:24.757" v="1003" actId="478"/>
          <ac:spMkLst>
            <pc:docMk/>
            <pc:sldMk cId="3616270965" sldId="8283"/>
            <ac:spMk id="7" creationId="{7B2A4E4B-4500-2868-7811-DC55CF853A0E}"/>
          </ac:spMkLst>
        </pc:spChg>
        <pc:spChg chg="mod">
          <ac:chgData name="FoustB" userId="036fd538-e6a0-4478-b832-b99ce6775b9a" providerId="ADAL" clId="{9D247B0F-9B54-492B-BCE9-69BC64372FB3}" dt="2023-03-24T17:02:44.627" v="1214" actId="1076"/>
          <ac:spMkLst>
            <pc:docMk/>
            <pc:sldMk cId="3616270965" sldId="8283"/>
            <ac:spMk id="8" creationId="{C7EF85B0-41AD-FEB5-8066-6888C6E82B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3/31/2023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23</a:t>
            </a:fld>
            <a:endParaRPr lang="en-US"/>
          </a:p>
        </p:txBody>
      </p:sp>
    </p:spTree>
    <p:extLst>
      <p:ext uri="{BB962C8B-B14F-4D97-AF65-F5344CB8AC3E}">
        <p14:creationId xmlns:p14="http://schemas.microsoft.com/office/powerpoint/2010/main" val="364386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24</a:t>
            </a:fld>
            <a:endParaRPr lang="en-US"/>
          </a:p>
        </p:txBody>
      </p:sp>
    </p:spTree>
    <p:extLst>
      <p:ext uri="{BB962C8B-B14F-4D97-AF65-F5344CB8AC3E}">
        <p14:creationId xmlns:p14="http://schemas.microsoft.com/office/powerpoint/2010/main" val="3050709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25</a:t>
            </a:fld>
            <a:endParaRPr lang="en-US"/>
          </a:p>
        </p:txBody>
      </p:sp>
    </p:spTree>
    <p:extLst>
      <p:ext uri="{BB962C8B-B14F-4D97-AF65-F5344CB8AC3E}">
        <p14:creationId xmlns:p14="http://schemas.microsoft.com/office/powerpoint/2010/main" val="3072423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77</a:t>
            </a:fld>
            <a:endParaRPr lang="en-US"/>
          </a:p>
        </p:txBody>
      </p:sp>
    </p:spTree>
    <p:extLst>
      <p:ext uri="{BB962C8B-B14F-4D97-AF65-F5344CB8AC3E}">
        <p14:creationId xmlns:p14="http://schemas.microsoft.com/office/powerpoint/2010/main" val="354412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78</a:t>
            </a:fld>
            <a:endParaRPr lang="en-US"/>
          </a:p>
        </p:txBody>
      </p:sp>
    </p:spTree>
    <p:extLst>
      <p:ext uri="{BB962C8B-B14F-4D97-AF65-F5344CB8AC3E}">
        <p14:creationId xmlns:p14="http://schemas.microsoft.com/office/powerpoint/2010/main" val="320503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79</a:t>
            </a:fld>
            <a:endParaRPr lang="en-US"/>
          </a:p>
        </p:txBody>
      </p:sp>
    </p:spTree>
    <p:extLst>
      <p:ext uri="{BB962C8B-B14F-4D97-AF65-F5344CB8AC3E}">
        <p14:creationId xmlns:p14="http://schemas.microsoft.com/office/powerpoint/2010/main" val="3899486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80</a:t>
            </a:fld>
            <a:endParaRPr lang="en-US"/>
          </a:p>
        </p:txBody>
      </p:sp>
    </p:spTree>
    <p:extLst>
      <p:ext uri="{BB962C8B-B14F-4D97-AF65-F5344CB8AC3E}">
        <p14:creationId xmlns:p14="http://schemas.microsoft.com/office/powerpoint/2010/main" val="250446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81</a:t>
            </a:fld>
            <a:endParaRPr lang="en-US"/>
          </a:p>
        </p:txBody>
      </p:sp>
    </p:spTree>
    <p:extLst>
      <p:ext uri="{BB962C8B-B14F-4D97-AF65-F5344CB8AC3E}">
        <p14:creationId xmlns:p14="http://schemas.microsoft.com/office/powerpoint/2010/main" val="2346355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82</a:t>
            </a:fld>
            <a:endParaRPr lang="en-US"/>
          </a:p>
        </p:txBody>
      </p:sp>
    </p:spTree>
    <p:extLst>
      <p:ext uri="{BB962C8B-B14F-4D97-AF65-F5344CB8AC3E}">
        <p14:creationId xmlns:p14="http://schemas.microsoft.com/office/powerpoint/2010/main" val="517987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84</a:t>
            </a:fld>
            <a:endParaRPr lang="en-US" dirty="0"/>
          </a:p>
        </p:txBody>
      </p:sp>
    </p:spTree>
    <p:extLst>
      <p:ext uri="{BB962C8B-B14F-4D97-AF65-F5344CB8AC3E}">
        <p14:creationId xmlns:p14="http://schemas.microsoft.com/office/powerpoint/2010/main" val="195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15</a:t>
            </a:fld>
            <a:endParaRPr lang="en-US"/>
          </a:p>
        </p:txBody>
      </p:sp>
    </p:spTree>
    <p:extLst>
      <p:ext uri="{BB962C8B-B14F-4D97-AF65-F5344CB8AC3E}">
        <p14:creationId xmlns:p14="http://schemas.microsoft.com/office/powerpoint/2010/main" val="83602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16</a:t>
            </a:fld>
            <a:endParaRPr lang="en-US"/>
          </a:p>
        </p:txBody>
      </p:sp>
    </p:spTree>
    <p:extLst>
      <p:ext uri="{BB962C8B-B14F-4D97-AF65-F5344CB8AC3E}">
        <p14:creationId xmlns:p14="http://schemas.microsoft.com/office/powerpoint/2010/main" val="110033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17</a:t>
            </a:fld>
            <a:endParaRPr lang="en-US"/>
          </a:p>
        </p:txBody>
      </p:sp>
    </p:spTree>
    <p:extLst>
      <p:ext uri="{BB962C8B-B14F-4D97-AF65-F5344CB8AC3E}">
        <p14:creationId xmlns:p14="http://schemas.microsoft.com/office/powerpoint/2010/main" val="55315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18</a:t>
            </a:fld>
            <a:endParaRPr lang="en-US"/>
          </a:p>
        </p:txBody>
      </p:sp>
    </p:spTree>
    <p:extLst>
      <p:ext uri="{BB962C8B-B14F-4D97-AF65-F5344CB8AC3E}">
        <p14:creationId xmlns:p14="http://schemas.microsoft.com/office/powerpoint/2010/main" val="24265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19</a:t>
            </a:fld>
            <a:endParaRPr lang="en-US"/>
          </a:p>
        </p:txBody>
      </p:sp>
    </p:spTree>
    <p:extLst>
      <p:ext uri="{BB962C8B-B14F-4D97-AF65-F5344CB8AC3E}">
        <p14:creationId xmlns:p14="http://schemas.microsoft.com/office/powerpoint/2010/main" val="275454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20</a:t>
            </a:fld>
            <a:endParaRPr lang="en-US"/>
          </a:p>
        </p:txBody>
      </p:sp>
    </p:spTree>
    <p:extLst>
      <p:ext uri="{BB962C8B-B14F-4D97-AF65-F5344CB8AC3E}">
        <p14:creationId xmlns:p14="http://schemas.microsoft.com/office/powerpoint/2010/main" val="1811303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21</a:t>
            </a:fld>
            <a:endParaRPr lang="en-US"/>
          </a:p>
        </p:txBody>
      </p:sp>
    </p:spTree>
    <p:extLst>
      <p:ext uri="{BB962C8B-B14F-4D97-AF65-F5344CB8AC3E}">
        <p14:creationId xmlns:p14="http://schemas.microsoft.com/office/powerpoint/2010/main" val="313167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22</a:t>
            </a:fld>
            <a:endParaRPr lang="en-US"/>
          </a:p>
        </p:txBody>
      </p:sp>
    </p:spTree>
    <p:extLst>
      <p:ext uri="{BB962C8B-B14F-4D97-AF65-F5344CB8AC3E}">
        <p14:creationId xmlns:p14="http://schemas.microsoft.com/office/powerpoint/2010/main" val="363736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3/31/2023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3/31/2023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3/31/2023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3/31/2023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3/31/2023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3/31/2023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3/31/2023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3/31/2023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3/31/2023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3/31/2023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3/31/2023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3/31/2023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7B2A4E4B-4500-2868-7811-DC55CF853A0E}"/>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9:19</a:t>
            </a:r>
            <a:r>
              <a:rPr lang="en-US" sz="3200" baseline="30000" dirty="0">
                <a:solidFill>
                  <a:schemeClr val="tx1"/>
                </a:solidFill>
              </a:rPr>
              <a:t> </a:t>
            </a:r>
            <a:r>
              <a:rPr lang="en-US" sz="3200" dirty="0">
                <a:solidFill>
                  <a:schemeClr val="tx1"/>
                </a:solidFill>
              </a:rPr>
              <a:t>You will say to me then, “Why does He still find fault? For who resists His will?” </a:t>
            </a: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64D9355E-01C3-3522-30C7-1D2847F54FA1}"/>
              </a:ext>
            </a:extLst>
          </p:cNvPr>
          <p:cNvSpPr/>
          <p:nvPr/>
        </p:nvSpPr>
        <p:spPr>
          <a:xfrm>
            <a:off x="990600" y="1295400"/>
            <a:ext cx="10363200" cy="16667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Some are predestined to be irresistibly attracted to Christ, others are predestined to have their heart hardened by God, leading to damnation...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ular Callout 11">
            <a:extLst>
              <a:ext uri="{FF2B5EF4-FFF2-40B4-BE49-F238E27FC236}">
                <a16:creationId xmlns:a16="http://schemas.microsoft.com/office/drawing/2014/main" xmlns="" id="{DBFEBA26-CC18-FFCF-0429-D43B3EB69130}"/>
              </a:ext>
            </a:extLst>
          </p:cNvPr>
          <p:cNvSpPr/>
          <p:nvPr/>
        </p:nvSpPr>
        <p:spPr>
          <a:xfrm>
            <a:off x="228600" y="304800"/>
            <a:ext cx="6858000" cy="828559"/>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“Double Predestination?”</a:t>
            </a:r>
          </a:p>
        </p:txBody>
      </p:sp>
    </p:spTree>
    <p:extLst>
      <p:ext uri="{BB962C8B-B14F-4D97-AF65-F5344CB8AC3E}">
        <p14:creationId xmlns:p14="http://schemas.microsoft.com/office/powerpoint/2010/main" val="159295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7B2A4E4B-4500-2868-7811-DC55CF853A0E}"/>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9:19</a:t>
            </a:r>
            <a:r>
              <a:rPr lang="en-US" sz="3200" baseline="30000" dirty="0">
                <a:solidFill>
                  <a:schemeClr val="tx1"/>
                </a:solidFill>
              </a:rPr>
              <a:t> </a:t>
            </a:r>
            <a:r>
              <a:rPr lang="en-US" sz="3200" dirty="0">
                <a:solidFill>
                  <a:schemeClr val="tx1"/>
                </a:solidFill>
              </a:rPr>
              <a:t>You will say to me then, “Why does He still find fault? For who resists His will?” </a:t>
            </a:r>
            <a:r>
              <a:rPr lang="en-US" sz="3200" b="1" baseline="30000" dirty="0">
                <a:solidFill>
                  <a:schemeClr val="tx1"/>
                </a:solidFill>
              </a:rPr>
              <a:t>20</a:t>
            </a:r>
            <a:r>
              <a:rPr lang="en-US" sz="3200" baseline="30000" dirty="0">
                <a:solidFill>
                  <a:schemeClr val="tx1"/>
                </a:solidFill>
              </a:rPr>
              <a:t> </a:t>
            </a:r>
            <a:r>
              <a:rPr lang="en-US" sz="3200" dirty="0">
                <a:solidFill>
                  <a:schemeClr val="tx1"/>
                </a:solidFill>
              </a:rPr>
              <a:t>On the contrary, who are you, O man, who answers back to God? The thing molded will not say to the molder, “Why did you make me like this,” will it?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83234AFB-65C6-6102-0D38-82BA6D5A93CA}"/>
              </a:ext>
            </a:extLst>
          </p:cNvPr>
          <p:cNvSpPr/>
          <p:nvPr/>
        </p:nvSpPr>
        <p:spPr>
          <a:xfrm>
            <a:off x="228600" y="304800"/>
            <a:ext cx="6858000" cy="828559"/>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“Double Predestination?”</a:t>
            </a:r>
          </a:p>
        </p:txBody>
      </p:sp>
      <p:sp>
        <p:nvSpPr>
          <p:cNvPr id="3" name="Rounded Rectangular Callout 11">
            <a:extLst>
              <a:ext uri="{FF2B5EF4-FFF2-40B4-BE49-F238E27FC236}">
                <a16:creationId xmlns:a16="http://schemas.microsoft.com/office/drawing/2014/main" xmlns="" id="{64D9355E-01C3-3522-30C7-1D2847F54FA1}"/>
              </a:ext>
            </a:extLst>
          </p:cNvPr>
          <p:cNvSpPr/>
          <p:nvPr/>
        </p:nvSpPr>
        <p:spPr>
          <a:xfrm>
            <a:off x="990600" y="1295400"/>
            <a:ext cx="10363200" cy="16667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Some are predestined to be irresistibly attracted to Christ, others are predestined to have their heart hardened by God, leading to damnation...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460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7B2A4E4B-4500-2868-7811-DC55CF853A0E}"/>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9:22</a:t>
            </a:r>
            <a:r>
              <a:rPr lang="en-US" sz="3200" baseline="30000" dirty="0">
                <a:solidFill>
                  <a:schemeClr val="tx1"/>
                </a:solidFill>
              </a:rPr>
              <a:t> </a:t>
            </a:r>
            <a:r>
              <a:rPr lang="en-US" sz="3200" dirty="0">
                <a:solidFill>
                  <a:schemeClr val="tx1"/>
                </a:solidFill>
              </a:rPr>
              <a:t>What if God, although willing to demonstrate His wrath and to make His power known, endured with much patience </a:t>
            </a:r>
            <a:r>
              <a:rPr lang="en-US" sz="3200" b="1" u="sng" dirty="0">
                <a:solidFill>
                  <a:srgbClr val="002060"/>
                </a:solidFill>
              </a:rPr>
              <a:t>vessels of wrath prepared for destruction? </a:t>
            </a:r>
            <a:r>
              <a:rPr lang="en-US" sz="3200" b="1" baseline="30000" dirty="0">
                <a:solidFill>
                  <a:schemeClr val="tx1"/>
                </a:solidFill>
              </a:rPr>
              <a:t>23</a:t>
            </a:r>
            <a:r>
              <a:rPr lang="en-US" sz="3200" baseline="30000" dirty="0">
                <a:solidFill>
                  <a:schemeClr val="tx1"/>
                </a:solidFill>
              </a:rPr>
              <a:t> </a:t>
            </a:r>
            <a:r>
              <a:rPr lang="en-US" sz="3200" dirty="0">
                <a:solidFill>
                  <a:schemeClr val="tx1"/>
                </a:solidFill>
              </a:rPr>
              <a:t>And He did so to make known the riches of His glory upon </a:t>
            </a:r>
            <a:r>
              <a:rPr lang="en-US" sz="3200" b="1" u="sng" dirty="0">
                <a:solidFill>
                  <a:srgbClr val="002060"/>
                </a:solidFill>
              </a:rPr>
              <a:t>vessels of mercy, which He prepared beforehand for glory</a:t>
            </a:r>
            <a:r>
              <a:rPr lang="en-US" sz="3200" dirty="0">
                <a:solidFill>
                  <a:srgbClr val="002060"/>
                </a:solidFill>
              </a:rPr>
              <a:t>,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83234AFB-65C6-6102-0D38-82BA6D5A93CA}"/>
              </a:ext>
            </a:extLst>
          </p:cNvPr>
          <p:cNvSpPr/>
          <p:nvPr/>
        </p:nvSpPr>
        <p:spPr>
          <a:xfrm>
            <a:off x="228600" y="304800"/>
            <a:ext cx="6858000" cy="828559"/>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“Double Predestination?”</a:t>
            </a:r>
          </a:p>
        </p:txBody>
      </p:sp>
      <p:sp>
        <p:nvSpPr>
          <p:cNvPr id="3" name="Rounded Rectangular Callout 11">
            <a:extLst>
              <a:ext uri="{FF2B5EF4-FFF2-40B4-BE49-F238E27FC236}">
                <a16:creationId xmlns:a16="http://schemas.microsoft.com/office/drawing/2014/main" xmlns="" id="{64D9355E-01C3-3522-30C7-1D2847F54FA1}"/>
              </a:ext>
            </a:extLst>
          </p:cNvPr>
          <p:cNvSpPr/>
          <p:nvPr/>
        </p:nvSpPr>
        <p:spPr>
          <a:xfrm>
            <a:off x="990600" y="1295400"/>
            <a:ext cx="10363200" cy="16667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Some are predestined to be irresistibly attracted to Christ, others are predestined to have their heart hardened by God, leading to damnation...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ular Callout 11">
            <a:extLst>
              <a:ext uri="{FF2B5EF4-FFF2-40B4-BE49-F238E27FC236}">
                <a16:creationId xmlns:a16="http://schemas.microsoft.com/office/drawing/2014/main" xmlns="" id="{69B07914-99D0-DDB3-B58A-09891E7F854E}"/>
              </a:ext>
            </a:extLst>
          </p:cNvPr>
          <p:cNvSpPr/>
          <p:nvPr/>
        </p:nvSpPr>
        <p:spPr>
          <a:xfrm>
            <a:off x="4953000" y="3080538"/>
            <a:ext cx="7086600" cy="1219942"/>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Some people are made for heaven, </a:t>
            </a:r>
          </a:p>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and some people are made for Hell…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3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11">
            <a:extLst>
              <a:ext uri="{FF2B5EF4-FFF2-40B4-BE49-F238E27FC236}">
                <a16:creationId xmlns:a16="http://schemas.microsoft.com/office/drawing/2014/main" xmlns="" id="{64D9355E-01C3-3522-30C7-1D2847F54FA1}"/>
              </a:ext>
            </a:extLst>
          </p:cNvPr>
          <p:cNvSpPr/>
          <p:nvPr/>
        </p:nvSpPr>
        <p:spPr>
          <a:xfrm>
            <a:off x="419100" y="1676400"/>
            <a:ext cx="11353800" cy="3317773"/>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2 Biblical facts in tension: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ular Callout 11">
            <a:extLst>
              <a:ext uri="{FF2B5EF4-FFF2-40B4-BE49-F238E27FC236}">
                <a16:creationId xmlns:a16="http://schemas.microsoft.com/office/drawing/2014/main" xmlns="" id="{69B07914-99D0-DDB3-B58A-09891E7F854E}"/>
              </a:ext>
            </a:extLst>
          </p:cNvPr>
          <p:cNvSpPr/>
          <p:nvPr/>
        </p:nvSpPr>
        <p:spPr>
          <a:xfrm>
            <a:off x="914400" y="2590800"/>
            <a:ext cx="8229600" cy="12199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1) Scripture teaches that God is Sovereign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a16="http://schemas.microsoft.com/office/drawing/2014/main" xmlns="" id="{BF30EDE9-8457-F07B-6C62-D4094DEBD426}"/>
              </a:ext>
            </a:extLst>
          </p:cNvPr>
          <p:cNvSpPr/>
          <p:nvPr/>
        </p:nvSpPr>
        <p:spPr>
          <a:xfrm>
            <a:off x="914400" y="3429000"/>
            <a:ext cx="11049000" cy="12199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2) And that humans have freewill choice / responsibility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D9ECFC64-A1FC-EAE5-AE18-CD53F9D8298D}"/>
              </a:ext>
            </a:extLst>
          </p:cNvPr>
          <p:cNvSpPr/>
          <p:nvPr/>
        </p:nvSpPr>
        <p:spPr>
          <a:xfrm>
            <a:off x="5448300" y="5606994"/>
            <a:ext cx="6324600" cy="802431"/>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So </a:t>
            </a:r>
            <a:r>
              <a:rPr lang="en-US" sz="4000" b="1">
                <a:effectLst/>
                <a:latin typeface="Calibri" panose="020F0502020204030204" pitchFamily="34" charset="0"/>
                <a:ea typeface="Calibri" panose="020F0502020204030204" pitchFamily="34" charset="0"/>
                <a:cs typeface="Times New Roman" panose="02020603050405020304" pitchFamily="18" charset="0"/>
              </a:rPr>
              <a:t>this creates a problem…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11">
            <a:extLst>
              <a:ext uri="{FF2B5EF4-FFF2-40B4-BE49-F238E27FC236}">
                <a16:creationId xmlns:a16="http://schemas.microsoft.com/office/drawing/2014/main" xmlns="" id="{DEAFCF84-B209-BD40-1B7C-0E4C1D3846F1}"/>
              </a:ext>
            </a:extLst>
          </p:cNvPr>
          <p:cNvSpPr/>
          <p:nvPr/>
        </p:nvSpPr>
        <p:spPr>
          <a:xfrm>
            <a:off x="-304800" y="228600"/>
            <a:ext cx="68580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Dilemma</a:t>
            </a:r>
          </a:p>
        </p:txBody>
      </p:sp>
      <p:sp>
        <p:nvSpPr>
          <p:cNvPr id="9" name="Speech Bubble: Rectangle 8">
            <a:extLst>
              <a:ext uri="{FF2B5EF4-FFF2-40B4-BE49-F238E27FC236}">
                <a16:creationId xmlns:a16="http://schemas.microsoft.com/office/drawing/2014/main" xmlns="" id="{7F8A381C-CA79-C07A-EA69-391A56F87FA2}"/>
              </a:ext>
            </a:extLst>
          </p:cNvPr>
          <p:cNvSpPr/>
          <p:nvPr/>
        </p:nvSpPr>
        <p:spPr>
          <a:xfrm>
            <a:off x="914400" y="4518494"/>
            <a:ext cx="7677150" cy="1010816"/>
          </a:xfrm>
          <a:prstGeom prst="wedgeRectCallout">
            <a:avLst>
              <a:gd name="adj1" fmla="val 71847"/>
              <a:gd name="adj2" fmla="val -70573"/>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If God’s will can be thwarted by man’s choice, in what sense is he sovereign? </a:t>
            </a:r>
            <a:endParaRPr lang="en-US" sz="3200" dirty="0"/>
          </a:p>
        </p:txBody>
      </p:sp>
      <p:sp>
        <p:nvSpPr>
          <p:cNvPr id="10" name="Speech Bubble: Rectangle 9">
            <a:extLst>
              <a:ext uri="{FF2B5EF4-FFF2-40B4-BE49-F238E27FC236}">
                <a16:creationId xmlns:a16="http://schemas.microsoft.com/office/drawing/2014/main" xmlns="" id="{64D3C031-209D-948A-18DE-1D01F6FF7F3D}"/>
              </a:ext>
            </a:extLst>
          </p:cNvPr>
          <p:cNvSpPr/>
          <p:nvPr/>
        </p:nvSpPr>
        <p:spPr>
          <a:xfrm>
            <a:off x="3124200" y="960743"/>
            <a:ext cx="7677150" cy="1010816"/>
          </a:xfrm>
          <a:prstGeom prst="wedgeRectCallout">
            <a:avLst>
              <a:gd name="adj1" fmla="val 10925"/>
              <a:gd name="adj2" fmla="val 143624"/>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If everything that happens is God’s will, in what sense do our choices matter?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95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11">
            <a:extLst>
              <a:ext uri="{FF2B5EF4-FFF2-40B4-BE49-F238E27FC236}">
                <a16:creationId xmlns:a16="http://schemas.microsoft.com/office/drawing/2014/main" xmlns="" id="{D9ECFC64-A1FC-EAE5-AE18-CD53F9D8298D}"/>
              </a:ext>
            </a:extLst>
          </p:cNvPr>
          <p:cNvSpPr/>
          <p:nvPr/>
        </p:nvSpPr>
        <p:spPr>
          <a:xfrm>
            <a:off x="5448300" y="5606994"/>
            <a:ext cx="6324600" cy="802431"/>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gn="ctr">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So </a:t>
            </a:r>
            <a:r>
              <a:rPr lang="en-US" sz="4000" b="1">
                <a:effectLst/>
                <a:latin typeface="Calibri" panose="020F0502020204030204" pitchFamily="34" charset="0"/>
                <a:ea typeface="Calibri" panose="020F0502020204030204" pitchFamily="34" charset="0"/>
                <a:cs typeface="Times New Roman" panose="02020603050405020304" pitchFamily="18" charset="0"/>
              </a:rPr>
              <a:t>this creates a problem…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ular Callout 11">
            <a:extLst>
              <a:ext uri="{FF2B5EF4-FFF2-40B4-BE49-F238E27FC236}">
                <a16:creationId xmlns:a16="http://schemas.microsoft.com/office/drawing/2014/main" xmlns="" id="{64D9355E-01C3-3522-30C7-1D2847F54FA1}"/>
              </a:ext>
            </a:extLst>
          </p:cNvPr>
          <p:cNvSpPr/>
          <p:nvPr/>
        </p:nvSpPr>
        <p:spPr>
          <a:xfrm>
            <a:off x="419100" y="1676400"/>
            <a:ext cx="11353800" cy="3317773"/>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2 Biblical facts in tension: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a16="http://schemas.microsoft.com/office/drawing/2014/main" xmlns="" id="{BF30EDE9-8457-F07B-6C62-D4094DEBD426}"/>
              </a:ext>
            </a:extLst>
          </p:cNvPr>
          <p:cNvSpPr/>
          <p:nvPr/>
        </p:nvSpPr>
        <p:spPr>
          <a:xfrm>
            <a:off x="914400" y="3429000"/>
            <a:ext cx="11049000" cy="12199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2) And that humans have freewill choice / responsibility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ular Callout 11">
            <a:extLst>
              <a:ext uri="{FF2B5EF4-FFF2-40B4-BE49-F238E27FC236}">
                <a16:creationId xmlns:a16="http://schemas.microsoft.com/office/drawing/2014/main" xmlns="" id="{69B07914-99D0-DDB3-B58A-09891E7F854E}"/>
              </a:ext>
            </a:extLst>
          </p:cNvPr>
          <p:cNvSpPr/>
          <p:nvPr/>
        </p:nvSpPr>
        <p:spPr>
          <a:xfrm>
            <a:off x="914400" y="2590800"/>
            <a:ext cx="8229600" cy="121994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1) Scripture teaches that God is Sovereign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Snowy Mountains in the Clouds">
            <a:extLst>
              <a:ext uri="{FF2B5EF4-FFF2-40B4-BE49-F238E27FC236}">
                <a16:creationId xmlns:a16="http://schemas.microsoft.com/office/drawing/2014/main" xmlns="" id="{9FB4D100-51A7-E1D7-644A-6968FBD7EE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xmlns="" id="{80820C31-6DE6-30FE-BFA9-0F9428E148FB}"/>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9" name="Arrow: Left 8">
            <a:extLst>
              <a:ext uri="{FF2B5EF4-FFF2-40B4-BE49-F238E27FC236}">
                <a16:creationId xmlns:a16="http://schemas.microsoft.com/office/drawing/2014/main" xmlns="" id="{518CD039-88E5-5BD1-B0C7-1D77B3C901D6}"/>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
        <p:nvSpPr>
          <p:cNvPr id="10" name="Rectangle 9">
            <a:extLst>
              <a:ext uri="{FF2B5EF4-FFF2-40B4-BE49-F238E27FC236}">
                <a16:creationId xmlns:a16="http://schemas.microsoft.com/office/drawing/2014/main" xmlns="" id="{7951550D-C207-820F-D46E-E178CF5AC1EE}"/>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12" name="Rounded Rectangular Callout 11">
            <a:extLst>
              <a:ext uri="{FF2B5EF4-FFF2-40B4-BE49-F238E27FC236}">
                <a16:creationId xmlns:a16="http://schemas.microsoft.com/office/drawing/2014/main" xmlns="" id="{7B88E5B7-9FC1-DFD9-474F-81C07FA9BB19}"/>
              </a:ext>
            </a:extLst>
          </p:cNvPr>
          <p:cNvSpPr/>
          <p:nvPr/>
        </p:nvSpPr>
        <p:spPr>
          <a:xfrm>
            <a:off x="-304800" y="228600"/>
            <a:ext cx="68580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Dilemma</a:t>
            </a:r>
          </a:p>
        </p:txBody>
      </p:sp>
    </p:spTree>
    <p:extLst>
      <p:ext uri="{BB962C8B-B14F-4D97-AF65-F5344CB8AC3E}">
        <p14:creationId xmlns:p14="http://schemas.microsoft.com/office/powerpoint/2010/main" val="46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bwMode="auto">
          <a:xfrm>
            <a:off x="294861" y="152400"/>
            <a:ext cx="1160227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800" b="1" dirty="0">
              <a:solidFill>
                <a:schemeClr val="bg1"/>
              </a:solidFill>
            </a:endParaRPr>
          </a:p>
        </p:txBody>
      </p:sp>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10" name="Rectangle 9">
            <a:extLst>
              <a:ext uri="{FF2B5EF4-FFF2-40B4-BE49-F238E27FC236}">
                <a16:creationId xmlns:a16="http://schemas.microsoft.com/office/drawing/2014/main" xmlns="" id="{80FDAD92-555B-4161-8CCC-1CC1363FCEB8}"/>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5" name="Rectangle 4">
            <a:extLst>
              <a:ext uri="{FF2B5EF4-FFF2-40B4-BE49-F238E27FC236}">
                <a16:creationId xmlns:a16="http://schemas.microsoft.com/office/drawing/2014/main" xmlns="" id="{6D0CD87C-F145-4851-9E6A-F064F47815E5}"/>
              </a:ext>
            </a:extLst>
          </p:cNvPr>
          <p:cNvSpPr/>
          <p:nvPr/>
        </p:nvSpPr>
        <p:spPr>
          <a:xfrm>
            <a:off x="-25400" y="5190987"/>
            <a:ext cx="122174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Isaiah 46:10 </a:t>
            </a:r>
            <a:r>
              <a:rPr lang="en-US" sz="3200" b="1" dirty="0">
                <a:solidFill>
                  <a:schemeClr val="tx1"/>
                </a:solidFill>
              </a:rPr>
              <a:t> </a:t>
            </a:r>
            <a:r>
              <a:rPr lang="en-US" sz="3200" dirty="0">
                <a:solidFill>
                  <a:schemeClr val="tx1"/>
                </a:solidFill>
              </a:rPr>
              <a:t>Declaring the end from the beginning, And from ancient times things which have not been done, Saying, 'My purpose will be established, And I will accomplish all My good pleasure’</a:t>
            </a:r>
            <a:endParaRPr lang="en-US" sz="3400" dirty="0">
              <a:solidFill>
                <a:schemeClr val="tx1"/>
              </a:solidFill>
            </a:endParaRPr>
          </a:p>
        </p:txBody>
      </p:sp>
      <p:sp>
        <p:nvSpPr>
          <p:cNvPr id="9" name="Rounded Rectangular Callout 11">
            <a:extLst>
              <a:ext uri="{FF2B5EF4-FFF2-40B4-BE49-F238E27FC236}">
                <a16:creationId xmlns:a16="http://schemas.microsoft.com/office/drawing/2014/main" xmlns="" id="{5912C334-3456-82C9-545C-C4C92D145CFC}"/>
              </a:ext>
            </a:extLst>
          </p:cNvPr>
          <p:cNvSpPr/>
          <p:nvPr/>
        </p:nvSpPr>
        <p:spPr>
          <a:xfrm>
            <a:off x="-304800" y="228600"/>
            <a:ext cx="68580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Dilemma</a:t>
            </a:r>
          </a:p>
        </p:txBody>
      </p:sp>
      <p:sp>
        <p:nvSpPr>
          <p:cNvPr id="11" name="Arrow: Right 10">
            <a:extLst>
              <a:ext uri="{FF2B5EF4-FFF2-40B4-BE49-F238E27FC236}">
                <a16:creationId xmlns:a16="http://schemas.microsoft.com/office/drawing/2014/main" xmlns="" id="{3A9E8E36-269B-BADF-ED12-6CF23A051251}"/>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12" name="Arrow: Left 11">
            <a:extLst>
              <a:ext uri="{FF2B5EF4-FFF2-40B4-BE49-F238E27FC236}">
                <a16:creationId xmlns:a16="http://schemas.microsoft.com/office/drawing/2014/main" xmlns="" id="{EA470866-9BF3-08FA-CBA4-61ACB7744B63}"/>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
        <p:nvSpPr>
          <p:cNvPr id="2" name="Rounded Rectangular Callout 11">
            <a:extLst>
              <a:ext uri="{FF2B5EF4-FFF2-40B4-BE49-F238E27FC236}">
                <a16:creationId xmlns:a16="http://schemas.microsoft.com/office/drawing/2014/main" xmlns="" id="{37C755AA-35DE-5868-A87E-DD9CE4C024CD}"/>
              </a:ext>
            </a:extLst>
          </p:cNvPr>
          <p:cNvSpPr/>
          <p:nvPr/>
        </p:nvSpPr>
        <p:spPr>
          <a:xfrm>
            <a:off x="71406" y="3842502"/>
            <a:ext cx="7391400" cy="12192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God’s sovereignty is one of most clearly taught concepts in the Bible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95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bwMode="auto">
          <a:xfrm>
            <a:off x="294861" y="152400"/>
            <a:ext cx="1160227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800" b="1" dirty="0">
              <a:solidFill>
                <a:schemeClr val="bg1"/>
              </a:solidFill>
            </a:endParaRPr>
          </a:p>
        </p:txBody>
      </p:sp>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10" name="Rectangle 9">
            <a:extLst>
              <a:ext uri="{FF2B5EF4-FFF2-40B4-BE49-F238E27FC236}">
                <a16:creationId xmlns:a16="http://schemas.microsoft.com/office/drawing/2014/main" xmlns="" id="{80FDAD92-555B-4161-8CCC-1CC1363FCEB8}"/>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6" name="Rounded Rectangular Callout 11">
            <a:extLst>
              <a:ext uri="{FF2B5EF4-FFF2-40B4-BE49-F238E27FC236}">
                <a16:creationId xmlns:a16="http://schemas.microsoft.com/office/drawing/2014/main" xmlns="" id="{EF46837C-3703-20B1-D928-4D4257C3EB26}"/>
              </a:ext>
            </a:extLst>
          </p:cNvPr>
          <p:cNvSpPr/>
          <p:nvPr/>
        </p:nvSpPr>
        <p:spPr>
          <a:xfrm>
            <a:off x="-304800" y="228600"/>
            <a:ext cx="68580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Dilemma</a:t>
            </a:r>
          </a:p>
        </p:txBody>
      </p:sp>
      <p:sp>
        <p:nvSpPr>
          <p:cNvPr id="9" name="Arrow: Right 8">
            <a:extLst>
              <a:ext uri="{FF2B5EF4-FFF2-40B4-BE49-F238E27FC236}">
                <a16:creationId xmlns:a16="http://schemas.microsoft.com/office/drawing/2014/main" xmlns="" id="{F1AA4D3A-1B03-C8CA-5E67-C39294666DBF}"/>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11" name="Arrow: Left 10">
            <a:extLst>
              <a:ext uri="{FF2B5EF4-FFF2-40B4-BE49-F238E27FC236}">
                <a16:creationId xmlns:a16="http://schemas.microsoft.com/office/drawing/2014/main" xmlns="" id="{13227885-3FAA-7DF7-E5E1-81D0321F84D0}"/>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
        <p:nvSpPr>
          <p:cNvPr id="2" name="Rounded Rectangular Callout 11">
            <a:extLst>
              <a:ext uri="{FF2B5EF4-FFF2-40B4-BE49-F238E27FC236}">
                <a16:creationId xmlns:a16="http://schemas.microsoft.com/office/drawing/2014/main" xmlns="" id="{37C755AA-35DE-5868-A87E-DD9CE4C024CD}"/>
              </a:ext>
            </a:extLst>
          </p:cNvPr>
          <p:cNvSpPr/>
          <p:nvPr/>
        </p:nvSpPr>
        <p:spPr>
          <a:xfrm>
            <a:off x="4648200" y="3842502"/>
            <a:ext cx="7391400" cy="12192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Human choice is one of most clearly taught concepts in the Bible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7312DD41-343C-35AD-2FF3-88C9FE0CB27A}"/>
              </a:ext>
            </a:extLst>
          </p:cNvPr>
          <p:cNvSpPr/>
          <p:nvPr/>
        </p:nvSpPr>
        <p:spPr>
          <a:xfrm>
            <a:off x="-25400" y="5190987"/>
            <a:ext cx="122174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Isaiah 46:10 </a:t>
            </a:r>
            <a:r>
              <a:rPr lang="en-US" sz="3200" b="1" dirty="0">
                <a:solidFill>
                  <a:schemeClr val="tx1"/>
                </a:solidFill>
              </a:rPr>
              <a:t> </a:t>
            </a:r>
            <a:r>
              <a:rPr lang="en-US" sz="3200" dirty="0">
                <a:solidFill>
                  <a:schemeClr val="tx1"/>
                </a:solidFill>
              </a:rPr>
              <a:t>Declaring the end from the beginning, And from ancient times things which have not been done, Saying, 'My purpose will be established, And I will accomplish all My good pleasure’</a:t>
            </a:r>
            <a:endParaRPr lang="en-US" sz="3400" dirty="0">
              <a:solidFill>
                <a:schemeClr val="tx1"/>
              </a:solidFill>
            </a:endParaRPr>
          </a:p>
        </p:txBody>
      </p:sp>
    </p:spTree>
    <p:extLst>
      <p:ext uri="{BB962C8B-B14F-4D97-AF65-F5344CB8AC3E}">
        <p14:creationId xmlns:p14="http://schemas.microsoft.com/office/powerpoint/2010/main" val="291168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bwMode="auto">
          <a:xfrm>
            <a:off x="294861" y="152400"/>
            <a:ext cx="1160227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800" b="1" dirty="0">
              <a:solidFill>
                <a:schemeClr val="bg1"/>
              </a:solidFill>
            </a:endParaRPr>
          </a:p>
        </p:txBody>
      </p:sp>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10" name="Rectangle 9">
            <a:extLst>
              <a:ext uri="{FF2B5EF4-FFF2-40B4-BE49-F238E27FC236}">
                <a16:creationId xmlns:a16="http://schemas.microsoft.com/office/drawing/2014/main" xmlns="" id="{80FDAD92-555B-4161-8CCC-1CC1363FCEB8}"/>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5" name="Rectangle 4">
            <a:extLst>
              <a:ext uri="{FF2B5EF4-FFF2-40B4-BE49-F238E27FC236}">
                <a16:creationId xmlns:a16="http://schemas.microsoft.com/office/drawing/2014/main" xmlns="" id="{6D0CD87C-F145-4851-9E6A-F064F47815E5}"/>
              </a:ext>
            </a:extLst>
          </p:cNvPr>
          <p:cNvSpPr/>
          <p:nvPr/>
        </p:nvSpPr>
        <p:spPr>
          <a:xfrm>
            <a:off x="-25400" y="5240054"/>
            <a:ext cx="12217400" cy="162733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Matt 23:37 </a:t>
            </a:r>
            <a:r>
              <a:rPr lang="en-US" sz="3100" dirty="0">
                <a:solidFill>
                  <a:schemeClr val="tx1"/>
                </a:solidFill>
              </a:rPr>
              <a:t>“Jerusalem, Jerusalem, who kills the prophets and stones those who are sent to her! How often I wanted to gather your children  together, the way a hen gathers her chicks under her wings, and you were unwilling.”</a:t>
            </a:r>
          </a:p>
        </p:txBody>
      </p:sp>
      <p:sp>
        <p:nvSpPr>
          <p:cNvPr id="6" name="Rounded Rectangular Callout 11">
            <a:extLst>
              <a:ext uri="{FF2B5EF4-FFF2-40B4-BE49-F238E27FC236}">
                <a16:creationId xmlns:a16="http://schemas.microsoft.com/office/drawing/2014/main" xmlns="" id="{5AE25111-ADC1-FA98-1256-130FBE4D0E8B}"/>
              </a:ext>
            </a:extLst>
          </p:cNvPr>
          <p:cNvSpPr/>
          <p:nvPr/>
        </p:nvSpPr>
        <p:spPr>
          <a:xfrm>
            <a:off x="-304800" y="228600"/>
            <a:ext cx="68580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Dilemma</a:t>
            </a:r>
          </a:p>
        </p:txBody>
      </p:sp>
      <p:sp>
        <p:nvSpPr>
          <p:cNvPr id="9" name="Arrow: Right 8">
            <a:extLst>
              <a:ext uri="{FF2B5EF4-FFF2-40B4-BE49-F238E27FC236}">
                <a16:creationId xmlns:a16="http://schemas.microsoft.com/office/drawing/2014/main" xmlns="" id="{6FA50337-E844-EDCF-54BF-A68050C5A349}"/>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11" name="Arrow: Left 10">
            <a:extLst>
              <a:ext uri="{FF2B5EF4-FFF2-40B4-BE49-F238E27FC236}">
                <a16:creationId xmlns:a16="http://schemas.microsoft.com/office/drawing/2014/main" xmlns="" id="{AC8941B7-51BA-C570-2BCF-BA881CA37454}"/>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
        <p:nvSpPr>
          <p:cNvPr id="2" name="Rounded Rectangular Callout 11">
            <a:extLst>
              <a:ext uri="{FF2B5EF4-FFF2-40B4-BE49-F238E27FC236}">
                <a16:creationId xmlns:a16="http://schemas.microsoft.com/office/drawing/2014/main" xmlns="" id="{37C755AA-35DE-5868-A87E-DD9CE4C024CD}"/>
              </a:ext>
            </a:extLst>
          </p:cNvPr>
          <p:cNvSpPr/>
          <p:nvPr/>
        </p:nvSpPr>
        <p:spPr>
          <a:xfrm>
            <a:off x="4648200" y="3842502"/>
            <a:ext cx="7391400" cy="12192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Human choice is one of most clearly taught concepts in the Bible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454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bwMode="auto">
          <a:xfrm>
            <a:off x="294861" y="152400"/>
            <a:ext cx="1160227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800" b="1" dirty="0">
              <a:solidFill>
                <a:schemeClr val="bg1"/>
              </a:solidFill>
            </a:endParaRPr>
          </a:p>
        </p:txBody>
      </p:sp>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10" name="Rectangle 9">
            <a:extLst>
              <a:ext uri="{FF2B5EF4-FFF2-40B4-BE49-F238E27FC236}">
                <a16:creationId xmlns:a16="http://schemas.microsoft.com/office/drawing/2014/main" xmlns="" id="{80FDAD92-555B-4161-8CCC-1CC1363FCEB8}"/>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2" name="Rounded Rectangular Callout 11">
            <a:extLst>
              <a:ext uri="{FF2B5EF4-FFF2-40B4-BE49-F238E27FC236}">
                <a16:creationId xmlns:a16="http://schemas.microsoft.com/office/drawing/2014/main" xmlns="" id="{37C755AA-35DE-5868-A87E-DD9CE4C024CD}"/>
              </a:ext>
            </a:extLst>
          </p:cNvPr>
          <p:cNvSpPr/>
          <p:nvPr/>
        </p:nvSpPr>
        <p:spPr>
          <a:xfrm>
            <a:off x="1981200" y="5765247"/>
            <a:ext cx="9915939" cy="864153"/>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4400" b="1" i="1" dirty="0">
                <a:effectLst/>
                <a:latin typeface="Calibri" panose="020F0502020204030204" pitchFamily="34" charset="0"/>
                <a:ea typeface="Calibri" panose="020F0502020204030204" pitchFamily="34" charset="0"/>
                <a:cs typeface="Times New Roman" panose="02020603050405020304" pitchFamily="18" charset="0"/>
              </a:rPr>
              <a:t>A centuries-old debate among Christians</a:t>
            </a:r>
            <a:endParaRPr lang="en-US" sz="4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5AE25111-ADC1-FA98-1256-130FBE4D0E8B}"/>
              </a:ext>
            </a:extLst>
          </p:cNvPr>
          <p:cNvSpPr/>
          <p:nvPr/>
        </p:nvSpPr>
        <p:spPr>
          <a:xfrm>
            <a:off x="-304800" y="228600"/>
            <a:ext cx="68580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Dilemma</a:t>
            </a:r>
          </a:p>
        </p:txBody>
      </p:sp>
      <p:sp>
        <p:nvSpPr>
          <p:cNvPr id="9" name="Arrow: Right 8">
            <a:extLst>
              <a:ext uri="{FF2B5EF4-FFF2-40B4-BE49-F238E27FC236}">
                <a16:creationId xmlns:a16="http://schemas.microsoft.com/office/drawing/2014/main" xmlns="" id="{FB91EB5F-D50A-5D44-722D-12249C67CCD6}"/>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11" name="Arrow: Left 10">
            <a:extLst>
              <a:ext uri="{FF2B5EF4-FFF2-40B4-BE49-F238E27FC236}">
                <a16:creationId xmlns:a16="http://schemas.microsoft.com/office/drawing/2014/main" xmlns="" id="{C2E95150-8C11-3F74-D1EB-48147B5686DE}"/>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
        <p:nvSpPr>
          <p:cNvPr id="12" name="Rounded Rectangular Callout 11">
            <a:extLst>
              <a:ext uri="{FF2B5EF4-FFF2-40B4-BE49-F238E27FC236}">
                <a16:creationId xmlns:a16="http://schemas.microsoft.com/office/drawing/2014/main" xmlns="" id="{38363040-F2B6-4AD4-3E0E-6AFAEDA53248}"/>
              </a:ext>
            </a:extLst>
          </p:cNvPr>
          <p:cNvSpPr/>
          <p:nvPr/>
        </p:nvSpPr>
        <p:spPr>
          <a:xfrm>
            <a:off x="190421" y="4118619"/>
            <a:ext cx="5178006" cy="1215381"/>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Calvinist theologians emphasize God’s sovereignty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ular Callout 11">
            <a:extLst>
              <a:ext uri="{FF2B5EF4-FFF2-40B4-BE49-F238E27FC236}">
                <a16:creationId xmlns:a16="http://schemas.microsoft.com/office/drawing/2014/main" xmlns="" id="{0C495544-D91D-5606-0B33-5AF81562C8E3}"/>
              </a:ext>
            </a:extLst>
          </p:cNvPr>
          <p:cNvSpPr/>
          <p:nvPr/>
        </p:nvSpPr>
        <p:spPr>
          <a:xfrm>
            <a:off x="7162800" y="4118619"/>
            <a:ext cx="4876800" cy="1215381"/>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Arminian theologians emphasize free will choice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70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bwMode="auto">
          <a:xfrm>
            <a:off x="294861" y="152400"/>
            <a:ext cx="1160227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800" b="1" dirty="0">
              <a:solidFill>
                <a:schemeClr val="bg1"/>
              </a:solidFill>
            </a:endParaRPr>
          </a:p>
        </p:txBody>
      </p:sp>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10" name="Rectangle 9">
            <a:extLst>
              <a:ext uri="{FF2B5EF4-FFF2-40B4-BE49-F238E27FC236}">
                <a16:creationId xmlns:a16="http://schemas.microsoft.com/office/drawing/2014/main" xmlns="" id="{80FDAD92-555B-4161-8CCC-1CC1363FCEB8}"/>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2" name="Rounded Rectangular Callout 11">
            <a:extLst>
              <a:ext uri="{FF2B5EF4-FFF2-40B4-BE49-F238E27FC236}">
                <a16:creationId xmlns:a16="http://schemas.microsoft.com/office/drawing/2014/main" xmlns="" id="{37C755AA-35DE-5868-A87E-DD9CE4C024CD}"/>
              </a:ext>
            </a:extLst>
          </p:cNvPr>
          <p:cNvSpPr/>
          <p:nvPr/>
        </p:nvSpPr>
        <p:spPr>
          <a:xfrm>
            <a:off x="1779866" y="4599583"/>
            <a:ext cx="7929595" cy="918771"/>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This is a “non-essential” issue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5AE25111-ADC1-FA98-1256-130FBE4D0E8B}"/>
              </a:ext>
            </a:extLst>
          </p:cNvPr>
          <p:cNvSpPr/>
          <p:nvPr/>
        </p:nvSpPr>
        <p:spPr>
          <a:xfrm>
            <a:off x="-304800" y="228600"/>
            <a:ext cx="68580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Dilemma</a:t>
            </a:r>
          </a:p>
        </p:txBody>
      </p:sp>
      <p:sp>
        <p:nvSpPr>
          <p:cNvPr id="9" name="Arrow: Right 8">
            <a:extLst>
              <a:ext uri="{FF2B5EF4-FFF2-40B4-BE49-F238E27FC236}">
                <a16:creationId xmlns:a16="http://schemas.microsoft.com/office/drawing/2014/main" xmlns="" id="{FB91EB5F-D50A-5D44-722D-12249C67CCD6}"/>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11" name="Arrow: Left 10">
            <a:extLst>
              <a:ext uri="{FF2B5EF4-FFF2-40B4-BE49-F238E27FC236}">
                <a16:creationId xmlns:a16="http://schemas.microsoft.com/office/drawing/2014/main" xmlns="" id="{C2E95150-8C11-3F74-D1EB-48147B5686DE}"/>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
        <p:nvSpPr>
          <p:cNvPr id="5" name="Rounded Rectangular Callout 11">
            <a:extLst>
              <a:ext uri="{FF2B5EF4-FFF2-40B4-BE49-F238E27FC236}">
                <a16:creationId xmlns:a16="http://schemas.microsoft.com/office/drawing/2014/main" xmlns="" id="{463B065F-5C69-3D20-99E4-C6FCC1ED2631}"/>
              </a:ext>
            </a:extLst>
          </p:cNvPr>
          <p:cNvSpPr/>
          <p:nvPr/>
        </p:nvSpPr>
        <p:spPr>
          <a:xfrm>
            <a:off x="6073878" y="5685227"/>
            <a:ext cx="5823261" cy="918771"/>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But practically significant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50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2" name="Rounded Rectangular Callout 11">
            <a:extLst>
              <a:ext uri="{FF2B5EF4-FFF2-40B4-BE49-F238E27FC236}">
                <a16:creationId xmlns:a16="http://schemas.microsoft.com/office/drawing/2014/main" xmlns="" id="{698D22CF-52A1-9225-D18F-5DA5985B845A}"/>
              </a:ext>
            </a:extLst>
          </p:cNvPr>
          <p:cNvSpPr/>
          <p:nvPr/>
        </p:nvSpPr>
        <p:spPr>
          <a:xfrm>
            <a:off x="2819400" y="5486400"/>
            <a:ext cx="8953500"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i="1" dirty="0">
                <a:solidFill>
                  <a:schemeClr val="bg1"/>
                </a:solidFill>
              </a:rPr>
              <a:t>Romans 9 - God’s Sovereignty</a:t>
            </a:r>
          </a:p>
        </p:txBody>
      </p:sp>
    </p:spTree>
    <p:extLst>
      <p:ext uri="{BB962C8B-B14F-4D97-AF65-F5344CB8AC3E}">
        <p14:creationId xmlns:p14="http://schemas.microsoft.com/office/powerpoint/2010/main" val="748312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bwMode="auto">
          <a:xfrm>
            <a:off x="294861" y="152400"/>
            <a:ext cx="1160227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800" b="1" dirty="0">
              <a:solidFill>
                <a:schemeClr val="bg1"/>
              </a:solidFill>
            </a:endParaRPr>
          </a:p>
        </p:txBody>
      </p:sp>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10" name="Rectangle 9">
            <a:extLst>
              <a:ext uri="{FF2B5EF4-FFF2-40B4-BE49-F238E27FC236}">
                <a16:creationId xmlns:a16="http://schemas.microsoft.com/office/drawing/2014/main" xmlns="" id="{80FDAD92-555B-4161-8CCC-1CC1363FCEB8}"/>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2" name="Rounded Rectangular Callout 11">
            <a:extLst>
              <a:ext uri="{FF2B5EF4-FFF2-40B4-BE49-F238E27FC236}">
                <a16:creationId xmlns:a16="http://schemas.microsoft.com/office/drawing/2014/main" xmlns="" id="{37C755AA-35DE-5868-A87E-DD9CE4C024CD}"/>
              </a:ext>
            </a:extLst>
          </p:cNvPr>
          <p:cNvSpPr/>
          <p:nvPr/>
        </p:nvSpPr>
        <p:spPr>
          <a:xfrm>
            <a:off x="1747806" y="4411639"/>
            <a:ext cx="8229600" cy="1539926"/>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We should approach this area with humility and unity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5AE25111-ADC1-FA98-1256-130FBE4D0E8B}"/>
              </a:ext>
            </a:extLst>
          </p:cNvPr>
          <p:cNvSpPr/>
          <p:nvPr/>
        </p:nvSpPr>
        <p:spPr>
          <a:xfrm>
            <a:off x="-304800" y="228600"/>
            <a:ext cx="68580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Dilemma</a:t>
            </a:r>
          </a:p>
        </p:txBody>
      </p:sp>
      <p:sp>
        <p:nvSpPr>
          <p:cNvPr id="9" name="Arrow: Right 8">
            <a:extLst>
              <a:ext uri="{FF2B5EF4-FFF2-40B4-BE49-F238E27FC236}">
                <a16:creationId xmlns:a16="http://schemas.microsoft.com/office/drawing/2014/main" xmlns="" id="{FB91EB5F-D50A-5D44-722D-12249C67CCD6}"/>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11" name="Arrow: Left 10">
            <a:extLst>
              <a:ext uri="{FF2B5EF4-FFF2-40B4-BE49-F238E27FC236}">
                <a16:creationId xmlns:a16="http://schemas.microsoft.com/office/drawing/2014/main" xmlns="" id="{C2E95150-8C11-3F74-D1EB-48147B5686DE}"/>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Tree>
    <p:extLst>
      <p:ext uri="{BB962C8B-B14F-4D97-AF65-F5344CB8AC3E}">
        <p14:creationId xmlns:p14="http://schemas.microsoft.com/office/powerpoint/2010/main" val="12297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bwMode="auto">
          <a:xfrm>
            <a:off x="294861" y="152400"/>
            <a:ext cx="1160227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800" b="1" dirty="0">
              <a:solidFill>
                <a:schemeClr val="bg1"/>
              </a:solidFill>
            </a:endParaRPr>
          </a:p>
        </p:txBody>
      </p:sp>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10" name="Rectangle 9">
            <a:extLst>
              <a:ext uri="{FF2B5EF4-FFF2-40B4-BE49-F238E27FC236}">
                <a16:creationId xmlns:a16="http://schemas.microsoft.com/office/drawing/2014/main" xmlns="" id="{80FDAD92-555B-4161-8CCC-1CC1363FCEB8}"/>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6" name="Rounded Rectangular Callout 11">
            <a:extLst>
              <a:ext uri="{FF2B5EF4-FFF2-40B4-BE49-F238E27FC236}">
                <a16:creationId xmlns:a16="http://schemas.microsoft.com/office/drawing/2014/main" xmlns="" id="{5AE25111-ADC1-FA98-1256-130FBE4D0E8B}"/>
              </a:ext>
            </a:extLst>
          </p:cNvPr>
          <p:cNvSpPr/>
          <p:nvPr/>
        </p:nvSpPr>
        <p:spPr>
          <a:xfrm>
            <a:off x="-304800" y="228600"/>
            <a:ext cx="71628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resolution: </a:t>
            </a:r>
          </a:p>
        </p:txBody>
      </p:sp>
      <p:sp>
        <p:nvSpPr>
          <p:cNvPr id="9" name="Arrow: Right 8">
            <a:extLst>
              <a:ext uri="{FF2B5EF4-FFF2-40B4-BE49-F238E27FC236}">
                <a16:creationId xmlns:a16="http://schemas.microsoft.com/office/drawing/2014/main" xmlns="" id="{FB91EB5F-D50A-5D44-722D-12249C67CCD6}"/>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11" name="Arrow: Left 10">
            <a:extLst>
              <a:ext uri="{FF2B5EF4-FFF2-40B4-BE49-F238E27FC236}">
                <a16:creationId xmlns:a16="http://schemas.microsoft.com/office/drawing/2014/main" xmlns="" id="{C2E95150-8C11-3F74-D1EB-48147B5686DE}"/>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
        <p:nvSpPr>
          <p:cNvPr id="5" name="Rounded Rectangular Callout 16">
            <a:extLst>
              <a:ext uri="{FF2B5EF4-FFF2-40B4-BE49-F238E27FC236}">
                <a16:creationId xmlns:a16="http://schemas.microsoft.com/office/drawing/2014/main" xmlns="" id="{FCD9F773-A3DA-A09F-CF88-8E0AA7F9ACD3}"/>
              </a:ext>
            </a:extLst>
          </p:cNvPr>
          <p:cNvSpPr/>
          <p:nvPr/>
        </p:nvSpPr>
        <p:spPr>
          <a:xfrm>
            <a:off x="152401" y="5219700"/>
            <a:ext cx="11744738" cy="14859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is sovereign… and yet he </a:t>
            </a:r>
            <a:r>
              <a:rPr lang="en-US" sz="4000" b="1" i="1" u="sng" dirty="0"/>
              <a:t>allows</a:t>
            </a:r>
            <a:r>
              <a:rPr lang="en-US" sz="4000" b="1" dirty="0"/>
              <a:t> humans to make meaningful free will decisions</a:t>
            </a:r>
          </a:p>
        </p:txBody>
      </p:sp>
      <p:sp>
        <p:nvSpPr>
          <p:cNvPr id="7" name="Rectangle 6">
            <a:extLst>
              <a:ext uri="{FF2B5EF4-FFF2-40B4-BE49-F238E27FC236}">
                <a16:creationId xmlns:a16="http://schemas.microsoft.com/office/drawing/2014/main" xmlns="" id="{6EB7A3A4-0045-037A-A574-7B09B09AE575}"/>
              </a:ext>
            </a:extLst>
          </p:cNvPr>
          <p:cNvSpPr/>
          <p:nvPr/>
        </p:nvSpPr>
        <p:spPr>
          <a:xfrm>
            <a:off x="163154" y="3237981"/>
            <a:ext cx="11865691"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Psalm 115:3 </a:t>
            </a:r>
            <a:r>
              <a:rPr lang="en-US" sz="3200" dirty="0">
                <a:solidFill>
                  <a:schemeClr val="tx1"/>
                </a:solidFill>
              </a:rPr>
              <a:t>Our God is in the heavens; He does whatever he pleases…</a:t>
            </a:r>
          </a:p>
          <a:p>
            <a:r>
              <a:rPr lang="en-US" dirty="0"/>
              <a:t>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1722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bwMode="auto">
          <a:xfrm>
            <a:off x="294861" y="152400"/>
            <a:ext cx="1160227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800" b="1" dirty="0">
              <a:solidFill>
                <a:schemeClr val="bg1"/>
              </a:solidFill>
            </a:endParaRPr>
          </a:p>
        </p:txBody>
      </p:sp>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10" name="Rectangle 9">
            <a:extLst>
              <a:ext uri="{FF2B5EF4-FFF2-40B4-BE49-F238E27FC236}">
                <a16:creationId xmlns:a16="http://schemas.microsoft.com/office/drawing/2014/main" xmlns="" id="{80FDAD92-555B-4161-8CCC-1CC1363FCEB8}"/>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6" name="Rounded Rectangular Callout 11">
            <a:extLst>
              <a:ext uri="{FF2B5EF4-FFF2-40B4-BE49-F238E27FC236}">
                <a16:creationId xmlns:a16="http://schemas.microsoft.com/office/drawing/2014/main" xmlns="" id="{5AE25111-ADC1-FA98-1256-130FBE4D0E8B}"/>
              </a:ext>
            </a:extLst>
          </p:cNvPr>
          <p:cNvSpPr/>
          <p:nvPr/>
        </p:nvSpPr>
        <p:spPr>
          <a:xfrm>
            <a:off x="-304800" y="228600"/>
            <a:ext cx="71628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resolution: </a:t>
            </a:r>
          </a:p>
        </p:txBody>
      </p:sp>
      <p:sp>
        <p:nvSpPr>
          <p:cNvPr id="9" name="Arrow: Right 8">
            <a:extLst>
              <a:ext uri="{FF2B5EF4-FFF2-40B4-BE49-F238E27FC236}">
                <a16:creationId xmlns:a16="http://schemas.microsoft.com/office/drawing/2014/main" xmlns="" id="{FB91EB5F-D50A-5D44-722D-12249C67CCD6}"/>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11" name="Arrow: Left 10">
            <a:extLst>
              <a:ext uri="{FF2B5EF4-FFF2-40B4-BE49-F238E27FC236}">
                <a16:creationId xmlns:a16="http://schemas.microsoft.com/office/drawing/2014/main" xmlns="" id="{C2E95150-8C11-3F74-D1EB-48147B5686DE}"/>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
        <p:nvSpPr>
          <p:cNvPr id="5" name="Rounded Rectangular Callout 16">
            <a:extLst>
              <a:ext uri="{FF2B5EF4-FFF2-40B4-BE49-F238E27FC236}">
                <a16:creationId xmlns:a16="http://schemas.microsoft.com/office/drawing/2014/main" xmlns="" id="{FCD9F773-A3DA-A09F-CF88-8E0AA7F9ACD3}"/>
              </a:ext>
            </a:extLst>
          </p:cNvPr>
          <p:cNvSpPr/>
          <p:nvPr/>
        </p:nvSpPr>
        <p:spPr>
          <a:xfrm>
            <a:off x="152401" y="5219700"/>
            <a:ext cx="11744738" cy="14859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is sovereign… and yet he </a:t>
            </a:r>
            <a:r>
              <a:rPr lang="en-US" sz="4000" b="1" i="1" u="sng" dirty="0"/>
              <a:t>allows</a:t>
            </a:r>
            <a:r>
              <a:rPr lang="en-US" sz="4000" b="1" dirty="0"/>
              <a:t> humans to make meaningful free will decisions</a:t>
            </a:r>
          </a:p>
        </p:txBody>
      </p:sp>
      <p:sp>
        <p:nvSpPr>
          <p:cNvPr id="7" name="Rectangle 6">
            <a:extLst>
              <a:ext uri="{FF2B5EF4-FFF2-40B4-BE49-F238E27FC236}">
                <a16:creationId xmlns:a16="http://schemas.microsoft.com/office/drawing/2014/main" xmlns="" id="{6EB7A3A4-0045-037A-A574-7B09B09AE575}"/>
              </a:ext>
            </a:extLst>
          </p:cNvPr>
          <p:cNvSpPr/>
          <p:nvPr/>
        </p:nvSpPr>
        <p:spPr>
          <a:xfrm>
            <a:off x="163154" y="3237981"/>
            <a:ext cx="11865691" cy="1524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Psalm 115:3 </a:t>
            </a:r>
            <a:r>
              <a:rPr lang="en-US" sz="3200" dirty="0">
                <a:solidFill>
                  <a:schemeClr val="tx1"/>
                </a:solidFill>
              </a:rPr>
              <a:t>Our God is in the heavens; He does whatever he pleases…</a:t>
            </a:r>
          </a:p>
          <a:p>
            <a:r>
              <a:rPr lang="en-US" sz="3200" b="1" baseline="30000" dirty="0" smtClean="0">
                <a:solidFill>
                  <a:schemeClr val="tx1"/>
                </a:solidFill>
              </a:rPr>
              <a:t>16</a:t>
            </a:r>
            <a:r>
              <a:rPr lang="en-US" sz="3200" dirty="0" smtClean="0">
                <a:solidFill>
                  <a:schemeClr val="tx1"/>
                </a:solidFill>
              </a:rPr>
              <a:t> </a:t>
            </a:r>
            <a:r>
              <a:rPr lang="en-US" sz="3200" dirty="0">
                <a:solidFill>
                  <a:schemeClr val="tx1"/>
                </a:solidFill>
              </a:rPr>
              <a:t>the heavens are the </a:t>
            </a:r>
            <a:r>
              <a:rPr lang="en-US" sz="3200" dirty="0" smtClean="0">
                <a:solidFill>
                  <a:schemeClr val="tx1"/>
                </a:solidFill>
              </a:rPr>
              <a:t>heavens </a:t>
            </a:r>
            <a:r>
              <a:rPr lang="en-US" sz="3200" dirty="0">
                <a:solidFill>
                  <a:schemeClr val="tx1"/>
                </a:solidFill>
              </a:rPr>
              <a:t>of the Lord, but the earth he has given to the sons of men.</a:t>
            </a:r>
          </a:p>
          <a:p>
            <a:r>
              <a:rPr lang="en-US" dirty="0"/>
              <a:t>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13497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bwMode="auto">
          <a:xfrm>
            <a:off x="294861" y="152400"/>
            <a:ext cx="1160227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800" b="1" dirty="0">
              <a:solidFill>
                <a:schemeClr val="bg1"/>
              </a:solidFill>
            </a:endParaRPr>
          </a:p>
        </p:txBody>
      </p:sp>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10" name="Rectangle 9">
            <a:extLst>
              <a:ext uri="{FF2B5EF4-FFF2-40B4-BE49-F238E27FC236}">
                <a16:creationId xmlns:a16="http://schemas.microsoft.com/office/drawing/2014/main" xmlns="" id="{80FDAD92-555B-4161-8CCC-1CC1363FCEB8}"/>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2" name="Rounded Rectangular Callout 11">
            <a:extLst>
              <a:ext uri="{FF2B5EF4-FFF2-40B4-BE49-F238E27FC236}">
                <a16:creationId xmlns:a16="http://schemas.microsoft.com/office/drawing/2014/main" xmlns="" id="{37C755AA-35DE-5868-A87E-DD9CE4C024CD}"/>
              </a:ext>
            </a:extLst>
          </p:cNvPr>
          <p:cNvSpPr/>
          <p:nvPr/>
        </p:nvSpPr>
        <p:spPr>
          <a:xfrm>
            <a:off x="2599147" y="3269156"/>
            <a:ext cx="5706653" cy="1256415"/>
          </a:xfrm>
          <a:prstGeom prst="wedgeRoundRectCallout">
            <a:avLst>
              <a:gd name="adj1" fmla="val -21927"/>
              <a:gd name="adj2" fmla="val 495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8000" b="1" dirty="0">
                <a:solidFill>
                  <a:schemeClr val="tx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80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OR</a:t>
            </a:r>
            <a:r>
              <a:rPr lang="en-US" sz="8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8000" b="1" dirty="0">
                <a:solidFill>
                  <a:schemeClr val="tx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8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en-US" sz="8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5AE25111-ADC1-FA98-1256-130FBE4D0E8B}"/>
              </a:ext>
            </a:extLst>
          </p:cNvPr>
          <p:cNvSpPr/>
          <p:nvPr/>
        </p:nvSpPr>
        <p:spPr>
          <a:xfrm>
            <a:off x="-304800" y="228600"/>
            <a:ext cx="71628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resolution: </a:t>
            </a:r>
          </a:p>
        </p:txBody>
      </p:sp>
      <p:sp>
        <p:nvSpPr>
          <p:cNvPr id="9" name="Arrow: Right 8">
            <a:extLst>
              <a:ext uri="{FF2B5EF4-FFF2-40B4-BE49-F238E27FC236}">
                <a16:creationId xmlns:a16="http://schemas.microsoft.com/office/drawing/2014/main" xmlns="" id="{FB91EB5F-D50A-5D44-722D-12249C67CCD6}"/>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11" name="Arrow: Left 10">
            <a:extLst>
              <a:ext uri="{FF2B5EF4-FFF2-40B4-BE49-F238E27FC236}">
                <a16:creationId xmlns:a16="http://schemas.microsoft.com/office/drawing/2014/main" xmlns="" id="{C2E95150-8C11-3F74-D1EB-48147B5686DE}"/>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
        <p:nvSpPr>
          <p:cNvPr id="5" name="Rounded Rectangular Callout 16">
            <a:extLst>
              <a:ext uri="{FF2B5EF4-FFF2-40B4-BE49-F238E27FC236}">
                <a16:creationId xmlns:a16="http://schemas.microsoft.com/office/drawing/2014/main" xmlns="" id="{FCD9F773-A3DA-A09F-CF88-8E0AA7F9ACD3}"/>
              </a:ext>
            </a:extLst>
          </p:cNvPr>
          <p:cNvSpPr/>
          <p:nvPr/>
        </p:nvSpPr>
        <p:spPr>
          <a:xfrm>
            <a:off x="152401" y="5219700"/>
            <a:ext cx="11744738" cy="14859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is sovereign… and yet he </a:t>
            </a:r>
            <a:r>
              <a:rPr lang="en-US" sz="4000" b="1" i="1" u="sng" dirty="0"/>
              <a:t>allows</a:t>
            </a:r>
            <a:r>
              <a:rPr lang="en-US" sz="4000" b="1" dirty="0"/>
              <a:t> humans to make meaningful free will decisions</a:t>
            </a:r>
          </a:p>
        </p:txBody>
      </p:sp>
    </p:spTree>
    <p:extLst>
      <p:ext uri="{BB962C8B-B14F-4D97-AF65-F5344CB8AC3E}">
        <p14:creationId xmlns:p14="http://schemas.microsoft.com/office/powerpoint/2010/main" val="46018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bwMode="auto">
          <a:xfrm>
            <a:off x="294861" y="152400"/>
            <a:ext cx="1160227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800" b="1" dirty="0">
              <a:solidFill>
                <a:schemeClr val="bg1"/>
              </a:solidFill>
            </a:endParaRPr>
          </a:p>
        </p:txBody>
      </p:sp>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10" name="Rectangle 9">
            <a:extLst>
              <a:ext uri="{FF2B5EF4-FFF2-40B4-BE49-F238E27FC236}">
                <a16:creationId xmlns:a16="http://schemas.microsoft.com/office/drawing/2014/main" xmlns="" id="{80FDAD92-555B-4161-8CCC-1CC1363FCEB8}"/>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2" name="Rounded Rectangular Callout 11">
            <a:extLst>
              <a:ext uri="{FF2B5EF4-FFF2-40B4-BE49-F238E27FC236}">
                <a16:creationId xmlns:a16="http://schemas.microsoft.com/office/drawing/2014/main" xmlns="" id="{37C755AA-35DE-5868-A87E-DD9CE4C024CD}"/>
              </a:ext>
            </a:extLst>
          </p:cNvPr>
          <p:cNvSpPr/>
          <p:nvPr/>
        </p:nvSpPr>
        <p:spPr>
          <a:xfrm>
            <a:off x="2599147" y="3269156"/>
            <a:ext cx="5706653" cy="1256415"/>
          </a:xfrm>
          <a:prstGeom prst="wedgeRoundRectCallout">
            <a:avLst>
              <a:gd name="adj1" fmla="val -21927"/>
              <a:gd name="adj2" fmla="val 495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5400" b="1" i="1" dirty="0">
                <a:solidFill>
                  <a:schemeClr val="tx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and decided that </a:t>
            </a:r>
            <a:endParaRPr lang="en-US" sz="5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5AE25111-ADC1-FA98-1256-130FBE4D0E8B}"/>
              </a:ext>
            </a:extLst>
          </p:cNvPr>
          <p:cNvSpPr/>
          <p:nvPr/>
        </p:nvSpPr>
        <p:spPr>
          <a:xfrm>
            <a:off x="-304800" y="228600"/>
            <a:ext cx="71628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resolution: </a:t>
            </a:r>
          </a:p>
        </p:txBody>
      </p:sp>
      <p:sp>
        <p:nvSpPr>
          <p:cNvPr id="9" name="Arrow: Right 8">
            <a:extLst>
              <a:ext uri="{FF2B5EF4-FFF2-40B4-BE49-F238E27FC236}">
                <a16:creationId xmlns:a16="http://schemas.microsoft.com/office/drawing/2014/main" xmlns="" id="{FB91EB5F-D50A-5D44-722D-12249C67CCD6}"/>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11" name="Arrow: Left 10">
            <a:extLst>
              <a:ext uri="{FF2B5EF4-FFF2-40B4-BE49-F238E27FC236}">
                <a16:creationId xmlns:a16="http://schemas.microsoft.com/office/drawing/2014/main" xmlns="" id="{C2E95150-8C11-3F74-D1EB-48147B5686DE}"/>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
        <p:nvSpPr>
          <p:cNvPr id="5" name="Rounded Rectangular Callout 16">
            <a:extLst>
              <a:ext uri="{FF2B5EF4-FFF2-40B4-BE49-F238E27FC236}">
                <a16:creationId xmlns:a16="http://schemas.microsoft.com/office/drawing/2014/main" xmlns="" id="{FCD9F773-A3DA-A09F-CF88-8E0AA7F9ACD3}"/>
              </a:ext>
            </a:extLst>
          </p:cNvPr>
          <p:cNvSpPr/>
          <p:nvPr/>
        </p:nvSpPr>
        <p:spPr>
          <a:xfrm>
            <a:off x="152401" y="5219700"/>
            <a:ext cx="11744738" cy="14859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is sovereign… and yet he </a:t>
            </a:r>
            <a:r>
              <a:rPr lang="en-US" sz="4000" b="1" i="1" u="sng" dirty="0"/>
              <a:t>allows</a:t>
            </a:r>
            <a:r>
              <a:rPr lang="en-US" sz="4000" b="1" dirty="0"/>
              <a:t> humans to make meaningful free will decisions</a:t>
            </a:r>
          </a:p>
        </p:txBody>
      </p:sp>
    </p:spTree>
    <p:extLst>
      <p:ext uri="{BB962C8B-B14F-4D97-AF65-F5344CB8AC3E}">
        <p14:creationId xmlns:p14="http://schemas.microsoft.com/office/powerpoint/2010/main" val="6772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bwMode="auto">
          <a:xfrm>
            <a:off x="294861" y="152400"/>
            <a:ext cx="1160227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800" b="1" dirty="0">
              <a:solidFill>
                <a:schemeClr val="bg1"/>
              </a:solidFill>
            </a:endParaRPr>
          </a:p>
        </p:txBody>
      </p:sp>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10" name="Rectangle 9">
            <a:extLst>
              <a:ext uri="{FF2B5EF4-FFF2-40B4-BE49-F238E27FC236}">
                <a16:creationId xmlns:a16="http://schemas.microsoft.com/office/drawing/2014/main" xmlns="" id="{80FDAD92-555B-4161-8CCC-1CC1363FCEB8}"/>
              </a:ext>
            </a:extLst>
          </p:cNvPr>
          <p:cNvSpPr/>
          <p:nvPr/>
        </p:nvSpPr>
        <p:spPr>
          <a:xfrm>
            <a:off x="4262406" y="647700"/>
            <a:ext cx="3200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t>?</a:t>
            </a:r>
          </a:p>
        </p:txBody>
      </p:sp>
      <p:sp>
        <p:nvSpPr>
          <p:cNvPr id="2" name="Rounded Rectangular Callout 11">
            <a:extLst>
              <a:ext uri="{FF2B5EF4-FFF2-40B4-BE49-F238E27FC236}">
                <a16:creationId xmlns:a16="http://schemas.microsoft.com/office/drawing/2014/main" xmlns="" id="{37C755AA-35DE-5868-A87E-DD9CE4C024CD}"/>
              </a:ext>
            </a:extLst>
          </p:cNvPr>
          <p:cNvSpPr/>
          <p:nvPr/>
        </p:nvSpPr>
        <p:spPr>
          <a:xfrm>
            <a:off x="2599147" y="3269156"/>
            <a:ext cx="5706653" cy="1256415"/>
          </a:xfrm>
          <a:prstGeom prst="wedgeRoundRectCallout">
            <a:avLst>
              <a:gd name="adj1" fmla="val -21927"/>
              <a:gd name="adj2" fmla="val 4959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marL="0" marR="0" algn="ctr">
              <a:lnSpc>
                <a:spcPct val="107000"/>
              </a:lnSpc>
              <a:spcBef>
                <a:spcPts val="0"/>
              </a:spcBef>
              <a:spcAft>
                <a:spcPts val="0"/>
              </a:spcAft>
            </a:pPr>
            <a:r>
              <a:rPr lang="en-US" sz="5400" b="1" i="1" dirty="0">
                <a:solidFill>
                  <a:schemeClr val="tx1"/>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and decided that </a:t>
            </a:r>
            <a:endParaRPr lang="en-US" sz="5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5AE25111-ADC1-FA98-1256-130FBE4D0E8B}"/>
              </a:ext>
            </a:extLst>
          </p:cNvPr>
          <p:cNvSpPr/>
          <p:nvPr/>
        </p:nvSpPr>
        <p:spPr>
          <a:xfrm>
            <a:off x="-304800" y="228600"/>
            <a:ext cx="71628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Biblical resolution: </a:t>
            </a:r>
          </a:p>
        </p:txBody>
      </p:sp>
      <p:sp>
        <p:nvSpPr>
          <p:cNvPr id="9" name="Arrow: Right 8">
            <a:extLst>
              <a:ext uri="{FF2B5EF4-FFF2-40B4-BE49-F238E27FC236}">
                <a16:creationId xmlns:a16="http://schemas.microsoft.com/office/drawing/2014/main" xmlns="" id="{FB91EB5F-D50A-5D44-722D-12249C67CCD6}"/>
              </a:ext>
            </a:extLst>
          </p:cNvPr>
          <p:cNvSpPr/>
          <p:nvPr/>
        </p:nvSpPr>
        <p:spPr>
          <a:xfrm rot="19843335">
            <a:off x="-39880" y="2525472"/>
            <a:ext cx="4648200" cy="92242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God is Sovereign</a:t>
            </a:r>
          </a:p>
        </p:txBody>
      </p:sp>
      <p:sp>
        <p:nvSpPr>
          <p:cNvPr id="11" name="Arrow: Left 10">
            <a:extLst>
              <a:ext uri="{FF2B5EF4-FFF2-40B4-BE49-F238E27FC236}">
                <a16:creationId xmlns:a16="http://schemas.microsoft.com/office/drawing/2014/main" xmlns="" id="{C2E95150-8C11-3F74-D1EB-48147B5686DE}"/>
              </a:ext>
            </a:extLst>
          </p:cNvPr>
          <p:cNvSpPr/>
          <p:nvPr/>
        </p:nvSpPr>
        <p:spPr>
          <a:xfrm rot="1537978">
            <a:off x="6339432" y="2763890"/>
            <a:ext cx="5257800" cy="101168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People can choose</a:t>
            </a:r>
          </a:p>
        </p:txBody>
      </p:sp>
      <p:sp>
        <p:nvSpPr>
          <p:cNvPr id="5" name="Rounded Rectangular Callout 16">
            <a:extLst>
              <a:ext uri="{FF2B5EF4-FFF2-40B4-BE49-F238E27FC236}">
                <a16:creationId xmlns:a16="http://schemas.microsoft.com/office/drawing/2014/main" xmlns="" id="{FCD9F773-A3DA-A09F-CF88-8E0AA7F9ACD3}"/>
              </a:ext>
            </a:extLst>
          </p:cNvPr>
          <p:cNvSpPr/>
          <p:nvPr/>
        </p:nvSpPr>
        <p:spPr>
          <a:xfrm>
            <a:off x="152401" y="5219700"/>
            <a:ext cx="11744738" cy="14859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is sovereign… and yet he </a:t>
            </a:r>
            <a:r>
              <a:rPr lang="en-US" sz="4000" b="1" i="1" u="sng" dirty="0"/>
              <a:t>allows</a:t>
            </a:r>
            <a:r>
              <a:rPr lang="en-US" sz="4000" b="1" dirty="0"/>
              <a:t> humans to make meaningful free will decisions</a:t>
            </a:r>
          </a:p>
        </p:txBody>
      </p:sp>
    </p:spTree>
    <p:extLst>
      <p:ext uri="{BB962C8B-B14F-4D97-AF65-F5344CB8AC3E}">
        <p14:creationId xmlns:p14="http://schemas.microsoft.com/office/powerpoint/2010/main" val="46367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8" name="Rounded Rectangular Callout 11">
            <a:extLst>
              <a:ext uri="{FF2B5EF4-FFF2-40B4-BE49-F238E27FC236}">
                <a16:creationId xmlns:a16="http://schemas.microsoft.com/office/drawing/2014/main" xmlns="" id="{C7EF85B0-41AD-FEB5-8066-6888C6E82BF5}"/>
              </a:ext>
            </a:extLst>
          </p:cNvPr>
          <p:cNvSpPr/>
          <p:nvPr/>
        </p:nvSpPr>
        <p:spPr>
          <a:xfrm>
            <a:off x="457200" y="1396374"/>
            <a:ext cx="9296400" cy="1203325"/>
          </a:xfrm>
          <a:prstGeom prst="wedgeRoundRectCallout">
            <a:avLst>
              <a:gd name="adj1" fmla="val -21927"/>
              <a:gd name="adj2" fmla="val 49596"/>
              <a:gd name="adj3" fmla="val 16667"/>
            </a:avLst>
          </a:prstGeom>
          <a:solidFill>
            <a:schemeClr val="tx1">
              <a:alpha val="67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solidFill>
                  <a:schemeClr val="bg1"/>
                </a:solidFill>
              </a:rPr>
              <a:t>Is Romans 9 a prooftext for </a:t>
            </a:r>
          </a:p>
          <a:p>
            <a:pPr algn="ctr" fontAlgn="auto">
              <a:spcBef>
                <a:spcPts val="0"/>
              </a:spcBef>
              <a:spcAft>
                <a:spcPts val="0"/>
              </a:spcAft>
              <a:defRPr/>
            </a:pPr>
            <a:r>
              <a:rPr lang="en-US" sz="4000" b="1" i="1" dirty="0">
                <a:solidFill>
                  <a:schemeClr val="bg1"/>
                </a:solidFill>
              </a:rPr>
              <a:t>double predestination and determinism? </a:t>
            </a:r>
          </a:p>
        </p:txBody>
      </p:sp>
      <p:sp>
        <p:nvSpPr>
          <p:cNvPr id="2" name="Rounded Rectangular Callout 11">
            <a:extLst>
              <a:ext uri="{FF2B5EF4-FFF2-40B4-BE49-F238E27FC236}">
                <a16:creationId xmlns:a16="http://schemas.microsoft.com/office/drawing/2014/main" xmlns="" id="{B979C079-16A6-A5A1-E627-6DBEA4DA9F90}"/>
              </a:ext>
            </a:extLst>
          </p:cNvPr>
          <p:cNvSpPr/>
          <p:nvPr/>
        </p:nvSpPr>
        <p:spPr>
          <a:xfrm>
            <a:off x="876300" y="4235451"/>
            <a:ext cx="10287000" cy="92329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There is an alternative way to read Romans 9…</a:t>
            </a:r>
          </a:p>
        </p:txBody>
      </p:sp>
      <p:sp>
        <p:nvSpPr>
          <p:cNvPr id="3" name="Rounded Rectangular Callout 11">
            <a:extLst>
              <a:ext uri="{FF2B5EF4-FFF2-40B4-BE49-F238E27FC236}">
                <a16:creationId xmlns:a16="http://schemas.microsoft.com/office/drawing/2014/main" xmlns="" id="{CF34CC90-8F16-B497-B0BE-48DF862D2350}"/>
              </a:ext>
            </a:extLst>
          </p:cNvPr>
          <p:cNvSpPr/>
          <p:nvPr/>
        </p:nvSpPr>
        <p:spPr>
          <a:xfrm>
            <a:off x="152400" y="5593098"/>
            <a:ext cx="11950699" cy="92329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The “golden rule” of Biblical interpretation: </a:t>
            </a:r>
            <a:r>
              <a:rPr lang="en-US" sz="4000" b="1" i="1" dirty="0">
                <a:solidFill>
                  <a:schemeClr val="bg1"/>
                </a:solidFill>
              </a:rPr>
              <a:t>CONTEXT</a:t>
            </a:r>
            <a:r>
              <a:rPr lang="en-US" sz="4000" b="1" dirty="0">
                <a:solidFill>
                  <a:schemeClr val="bg1"/>
                </a:solidFill>
              </a:rPr>
              <a:t> </a:t>
            </a:r>
          </a:p>
        </p:txBody>
      </p:sp>
    </p:spTree>
    <p:extLst>
      <p:ext uri="{BB962C8B-B14F-4D97-AF65-F5344CB8AC3E}">
        <p14:creationId xmlns:p14="http://schemas.microsoft.com/office/powerpoint/2010/main" val="80774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45756B1-E2BC-E5D0-E9DC-2357CAE4DCCB}"/>
              </a:ext>
            </a:extLst>
          </p:cNvPr>
          <p:cNvSpPr/>
          <p:nvPr/>
        </p:nvSpPr>
        <p:spPr>
          <a:xfrm>
            <a:off x="0" y="25400"/>
            <a:ext cx="6102349" cy="56304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11">
            <a:extLst>
              <a:ext uri="{FF2B5EF4-FFF2-40B4-BE49-F238E27FC236}">
                <a16:creationId xmlns:a16="http://schemas.microsoft.com/office/drawing/2014/main" xmlns="" id="{CF34CC90-8F16-B497-B0BE-48DF862D2350}"/>
              </a:ext>
            </a:extLst>
          </p:cNvPr>
          <p:cNvSpPr/>
          <p:nvPr/>
        </p:nvSpPr>
        <p:spPr>
          <a:xfrm>
            <a:off x="152400" y="5593098"/>
            <a:ext cx="11950699" cy="92329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The “golden rule” of Biblical interpretation: </a:t>
            </a:r>
            <a:r>
              <a:rPr lang="en-US" sz="4000" b="1" i="1" dirty="0">
                <a:solidFill>
                  <a:schemeClr val="bg1"/>
                </a:solidFill>
              </a:rPr>
              <a:t>CONTEXT</a:t>
            </a:r>
            <a:r>
              <a:rPr lang="en-US" sz="4000" b="1" dirty="0">
                <a:solidFill>
                  <a:schemeClr val="bg1"/>
                </a:solidFill>
              </a:rPr>
              <a:t> </a:t>
            </a:r>
          </a:p>
        </p:txBody>
      </p:sp>
    </p:spTree>
    <p:extLst>
      <p:ext uri="{BB962C8B-B14F-4D97-AF65-F5344CB8AC3E}">
        <p14:creationId xmlns:p14="http://schemas.microsoft.com/office/powerpoint/2010/main" val="39999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2" name="Rounded Rectangular Callout 11">
            <a:extLst>
              <a:ext uri="{FF2B5EF4-FFF2-40B4-BE49-F238E27FC236}">
                <a16:creationId xmlns:a16="http://schemas.microsoft.com/office/drawing/2014/main" xmlns="" id="{B979C079-16A6-A5A1-E627-6DBEA4DA9F90}"/>
              </a:ext>
            </a:extLst>
          </p:cNvPr>
          <p:cNvSpPr/>
          <p:nvPr/>
        </p:nvSpPr>
        <p:spPr>
          <a:xfrm>
            <a:off x="2057400" y="2751137"/>
            <a:ext cx="8064501" cy="1346826"/>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Our default assumed context: </a:t>
            </a:r>
          </a:p>
          <a:p>
            <a:pPr algn="ctr" fontAlgn="auto">
              <a:spcBef>
                <a:spcPts val="0"/>
              </a:spcBef>
              <a:spcAft>
                <a:spcPts val="0"/>
              </a:spcAft>
              <a:defRPr/>
            </a:pPr>
            <a:r>
              <a:rPr lang="en-US" sz="4000" b="1" i="1" dirty="0">
                <a:solidFill>
                  <a:schemeClr val="bg1"/>
                </a:solidFill>
              </a:rPr>
              <a:t>Individualistic</a:t>
            </a:r>
            <a:r>
              <a:rPr lang="en-US" sz="4000" b="1" dirty="0">
                <a:solidFill>
                  <a:schemeClr val="bg1"/>
                </a:solidFill>
              </a:rPr>
              <a:t> and </a:t>
            </a:r>
            <a:r>
              <a:rPr lang="en-US" sz="4000" b="1" i="1" dirty="0">
                <a:solidFill>
                  <a:schemeClr val="bg1"/>
                </a:solidFill>
              </a:rPr>
              <a:t>Personal</a:t>
            </a:r>
          </a:p>
        </p:txBody>
      </p:sp>
      <p:sp>
        <p:nvSpPr>
          <p:cNvPr id="3" name="Rounded Rectangular Callout 11">
            <a:extLst>
              <a:ext uri="{FF2B5EF4-FFF2-40B4-BE49-F238E27FC236}">
                <a16:creationId xmlns:a16="http://schemas.microsoft.com/office/drawing/2014/main" xmlns="" id="{CF34CC90-8F16-B497-B0BE-48DF862D2350}"/>
              </a:ext>
            </a:extLst>
          </p:cNvPr>
          <p:cNvSpPr/>
          <p:nvPr/>
        </p:nvSpPr>
        <p:spPr>
          <a:xfrm>
            <a:off x="152400" y="5593098"/>
            <a:ext cx="11950699" cy="92329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The “golden rule” of Biblical interpretation: </a:t>
            </a:r>
            <a:r>
              <a:rPr lang="en-US" sz="4000" b="1" i="1" dirty="0">
                <a:solidFill>
                  <a:schemeClr val="bg1"/>
                </a:solidFill>
              </a:rPr>
              <a:t>CONTEXT</a:t>
            </a:r>
            <a:r>
              <a:rPr lang="en-US" sz="4000" b="1" dirty="0">
                <a:solidFill>
                  <a:schemeClr val="bg1"/>
                </a:solidFill>
              </a:rPr>
              <a:t> </a:t>
            </a:r>
          </a:p>
        </p:txBody>
      </p:sp>
    </p:spTree>
    <p:extLst>
      <p:ext uri="{BB962C8B-B14F-4D97-AF65-F5344CB8AC3E}">
        <p14:creationId xmlns:p14="http://schemas.microsoft.com/office/powerpoint/2010/main" val="323148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ectangle 3">
            <a:extLst>
              <a:ext uri="{FF2B5EF4-FFF2-40B4-BE49-F238E27FC236}">
                <a16:creationId xmlns:a16="http://schemas.microsoft.com/office/drawing/2014/main" xmlns="" id="{7DA137EF-EE68-1B28-3123-0E1DA0ACD20B}"/>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 9:1      </a:t>
            </a:r>
            <a:r>
              <a:rPr lang="en-US" sz="3100" dirty="0">
                <a:solidFill>
                  <a:schemeClr val="accent6">
                    <a:lumMod val="20000"/>
                    <a:lumOff val="80000"/>
                  </a:schemeClr>
                </a:solidFill>
              </a:rPr>
              <a:t>I am telling the truth in Christ, I am not lying, my conscience testifies with me in the Holy Spirit, </a:t>
            </a:r>
            <a:r>
              <a:rPr lang="en-US" sz="3100" b="1" baseline="30000" dirty="0">
                <a:solidFill>
                  <a:schemeClr val="accent6">
                    <a:lumMod val="20000"/>
                    <a:lumOff val="80000"/>
                  </a:schemeClr>
                </a:solidFill>
              </a:rPr>
              <a:t>2</a:t>
            </a:r>
            <a:r>
              <a:rPr lang="en-US" sz="3100" baseline="30000" dirty="0">
                <a:solidFill>
                  <a:schemeClr val="accent6">
                    <a:lumMod val="20000"/>
                    <a:lumOff val="80000"/>
                  </a:schemeClr>
                </a:solidFill>
              </a:rPr>
              <a:t> </a:t>
            </a:r>
            <a:r>
              <a:rPr lang="en-US" sz="3100" dirty="0">
                <a:solidFill>
                  <a:schemeClr val="accent6">
                    <a:lumMod val="20000"/>
                    <a:lumOff val="80000"/>
                  </a:schemeClr>
                </a:solidFill>
              </a:rPr>
              <a:t>that I have great sorrow and unceasing grief in my heart. </a:t>
            </a:r>
            <a:r>
              <a:rPr lang="en-US" sz="3100" b="1" baseline="30000" dirty="0">
                <a:solidFill>
                  <a:schemeClr val="accent6">
                    <a:lumMod val="20000"/>
                    <a:lumOff val="80000"/>
                  </a:schemeClr>
                </a:solidFill>
              </a:rPr>
              <a:t>3</a:t>
            </a:r>
            <a:r>
              <a:rPr lang="en-US" sz="3100" baseline="30000" dirty="0">
                <a:solidFill>
                  <a:schemeClr val="accent6">
                    <a:lumMod val="20000"/>
                    <a:lumOff val="80000"/>
                  </a:schemeClr>
                </a:solidFill>
              </a:rPr>
              <a:t> </a:t>
            </a:r>
            <a:r>
              <a:rPr lang="en-US" sz="3100" dirty="0">
                <a:solidFill>
                  <a:schemeClr val="accent6">
                    <a:lumMod val="20000"/>
                    <a:lumOff val="80000"/>
                  </a:schemeClr>
                </a:solidFill>
              </a:rPr>
              <a:t>For I could wish that I myself were  accursed, separated from Christ for the sake of my brethren, my  kinsmen according to the flesh, </a:t>
            </a:r>
            <a:r>
              <a:rPr lang="en-US" sz="3100" b="1" baseline="30000" dirty="0">
                <a:solidFill>
                  <a:schemeClr val="accent6">
                    <a:lumMod val="20000"/>
                    <a:lumOff val="80000"/>
                  </a:schemeClr>
                </a:solidFill>
              </a:rPr>
              <a:t>4</a:t>
            </a:r>
            <a:r>
              <a:rPr lang="en-US" sz="3100" baseline="30000" dirty="0">
                <a:solidFill>
                  <a:schemeClr val="accent6">
                    <a:lumMod val="20000"/>
                    <a:lumOff val="80000"/>
                  </a:schemeClr>
                </a:solidFill>
              </a:rPr>
              <a:t> </a:t>
            </a:r>
            <a:r>
              <a:rPr lang="en-US" sz="3100" dirty="0">
                <a:solidFill>
                  <a:schemeClr val="accent6">
                    <a:lumMod val="20000"/>
                    <a:lumOff val="80000"/>
                  </a:schemeClr>
                </a:solidFill>
              </a:rPr>
              <a:t>who are Israelites,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Oval 4">
            <a:extLst>
              <a:ext uri="{FF2B5EF4-FFF2-40B4-BE49-F238E27FC236}">
                <a16:creationId xmlns:a16="http://schemas.microsoft.com/office/drawing/2014/main" xmlns="" id="{0B020A0F-8C74-00C9-AF48-8D2465B6AD7D}"/>
              </a:ext>
            </a:extLst>
          </p:cNvPr>
          <p:cNvSpPr/>
          <p:nvPr/>
        </p:nvSpPr>
        <p:spPr>
          <a:xfrm>
            <a:off x="-76200" y="4267200"/>
            <a:ext cx="1676400" cy="5334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45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3" name="Rounded Rectangular Callout 11">
            <a:extLst>
              <a:ext uri="{FF2B5EF4-FFF2-40B4-BE49-F238E27FC236}">
                <a16:creationId xmlns:a16="http://schemas.microsoft.com/office/drawing/2014/main" xmlns="" id="{F3798DBD-D0C8-FB8E-CF0F-1751C3D3DFF2}"/>
              </a:ext>
            </a:extLst>
          </p:cNvPr>
          <p:cNvSpPr/>
          <p:nvPr/>
        </p:nvSpPr>
        <p:spPr>
          <a:xfrm>
            <a:off x="457200" y="1524000"/>
            <a:ext cx="8915400"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A key turning point in Romans</a:t>
            </a:r>
          </a:p>
        </p:txBody>
      </p:sp>
      <p:sp>
        <p:nvSpPr>
          <p:cNvPr id="2" name="Rounded Rectangular Callout 11">
            <a:extLst>
              <a:ext uri="{FF2B5EF4-FFF2-40B4-BE49-F238E27FC236}">
                <a16:creationId xmlns:a16="http://schemas.microsoft.com/office/drawing/2014/main" xmlns="" id="{538B871D-3C91-63C7-EB2B-8AB804EA073D}"/>
              </a:ext>
            </a:extLst>
          </p:cNvPr>
          <p:cNvSpPr/>
          <p:nvPr/>
        </p:nvSpPr>
        <p:spPr>
          <a:xfrm>
            <a:off x="952500" y="2710355"/>
            <a:ext cx="7924800"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a:solidFill>
                  <a:schemeClr val="bg1"/>
                </a:solidFill>
              </a:rPr>
              <a:t>Chapter 1-5: </a:t>
            </a:r>
            <a:r>
              <a:rPr lang="en-US" sz="5400" b="1" i="1" dirty="0">
                <a:solidFill>
                  <a:schemeClr val="bg1"/>
                </a:solidFill>
              </a:rPr>
              <a:t>Justification</a:t>
            </a:r>
          </a:p>
        </p:txBody>
      </p:sp>
      <p:sp>
        <p:nvSpPr>
          <p:cNvPr id="4" name="Rounded Rectangular Callout 11">
            <a:extLst>
              <a:ext uri="{FF2B5EF4-FFF2-40B4-BE49-F238E27FC236}">
                <a16:creationId xmlns:a16="http://schemas.microsoft.com/office/drawing/2014/main" xmlns="" id="{D64254F8-D2A5-98F6-5752-B06A001A3F50}"/>
              </a:ext>
            </a:extLst>
          </p:cNvPr>
          <p:cNvSpPr/>
          <p:nvPr/>
        </p:nvSpPr>
        <p:spPr>
          <a:xfrm>
            <a:off x="952500" y="3962401"/>
            <a:ext cx="7924800"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a:solidFill>
                  <a:schemeClr val="bg1"/>
                </a:solidFill>
              </a:rPr>
              <a:t>Chapter 5-8: </a:t>
            </a:r>
            <a:r>
              <a:rPr lang="en-US" sz="5400" b="1" i="1" dirty="0">
                <a:solidFill>
                  <a:schemeClr val="bg1"/>
                </a:solidFill>
              </a:rPr>
              <a:t>Sanctification</a:t>
            </a:r>
          </a:p>
        </p:txBody>
      </p:sp>
      <p:sp>
        <p:nvSpPr>
          <p:cNvPr id="5" name="Rounded Rectangular Callout 11">
            <a:extLst>
              <a:ext uri="{FF2B5EF4-FFF2-40B4-BE49-F238E27FC236}">
                <a16:creationId xmlns:a16="http://schemas.microsoft.com/office/drawing/2014/main" xmlns="" id="{B4267035-7B97-4374-41E6-609EC4203B06}"/>
              </a:ext>
            </a:extLst>
          </p:cNvPr>
          <p:cNvSpPr/>
          <p:nvPr/>
        </p:nvSpPr>
        <p:spPr>
          <a:xfrm>
            <a:off x="952500" y="5315607"/>
            <a:ext cx="7924800" cy="9144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5400" b="1" dirty="0">
                <a:solidFill>
                  <a:schemeClr val="bg1"/>
                </a:solidFill>
              </a:rPr>
              <a:t> Chapter 9… </a:t>
            </a:r>
            <a:endParaRPr lang="en-US" sz="5400" b="1" i="1" dirty="0">
              <a:solidFill>
                <a:schemeClr val="bg1"/>
              </a:solidFill>
            </a:endParaRPr>
          </a:p>
        </p:txBody>
      </p:sp>
    </p:spTree>
    <p:extLst>
      <p:ext uri="{BB962C8B-B14F-4D97-AF65-F5344CB8AC3E}">
        <p14:creationId xmlns:p14="http://schemas.microsoft.com/office/powerpoint/2010/main" val="42917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ectangle 3">
            <a:extLst>
              <a:ext uri="{FF2B5EF4-FFF2-40B4-BE49-F238E27FC236}">
                <a16:creationId xmlns:a16="http://schemas.microsoft.com/office/drawing/2014/main" xmlns="" id="{7DA137EF-EE68-1B28-3123-0E1DA0ACD20B}"/>
              </a:ext>
            </a:extLst>
          </p:cNvPr>
          <p:cNvSpPr/>
          <p:nvPr/>
        </p:nvSpPr>
        <p:spPr>
          <a:xfrm>
            <a:off x="0" y="4343400"/>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Romans 9:1      </a:t>
            </a:r>
            <a:r>
              <a:rPr lang="en-US" sz="3100" dirty="0">
                <a:solidFill>
                  <a:schemeClr val="tx1"/>
                </a:solidFill>
              </a:rPr>
              <a:t>I am telling the truth in Christ, I am not lying, my conscience testifies with me in the Holy Spirit, </a:t>
            </a:r>
            <a:r>
              <a:rPr lang="en-US" sz="3100" b="1" baseline="30000" dirty="0">
                <a:solidFill>
                  <a:schemeClr val="tx1"/>
                </a:solidFill>
              </a:rPr>
              <a:t>2</a:t>
            </a:r>
            <a:r>
              <a:rPr lang="en-US" sz="3100" baseline="30000" dirty="0">
                <a:solidFill>
                  <a:schemeClr val="tx1"/>
                </a:solidFill>
              </a:rPr>
              <a:t> </a:t>
            </a:r>
            <a:r>
              <a:rPr lang="en-US" sz="3100" dirty="0">
                <a:solidFill>
                  <a:schemeClr val="tx1"/>
                </a:solidFill>
              </a:rPr>
              <a:t>that I have great sorrow and unceasing grief in my heart. </a:t>
            </a:r>
            <a:r>
              <a:rPr lang="en-US" sz="3100" b="1" baseline="30000" dirty="0">
                <a:solidFill>
                  <a:schemeClr val="tx1"/>
                </a:solidFill>
              </a:rPr>
              <a:t>3</a:t>
            </a:r>
            <a:r>
              <a:rPr lang="en-US" sz="3100" baseline="30000" dirty="0">
                <a:solidFill>
                  <a:schemeClr val="tx1"/>
                </a:solidFill>
              </a:rPr>
              <a:t> </a:t>
            </a:r>
            <a:r>
              <a:rPr lang="en-US" sz="3100" dirty="0">
                <a:solidFill>
                  <a:schemeClr val="tx1"/>
                </a:solidFill>
              </a:rPr>
              <a:t>For I could wish that I myself were accursed, separated from Christ for the sake of </a:t>
            </a:r>
            <a:r>
              <a:rPr lang="en-US" sz="3100" b="1" u="sng" dirty="0">
                <a:solidFill>
                  <a:srgbClr val="002060"/>
                </a:solidFill>
              </a:rPr>
              <a:t>my brethren, my kinsmen according to the flesh, </a:t>
            </a:r>
            <a:r>
              <a:rPr lang="en-US" sz="3100" b="1" u="sng" baseline="30000" dirty="0">
                <a:solidFill>
                  <a:srgbClr val="002060"/>
                </a:solidFill>
              </a:rPr>
              <a:t>4 </a:t>
            </a:r>
            <a:r>
              <a:rPr lang="en-US" sz="3100" b="1" u="sng" dirty="0">
                <a:solidFill>
                  <a:srgbClr val="002060"/>
                </a:solidFill>
              </a:rPr>
              <a:t>who are Israelites,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Oval 4">
            <a:extLst>
              <a:ext uri="{FF2B5EF4-FFF2-40B4-BE49-F238E27FC236}">
                <a16:creationId xmlns:a16="http://schemas.microsoft.com/office/drawing/2014/main" xmlns="" id="{0B020A0F-8C74-00C9-AF48-8D2465B6AD7D}"/>
              </a:ext>
            </a:extLst>
          </p:cNvPr>
          <p:cNvSpPr/>
          <p:nvPr/>
        </p:nvSpPr>
        <p:spPr>
          <a:xfrm>
            <a:off x="-76200" y="4267200"/>
            <a:ext cx="1676400" cy="533400"/>
          </a:xfrm>
          <a:prstGeom prst="ellipse">
            <a:avLst/>
          </a:prstGeom>
          <a:noFill/>
          <a:ln w="1174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11">
            <a:extLst>
              <a:ext uri="{FF2B5EF4-FFF2-40B4-BE49-F238E27FC236}">
                <a16:creationId xmlns:a16="http://schemas.microsoft.com/office/drawing/2014/main" xmlns="" id="{FBC6C7FC-4808-9286-3551-BF6AAD0E5AF0}"/>
              </a:ext>
            </a:extLst>
          </p:cNvPr>
          <p:cNvSpPr/>
          <p:nvPr/>
        </p:nvSpPr>
        <p:spPr>
          <a:xfrm>
            <a:off x="2514600" y="1219200"/>
            <a:ext cx="9436101" cy="897562"/>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Subject: Paul’s grief for the nation of Israel</a:t>
            </a:r>
            <a:endParaRPr lang="en-US" sz="4000" b="1" i="1" dirty="0">
              <a:solidFill>
                <a:schemeClr val="bg1"/>
              </a:solidFill>
            </a:endParaRPr>
          </a:p>
        </p:txBody>
      </p:sp>
    </p:spTree>
    <p:extLst>
      <p:ext uri="{BB962C8B-B14F-4D97-AF65-F5344CB8AC3E}">
        <p14:creationId xmlns:p14="http://schemas.microsoft.com/office/powerpoint/2010/main" val="184076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ectangle 3">
            <a:extLst>
              <a:ext uri="{FF2B5EF4-FFF2-40B4-BE49-F238E27FC236}">
                <a16:creationId xmlns:a16="http://schemas.microsoft.com/office/drawing/2014/main" xmlns="" id="{7DA137EF-EE68-1B28-3123-0E1DA0ACD20B}"/>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9:4</a:t>
            </a:r>
            <a:r>
              <a:rPr lang="en-US" sz="3200" baseline="30000" dirty="0">
                <a:solidFill>
                  <a:schemeClr val="tx1"/>
                </a:solidFill>
              </a:rPr>
              <a:t> </a:t>
            </a:r>
            <a:r>
              <a:rPr lang="en-US" sz="3200" dirty="0">
                <a:solidFill>
                  <a:schemeClr val="tx1"/>
                </a:solidFill>
              </a:rPr>
              <a:t>to whom belongs the adoption as sons, and the glory and the covenants and the giving of the Law and the temple service and the promises, </a:t>
            </a:r>
            <a:r>
              <a:rPr lang="en-US" sz="3200" b="1" baseline="30000" dirty="0">
                <a:solidFill>
                  <a:schemeClr val="tx1"/>
                </a:solidFill>
              </a:rPr>
              <a:t>5</a:t>
            </a:r>
            <a:r>
              <a:rPr lang="en-US" sz="3200" baseline="30000" dirty="0">
                <a:solidFill>
                  <a:schemeClr val="tx1"/>
                </a:solidFill>
              </a:rPr>
              <a:t> </a:t>
            </a:r>
            <a:r>
              <a:rPr lang="en-US" sz="3200" dirty="0">
                <a:solidFill>
                  <a:schemeClr val="tx1"/>
                </a:solidFill>
              </a:rPr>
              <a:t>whose are the fathers, and from whom is</a:t>
            </a:r>
            <a:r>
              <a:rPr lang="en-US" sz="3200" baseline="30000" dirty="0">
                <a:solidFill>
                  <a:schemeClr val="tx1"/>
                </a:solidFill>
              </a:rPr>
              <a:t> </a:t>
            </a:r>
            <a:r>
              <a:rPr lang="en-US" sz="3200" dirty="0">
                <a:solidFill>
                  <a:schemeClr val="tx1"/>
                </a:solidFill>
              </a:rPr>
              <a:t>the Christ according to the flesh, who is over all, God blessed</a:t>
            </a:r>
            <a:r>
              <a:rPr lang="en-US" sz="3200" baseline="30000" dirty="0">
                <a:solidFill>
                  <a:schemeClr val="tx1"/>
                </a:solidFill>
              </a:rPr>
              <a:t> </a:t>
            </a:r>
            <a:r>
              <a:rPr lang="en-US" sz="3200" dirty="0">
                <a:solidFill>
                  <a:schemeClr val="tx1"/>
                </a:solidFill>
              </a:rPr>
              <a:t>forever. Amen.</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7DAABBFD-79B0-2C47-FFBB-3B237F041CE0}"/>
              </a:ext>
            </a:extLst>
          </p:cNvPr>
          <p:cNvSpPr/>
          <p:nvPr/>
        </p:nvSpPr>
        <p:spPr>
          <a:xfrm>
            <a:off x="2514600" y="1219200"/>
            <a:ext cx="9436101" cy="897562"/>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Subject: Paul’s grief for the nation of Israel</a:t>
            </a:r>
            <a:endParaRPr lang="en-US" sz="4000" b="1" i="1" dirty="0">
              <a:solidFill>
                <a:schemeClr val="bg1"/>
              </a:solidFill>
            </a:endParaRPr>
          </a:p>
        </p:txBody>
      </p:sp>
      <p:sp>
        <p:nvSpPr>
          <p:cNvPr id="3" name="Rounded Rectangular Callout 11">
            <a:extLst>
              <a:ext uri="{FF2B5EF4-FFF2-40B4-BE49-F238E27FC236}">
                <a16:creationId xmlns:a16="http://schemas.microsoft.com/office/drawing/2014/main" xmlns="" id="{E9C9ED7F-7841-4E79-1299-A46E30DE4EFB}"/>
              </a:ext>
            </a:extLst>
          </p:cNvPr>
          <p:cNvSpPr/>
          <p:nvPr/>
        </p:nvSpPr>
        <p:spPr>
          <a:xfrm>
            <a:off x="3492501" y="2209800"/>
            <a:ext cx="8458200" cy="897562"/>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God’s plan for the rescue of mankind</a:t>
            </a:r>
            <a:endParaRPr lang="en-US" sz="4000" b="1" i="1" dirty="0">
              <a:solidFill>
                <a:schemeClr val="bg1"/>
              </a:solidFill>
            </a:endParaRPr>
          </a:p>
        </p:txBody>
      </p:sp>
      <p:sp>
        <p:nvSpPr>
          <p:cNvPr id="7" name="Rounded Rectangular Callout 11">
            <a:extLst>
              <a:ext uri="{FF2B5EF4-FFF2-40B4-BE49-F238E27FC236}">
                <a16:creationId xmlns:a16="http://schemas.microsoft.com/office/drawing/2014/main" xmlns="" id="{164B1D50-DB58-9964-4A36-6A28DC402ECA}"/>
              </a:ext>
            </a:extLst>
          </p:cNvPr>
          <p:cNvSpPr/>
          <p:nvPr/>
        </p:nvSpPr>
        <p:spPr>
          <a:xfrm>
            <a:off x="3492499" y="3242638"/>
            <a:ext cx="8458201" cy="1283012"/>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Israel was God’s “chosen nation” through whom He would work</a:t>
            </a:r>
            <a:endParaRPr lang="en-US" sz="4000" b="1" i="1" dirty="0">
              <a:solidFill>
                <a:schemeClr val="bg1"/>
              </a:solidFill>
            </a:endParaRPr>
          </a:p>
        </p:txBody>
      </p:sp>
    </p:spTree>
    <p:extLst>
      <p:ext uri="{BB962C8B-B14F-4D97-AF65-F5344CB8AC3E}">
        <p14:creationId xmlns:p14="http://schemas.microsoft.com/office/powerpoint/2010/main" val="15778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ectangle 3">
            <a:extLst>
              <a:ext uri="{FF2B5EF4-FFF2-40B4-BE49-F238E27FC236}">
                <a16:creationId xmlns:a16="http://schemas.microsoft.com/office/drawing/2014/main" xmlns="" id="{7DA137EF-EE68-1B28-3123-0E1DA0ACD20B}"/>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9:4</a:t>
            </a:r>
            <a:r>
              <a:rPr lang="en-US" sz="3200" baseline="30000" dirty="0">
                <a:solidFill>
                  <a:schemeClr val="tx1"/>
                </a:solidFill>
              </a:rPr>
              <a:t> </a:t>
            </a:r>
            <a:r>
              <a:rPr lang="en-US" sz="3200" b="1" u="sng" dirty="0">
                <a:solidFill>
                  <a:srgbClr val="002060"/>
                </a:solidFill>
              </a:rPr>
              <a:t>to whom belongs the</a:t>
            </a:r>
            <a:r>
              <a:rPr lang="en-US" sz="3200" b="1" dirty="0">
                <a:solidFill>
                  <a:srgbClr val="002060"/>
                </a:solidFill>
              </a:rPr>
              <a:t> </a:t>
            </a:r>
            <a:r>
              <a:rPr lang="en-US" sz="3200" dirty="0">
                <a:solidFill>
                  <a:schemeClr val="tx1"/>
                </a:solidFill>
              </a:rPr>
              <a:t>adoption as sons, and the glory and the </a:t>
            </a:r>
            <a:r>
              <a:rPr lang="en-US" sz="3200" b="1" u="sng" dirty="0">
                <a:solidFill>
                  <a:srgbClr val="002060"/>
                </a:solidFill>
              </a:rPr>
              <a:t>covenants and the giving of the Law and the temple service and the promises, </a:t>
            </a:r>
            <a:r>
              <a:rPr lang="en-US" sz="3200" b="1" u="sng" baseline="30000" dirty="0">
                <a:solidFill>
                  <a:srgbClr val="002060"/>
                </a:solidFill>
              </a:rPr>
              <a:t>5 </a:t>
            </a:r>
            <a:r>
              <a:rPr lang="en-US" sz="3200" b="1" u="sng" dirty="0">
                <a:solidFill>
                  <a:srgbClr val="002060"/>
                </a:solidFill>
              </a:rPr>
              <a:t>whose are the fathers</a:t>
            </a:r>
            <a:r>
              <a:rPr lang="en-US" sz="3200" dirty="0">
                <a:solidFill>
                  <a:schemeClr val="tx1"/>
                </a:solidFill>
              </a:rPr>
              <a:t>, and from whom is</a:t>
            </a:r>
            <a:r>
              <a:rPr lang="en-US" sz="3200" baseline="30000" dirty="0">
                <a:solidFill>
                  <a:schemeClr val="tx1"/>
                </a:solidFill>
              </a:rPr>
              <a:t> </a:t>
            </a:r>
            <a:r>
              <a:rPr lang="en-US" sz="3200" dirty="0">
                <a:solidFill>
                  <a:schemeClr val="tx1"/>
                </a:solidFill>
              </a:rPr>
              <a:t>the Christ according to the flesh, who is over all, God blessed</a:t>
            </a:r>
            <a:r>
              <a:rPr lang="en-US" sz="3200" baseline="30000" dirty="0">
                <a:solidFill>
                  <a:schemeClr val="tx1"/>
                </a:solidFill>
              </a:rPr>
              <a:t> </a:t>
            </a:r>
            <a:r>
              <a:rPr lang="en-US" sz="3200" dirty="0">
                <a:solidFill>
                  <a:schemeClr val="tx1"/>
                </a:solidFill>
              </a:rPr>
              <a:t>forever. Amen.</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7DAABBFD-79B0-2C47-FFBB-3B237F041CE0}"/>
              </a:ext>
            </a:extLst>
          </p:cNvPr>
          <p:cNvSpPr/>
          <p:nvPr/>
        </p:nvSpPr>
        <p:spPr>
          <a:xfrm>
            <a:off x="2514600" y="1219200"/>
            <a:ext cx="9436101" cy="897562"/>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Subject: Paul’s grief for the nation of Israel</a:t>
            </a:r>
            <a:endParaRPr lang="en-US" sz="4000" b="1" i="1" dirty="0">
              <a:solidFill>
                <a:schemeClr val="bg1"/>
              </a:solidFill>
            </a:endParaRPr>
          </a:p>
        </p:txBody>
      </p:sp>
      <p:sp>
        <p:nvSpPr>
          <p:cNvPr id="3" name="Rounded Rectangular Callout 11">
            <a:extLst>
              <a:ext uri="{FF2B5EF4-FFF2-40B4-BE49-F238E27FC236}">
                <a16:creationId xmlns:a16="http://schemas.microsoft.com/office/drawing/2014/main" xmlns="" id="{E9C9ED7F-7841-4E79-1299-A46E30DE4EFB}"/>
              </a:ext>
            </a:extLst>
          </p:cNvPr>
          <p:cNvSpPr/>
          <p:nvPr/>
        </p:nvSpPr>
        <p:spPr>
          <a:xfrm>
            <a:off x="3492501" y="2209800"/>
            <a:ext cx="8458200" cy="897562"/>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God’s plan for the rescue of mankind</a:t>
            </a:r>
            <a:endParaRPr lang="en-US" sz="4000" b="1" i="1" dirty="0">
              <a:solidFill>
                <a:schemeClr val="bg1"/>
              </a:solidFill>
            </a:endParaRPr>
          </a:p>
        </p:txBody>
      </p:sp>
      <p:sp>
        <p:nvSpPr>
          <p:cNvPr id="7" name="Rounded Rectangular Callout 11">
            <a:extLst>
              <a:ext uri="{FF2B5EF4-FFF2-40B4-BE49-F238E27FC236}">
                <a16:creationId xmlns:a16="http://schemas.microsoft.com/office/drawing/2014/main" xmlns="" id="{164B1D50-DB58-9964-4A36-6A28DC402ECA}"/>
              </a:ext>
            </a:extLst>
          </p:cNvPr>
          <p:cNvSpPr/>
          <p:nvPr/>
        </p:nvSpPr>
        <p:spPr>
          <a:xfrm>
            <a:off x="3492499" y="3242638"/>
            <a:ext cx="8458201" cy="1283012"/>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Israel was God’s “chosen nation” through whom He would work</a:t>
            </a:r>
            <a:endParaRPr lang="en-US" sz="4000" b="1" i="1" dirty="0">
              <a:solidFill>
                <a:schemeClr val="bg1"/>
              </a:solidFill>
            </a:endParaRPr>
          </a:p>
        </p:txBody>
      </p:sp>
    </p:spTree>
    <p:extLst>
      <p:ext uri="{BB962C8B-B14F-4D97-AF65-F5344CB8AC3E}">
        <p14:creationId xmlns:p14="http://schemas.microsoft.com/office/powerpoint/2010/main" val="3059837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ectangle 3">
            <a:extLst>
              <a:ext uri="{FF2B5EF4-FFF2-40B4-BE49-F238E27FC236}">
                <a16:creationId xmlns:a16="http://schemas.microsoft.com/office/drawing/2014/main" xmlns="" id="{7DA137EF-EE68-1B28-3123-0E1DA0ACD20B}"/>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9:4</a:t>
            </a:r>
            <a:r>
              <a:rPr lang="en-US" sz="3200" baseline="30000" dirty="0">
                <a:solidFill>
                  <a:schemeClr val="tx1"/>
                </a:solidFill>
              </a:rPr>
              <a:t> </a:t>
            </a:r>
            <a:r>
              <a:rPr lang="en-US" sz="3200" dirty="0">
                <a:solidFill>
                  <a:schemeClr val="tx1"/>
                </a:solidFill>
              </a:rPr>
              <a:t>to whom belongs the adoption as sons, and the glory and the covenants and the giving of the Law and the temple service and the promises, </a:t>
            </a:r>
            <a:r>
              <a:rPr lang="en-US" sz="3200" b="1" baseline="30000" dirty="0">
                <a:solidFill>
                  <a:schemeClr val="tx1"/>
                </a:solidFill>
              </a:rPr>
              <a:t>5</a:t>
            </a:r>
            <a:r>
              <a:rPr lang="en-US" sz="3200" baseline="30000" dirty="0">
                <a:solidFill>
                  <a:schemeClr val="tx1"/>
                </a:solidFill>
              </a:rPr>
              <a:t> </a:t>
            </a:r>
            <a:r>
              <a:rPr lang="en-US" sz="3200" dirty="0">
                <a:solidFill>
                  <a:schemeClr val="tx1"/>
                </a:solidFill>
              </a:rPr>
              <a:t>whose are the fathers, </a:t>
            </a:r>
            <a:r>
              <a:rPr lang="en-US" sz="3200" b="1" u="sng" dirty="0">
                <a:solidFill>
                  <a:srgbClr val="002060"/>
                </a:solidFill>
              </a:rPr>
              <a:t>and from whom is</a:t>
            </a:r>
            <a:r>
              <a:rPr lang="en-US" sz="3200" b="1" u="sng" baseline="30000" dirty="0">
                <a:solidFill>
                  <a:srgbClr val="002060"/>
                </a:solidFill>
              </a:rPr>
              <a:t> </a:t>
            </a:r>
            <a:r>
              <a:rPr lang="en-US" sz="3200" b="1" u="sng" dirty="0">
                <a:solidFill>
                  <a:srgbClr val="002060"/>
                </a:solidFill>
              </a:rPr>
              <a:t>the Christ according to the flesh</a:t>
            </a:r>
            <a:r>
              <a:rPr lang="en-US" sz="3200" dirty="0">
                <a:solidFill>
                  <a:schemeClr val="tx1"/>
                </a:solidFill>
              </a:rPr>
              <a:t>, who is over all, God blessed</a:t>
            </a:r>
            <a:r>
              <a:rPr lang="en-US" sz="3200" baseline="30000" dirty="0">
                <a:solidFill>
                  <a:schemeClr val="tx1"/>
                </a:solidFill>
              </a:rPr>
              <a:t> </a:t>
            </a:r>
            <a:r>
              <a:rPr lang="en-US" sz="3200" dirty="0">
                <a:solidFill>
                  <a:schemeClr val="tx1"/>
                </a:solidFill>
              </a:rPr>
              <a:t>forever. Amen.</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7DAABBFD-79B0-2C47-FFBB-3B237F041CE0}"/>
              </a:ext>
            </a:extLst>
          </p:cNvPr>
          <p:cNvSpPr/>
          <p:nvPr/>
        </p:nvSpPr>
        <p:spPr>
          <a:xfrm>
            <a:off x="2514600" y="1219200"/>
            <a:ext cx="9436101" cy="897562"/>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Subject: Paul’s grief for the nation of Israel</a:t>
            </a:r>
            <a:endParaRPr lang="en-US" sz="4000" b="1" i="1" dirty="0">
              <a:solidFill>
                <a:schemeClr val="bg1"/>
              </a:solidFill>
            </a:endParaRPr>
          </a:p>
        </p:txBody>
      </p:sp>
      <p:sp>
        <p:nvSpPr>
          <p:cNvPr id="3" name="Rounded Rectangular Callout 11">
            <a:extLst>
              <a:ext uri="{FF2B5EF4-FFF2-40B4-BE49-F238E27FC236}">
                <a16:creationId xmlns:a16="http://schemas.microsoft.com/office/drawing/2014/main" xmlns="" id="{E9C9ED7F-7841-4E79-1299-A46E30DE4EFB}"/>
              </a:ext>
            </a:extLst>
          </p:cNvPr>
          <p:cNvSpPr/>
          <p:nvPr/>
        </p:nvSpPr>
        <p:spPr>
          <a:xfrm>
            <a:off x="3492501" y="2209800"/>
            <a:ext cx="8458200" cy="897562"/>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God’s plan for the rescue of mankind</a:t>
            </a:r>
            <a:endParaRPr lang="en-US" sz="4000" b="1" i="1" dirty="0">
              <a:solidFill>
                <a:schemeClr val="bg1"/>
              </a:solidFill>
            </a:endParaRPr>
          </a:p>
        </p:txBody>
      </p:sp>
      <p:sp>
        <p:nvSpPr>
          <p:cNvPr id="7" name="Rounded Rectangular Callout 11">
            <a:extLst>
              <a:ext uri="{FF2B5EF4-FFF2-40B4-BE49-F238E27FC236}">
                <a16:creationId xmlns:a16="http://schemas.microsoft.com/office/drawing/2014/main" xmlns="" id="{164B1D50-DB58-9964-4A36-6A28DC402ECA}"/>
              </a:ext>
            </a:extLst>
          </p:cNvPr>
          <p:cNvSpPr/>
          <p:nvPr/>
        </p:nvSpPr>
        <p:spPr>
          <a:xfrm>
            <a:off x="3492499" y="3242638"/>
            <a:ext cx="8458201" cy="1283012"/>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Israel was God’s “chosen nation” through whom He would work</a:t>
            </a:r>
            <a:endParaRPr lang="en-US" sz="4000" b="1" i="1" dirty="0">
              <a:solidFill>
                <a:schemeClr val="bg1"/>
              </a:solidFill>
            </a:endParaRPr>
          </a:p>
        </p:txBody>
      </p:sp>
    </p:spTree>
    <p:extLst>
      <p:ext uri="{BB962C8B-B14F-4D97-AF65-F5344CB8AC3E}">
        <p14:creationId xmlns:p14="http://schemas.microsoft.com/office/powerpoint/2010/main" val="1568412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ectangle 3">
            <a:extLst>
              <a:ext uri="{FF2B5EF4-FFF2-40B4-BE49-F238E27FC236}">
                <a16:creationId xmlns:a16="http://schemas.microsoft.com/office/drawing/2014/main" xmlns="" id="{7DA137EF-EE68-1B28-3123-0E1DA0ACD20B}"/>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9:4</a:t>
            </a:r>
            <a:r>
              <a:rPr lang="en-US" sz="3200" baseline="30000" dirty="0">
                <a:solidFill>
                  <a:schemeClr val="tx1"/>
                </a:solidFill>
              </a:rPr>
              <a:t> </a:t>
            </a:r>
            <a:r>
              <a:rPr lang="en-US" sz="3200" dirty="0">
                <a:solidFill>
                  <a:schemeClr val="tx1"/>
                </a:solidFill>
              </a:rPr>
              <a:t>to whom belongs the adoption as sons, and the glory and the covenants and the giving of the Law and the temple service and the promises, </a:t>
            </a:r>
            <a:r>
              <a:rPr lang="en-US" sz="3200" b="1" baseline="30000" dirty="0">
                <a:solidFill>
                  <a:schemeClr val="tx1"/>
                </a:solidFill>
              </a:rPr>
              <a:t>5</a:t>
            </a:r>
            <a:r>
              <a:rPr lang="en-US" sz="3200" baseline="30000" dirty="0">
                <a:solidFill>
                  <a:schemeClr val="tx1"/>
                </a:solidFill>
              </a:rPr>
              <a:t> </a:t>
            </a:r>
            <a:r>
              <a:rPr lang="en-US" sz="3200" dirty="0">
                <a:solidFill>
                  <a:schemeClr val="tx1"/>
                </a:solidFill>
              </a:rPr>
              <a:t>whose are the fathers, </a:t>
            </a:r>
            <a:r>
              <a:rPr lang="en-US" sz="3200" b="1" u="sng" dirty="0">
                <a:solidFill>
                  <a:srgbClr val="002060"/>
                </a:solidFill>
              </a:rPr>
              <a:t>and from whom is</a:t>
            </a:r>
            <a:r>
              <a:rPr lang="en-US" sz="3200" b="1" u="sng" baseline="30000" dirty="0">
                <a:solidFill>
                  <a:srgbClr val="002060"/>
                </a:solidFill>
              </a:rPr>
              <a:t> </a:t>
            </a:r>
            <a:r>
              <a:rPr lang="en-US" sz="3200" b="1" u="sng" dirty="0">
                <a:solidFill>
                  <a:srgbClr val="002060"/>
                </a:solidFill>
              </a:rPr>
              <a:t>the Christ according to the flesh</a:t>
            </a:r>
            <a:r>
              <a:rPr lang="en-US" sz="3200" dirty="0">
                <a:solidFill>
                  <a:schemeClr val="tx1"/>
                </a:solidFill>
              </a:rPr>
              <a:t>, who is over all, God blessed</a:t>
            </a:r>
            <a:r>
              <a:rPr lang="en-US" sz="3200" baseline="30000" dirty="0">
                <a:solidFill>
                  <a:schemeClr val="tx1"/>
                </a:solidFill>
              </a:rPr>
              <a:t> </a:t>
            </a:r>
            <a:r>
              <a:rPr lang="en-US" sz="3200" dirty="0">
                <a:solidFill>
                  <a:schemeClr val="tx1"/>
                </a:solidFill>
              </a:rPr>
              <a:t>forever. Amen.</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7DAABBFD-79B0-2C47-FFBB-3B237F041CE0}"/>
              </a:ext>
            </a:extLst>
          </p:cNvPr>
          <p:cNvSpPr/>
          <p:nvPr/>
        </p:nvSpPr>
        <p:spPr>
          <a:xfrm>
            <a:off x="2514600" y="1219200"/>
            <a:ext cx="9436101" cy="897562"/>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And yet much of Israel had denied Christ!</a:t>
            </a:r>
            <a:endParaRPr lang="en-US" sz="4000" b="1" i="1" dirty="0">
              <a:solidFill>
                <a:schemeClr val="bg1"/>
              </a:solidFill>
            </a:endParaRPr>
          </a:p>
        </p:txBody>
      </p:sp>
      <p:sp>
        <p:nvSpPr>
          <p:cNvPr id="5" name="Rectangle 4">
            <a:extLst>
              <a:ext uri="{FF2B5EF4-FFF2-40B4-BE49-F238E27FC236}">
                <a16:creationId xmlns:a16="http://schemas.microsoft.com/office/drawing/2014/main" xmlns="" id="{432AB763-BBA5-BE70-1267-1D235A045CCD}"/>
              </a:ext>
            </a:extLst>
          </p:cNvPr>
          <p:cNvSpPr/>
          <p:nvPr/>
        </p:nvSpPr>
        <p:spPr>
          <a:xfrm>
            <a:off x="120649" y="2248655"/>
            <a:ext cx="11950701" cy="1180345"/>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effectLst/>
                <a:ea typeface="Calibri" panose="020F0502020204030204" pitchFamily="34" charset="0"/>
                <a:cs typeface="Times New Roman" panose="02020603050405020304" pitchFamily="18" charset="0"/>
              </a:rPr>
              <a:t>Matt 21:43 </a:t>
            </a:r>
            <a:r>
              <a:rPr lang="en-US" sz="3200" b="1" dirty="0">
                <a:solidFill>
                  <a:schemeClr val="bg1"/>
                </a:solidFill>
                <a:effectLst/>
                <a:ea typeface="Calibri" panose="020F0502020204030204" pitchFamily="34" charset="0"/>
                <a:cs typeface="Times New Roman" panose="02020603050405020304" pitchFamily="18" charset="0"/>
              </a:rPr>
              <a:t> </a:t>
            </a:r>
            <a:r>
              <a:rPr lang="en-US" sz="3200" dirty="0">
                <a:solidFill>
                  <a:schemeClr val="bg1"/>
                </a:solidFill>
                <a:effectLst/>
                <a:ea typeface="Calibri" panose="020F0502020204030204" pitchFamily="34" charset="0"/>
                <a:cs typeface="Times New Roman" panose="02020603050405020304" pitchFamily="18" charset="0"/>
              </a:rPr>
              <a:t>Jesus: “I tell you, the Kingdom of God will be taken away from you and given to a nation that will produce the proper fruit.”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81A5D776-0746-153B-DF1F-477F72CF7827}"/>
              </a:ext>
            </a:extLst>
          </p:cNvPr>
          <p:cNvSpPr/>
          <p:nvPr/>
        </p:nvSpPr>
        <p:spPr>
          <a:xfrm>
            <a:off x="196848" y="3514543"/>
            <a:ext cx="11874501" cy="126588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The next phase of God’s plan: working through a “new nation” (those who follow Christ) </a:t>
            </a:r>
            <a:endParaRPr lang="en-US" sz="4000" b="1" i="1" dirty="0">
              <a:solidFill>
                <a:schemeClr val="bg1"/>
              </a:solidFill>
            </a:endParaRPr>
          </a:p>
        </p:txBody>
      </p:sp>
    </p:spTree>
    <p:extLst>
      <p:ext uri="{BB962C8B-B14F-4D97-AF65-F5344CB8AC3E}">
        <p14:creationId xmlns:p14="http://schemas.microsoft.com/office/powerpoint/2010/main" val="421800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4" name="Rectangle 3">
            <a:extLst>
              <a:ext uri="{FF2B5EF4-FFF2-40B4-BE49-F238E27FC236}">
                <a16:creationId xmlns:a16="http://schemas.microsoft.com/office/drawing/2014/main" xmlns="" id="{7DA137EF-EE68-1B28-3123-0E1DA0ACD20B}"/>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9:6 </a:t>
            </a:r>
            <a:r>
              <a:rPr lang="en-US" sz="3200" dirty="0">
                <a:solidFill>
                  <a:schemeClr val="tx1"/>
                </a:solidFill>
              </a:rPr>
              <a:t>But it is not as though the word of God has failed…</a:t>
            </a:r>
          </a:p>
          <a:p>
            <a:endParaRPr lang="en-US" sz="3200" dirty="0">
              <a:solidFill>
                <a:schemeClr val="tx1"/>
              </a:solidFill>
            </a:endParaRPr>
          </a:p>
          <a:p>
            <a:r>
              <a:rPr lang="en-US" sz="3200" b="1" baseline="30000" dirty="0">
                <a:solidFill>
                  <a:schemeClr val="tx1"/>
                </a:solidFill>
              </a:rPr>
              <a:t>14  </a:t>
            </a:r>
            <a:r>
              <a:rPr lang="en-US" sz="3200" dirty="0">
                <a:solidFill>
                  <a:schemeClr val="tx1"/>
                </a:solidFill>
              </a:rPr>
              <a:t>What shall we say then? There is no injustice with God, is there?</a:t>
            </a:r>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81A5D776-0746-153B-DF1F-477F72CF7827}"/>
              </a:ext>
            </a:extLst>
          </p:cNvPr>
          <p:cNvSpPr/>
          <p:nvPr/>
        </p:nvSpPr>
        <p:spPr>
          <a:xfrm>
            <a:off x="196848" y="3514543"/>
            <a:ext cx="11874501" cy="1265888"/>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The next phase of God’s plan: working through a “new nation” (those who follow Christ) </a:t>
            </a:r>
            <a:endParaRPr lang="en-US" sz="4000" b="1" i="1" dirty="0">
              <a:solidFill>
                <a:schemeClr val="bg1"/>
              </a:solidFill>
            </a:endParaRPr>
          </a:p>
        </p:txBody>
      </p:sp>
      <p:sp>
        <p:nvSpPr>
          <p:cNvPr id="3" name="Rounded Rectangular Callout 7">
            <a:extLst>
              <a:ext uri="{FF2B5EF4-FFF2-40B4-BE49-F238E27FC236}">
                <a16:creationId xmlns:a16="http://schemas.microsoft.com/office/drawing/2014/main" xmlns="" id="{72B37B87-3A86-BD59-416D-EAD087D184C0}"/>
              </a:ext>
            </a:extLst>
          </p:cNvPr>
          <p:cNvSpPr/>
          <p:nvPr/>
        </p:nvSpPr>
        <p:spPr>
          <a:xfrm>
            <a:off x="6781801" y="1713759"/>
            <a:ext cx="4343400" cy="1295400"/>
          </a:xfrm>
          <a:prstGeom prst="wedgeRoundRectCallout">
            <a:avLst>
              <a:gd name="adj1" fmla="val 86608"/>
              <a:gd name="adj2" fmla="val -88413"/>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God is Breaking His Promise to Israel!</a:t>
            </a:r>
          </a:p>
        </p:txBody>
      </p:sp>
      <p:sp>
        <p:nvSpPr>
          <p:cNvPr id="7" name="Rounded Rectangular Callout 6">
            <a:extLst>
              <a:ext uri="{FF2B5EF4-FFF2-40B4-BE49-F238E27FC236}">
                <a16:creationId xmlns:a16="http://schemas.microsoft.com/office/drawing/2014/main" xmlns="" id="{1F5930AD-4435-6C4A-D463-243B0B27D17A}"/>
              </a:ext>
            </a:extLst>
          </p:cNvPr>
          <p:cNvSpPr/>
          <p:nvPr/>
        </p:nvSpPr>
        <p:spPr>
          <a:xfrm>
            <a:off x="4419601" y="1180359"/>
            <a:ext cx="2667000" cy="1219200"/>
          </a:xfrm>
          <a:prstGeom prst="wedgeRoundRectCallout">
            <a:avLst>
              <a:gd name="adj1" fmla="val 252847"/>
              <a:gd name="adj2" fmla="val -55855"/>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Objection! </a:t>
            </a:r>
          </a:p>
          <a:p>
            <a:pPr algn="ctr"/>
            <a:r>
              <a:rPr lang="en-US" sz="3600" b="1" dirty="0">
                <a:solidFill>
                  <a:schemeClr val="tx1"/>
                </a:solidFill>
              </a:rPr>
              <a:t>No Fair! </a:t>
            </a:r>
          </a:p>
        </p:txBody>
      </p:sp>
    </p:spTree>
    <p:extLst>
      <p:ext uri="{BB962C8B-B14F-4D97-AF65-F5344CB8AC3E}">
        <p14:creationId xmlns:p14="http://schemas.microsoft.com/office/powerpoint/2010/main" val="399070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92075"/>
            <a:ext cx="121920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0" b="1" dirty="0">
                <a:solidFill>
                  <a:schemeClr val="bg1"/>
                </a:solidFill>
              </a:rPr>
              <a:t>THIS IS THE CONTEXT</a:t>
            </a:r>
          </a:p>
        </p:txBody>
      </p:sp>
      <p:sp>
        <p:nvSpPr>
          <p:cNvPr id="4" name="Rectangle 3">
            <a:extLst>
              <a:ext uri="{FF2B5EF4-FFF2-40B4-BE49-F238E27FC236}">
                <a16:creationId xmlns:a16="http://schemas.microsoft.com/office/drawing/2014/main" xmlns="" id="{7DA137EF-EE68-1B28-3123-0E1DA0ACD20B}"/>
              </a:ext>
            </a:extLst>
          </p:cNvPr>
          <p:cNvSpPr/>
          <p:nvPr/>
        </p:nvSpPr>
        <p:spPr>
          <a:xfrm>
            <a:off x="0" y="5181600"/>
            <a:ext cx="12192000" cy="1676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9:6 </a:t>
            </a:r>
            <a:r>
              <a:rPr lang="en-US" sz="3200" dirty="0">
                <a:solidFill>
                  <a:schemeClr val="tx1"/>
                </a:solidFill>
              </a:rPr>
              <a:t>But it is not as though the word of God has failed…</a:t>
            </a:r>
          </a:p>
          <a:p>
            <a:endParaRPr lang="en-US" sz="3200" dirty="0">
              <a:solidFill>
                <a:schemeClr val="tx1"/>
              </a:solidFill>
            </a:endParaRPr>
          </a:p>
          <a:p>
            <a:r>
              <a:rPr lang="en-US" sz="3200" b="1" baseline="30000" dirty="0">
                <a:solidFill>
                  <a:schemeClr val="tx1"/>
                </a:solidFill>
              </a:rPr>
              <a:t>14  </a:t>
            </a:r>
            <a:r>
              <a:rPr lang="en-US" sz="3200" dirty="0">
                <a:solidFill>
                  <a:schemeClr val="tx1"/>
                </a:solidFill>
              </a:rPr>
              <a:t>What shall we say then? There is no injustice with God, is there?</a:t>
            </a:r>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81A5D776-0746-153B-DF1F-477F72CF7827}"/>
              </a:ext>
            </a:extLst>
          </p:cNvPr>
          <p:cNvSpPr/>
          <p:nvPr/>
        </p:nvSpPr>
        <p:spPr>
          <a:xfrm>
            <a:off x="158749" y="1768475"/>
            <a:ext cx="11874501" cy="1819457"/>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In Romans 9, Paul is making a case from the Old Testament that God has the right to change Israel’s status and work through the Church for a period of time</a:t>
            </a:r>
          </a:p>
        </p:txBody>
      </p:sp>
      <p:sp>
        <p:nvSpPr>
          <p:cNvPr id="2" name="Rounded Rectangular Callout 11">
            <a:extLst>
              <a:ext uri="{FF2B5EF4-FFF2-40B4-BE49-F238E27FC236}">
                <a16:creationId xmlns:a16="http://schemas.microsoft.com/office/drawing/2014/main" xmlns="" id="{94A93D8A-AFEA-5F37-C2DD-8C8E7EC6F49E}"/>
              </a:ext>
            </a:extLst>
          </p:cNvPr>
          <p:cNvSpPr/>
          <p:nvPr/>
        </p:nvSpPr>
        <p:spPr>
          <a:xfrm>
            <a:off x="6099174" y="3587932"/>
            <a:ext cx="6013451" cy="746125"/>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Not about personal salvation</a:t>
            </a:r>
          </a:p>
        </p:txBody>
      </p:sp>
    </p:spTree>
    <p:extLst>
      <p:ext uri="{BB962C8B-B14F-4D97-AF65-F5344CB8AC3E}">
        <p14:creationId xmlns:p14="http://schemas.microsoft.com/office/powerpoint/2010/main" val="50771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92075"/>
            <a:ext cx="121920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0" b="1" dirty="0">
                <a:solidFill>
                  <a:schemeClr val="bg1"/>
                </a:solidFill>
              </a:rPr>
              <a:t>THIS IS THE CONTEXT</a:t>
            </a:r>
          </a:p>
        </p:txBody>
      </p:sp>
      <p:sp>
        <p:nvSpPr>
          <p:cNvPr id="8" name="Rounded Rectangular Callout 11">
            <a:extLst>
              <a:ext uri="{FF2B5EF4-FFF2-40B4-BE49-F238E27FC236}">
                <a16:creationId xmlns:a16="http://schemas.microsoft.com/office/drawing/2014/main" xmlns="" id="{81A5D776-0746-153B-DF1F-477F72CF7827}"/>
              </a:ext>
            </a:extLst>
          </p:cNvPr>
          <p:cNvSpPr/>
          <p:nvPr/>
        </p:nvSpPr>
        <p:spPr>
          <a:xfrm>
            <a:off x="158749" y="1768475"/>
            <a:ext cx="11874501" cy="1819457"/>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In Romans 9, Paul is making a case from the Old Testament that God has the right to change Israel’s status and work through the Church for a period of time</a:t>
            </a:r>
          </a:p>
        </p:txBody>
      </p:sp>
      <p:sp>
        <p:nvSpPr>
          <p:cNvPr id="3" name="Rectangle 2">
            <a:extLst>
              <a:ext uri="{FF2B5EF4-FFF2-40B4-BE49-F238E27FC236}">
                <a16:creationId xmlns:a16="http://schemas.microsoft.com/office/drawing/2014/main" xmlns="" id="{6FF87F26-4975-31FC-99F5-D0DE6EF63836}"/>
              </a:ext>
            </a:extLst>
          </p:cNvPr>
          <p:cNvSpPr/>
          <p:nvPr/>
        </p:nvSpPr>
        <p:spPr>
          <a:xfrm>
            <a:off x="-3173" y="4103076"/>
            <a:ext cx="12192000" cy="2754924"/>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chemeClr val="tx1"/>
              </a:solidFill>
            </a:endParaRPr>
          </a:p>
          <a:p>
            <a:r>
              <a:rPr lang="en-US" sz="3000" dirty="0">
                <a:solidFill>
                  <a:schemeClr val="tx1"/>
                </a:solidFill>
              </a:rPr>
              <a:t>		     </a:t>
            </a:r>
            <a:r>
              <a:rPr lang="en-US" sz="3000" dirty="0">
                <a:solidFill>
                  <a:schemeClr val="accent6">
                    <a:lumMod val="20000"/>
                    <a:lumOff val="80000"/>
                  </a:schemeClr>
                </a:solidFill>
              </a:rPr>
              <a:t>For everyone has sinned; we all fall short of God’s glorious standard. </a:t>
            </a:r>
            <a:r>
              <a:rPr lang="en-US" sz="3000" b="1" baseline="30000" dirty="0">
                <a:solidFill>
                  <a:schemeClr val="accent6">
                    <a:lumMod val="20000"/>
                    <a:lumOff val="80000"/>
                  </a:schemeClr>
                </a:solidFill>
              </a:rPr>
              <a:t>24 </a:t>
            </a:r>
            <a:r>
              <a:rPr lang="en-US" sz="3000" dirty="0">
                <a:solidFill>
                  <a:schemeClr val="accent6">
                    <a:lumMod val="20000"/>
                    <a:lumOff val="80000"/>
                  </a:schemeClr>
                </a:solidFill>
              </a:rPr>
              <a:t>Yet God freely and graciously declares that we are righteous. He did this through Christ Jesus when he freed us from the penalty for our sins.  </a:t>
            </a:r>
            <a:r>
              <a:rPr lang="en-US" sz="3000" b="1" baseline="30000" dirty="0">
                <a:solidFill>
                  <a:schemeClr val="accent6">
                    <a:lumMod val="20000"/>
                    <a:lumOff val="80000"/>
                  </a:schemeClr>
                </a:solidFill>
              </a:rPr>
              <a:t>25 </a:t>
            </a:r>
            <a:r>
              <a:rPr lang="en-US" sz="3000" dirty="0">
                <a:solidFill>
                  <a:schemeClr val="accent6">
                    <a:lumMod val="20000"/>
                    <a:lumOff val="80000"/>
                  </a:schemeClr>
                </a:solidFill>
              </a:rPr>
              <a:t>For God presented Jesus as the sacrifice for sin. </a:t>
            </a:r>
            <a:r>
              <a:rPr lang="en-US" sz="3000" b="1" u="sng" dirty="0">
                <a:solidFill>
                  <a:schemeClr val="accent6">
                    <a:lumMod val="20000"/>
                    <a:lumOff val="80000"/>
                  </a:schemeClr>
                </a:solidFill>
              </a:rPr>
              <a:t>People are made right with God when they believe </a:t>
            </a:r>
            <a:r>
              <a:rPr lang="en-US" sz="3000" dirty="0">
                <a:solidFill>
                  <a:schemeClr val="accent6">
                    <a:lumMod val="20000"/>
                    <a:lumOff val="80000"/>
                  </a:schemeClr>
                </a:solidFill>
              </a:rPr>
              <a:t>that Jesus sacrificed his life, shedding his blood. </a:t>
            </a:r>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4" name="Rectangle 3">
            <a:extLst>
              <a:ext uri="{FF2B5EF4-FFF2-40B4-BE49-F238E27FC236}">
                <a16:creationId xmlns:a16="http://schemas.microsoft.com/office/drawing/2014/main" xmlns="" id="{7DA137EF-EE68-1B28-3123-0E1DA0ACD20B}"/>
              </a:ext>
            </a:extLst>
          </p:cNvPr>
          <p:cNvSpPr/>
          <p:nvPr/>
        </p:nvSpPr>
        <p:spPr>
          <a:xfrm>
            <a:off x="158749" y="3962400"/>
            <a:ext cx="2133600" cy="11485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6600" b="1" dirty="0">
                <a:solidFill>
                  <a:schemeClr val="tx1"/>
                </a:solidFill>
              </a:rPr>
              <a:t>3</a:t>
            </a:r>
            <a:r>
              <a:rPr lang="en-US" sz="3200" b="1" baseline="30000" dirty="0">
                <a:solidFill>
                  <a:schemeClr val="tx1"/>
                </a:solidFill>
              </a:rPr>
              <a:t>:23   </a:t>
            </a: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94A93D8A-AFEA-5F37-C2DD-8C8E7EC6F49E}"/>
              </a:ext>
            </a:extLst>
          </p:cNvPr>
          <p:cNvSpPr/>
          <p:nvPr/>
        </p:nvSpPr>
        <p:spPr>
          <a:xfrm>
            <a:off x="6099174" y="3587932"/>
            <a:ext cx="6013451" cy="746125"/>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Not about personal salvation</a:t>
            </a:r>
          </a:p>
        </p:txBody>
      </p:sp>
    </p:spTree>
    <p:extLst>
      <p:ext uri="{BB962C8B-B14F-4D97-AF65-F5344CB8AC3E}">
        <p14:creationId xmlns:p14="http://schemas.microsoft.com/office/powerpoint/2010/main" val="1345130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92075"/>
            <a:ext cx="121920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0" b="1" dirty="0">
                <a:solidFill>
                  <a:schemeClr val="bg1"/>
                </a:solidFill>
              </a:rPr>
              <a:t>THIS IS THE CONTEXT</a:t>
            </a:r>
          </a:p>
        </p:txBody>
      </p:sp>
      <p:sp>
        <p:nvSpPr>
          <p:cNvPr id="8" name="Rounded Rectangular Callout 11">
            <a:extLst>
              <a:ext uri="{FF2B5EF4-FFF2-40B4-BE49-F238E27FC236}">
                <a16:creationId xmlns:a16="http://schemas.microsoft.com/office/drawing/2014/main" xmlns="" id="{81A5D776-0746-153B-DF1F-477F72CF7827}"/>
              </a:ext>
            </a:extLst>
          </p:cNvPr>
          <p:cNvSpPr/>
          <p:nvPr/>
        </p:nvSpPr>
        <p:spPr>
          <a:xfrm>
            <a:off x="158749" y="1768475"/>
            <a:ext cx="11874501" cy="1819457"/>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In Romans 9, Paul is making a case from the Old Testament that God has the right to change Israel’s status and work through the Church for a period of time</a:t>
            </a:r>
          </a:p>
        </p:txBody>
      </p:sp>
      <p:sp>
        <p:nvSpPr>
          <p:cNvPr id="3" name="Rectangle 2">
            <a:extLst>
              <a:ext uri="{FF2B5EF4-FFF2-40B4-BE49-F238E27FC236}">
                <a16:creationId xmlns:a16="http://schemas.microsoft.com/office/drawing/2014/main" xmlns="" id="{6FF87F26-4975-31FC-99F5-D0DE6EF63836}"/>
              </a:ext>
            </a:extLst>
          </p:cNvPr>
          <p:cNvSpPr/>
          <p:nvPr/>
        </p:nvSpPr>
        <p:spPr>
          <a:xfrm>
            <a:off x="-3173" y="4103076"/>
            <a:ext cx="12192000" cy="2754924"/>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a:solidFill>
                <a:schemeClr val="tx1"/>
              </a:solidFill>
            </a:endParaRPr>
          </a:p>
          <a:p>
            <a:r>
              <a:rPr lang="en-US" sz="3000" dirty="0">
                <a:solidFill>
                  <a:schemeClr val="tx1"/>
                </a:solidFill>
              </a:rPr>
              <a:t>		     For everyone has sinned; we all fall short of God’s glorious standard. </a:t>
            </a:r>
            <a:r>
              <a:rPr lang="en-US" sz="3000" b="1" baseline="30000" dirty="0">
                <a:solidFill>
                  <a:schemeClr val="tx1"/>
                </a:solidFill>
              </a:rPr>
              <a:t>24 </a:t>
            </a:r>
            <a:r>
              <a:rPr lang="en-US" sz="3000" dirty="0">
                <a:solidFill>
                  <a:schemeClr val="tx1"/>
                </a:solidFill>
              </a:rPr>
              <a:t>Yet God freely and graciously declares that we are righteous. He did this through Christ Jesus when he freed us from the penalty for our sins.  </a:t>
            </a:r>
            <a:r>
              <a:rPr lang="en-US" sz="3000" b="1" baseline="30000" dirty="0">
                <a:solidFill>
                  <a:schemeClr val="tx1"/>
                </a:solidFill>
              </a:rPr>
              <a:t>25 </a:t>
            </a:r>
            <a:r>
              <a:rPr lang="en-US" sz="3000" dirty="0">
                <a:solidFill>
                  <a:schemeClr val="tx1"/>
                </a:solidFill>
              </a:rPr>
              <a:t>For God presented Jesus as the sacrifice for sin. </a:t>
            </a:r>
            <a:r>
              <a:rPr lang="en-US" sz="3000" b="1" u="sng" dirty="0">
                <a:solidFill>
                  <a:srgbClr val="002060"/>
                </a:solidFill>
              </a:rPr>
              <a:t>People are made right with God when they believe</a:t>
            </a:r>
            <a:r>
              <a:rPr lang="en-US" sz="3000" b="1" dirty="0">
                <a:solidFill>
                  <a:srgbClr val="002060"/>
                </a:solidFill>
              </a:rPr>
              <a:t> </a:t>
            </a:r>
            <a:r>
              <a:rPr lang="en-US" sz="3000" dirty="0">
                <a:solidFill>
                  <a:schemeClr val="tx1"/>
                </a:solidFill>
              </a:rPr>
              <a:t>that Jesus sacrificed his life, shedding his blood. </a:t>
            </a:r>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4" name="Rectangle 3">
            <a:extLst>
              <a:ext uri="{FF2B5EF4-FFF2-40B4-BE49-F238E27FC236}">
                <a16:creationId xmlns:a16="http://schemas.microsoft.com/office/drawing/2014/main" xmlns="" id="{7DA137EF-EE68-1B28-3123-0E1DA0ACD20B}"/>
              </a:ext>
            </a:extLst>
          </p:cNvPr>
          <p:cNvSpPr/>
          <p:nvPr/>
        </p:nvSpPr>
        <p:spPr>
          <a:xfrm>
            <a:off x="158749" y="3962400"/>
            <a:ext cx="2133600" cy="114855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a:t>
            </a:r>
            <a:r>
              <a:rPr lang="en-US" sz="6600" b="1" dirty="0">
                <a:solidFill>
                  <a:schemeClr val="tx1"/>
                </a:solidFill>
              </a:rPr>
              <a:t>3</a:t>
            </a:r>
            <a:r>
              <a:rPr lang="en-US" sz="3200" b="1" baseline="30000" dirty="0">
                <a:solidFill>
                  <a:schemeClr val="tx1"/>
                </a:solidFill>
              </a:rPr>
              <a:t>:23   </a:t>
            </a: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94A93D8A-AFEA-5F37-C2DD-8C8E7EC6F49E}"/>
              </a:ext>
            </a:extLst>
          </p:cNvPr>
          <p:cNvSpPr/>
          <p:nvPr/>
        </p:nvSpPr>
        <p:spPr>
          <a:xfrm>
            <a:off x="6099174" y="3587932"/>
            <a:ext cx="6013451" cy="746125"/>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Not about personal salvation</a:t>
            </a:r>
          </a:p>
        </p:txBody>
      </p:sp>
    </p:spTree>
    <p:extLst>
      <p:ext uri="{BB962C8B-B14F-4D97-AF65-F5344CB8AC3E}">
        <p14:creationId xmlns:p14="http://schemas.microsoft.com/office/powerpoint/2010/main" val="3414102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92075"/>
            <a:ext cx="121920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0" b="1" dirty="0">
                <a:solidFill>
                  <a:schemeClr val="bg1"/>
                </a:solidFill>
              </a:rPr>
              <a:t>THIS IS THE CONTEXT</a:t>
            </a:r>
          </a:p>
        </p:txBody>
      </p:sp>
      <p:sp>
        <p:nvSpPr>
          <p:cNvPr id="8" name="Rounded Rectangular Callout 11">
            <a:extLst>
              <a:ext uri="{FF2B5EF4-FFF2-40B4-BE49-F238E27FC236}">
                <a16:creationId xmlns:a16="http://schemas.microsoft.com/office/drawing/2014/main" xmlns="" id="{81A5D776-0746-153B-DF1F-477F72CF7827}"/>
              </a:ext>
            </a:extLst>
          </p:cNvPr>
          <p:cNvSpPr/>
          <p:nvPr/>
        </p:nvSpPr>
        <p:spPr>
          <a:xfrm>
            <a:off x="158749" y="1768475"/>
            <a:ext cx="11874501" cy="1819457"/>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In Romans 9, Paul is making a case from the Old Testament that God has the right to change Israel’s status and work through the Church for a period of time</a:t>
            </a:r>
          </a:p>
        </p:txBody>
      </p:sp>
      <p:sp>
        <p:nvSpPr>
          <p:cNvPr id="2" name="Rounded Rectangular Callout 11">
            <a:extLst>
              <a:ext uri="{FF2B5EF4-FFF2-40B4-BE49-F238E27FC236}">
                <a16:creationId xmlns:a16="http://schemas.microsoft.com/office/drawing/2014/main" xmlns="" id="{94A93D8A-AFEA-5F37-C2DD-8C8E7EC6F49E}"/>
              </a:ext>
            </a:extLst>
          </p:cNvPr>
          <p:cNvSpPr/>
          <p:nvPr/>
        </p:nvSpPr>
        <p:spPr>
          <a:xfrm>
            <a:off x="1749425" y="3810000"/>
            <a:ext cx="10283825" cy="746125"/>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This is the key to interpreting this passage correctly</a:t>
            </a:r>
          </a:p>
        </p:txBody>
      </p:sp>
      <p:sp>
        <p:nvSpPr>
          <p:cNvPr id="5" name="Rounded Rectangular Callout 11">
            <a:extLst>
              <a:ext uri="{FF2B5EF4-FFF2-40B4-BE49-F238E27FC236}">
                <a16:creationId xmlns:a16="http://schemas.microsoft.com/office/drawing/2014/main" xmlns="" id="{9D99D1CB-F994-8BBF-AB7A-F7A487F3FB45}"/>
              </a:ext>
            </a:extLst>
          </p:cNvPr>
          <p:cNvSpPr/>
          <p:nvPr/>
        </p:nvSpPr>
        <p:spPr>
          <a:xfrm>
            <a:off x="82550" y="5029200"/>
            <a:ext cx="12033250" cy="746125"/>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Paul makes his case from 5 well known Old Testament Stories</a:t>
            </a:r>
          </a:p>
        </p:txBody>
      </p:sp>
    </p:spTree>
    <p:extLst>
      <p:ext uri="{BB962C8B-B14F-4D97-AF65-F5344CB8AC3E}">
        <p14:creationId xmlns:p14="http://schemas.microsoft.com/office/powerpoint/2010/main" val="116052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ectangle 6">
            <a:extLst>
              <a:ext uri="{FF2B5EF4-FFF2-40B4-BE49-F238E27FC236}">
                <a16:creationId xmlns:a16="http://schemas.microsoft.com/office/drawing/2014/main" xmlns="" id="{7B2A4E4B-4500-2868-7811-DC55CF853A0E}"/>
              </a:ext>
            </a:extLst>
          </p:cNvPr>
          <p:cNvSpPr/>
          <p:nvPr/>
        </p:nvSpPr>
        <p:spPr>
          <a:xfrm>
            <a:off x="0" y="3810000"/>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9:10</a:t>
            </a:r>
            <a:r>
              <a:rPr lang="en-US" sz="3200" baseline="30000" dirty="0">
                <a:solidFill>
                  <a:schemeClr val="tx1"/>
                </a:solidFill>
              </a:rPr>
              <a:t> </a:t>
            </a:r>
            <a:r>
              <a:rPr lang="en-US" sz="3200" dirty="0">
                <a:solidFill>
                  <a:schemeClr val="tx1"/>
                </a:solidFill>
              </a:rPr>
              <a:t> … there was Rebekah also, when she had conceived twins by one man, our father Isaac; </a:t>
            </a:r>
            <a:r>
              <a:rPr lang="en-US" sz="3200" b="1" baseline="30000" dirty="0">
                <a:solidFill>
                  <a:schemeClr val="tx1"/>
                </a:solidFill>
              </a:rPr>
              <a:t>11</a:t>
            </a:r>
            <a:r>
              <a:rPr lang="en-US" sz="3200" baseline="30000" dirty="0">
                <a:solidFill>
                  <a:schemeClr val="tx1"/>
                </a:solidFill>
              </a:rPr>
              <a:t> </a:t>
            </a:r>
            <a:r>
              <a:rPr lang="en-US" sz="3200" dirty="0">
                <a:solidFill>
                  <a:schemeClr val="tx1"/>
                </a:solidFill>
              </a:rPr>
              <a:t>for though the twins were not yet born and had not done anything good or bad, so that God’s purpose according to His choice would stand, not because of works but because of Him who calls, </a:t>
            </a:r>
            <a:r>
              <a:rPr lang="en-US" sz="3200" b="1" baseline="30000" dirty="0">
                <a:solidFill>
                  <a:schemeClr val="tx1"/>
                </a:solidFill>
              </a:rPr>
              <a:t>12</a:t>
            </a:r>
            <a:r>
              <a:rPr lang="en-US" sz="3200" baseline="30000" dirty="0">
                <a:solidFill>
                  <a:schemeClr val="tx1"/>
                </a:solidFill>
              </a:rPr>
              <a:t> </a:t>
            </a:r>
            <a:r>
              <a:rPr lang="en-US" sz="3200" dirty="0">
                <a:solidFill>
                  <a:schemeClr val="tx1"/>
                </a:solidFill>
              </a:rPr>
              <a:t>it was said to her, “</a:t>
            </a:r>
            <a:r>
              <a:rPr lang="en-US" sz="3200" cap="small" dirty="0">
                <a:solidFill>
                  <a:schemeClr val="tx1"/>
                </a:solidFill>
              </a:rPr>
              <a:t>The older will serve the younger.” </a:t>
            </a:r>
            <a:r>
              <a:rPr lang="en-US" sz="3200" b="1" baseline="30000" dirty="0">
                <a:solidFill>
                  <a:schemeClr val="tx1"/>
                </a:solidFill>
              </a:rPr>
              <a:t>13</a:t>
            </a:r>
            <a:r>
              <a:rPr lang="en-US" sz="3200" baseline="30000" dirty="0">
                <a:solidFill>
                  <a:schemeClr val="tx1"/>
                </a:solidFill>
              </a:rPr>
              <a:t> </a:t>
            </a:r>
            <a:r>
              <a:rPr lang="en-US" sz="3200" dirty="0">
                <a:solidFill>
                  <a:schemeClr val="tx1"/>
                </a:solidFill>
              </a:rPr>
              <a:t>Just as it is written, “</a:t>
            </a:r>
            <a:r>
              <a:rPr lang="en-US" sz="3200" cap="small" dirty="0">
                <a:solidFill>
                  <a:schemeClr val="tx1"/>
                </a:solidFill>
              </a:rPr>
              <a:t>Jacob I loved, but Esau I hated</a:t>
            </a:r>
            <a:r>
              <a:rPr lang="en-US" sz="3200" dirty="0">
                <a:solidFill>
                  <a:schemeClr val="tx1"/>
                </a:solidFill>
              </a:rPr>
              <a: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C7EF85B0-41AD-FEB5-8066-6888C6E82BF5}"/>
              </a:ext>
            </a:extLst>
          </p:cNvPr>
          <p:cNvSpPr/>
          <p:nvPr/>
        </p:nvSpPr>
        <p:spPr>
          <a:xfrm>
            <a:off x="6553200" y="2819400"/>
            <a:ext cx="5257800" cy="82855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What does it mean? </a:t>
            </a:r>
          </a:p>
        </p:txBody>
      </p:sp>
    </p:spTree>
    <p:extLst>
      <p:ext uri="{BB962C8B-B14F-4D97-AF65-F5344CB8AC3E}">
        <p14:creationId xmlns:p14="http://schemas.microsoft.com/office/powerpoint/2010/main" val="296794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1</a:t>
            </a:r>
          </a:p>
        </p:txBody>
      </p:sp>
      <p:sp>
        <p:nvSpPr>
          <p:cNvPr id="3" name="Rectangle 2">
            <a:extLst>
              <a:ext uri="{FF2B5EF4-FFF2-40B4-BE49-F238E27FC236}">
                <a16:creationId xmlns:a16="http://schemas.microsoft.com/office/drawing/2014/main" xmlns="" id="{9FD61BA3-D84D-1F1A-3788-AD230B77537F}"/>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9:6 </a:t>
            </a:r>
            <a:r>
              <a:rPr lang="en-US" sz="3200" dirty="0">
                <a:solidFill>
                  <a:schemeClr val="tx1"/>
                </a:solidFill>
              </a:rPr>
              <a:t>But it is not as though the word of God has failed.  For they are not all Israel who are descended from Israel; </a:t>
            </a:r>
            <a:r>
              <a:rPr lang="en-US" sz="3200" b="1" baseline="30000" dirty="0">
                <a:solidFill>
                  <a:schemeClr val="tx1"/>
                </a:solidFill>
              </a:rPr>
              <a:t>7</a:t>
            </a:r>
            <a:r>
              <a:rPr lang="en-US" sz="3200" baseline="30000" dirty="0">
                <a:solidFill>
                  <a:schemeClr val="tx1"/>
                </a:solidFill>
              </a:rPr>
              <a:t> </a:t>
            </a:r>
            <a:r>
              <a:rPr lang="en-US" sz="3200" dirty="0">
                <a:solidFill>
                  <a:schemeClr val="tx1"/>
                </a:solidFill>
              </a:rPr>
              <a:t>nor are they all children because they are </a:t>
            </a:r>
            <a:r>
              <a:rPr lang="en-US" sz="3200" b="1" u="sng" dirty="0">
                <a:solidFill>
                  <a:srgbClr val="002060"/>
                </a:solidFill>
              </a:rPr>
              <a:t>Abraham</a:t>
            </a:r>
            <a:r>
              <a:rPr lang="en-US" sz="3200" dirty="0">
                <a:solidFill>
                  <a:schemeClr val="tx1"/>
                </a:solidFill>
              </a:rPr>
              <a:t>’s descendants, but: “</a:t>
            </a:r>
            <a:r>
              <a:rPr lang="en-US" sz="3200" cap="small" dirty="0">
                <a:solidFill>
                  <a:schemeClr val="tx1"/>
                </a:solidFill>
              </a:rPr>
              <a:t>through Isaac your descendants will be named</a:t>
            </a:r>
            <a:r>
              <a:rPr lang="en-US" sz="3200" dirty="0">
                <a:solidFill>
                  <a:schemeClr val="tx1"/>
                </a:solidFill>
              </a:rPr>
              <a:t>.” </a:t>
            </a:r>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ounded Rectangular Callout 11">
            <a:extLst>
              <a:ext uri="{FF2B5EF4-FFF2-40B4-BE49-F238E27FC236}">
                <a16:creationId xmlns:a16="http://schemas.microsoft.com/office/drawing/2014/main" xmlns="" id="{6E585ED9-4387-AAA4-845D-F94B92F14C01}"/>
              </a:ext>
            </a:extLst>
          </p:cNvPr>
          <p:cNvSpPr/>
          <p:nvPr/>
        </p:nvSpPr>
        <p:spPr>
          <a:xfrm>
            <a:off x="6096000" y="294728"/>
            <a:ext cx="5880538" cy="107687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God initially made the promise to Abraham</a:t>
            </a:r>
            <a:endParaRPr lang="en-US" sz="3400" dirty="0"/>
          </a:p>
        </p:txBody>
      </p:sp>
    </p:spTree>
    <p:extLst>
      <p:ext uri="{BB962C8B-B14F-4D97-AF65-F5344CB8AC3E}">
        <p14:creationId xmlns:p14="http://schemas.microsoft.com/office/powerpoint/2010/main" val="23099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1</a:t>
            </a:r>
          </a:p>
        </p:txBody>
      </p:sp>
      <p:sp>
        <p:nvSpPr>
          <p:cNvPr id="3" name="Rectangle 2">
            <a:extLst>
              <a:ext uri="{FF2B5EF4-FFF2-40B4-BE49-F238E27FC236}">
                <a16:creationId xmlns:a16="http://schemas.microsoft.com/office/drawing/2014/main" xmlns="" id="{9FD61BA3-D84D-1F1A-3788-AD230B77537F}"/>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9:6 </a:t>
            </a:r>
            <a:r>
              <a:rPr lang="en-US" sz="3200" dirty="0">
                <a:solidFill>
                  <a:schemeClr val="tx1"/>
                </a:solidFill>
              </a:rPr>
              <a:t>But it is not as though the word of God has failed.  </a:t>
            </a:r>
            <a:r>
              <a:rPr lang="en-US" sz="3200" b="1" u="sng" dirty="0">
                <a:solidFill>
                  <a:srgbClr val="002060"/>
                </a:solidFill>
              </a:rPr>
              <a:t>For they are not all Israel who are descended from Israel; </a:t>
            </a:r>
            <a:r>
              <a:rPr lang="en-US" sz="3200" b="1" u="sng" baseline="30000" dirty="0">
                <a:solidFill>
                  <a:srgbClr val="002060"/>
                </a:solidFill>
              </a:rPr>
              <a:t>7 </a:t>
            </a:r>
            <a:r>
              <a:rPr lang="en-US" sz="3200" b="1" u="sng" dirty="0">
                <a:solidFill>
                  <a:srgbClr val="002060"/>
                </a:solidFill>
              </a:rPr>
              <a:t>nor are they all children because they are Abraham’s descendants</a:t>
            </a:r>
            <a:r>
              <a:rPr lang="en-US" sz="3200" dirty="0">
                <a:solidFill>
                  <a:schemeClr val="tx1"/>
                </a:solidFill>
              </a:rPr>
              <a:t>, but: “</a:t>
            </a:r>
            <a:r>
              <a:rPr lang="en-US" sz="3200" cap="small" dirty="0">
                <a:solidFill>
                  <a:schemeClr val="tx1"/>
                </a:solidFill>
              </a:rPr>
              <a:t>through Isaac your descendants will be named</a:t>
            </a:r>
            <a:r>
              <a:rPr lang="en-US" sz="3200" dirty="0">
                <a:solidFill>
                  <a:schemeClr val="tx1"/>
                </a:solidFill>
              </a:rPr>
              <a:t>.” </a:t>
            </a:r>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ounded Rectangular Callout 11">
            <a:extLst>
              <a:ext uri="{FF2B5EF4-FFF2-40B4-BE49-F238E27FC236}">
                <a16:creationId xmlns:a16="http://schemas.microsoft.com/office/drawing/2014/main" xmlns="" id="{5F77C95E-9B9B-F2DE-479A-11004853FA93}"/>
              </a:ext>
            </a:extLst>
          </p:cNvPr>
          <p:cNvSpPr/>
          <p:nvPr/>
        </p:nvSpPr>
        <p:spPr>
          <a:xfrm>
            <a:off x="6096000" y="294728"/>
            <a:ext cx="5880538" cy="107687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God initially made the promise to Abraham </a:t>
            </a:r>
            <a:endParaRPr lang="en-US" sz="3400" dirty="0"/>
          </a:p>
        </p:txBody>
      </p:sp>
    </p:spTree>
    <p:extLst>
      <p:ext uri="{BB962C8B-B14F-4D97-AF65-F5344CB8AC3E}">
        <p14:creationId xmlns:p14="http://schemas.microsoft.com/office/powerpoint/2010/main" val="1459657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oustb\Desktop\hagar_is (1).jpg">
            <a:extLst>
              <a:ext uri="{FF2B5EF4-FFF2-40B4-BE49-F238E27FC236}">
                <a16:creationId xmlns:a16="http://schemas.microsoft.com/office/drawing/2014/main" xmlns="" id="{6B226786-FAB9-C78A-D503-FD8FF5973BBE}"/>
              </a:ext>
            </a:extLst>
          </p:cNvPr>
          <p:cNvPicPr>
            <a:picLocks noChangeAspect="1" noChangeArrowheads="1"/>
          </p:cNvPicPr>
          <p:nvPr/>
        </p:nvPicPr>
        <p:blipFill>
          <a:blip r:embed="rId2" cstate="print"/>
          <a:srcRect r="17647"/>
          <a:stretch>
            <a:fillRect/>
          </a:stretch>
        </p:blipFill>
        <p:spPr bwMode="auto">
          <a:xfrm>
            <a:off x="0" y="0"/>
            <a:ext cx="5811090" cy="6028347"/>
          </a:xfrm>
          <a:prstGeom prst="rect">
            <a:avLst/>
          </a:prstGeom>
          <a:noFill/>
        </p:spPr>
      </p:pic>
      <p:sp>
        <p:nvSpPr>
          <p:cNvPr id="8" name="Rectangular Callout 11">
            <a:extLst>
              <a:ext uri="{FF2B5EF4-FFF2-40B4-BE49-F238E27FC236}">
                <a16:creationId xmlns:a16="http://schemas.microsoft.com/office/drawing/2014/main" xmlns="" id="{664F86B2-F872-1FC4-E360-CEE62254EE2B}"/>
              </a:ext>
            </a:extLst>
          </p:cNvPr>
          <p:cNvSpPr/>
          <p:nvPr/>
        </p:nvSpPr>
        <p:spPr>
          <a:xfrm>
            <a:off x="2667000" y="2078638"/>
            <a:ext cx="7086600" cy="685800"/>
          </a:xfrm>
          <a:prstGeom prst="wedgeRectCallout">
            <a:avLst>
              <a:gd name="adj1" fmla="val -63138"/>
              <a:gd name="adj2" fmla="val 1442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Isaac </a:t>
            </a:r>
            <a:r>
              <a:rPr lang="en-US" sz="3600" b="1" dirty="0">
                <a:solidFill>
                  <a:schemeClr val="bg1"/>
                </a:solidFill>
                <a:sym typeface="Wingdings" pitchFamily="2" charset="2"/>
              </a:rPr>
              <a:t> Jacob  Nation of Israel</a:t>
            </a:r>
            <a:endParaRPr lang="en-US" sz="3600" b="1" dirty="0">
              <a:solidFill>
                <a:schemeClr val="bg1"/>
              </a:solidFill>
            </a:endParaRPr>
          </a:p>
        </p:txBody>
      </p:sp>
      <p:sp>
        <p:nvSpPr>
          <p:cNvPr id="9" name="Rectangular Callout 12">
            <a:extLst>
              <a:ext uri="{FF2B5EF4-FFF2-40B4-BE49-F238E27FC236}">
                <a16:creationId xmlns:a16="http://schemas.microsoft.com/office/drawing/2014/main" xmlns="" id="{31021F13-2184-C12D-A9CC-734D42B00719}"/>
              </a:ext>
            </a:extLst>
          </p:cNvPr>
          <p:cNvSpPr/>
          <p:nvPr/>
        </p:nvSpPr>
        <p:spPr>
          <a:xfrm>
            <a:off x="4600903" y="2932712"/>
            <a:ext cx="5181600" cy="685800"/>
          </a:xfrm>
          <a:prstGeom prst="wedgeRectCallout">
            <a:avLst>
              <a:gd name="adj1" fmla="val -67213"/>
              <a:gd name="adj2" fmla="val 535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Ishmael </a:t>
            </a:r>
            <a:r>
              <a:rPr lang="en-US" sz="3600" b="1" dirty="0">
                <a:solidFill>
                  <a:schemeClr val="bg1"/>
                </a:solidFill>
                <a:sym typeface="Wingdings" pitchFamily="2" charset="2"/>
              </a:rPr>
              <a:t> </a:t>
            </a:r>
            <a:r>
              <a:rPr lang="en-US" sz="3600" b="1" dirty="0" err="1">
                <a:solidFill>
                  <a:schemeClr val="bg1"/>
                </a:solidFill>
                <a:sym typeface="Wingdings" pitchFamily="2" charset="2"/>
              </a:rPr>
              <a:t>Ishmaelites</a:t>
            </a:r>
            <a:endParaRPr lang="en-US" sz="3600" b="1" dirty="0">
              <a:solidFill>
                <a:schemeClr val="bg1"/>
              </a:solidFill>
            </a:endParaRPr>
          </a:p>
        </p:txBody>
      </p:sp>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1</a:t>
            </a:r>
          </a:p>
        </p:txBody>
      </p:sp>
      <p:sp>
        <p:nvSpPr>
          <p:cNvPr id="2" name="Rounded Rectangular Callout 11">
            <a:extLst>
              <a:ext uri="{FF2B5EF4-FFF2-40B4-BE49-F238E27FC236}">
                <a16:creationId xmlns:a16="http://schemas.microsoft.com/office/drawing/2014/main" xmlns="" id="{94A93D8A-AFEA-5F37-C2DD-8C8E7EC6F49E}"/>
              </a:ext>
            </a:extLst>
          </p:cNvPr>
          <p:cNvSpPr/>
          <p:nvPr/>
        </p:nvSpPr>
        <p:spPr>
          <a:xfrm>
            <a:off x="6096000" y="294728"/>
            <a:ext cx="5880538" cy="107687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God initially made the promise to Abraham</a:t>
            </a:r>
            <a:endParaRPr lang="en-US" sz="3400" dirty="0"/>
          </a:p>
        </p:txBody>
      </p:sp>
      <p:sp>
        <p:nvSpPr>
          <p:cNvPr id="3" name="Rectangle 2">
            <a:extLst>
              <a:ext uri="{FF2B5EF4-FFF2-40B4-BE49-F238E27FC236}">
                <a16:creationId xmlns:a16="http://schemas.microsoft.com/office/drawing/2014/main" xmlns="" id="{9FD61BA3-D84D-1F1A-3788-AD230B77537F}"/>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9:6 </a:t>
            </a:r>
            <a:r>
              <a:rPr lang="en-US" sz="3200" dirty="0">
                <a:solidFill>
                  <a:schemeClr val="tx1"/>
                </a:solidFill>
              </a:rPr>
              <a:t>But it is not as though the word of God has failed.  For they are not all Israel who are descended from Israel; </a:t>
            </a:r>
            <a:r>
              <a:rPr lang="en-US" sz="3200" b="1" baseline="30000" dirty="0">
                <a:solidFill>
                  <a:schemeClr val="tx1"/>
                </a:solidFill>
              </a:rPr>
              <a:t>7</a:t>
            </a:r>
            <a:r>
              <a:rPr lang="en-US" sz="3200" baseline="30000" dirty="0">
                <a:solidFill>
                  <a:schemeClr val="tx1"/>
                </a:solidFill>
              </a:rPr>
              <a:t> </a:t>
            </a:r>
            <a:r>
              <a:rPr lang="en-US" sz="3200" dirty="0">
                <a:solidFill>
                  <a:schemeClr val="tx1"/>
                </a:solidFill>
              </a:rPr>
              <a:t>nor are they all children because they are Abraham’s descendants, but: </a:t>
            </a:r>
            <a:r>
              <a:rPr lang="en-US" sz="3200" b="1" u="sng" dirty="0">
                <a:solidFill>
                  <a:srgbClr val="002060"/>
                </a:solidFill>
              </a:rPr>
              <a:t>“</a:t>
            </a:r>
            <a:r>
              <a:rPr lang="en-US" sz="3200" b="1" u="sng" cap="small" dirty="0">
                <a:solidFill>
                  <a:srgbClr val="002060"/>
                </a:solidFill>
              </a:rPr>
              <a:t>through Isaac your descendants will be named</a:t>
            </a:r>
            <a:r>
              <a:rPr lang="en-US" sz="3200" b="1" u="sng" dirty="0">
                <a:solidFill>
                  <a:srgbClr val="002060"/>
                </a:solidFill>
              </a:rPr>
              <a:t>.” </a:t>
            </a:r>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Speech Bubble: Rectangle 4">
            <a:extLst>
              <a:ext uri="{FF2B5EF4-FFF2-40B4-BE49-F238E27FC236}">
                <a16:creationId xmlns:a16="http://schemas.microsoft.com/office/drawing/2014/main" xmlns="" id="{6654A67E-51D1-42C7-670A-041EB290F92B}"/>
              </a:ext>
            </a:extLst>
          </p:cNvPr>
          <p:cNvSpPr/>
          <p:nvPr/>
        </p:nvSpPr>
        <p:spPr>
          <a:xfrm>
            <a:off x="9144000" y="3886200"/>
            <a:ext cx="2819400" cy="746126"/>
          </a:xfrm>
          <a:prstGeom prst="wedgeRectCallout">
            <a:avLst>
              <a:gd name="adj1" fmla="val -15614"/>
              <a:gd name="adj2" fmla="val 2202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Genesis 21:12</a:t>
            </a:r>
          </a:p>
        </p:txBody>
      </p:sp>
    </p:spTree>
    <p:extLst>
      <p:ext uri="{BB962C8B-B14F-4D97-AF65-F5344CB8AC3E}">
        <p14:creationId xmlns:p14="http://schemas.microsoft.com/office/powerpoint/2010/main" val="299240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oustb\Desktop\hagar_is (1).jpg">
            <a:extLst>
              <a:ext uri="{FF2B5EF4-FFF2-40B4-BE49-F238E27FC236}">
                <a16:creationId xmlns:a16="http://schemas.microsoft.com/office/drawing/2014/main" xmlns="" id="{6B226786-FAB9-C78A-D503-FD8FF5973BBE}"/>
              </a:ext>
            </a:extLst>
          </p:cNvPr>
          <p:cNvPicPr>
            <a:picLocks noChangeAspect="1" noChangeArrowheads="1"/>
          </p:cNvPicPr>
          <p:nvPr/>
        </p:nvPicPr>
        <p:blipFill>
          <a:blip r:embed="rId2" cstate="print"/>
          <a:srcRect r="17647"/>
          <a:stretch>
            <a:fillRect/>
          </a:stretch>
        </p:blipFill>
        <p:spPr bwMode="auto">
          <a:xfrm>
            <a:off x="0" y="0"/>
            <a:ext cx="5811090" cy="6028347"/>
          </a:xfrm>
          <a:prstGeom prst="rect">
            <a:avLst/>
          </a:prstGeom>
          <a:noFill/>
        </p:spPr>
      </p:pic>
      <p:sp>
        <p:nvSpPr>
          <p:cNvPr id="8" name="Rectangular Callout 11">
            <a:extLst>
              <a:ext uri="{FF2B5EF4-FFF2-40B4-BE49-F238E27FC236}">
                <a16:creationId xmlns:a16="http://schemas.microsoft.com/office/drawing/2014/main" xmlns="" id="{664F86B2-F872-1FC4-E360-CEE62254EE2B}"/>
              </a:ext>
            </a:extLst>
          </p:cNvPr>
          <p:cNvSpPr/>
          <p:nvPr/>
        </p:nvSpPr>
        <p:spPr>
          <a:xfrm>
            <a:off x="2667000" y="2078638"/>
            <a:ext cx="7086600" cy="685800"/>
          </a:xfrm>
          <a:prstGeom prst="wedgeRectCallout">
            <a:avLst>
              <a:gd name="adj1" fmla="val -63138"/>
              <a:gd name="adj2" fmla="val 1442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Isaac </a:t>
            </a:r>
            <a:r>
              <a:rPr lang="en-US" sz="3600" b="1" dirty="0">
                <a:solidFill>
                  <a:schemeClr val="tx1"/>
                </a:solidFill>
                <a:sym typeface="Wingdings" pitchFamily="2" charset="2"/>
              </a:rPr>
              <a:t> Jacob  Nation of Israel</a:t>
            </a:r>
            <a:endParaRPr lang="en-US" sz="3600" b="1" dirty="0">
              <a:solidFill>
                <a:schemeClr val="tx1"/>
              </a:solidFill>
            </a:endParaRPr>
          </a:p>
        </p:txBody>
      </p:sp>
      <p:sp>
        <p:nvSpPr>
          <p:cNvPr id="9" name="Rectangular Callout 12">
            <a:extLst>
              <a:ext uri="{FF2B5EF4-FFF2-40B4-BE49-F238E27FC236}">
                <a16:creationId xmlns:a16="http://schemas.microsoft.com/office/drawing/2014/main" xmlns="" id="{31021F13-2184-C12D-A9CC-734D42B00719}"/>
              </a:ext>
            </a:extLst>
          </p:cNvPr>
          <p:cNvSpPr/>
          <p:nvPr/>
        </p:nvSpPr>
        <p:spPr>
          <a:xfrm>
            <a:off x="4600903" y="2932712"/>
            <a:ext cx="5181600" cy="685800"/>
          </a:xfrm>
          <a:prstGeom prst="wedgeRectCallout">
            <a:avLst>
              <a:gd name="adj1" fmla="val -67213"/>
              <a:gd name="adj2" fmla="val 535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Ishmael </a:t>
            </a:r>
            <a:r>
              <a:rPr lang="en-US" sz="3600" b="1" dirty="0">
                <a:solidFill>
                  <a:schemeClr val="tx1"/>
                </a:solidFill>
                <a:sym typeface="Wingdings" pitchFamily="2" charset="2"/>
              </a:rPr>
              <a:t> </a:t>
            </a:r>
            <a:r>
              <a:rPr lang="en-US" sz="3600" b="1" dirty="0" err="1">
                <a:solidFill>
                  <a:schemeClr val="tx1"/>
                </a:solidFill>
                <a:sym typeface="Wingdings" pitchFamily="2" charset="2"/>
              </a:rPr>
              <a:t>Ishmaelites</a:t>
            </a:r>
            <a:endParaRPr lang="en-US" sz="3600" b="1" dirty="0">
              <a:solidFill>
                <a:schemeClr val="tx1"/>
              </a:solidFill>
            </a:endParaRPr>
          </a:p>
        </p:txBody>
      </p:sp>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1</a:t>
            </a:r>
          </a:p>
        </p:txBody>
      </p:sp>
      <p:sp>
        <p:nvSpPr>
          <p:cNvPr id="2" name="Rounded Rectangular Callout 11">
            <a:extLst>
              <a:ext uri="{FF2B5EF4-FFF2-40B4-BE49-F238E27FC236}">
                <a16:creationId xmlns:a16="http://schemas.microsoft.com/office/drawing/2014/main" xmlns="" id="{94A93D8A-AFEA-5F37-C2DD-8C8E7EC6F49E}"/>
              </a:ext>
            </a:extLst>
          </p:cNvPr>
          <p:cNvSpPr/>
          <p:nvPr/>
        </p:nvSpPr>
        <p:spPr>
          <a:xfrm>
            <a:off x="6096000" y="294728"/>
            <a:ext cx="5880538" cy="107687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God initially made the promise to Abraham</a:t>
            </a:r>
            <a:endParaRPr lang="en-US" sz="3400" dirty="0"/>
          </a:p>
        </p:txBody>
      </p:sp>
      <p:sp>
        <p:nvSpPr>
          <p:cNvPr id="3" name="Rectangle 2">
            <a:extLst>
              <a:ext uri="{FF2B5EF4-FFF2-40B4-BE49-F238E27FC236}">
                <a16:creationId xmlns:a16="http://schemas.microsoft.com/office/drawing/2014/main" xmlns="" id="{9FD61BA3-D84D-1F1A-3788-AD230B77537F}"/>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9:6 </a:t>
            </a:r>
            <a:r>
              <a:rPr lang="en-US" sz="3200" dirty="0">
                <a:solidFill>
                  <a:schemeClr val="tx1"/>
                </a:solidFill>
              </a:rPr>
              <a:t>But it is not as though the word of God has failed.  For they are not all Israel who are descended from Israel; </a:t>
            </a:r>
            <a:r>
              <a:rPr lang="en-US" sz="3200" b="1" baseline="30000" dirty="0">
                <a:solidFill>
                  <a:schemeClr val="tx1"/>
                </a:solidFill>
              </a:rPr>
              <a:t>7</a:t>
            </a:r>
            <a:r>
              <a:rPr lang="en-US" sz="3200" baseline="30000" dirty="0">
                <a:solidFill>
                  <a:schemeClr val="tx1"/>
                </a:solidFill>
              </a:rPr>
              <a:t> </a:t>
            </a:r>
            <a:r>
              <a:rPr lang="en-US" sz="3200" dirty="0">
                <a:solidFill>
                  <a:schemeClr val="tx1"/>
                </a:solidFill>
              </a:rPr>
              <a:t>nor are they all children because they are Abraham’s descendants, but: </a:t>
            </a:r>
            <a:r>
              <a:rPr lang="en-US" sz="3200" b="1" u="sng" dirty="0">
                <a:solidFill>
                  <a:srgbClr val="002060"/>
                </a:solidFill>
              </a:rPr>
              <a:t>“</a:t>
            </a:r>
            <a:r>
              <a:rPr lang="en-US" sz="3200" b="1" u="sng" cap="small" dirty="0">
                <a:solidFill>
                  <a:srgbClr val="002060"/>
                </a:solidFill>
              </a:rPr>
              <a:t>through Isaac your descendants will be named</a:t>
            </a:r>
            <a:r>
              <a:rPr lang="en-US" sz="3200" b="1" u="sng" dirty="0">
                <a:solidFill>
                  <a:srgbClr val="002060"/>
                </a:solidFill>
              </a:rPr>
              <a:t>.” </a:t>
            </a:r>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Speech Bubble: Rectangle 4">
            <a:extLst>
              <a:ext uri="{FF2B5EF4-FFF2-40B4-BE49-F238E27FC236}">
                <a16:creationId xmlns:a16="http://schemas.microsoft.com/office/drawing/2014/main" xmlns="" id="{6654A67E-51D1-42C7-670A-041EB290F92B}"/>
              </a:ext>
            </a:extLst>
          </p:cNvPr>
          <p:cNvSpPr/>
          <p:nvPr/>
        </p:nvSpPr>
        <p:spPr>
          <a:xfrm>
            <a:off x="9144000" y="3886200"/>
            <a:ext cx="2819400" cy="746126"/>
          </a:xfrm>
          <a:prstGeom prst="wedgeRectCallout">
            <a:avLst>
              <a:gd name="adj1" fmla="val -15614"/>
              <a:gd name="adj2" fmla="val 2202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Genesis 21:12</a:t>
            </a:r>
          </a:p>
        </p:txBody>
      </p:sp>
    </p:spTree>
    <p:extLst>
      <p:ext uri="{BB962C8B-B14F-4D97-AF65-F5344CB8AC3E}">
        <p14:creationId xmlns:p14="http://schemas.microsoft.com/office/powerpoint/2010/main" val="832987153"/>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oustb\Desktop\hagar_is (1).jpg">
            <a:extLst>
              <a:ext uri="{FF2B5EF4-FFF2-40B4-BE49-F238E27FC236}">
                <a16:creationId xmlns:a16="http://schemas.microsoft.com/office/drawing/2014/main" xmlns="" id="{6B226786-FAB9-C78A-D503-FD8FF5973BBE}"/>
              </a:ext>
            </a:extLst>
          </p:cNvPr>
          <p:cNvPicPr>
            <a:picLocks noChangeAspect="1" noChangeArrowheads="1"/>
          </p:cNvPicPr>
          <p:nvPr/>
        </p:nvPicPr>
        <p:blipFill>
          <a:blip r:embed="rId2" cstate="print"/>
          <a:srcRect r="17647"/>
          <a:stretch>
            <a:fillRect/>
          </a:stretch>
        </p:blipFill>
        <p:spPr bwMode="auto">
          <a:xfrm>
            <a:off x="0" y="0"/>
            <a:ext cx="5811090" cy="6028347"/>
          </a:xfrm>
          <a:prstGeom prst="rect">
            <a:avLst/>
          </a:prstGeom>
          <a:noFill/>
        </p:spPr>
      </p:pic>
      <p:sp>
        <p:nvSpPr>
          <p:cNvPr id="8" name="Rectangular Callout 11">
            <a:extLst>
              <a:ext uri="{FF2B5EF4-FFF2-40B4-BE49-F238E27FC236}">
                <a16:creationId xmlns:a16="http://schemas.microsoft.com/office/drawing/2014/main" xmlns="" id="{664F86B2-F872-1FC4-E360-CEE62254EE2B}"/>
              </a:ext>
            </a:extLst>
          </p:cNvPr>
          <p:cNvSpPr/>
          <p:nvPr/>
        </p:nvSpPr>
        <p:spPr>
          <a:xfrm>
            <a:off x="2667000" y="2078638"/>
            <a:ext cx="7086600" cy="685800"/>
          </a:xfrm>
          <a:prstGeom prst="wedgeRectCallout">
            <a:avLst>
              <a:gd name="adj1" fmla="val -63138"/>
              <a:gd name="adj2" fmla="val 1442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Isaac </a:t>
            </a:r>
            <a:r>
              <a:rPr lang="en-US" sz="3600" b="1" dirty="0">
                <a:solidFill>
                  <a:schemeClr val="tx1"/>
                </a:solidFill>
                <a:sym typeface="Wingdings" pitchFamily="2" charset="2"/>
              </a:rPr>
              <a:t> Jacob  Nation of Israel</a:t>
            </a:r>
            <a:endParaRPr lang="en-US" sz="3600" b="1" dirty="0">
              <a:solidFill>
                <a:schemeClr val="tx1"/>
              </a:solidFill>
            </a:endParaRPr>
          </a:p>
        </p:txBody>
      </p:sp>
      <p:sp>
        <p:nvSpPr>
          <p:cNvPr id="9" name="Rectangular Callout 12">
            <a:extLst>
              <a:ext uri="{FF2B5EF4-FFF2-40B4-BE49-F238E27FC236}">
                <a16:creationId xmlns:a16="http://schemas.microsoft.com/office/drawing/2014/main" xmlns="" id="{31021F13-2184-C12D-A9CC-734D42B00719}"/>
              </a:ext>
            </a:extLst>
          </p:cNvPr>
          <p:cNvSpPr/>
          <p:nvPr/>
        </p:nvSpPr>
        <p:spPr>
          <a:xfrm>
            <a:off x="4600903" y="2932712"/>
            <a:ext cx="5181600" cy="685800"/>
          </a:xfrm>
          <a:prstGeom prst="wedgeRectCallout">
            <a:avLst>
              <a:gd name="adj1" fmla="val -67213"/>
              <a:gd name="adj2" fmla="val 535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Ishmael </a:t>
            </a:r>
            <a:r>
              <a:rPr lang="en-US" sz="3600" b="1" dirty="0">
                <a:solidFill>
                  <a:schemeClr val="tx1"/>
                </a:solidFill>
                <a:sym typeface="Wingdings" pitchFamily="2" charset="2"/>
              </a:rPr>
              <a:t> </a:t>
            </a:r>
            <a:r>
              <a:rPr lang="en-US" sz="3600" b="1" dirty="0" err="1">
                <a:solidFill>
                  <a:schemeClr val="tx1"/>
                </a:solidFill>
                <a:sym typeface="Wingdings" pitchFamily="2" charset="2"/>
              </a:rPr>
              <a:t>Ishmaelites</a:t>
            </a:r>
            <a:endParaRPr lang="en-US" sz="3600" b="1" dirty="0">
              <a:solidFill>
                <a:schemeClr val="tx1"/>
              </a:solidFill>
            </a:endParaRPr>
          </a:p>
        </p:txBody>
      </p:sp>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1</a:t>
            </a:r>
          </a:p>
        </p:txBody>
      </p:sp>
      <p:sp>
        <p:nvSpPr>
          <p:cNvPr id="2" name="Rounded Rectangular Callout 11">
            <a:extLst>
              <a:ext uri="{FF2B5EF4-FFF2-40B4-BE49-F238E27FC236}">
                <a16:creationId xmlns:a16="http://schemas.microsoft.com/office/drawing/2014/main" xmlns="" id="{94A93D8A-AFEA-5F37-C2DD-8C8E7EC6F49E}"/>
              </a:ext>
            </a:extLst>
          </p:cNvPr>
          <p:cNvSpPr/>
          <p:nvPr/>
        </p:nvSpPr>
        <p:spPr>
          <a:xfrm>
            <a:off x="4600902" y="158200"/>
            <a:ext cx="7451835" cy="176267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Paul’s point: not every </a:t>
            </a:r>
            <a:r>
              <a:rPr lang="en-US" sz="3200" b="1" i="1" dirty="0"/>
              <a:t>physical</a:t>
            </a:r>
            <a:r>
              <a:rPr lang="en-US" sz="3200" b="1" dirty="0"/>
              <a:t> descendent of Abraham is a recipient of God’s promise to work through his nation</a:t>
            </a:r>
            <a:endParaRPr lang="en-US" sz="3200" dirty="0"/>
          </a:p>
        </p:txBody>
      </p:sp>
      <p:sp>
        <p:nvSpPr>
          <p:cNvPr id="3" name="Rectangle 2">
            <a:extLst>
              <a:ext uri="{FF2B5EF4-FFF2-40B4-BE49-F238E27FC236}">
                <a16:creationId xmlns:a16="http://schemas.microsoft.com/office/drawing/2014/main" xmlns="" id="{9FD61BA3-D84D-1F1A-3788-AD230B77537F}"/>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9:6 </a:t>
            </a:r>
            <a:r>
              <a:rPr lang="en-US" sz="3200" dirty="0">
                <a:solidFill>
                  <a:schemeClr val="tx1"/>
                </a:solidFill>
              </a:rPr>
              <a:t>But it is not as though the word of God has failed.  For they are not all Israel who are descended from Israel; </a:t>
            </a:r>
            <a:r>
              <a:rPr lang="en-US" sz="3200" b="1" baseline="30000" dirty="0">
                <a:solidFill>
                  <a:schemeClr val="tx1"/>
                </a:solidFill>
              </a:rPr>
              <a:t>7</a:t>
            </a:r>
            <a:r>
              <a:rPr lang="en-US" sz="3200" baseline="30000" dirty="0">
                <a:solidFill>
                  <a:schemeClr val="tx1"/>
                </a:solidFill>
              </a:rPr>
              <a:t> </a:t>
            </a:r>
            <a:r>
              <a:rPr lang="en-US" sz="3200" dirty="0">
                <a:solidFill>
                  <a:schemeClr val="tx1"/>
                </a:solidFill>
              </a:rPr>
              <a:t>nor are they all children because they are Abraham’s descendants, but: </a:t>
            </a:r>
            <a:r>
              <a:rPr lang="en-US" sz="3200" b="1" u="sng" dirty="0">
                <a:solidFill>
                  <a:srgbClr val="002060"/>
                </a:solidFill>
              </a:rPr>
              <a:t>“</a:t>
            </a:r>
            <a:r>
              <a:rPr lang="en-US" sz="3200" b="1" u="sng" cap="small" dirty="0">
                <a:solidFill>
                  <a:srgbClr val="002060"/>
                </a:solidFill>
              </a:rPr>
              <a:t>through Isaac your descendants will be named</a:t>
            </a:r>
            <a:r>
              <a:rPr lang="en-US" sz="3200" b="1" u="sng" dirty="0">
                <a:solidFill>
                  <a:srgbClr val="002060"/>
                </a:solidFill>
              </a:rPr>
              <a:t>.” </a:t>
            </a:r>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Speech Bubble: Rectangle 4">
            <a:extLst>
              <a:ext uri="{FF2B5EF4-FFF2-40B4-BE49-F238E27FC236}">
                <a16:creationId xmlns:a16="http://schemas.microsoft.com/office/drawing/2014/main" xmlns="" id="{6654A67E-51D1-42C7-670A-041EB290F92B}"/>
              </a:ext>
            </a:extLst>
          </p:cNvPr>
          <p:cNvSpPr/>
          <p:nvPr/>
        </p:nvSpPr>
        <p:spPr>
          <a:xfrm>
            <a:off x="9144000" y="3886200"/>
            <a:ext cx="2819400" cy="746126"/>
          </a:xfrm>
          <a:prstGeom prst="wedgeRectCallout">
            <a:avLst>
              <a:gd name="adj1" fmla="val -15614"/>
              <a:gd name="adj2" fmla="val 2202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Genesis 21:12</a:t>
            </a:r>
          </a:p>
        </p:txBody>
      </p:sp>
      <p:sp>
        <p:nvSpPr>
          <p:cNvPr id="4" name="Rounded Rectangular Callout 11">
            <a:extLst>
              <a:ext uri="{FF2B5EF4-FFF2-40B4-BE49-F238E27FC236}">
                <a16:creationId xmlns:a16="http://schemas.microsoft.com/office/drawing/2014/main" xmlns="" id="{91CA8097-34F1-3110-9F97-437D7B545EF4}"/>
              </a:ext>
            </a:extLst>
          </p:cNvPr>
          <p:cNvSpPr/>
          <p:nvPr/>
        </p:nvSpPr>
        <p:spPr>
          <a:xfrm>
            <a:off x="63063" y="3582770"/>
            <a:ext cx="12052737" cy="120469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God will choose </a:t>
            </a:r>
            <a:r>
              <a:rPr lang="en-US" sz="3200" b="1" i="1" dirty="0"/>
              <a:t>NOT</a:t>
            </a:r>
            <a:r>
              <a:rPr lang="en-US" sz="3200" b="1" dirty="0"/>
              <a:t> to work through </a:t>
            </a:r>
            <a:r>
              <a:rPr lang="en-US" sz="3200" b="1" i="1" dirty="0"/>
              <a:t>some</a:t>
            </a:r>
            <a:r>
              <a:rPr lang="en-US" sz="3200" b="1" dirty="0"/>
              <a:t> of Abraham’s decedents </a:t>
            </a:r>
          </a:p>
          <a:p>
            <a:pPr algn="ctr"/>
            <a:r>
              <a:rPr lang="en-US" sz="3200" b="1" dirty="0"/>
              <a:t>(relevant to the context!)</a:t>
            </a:r>
            <a:endParaRPr lang="en-US" sz="3200" dirty="0"/>
          </a:p>
        </p:txBody>
      </p:sp>
    </p:spTree>
    <p:extLst>
      <p:ext uri="{BB962C8B-B14F-4D97-AF65-F5344CB8AC3E}">
        <p14:creationId xmlns:p14="http://schemas.microsoft.com/office/powerpoint/2010/main" val="202779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oustb\Desktop\hagar_is (1).jpg">
            <a:extLst>
              <a:ext uri="{FF2B5EF4-FFF2-40B4-BE49-F238E27FC236}">
                <a16:creationId xmlns:a16="http://schemas.microsoft.com/office/drawing/2014/main" xmlns="" id="{6B226786-FAB9-C78A-D503-FD8FF5973BBE}"/>
              </a:ext>
            </a:extLst>
          </p:cNvPr>
          <p:cNvPicPr>
            <a:picLocks noChangeAspect="1" noChangeArrowheads="1"/>
          </p:cNvPicPr>
          <p:nvPr/>
        </p:nvPicPr>
        <p:blipFill>
          <a:blip r:embed="rId2" cstate="print"/>
          <a:srcRect r="17647"/>
          <a:stretch>
            <a:fillRect/>
          </a:stretch>
        </p:blipFill>
        <p:spPr bwMode="auto">
          <a:xfrm>
            <a:off x="0" y="0"/>
            <a:ext cx="5811090" cy="6028347"/>
          </a:xfrm>
          <a:prstGeom prst="rect">
            <a:avLst/>
          </a:prstGeom>
          <a:noFill/>
        </p:spPr>
      </p:pic>
      <p:sp>
        <p:nvSpPr>
          <p:cNvPr id="8" name="Rectangular Callout 11">
            <a:extLst>
              <a:ext uri="{FF2B5EF4-FFF2-40B4-BE49-F238E27FC236}">
                <a16:creationId xmlns:a16="http://schemas.microsoft.com/office/drawing/2014/main" xmlns="" id="{664F86B2-F872-1FC4-E360-CEE62254EE2B}"/>
              </a:ext>
            </a:extLst>
          </p:cNvPr>
          <p:cNvSpPr/>
          <p:nvPr/>
        </p:nvSpPr>
        <p:spPr>
          <a:xfrm>
            <a:off x="2667000" y="2078638"/>
            <a:ext cx="7086600" cy="685800"/>
          </a:xfrm>
          <a:prstGeom prst="wedgeRectCallout">
            <a:avLst>
              <a:gd name="adj1" fmla="val -63138"/>
              <a:gd name="adj2" fmla="val 1442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Isaac </a:t>
            </a:r>
            <a:r>
              <a:rPr lang="en-US" sz="3600" b="1" dirty="0">
                <a:solidFill>
                  <a:schemeClr val="tx1"/>
                </a:solidFill>
                <a:sym typeface="Wingdings" pitchFamily="2" charset="2"/>
              </a:rPr>
              <a:t> Jacob  Nation of Israel</a:t>
            </a:r>
            <a:endParaRPr lang="en-US" sz="3600" b="1" dirty="0">
              <a:solidFill>
                <a:schemeClr val="tx1"/>
              </a:solidFill>
            </a:endParaRPr>
          </a:p>
        </p:txBody>
      </p:sp>
      <p:sp>
        <p:nvSpPr>
          <p:cNvPr id="9" name="Rectangular Callout 12">
            <a:extLst>
              <a:ext uri="{FF2B5EF4-FFF2-40B4-BE49-F238E27FC236}">
                <a16:creationId xmlns:a16="http://schemas.microsoft.com/office/drawing/2014/main" xmlns="" id="{31021F13-2184-C12D-A9CC-734D42B00719}"/>
              </a:ext>
            </a:extLst>
          </p:cNvPr>
          <p:cNvSpPr/>
          <p:nvPr/>
        </p:nvSpPr>
        <p:spPr>
          <a:xfrm>
            <a:off x="4600903" y="2932712"/>
            <a:ext cx="5181600" cy="685800"/>
          </a:xfrm>
          <a:prstGeom prst="wedgeRectCallout">
            <a:avLst>
              <a:gd name="adj1" fmla="val -67213"/>
              <a:gd name="adj2" fmla="val 535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Ishmael </a:t>
            </a:r>
            <a:r>
              <a:rPr lang="en-US" sz="3600" b="1" dirty="0">
                <a:solidFill>
                  <a:schemeClr val="tx1"/>
                </a:solidFill>
                <a:sym typeface="Wingdings" pitchFamily="2" charset="2"/>
              </a:rPr>
              <a:t> </a:t>
            </a:r>
            <a:r>
              <a:rPr lang="en-US" sz="3600" b="1" dirty="0" err="1">
                <a:solidFill>
                  <a:schemeClr val="tx1"/>
                </a:solidFill>
                <a:sym typeface="Wingdings" pitchFamily="2" charset="2"/>
              </a:rPr>
              <a:t>Ishmaelites</a:t>
            </a:r>
            <a:endParaRPr lang="en-US" sz="3600" b="1" dirty="0">
              <a:solidFill>
                <a:schemeClr val="tx1"/>
              </a:solidFill>
            </a:endParaRPr>
          </a:p>
        </p:txBody>
      </p:sp>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1</a:t>
            </a:r>
          </a:p>
        </p:txBody>
      </p:sp>
      <p:sp>
        <p:nvSpPr>
          <p:cNvPr id="2" name="Rounded Rectangular Callout 11">
            <a:extLst>
              <a:ext uri="{FF2B5EF4-FFF2-40B4-BE49-F238E27FC236}">
                <a16:creationId xmlns:a16="http://schemas.microsoft.com/office/drawing/2014/main" xmlns="" id="{94A93D8A-AFEA-5F37-C2DD-8C8E7EC6F49E}"/>
              </a:ext>
            </a:extLst>
          </p:cNvPr>
          <p:cNvSpPr/>
          <p:nvPr/>
        </p:nvSpPr>
        <p:spPr>
          <a:xfrm>
            <a:off x="4600902" y="158200"/>
            <a:ext cx="7451835" cy="176267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Paul’s point: not every </a:t>
            </a:r>
            <a:r>
              <a:rPr lang="en-US" sz="3200" b="1" i="1" dirty="0"/>
              <a:t>physical</a:t>
            </a:r>
            <a:r>
              <a:rPr lang="en-US" sz="3200" b="1" dirty="0"/>
              <a:t> descendent of Abraham is a recipient of God’s promise to work through his nation</a:t>
            </a:r>
            <a:endParaRPr lang="en-US" sz="3200" dirty="0"/>
          </a:p>
        </p:txBody>
      </p:sp>
      <p:sp>
        <p:nvSpPr>
          <p:cNvPr id="3" name="Rectangle 2">
            <a:extLst>
              <a:ext uri="{FF2B5EF4-FFF2-40B4-BE49-F238E27FC236}">
                <a16:creationId xmlns:a16="http://schemas.microsoft.com/office/drawing/2014/main" xmlns="" id="{9FD61BA3-D84D-1F1A-3788-AD230B77537F}"/>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9:8 </a:t>
            </a:r>
            <a:r>
              <a:rPr lang="en-US" sz="3200" dirty="0">
                <a:solidFill>
                  <a:schemeClr val="tx1"/>
                </a:solidFill>
              </a:rPr>
              <a:t>That is, it is not the children of the </a:t>
            </a:r>
            <a:r>
              <a:rPr lang="en-US" sz="3200" b="1" u="sng" dirty="0">
                <a:solidFill>
                  <a:srgbClr val="002060"/>
                </a:solidFill>
              </a:rPr>
              <a:t>flesh</a:t>
            </a:r>
            <a:r>
              <a:rPr lang="en-US" sz="3200" dirty="0">
                <a:solidFill>
                  <a:schemeClr val="tx1"/>
                </a:solidFill>
              </a:rPr>
              <a:t> who are children of God, but the children of the </a:t>
            </a:r>
            <a:r>
              <a:rPr lang="en-US" sz="3200" b="1" u="sng" dirty="0">
                <a:solidFill>
                  <a:srgbClr val="002060"/>
                </a:solidFill>
              </a:rPr>
              <a:t>promise</a:t>
            </a:r>
            <a:r>
              <a:rPr lang="en-US" sz="3200" dirty="0">
                <a:solidFill>
                  <a:schemeClr val="tx1"/>
                </a:solidFill>
              </a:rPr>
              <a:t> are regarded as</a:t>
            </a:r>
            <a:r>
              <a:rPr lang="en-US" sz="3200" baseline="30000" dirty="0">
                <a:solidFill>
                  <a:schemeClr val="tx1"/>
                </a:solidFill>
              </a:rPr>
              <a:t> </a:t>
            </a:r>
            <a:r>
              <a:rPr lang="en-US" sz="3200" dirty="0">
                <a:solidFill>
                  <a:schemeClr val="tx1"/>
                </a:solidFill>
              </a:rPr>
              <a:t>descendants. </a:t>
            </a:r>
            <a:r>
              <a:rPr lang="en-US" sz="3200" b="1" baseline="30000" dirty="0">
                <a:solidFill>
                  <a:schemeClr val="tx1"/>
                </a:solidFill>
              </a:rPr>
              <a:t>9</a:t>
            </a:r>
            <a:r>
              <a:rPr lang="en-US" sz="3200" baseline="30000" dirty="0">
                <a:solidFill>
                  <a:schemeClr val="tx1"/>
                </a:solidFill>
              </a:rPr>
              <a:t> </a:t>
            </a:r>
            <a:r>
              <a:rPr lang="en-US" sz="3200" dirty="0">
                <a:solidFill>
                  <a:schemeClr val="tx1"/>
                </a:solidFill>
              </a:rPr>
              <a:t>For this is the word of promise: “</a:t>
            </a:r>
            <a:r>
              <a:rPr lang="en-US" sz="3200" cap="small" dirty="0">
                <a:solidFill>
                  <a:schemeClr val="tx1"/>
                </a:solidFill>
              </a:rPr>
              <a:t>At this time I will come, and Sarah shall have a son</a:t>
            </a:r>
            <a:r>
              <a:rPr lang="en-US" sz="3200" dirty="0">
                <a:solidFill>
                  <a:schemeClr val="tx1"/>
                </a:solidFill>
              </a:rPr>
              <a:t>.”</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601982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oustb\Desktop\hagar_is (1).jpg">
            <a:extLst>
              <a:ext uri="{FF2B5EF4-FFF2-40B4-BE49-F238E27FC236}">
                <a16:creationId xmlns:a16="http://schemas.microsoft.com/office/drawing/2014/main" xmlns="" id="{6B226786-FAB9-C78A-D503-FD8FF5973BBE}"/>
              </a:ext>
            </a:extLst>
          </p:cNvPr>
          <p:cNvPicPr>
            <a:picLocks noChangeAspect="1" noChangeArrowheads="1"/>
          </p:cNvPicPr>
          <p:nvPr/>
        </p:nvPicPr>
        <p:blipFill>
          <a:blip r:embed="rId2" cstate="print"/>
          <a:srcRect r="17647"/>
          <a:stretch>
            <a:fillRect/>
          </a:stretch>
        </p:blipFill>
        <p:spPr bwMode="auto">
          <a:xfrm>
            <a:off x="0" y="0"/>
            <a:ext cx="5811090" cy="6028347"/>
          </a:xfrm>
          <a:prstGeom prst="rect">
            <a:avLst/>
          </a:prstGeom>
          <a:noFill/>
        </p:spPr>
      </p:pic>
      <p:sp>
        <p:nvSpPr>
          <p:cNvPr id="8" name="Rectangular Callout 11">
            <a:extLst>
              <a:ext uri="{FF2B5EF4-FFF2-40B4-BE49-F238E27FC236}">
                <a16:creationId xmlns:a16="http://schemas.microsoft.com/office/drawing/2014/main" xmlns="" id="{664F86B2-F872-1FC4-E360-CEE62254EE2B}"/>
              </a:ext>
            </a:extLst>
          </p:cNvPr>
          <p:cNvSpPr/>
          <p:nvPr/>
        </p:nvSpPr>
        <p:spPr>
          <a:xfrm>
            <a:off x="2667000" y="2078638"/>
            <a:ext cx="7086600" cy="685800"/>
          </a:xfrm>
          <a:prstGeom prst="wedgeRectCallout">
            <a:avLst>
              <a:gd name="adj1" fmla="val -63138"/>
              <a:gd name="adj2" fmla="val 1442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Isaac </a:t>
            </a:r>
            <a:r>
              <a:rPr lang="en-US" sz="3600" b="1" dirty="0">
                <a:solidFill>
                  <a:schemeClr val="tx1"/>
                </a:solidFill>
                <a:sym typeface="Wingdings" pitchFamily="2" charset="2"/>
              </a:rPr>
              <a:t> Jacob  Nation of Israel</a:t>
            </a:r>
            <a:endParaRPr lang="en-US" sz="3600" b="1" dirty="0">
              <a:solidFill>
                <a:schemeClr val="tx1"/>
              </a:solidFill>
            </a:endParaRPr>
          </a:p>
        </p:txBody>
      </p:sp>
      <p:sp>
        <p:nvSpPr>
          <p:cNvPr id="9" name="Rectangular Callout 12">
            <a:extLst>
              <a:ext uri="{FF2B5EF4-FFF2-40B4-BE49-F238E27FC236}">
                <a16:creationId xmlns:a16="http://schemas.microsoft.com/office/drawing/2014/main" xmlns="" id="{31021F13-2184-C12D-A9CC-734D42B00719}"/>
              </a:ext>
            </a:extLst>
          </p:cNvPr>
          <p:cNvSpPr/>
          <p:nvPr/>
        </p:nvSpPr>
        <p:spPr>
          <a:xfrm>
            <a:off x="4600903" y="2932712"/>
            <a:ext cx="5181600" cy="685800"/>
          </a:xfrm>
          <a:prstGeom prst="wedgeRectCallout">
            <a:avLst>
              <a:gd name="adj1" fmla="val -67213"/>
              <a:gd name="adj2" fmla="val 535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Ishmael </a:t>
            </a:r>
            <a:r>
              <a:rPr lang="en-US" sz="3600" b="1" dirty="0">
                <a:solidFill>
                  <a:schemeClr val="tx1"/>
                </a:solidFill>
                <a:sym typeface="Wingdings" pitchFamily="2" charset="2"/>
              </a:rPr>
              <a:t> </a:t>
            </a:r>
            <a:r>
              <a:rPr lang="en-US" sz="3600" b="1" dirty="0" err="1">
                <a:solidFill>
                  <a:schemeClr val="tx1"/>
                </a:solidFill>
                <a:sym typeface="Wingdings" pitchFamily="2" charset="2"/>
              </a:rPr>
              <a:t>Ishmaelites</a:t>
            </a:r>
            <a:endParaRPr lang="en-US" sz="3600" b="1" dirty="0">
              <a:solidFill>
                <a:schemeClr val="tx1"/>
              </a:solidFill>
            </a:endParaRPr>
          </a:p>
        </p:txBody>
      </p:sp>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1</a:t>
            </a:r>
          </a:p>
        </p:txBody>
      </p:sp>
      <p:sp>
        <p:nvSpPr>
          <p:cNvPr id="2" name="Rounded Rectangular Callout 11">
            <a:extLst>
              <a:ext uri="{FF2B5EF4-FFF2-40B4-BE49-F238E27FC236}">
                <a16:creationId xmlns:a16="http://schemas.microsoft.com/office/drawing/2014/main" xmlns="" id="{94A93D8A-AFEA-5F37-C2DD-8C8E7EC6F49E}"/>
              </a:ext>
            </a:extLst>
          </p:cNvPr>
          <p:cNvSpPr/>
          <p:nvPr/>
        </p:nvSpPr>
        <p:spPr>
          <a:xfrm>
            <a:off x="4966137" y="158200"/>
            <a:ext cx="7086600" cy="176267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No one’s personal salvation is in view.  God is choosing which child will inherit His promise of national blessing</a:t>
            </a:r>
            <a:endParaRPr lang="en-US" sz="3200" dirty="0"/>
          </a:p>
        </p:txBody>
      </p:sp>
      <p:sp>
        <p:nvSpPr>
          <p:cNvPr id="3" name="Rectangle 2">
            <a:extLst>
              <a:ext uri="{FF2B5EF4-FFF2-40B4-BE49-F238E27FC236}">
                <a16:creationId xmlns:a16="http://schemas.microsoft.com/office/drawing/2014/main" xmlns="" id="{9FD61BA3-D84D-1F1A-3788-AD230B77537F}"/>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9:8 </a:t>
            </a:r>
            <a:r>
              <a:rPr lang="en-US" sz="3200" dirty="0">
                <a:solidFill>
                  <a:schemeClr val="tx1"/>
                </a:solidFill>
              </a:rPr>
              <a:t>That is, it is not the children of the flesh who are children of God, but the children of the promise are regarded as</a:t>
            </a:r>
            <a:r>
              <a:rPr lang="en-US" sz="3200" baseline="30000" dirty="0">
                <a:solidFill>
                  <a:schemeClr val="tx1"/>
                </a:solidFill>
              </a:rPr>
              <a:t> </a:t>
            </a:r>
            <a:r>
              <a:rPr lang="en-US" sz="3200" dirty="0">
                <a:solidFill>
                  <a:schemeClr val="tx1"/>
                </a:solidFill>
              </a:rPr>
              <a:t>descendants. </a:t>
            </a:r>
            <a:r>
              <a:rPr lang="en-US" sz="3200" b="1" baseline="30000" dirty="0">
                <a:solidFill>
                  <a:schemeClr val="tx1"/>
                </a:solidFill>
              </a:rPr>
              <a:t>9</a:t>
            </a:r>
            <a:r>
              <a:rPr lang="en-US" sz="3200" baseline="30000" dirty="0">
                <a:solidFill>
                  <a:schemeClr val="tx1"/>
                </a:solidFill>
              </a:rPr>
              <a:t> </a:t>
            </a:r>
            <a:r>
              <a:rPr lang="en-US" sz="3200" dirty="0">
                <a:solidFill>
                  <a:schemeClr val="tx1"/>
                </a:solidFill>
              </a:rPr>
              <a:t>For this is the word of promise: “</a:t>
            </a:r>
            <a:r>
              <a:rPr lang="en-US" sz="3200" cap="small" dirty="0">
                <a:solidFill>
                  <a:schemeClr val="tx1"/>
                </a:solidFill>
              </a:rPr>
              <a:t>At this time I will come, and Sarah shall have a son</a:t>
            </a:r>
            <a:r>
              <a:rPr lang="en-US" sz="3200" dirty="0">
                <a:solidFill>
                  <a:schemeClr val="tx1"/>
                </a:solidFill>
              </a:rPr>
              <a:t>.”</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01373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Matthias_Stomer_(Umkreis)_Das_Linsengericht.jpg">
            <a:extLst>
              <a:ext uri="{FF2B5EF4-FFF2-40B4-BE49-F238E27FC236}">
                <a16:creationId xmlns:a16="http://schemas.microsoft.com/office/drawing/2014/main" xmlns="" id="{7C2C5374-8E82-AE1E-3D4B-2FD3246450AA}"/>
              </a:ext>
            </a:extLst>
          </p:cNvPr>
          <p:cNvPicPr>
            <a:picLocks noChangeAspect="1" noChangeArrowheads="1"/>
          </p:cNvPicPr>
          <p:nvPr/>
        </p:nvPicPr>
        <p:blipFill rotWithShape="1">
          <a:blip r:embed="rId2" cstate="print"/>
          <a:srcRect t="10389"/>
          <a:stretch/>
        </p:blipFill>
        <p:spPr bwMode="auto">
          <a:xfrm>
            <a:off x="4942498" y="0"/>
            <a:ext cx="7238992" cy="5257800"/>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2</a:t>
            </a:r>
          </a:p>
        </p:txBody>
      </p:sp>
      <p:sp>
        <p:nvSpPr>
          <p:cNvPr id="3" name="Rectangle 2">
            <a:extLst>
              <a:ext uri="{FF2B5EF4-FFF2-40B4-BE49-F238E27FC236}">
                <a16:creationId xmlns:a16="http://schemas.microsoft.com/office/drawing/2014/main" xmlns="" id="{9FD61BA3-D84D-1F1A-3788-AD230B77537F}"/>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200" b="1" baseline="30000" dirty="0">
                <a:solidFill>
                  <a:schemeClr val="tx1"/>
                </a:solidFill>
              </a:rPr>
              <a:t>Romans 9:10</a:t>
            </a:r>
            <a:r>
              <a:rPr lang="en-US" sz="3200" baseline="30000" dirty="0">
                <a:solidFill>
                  <a:schemeClr val="tx1"/>
                </a:solidFill>
              </a:rPr>
              <a:t> </a:t>
            </a:r>
            <a:r>
              <a:rPr lang="en-US" sz="3200" dirty="0">
                <a:solidFill>
                  <a:schemeClr val="tx1"/>
                </a:solidFill>
              </a:rPr>
              <a:t>And not only this, but there was </a:t>
            </a:r>
            <a:r>
              <a:rPr lang="en-US" sz="3200" b="1" u="sng" dirty="0">
                <a:solidFill>
                  <a:srgbClr val="002060"/>
                </a:solidFill>
              </a:rPr>
              <a:t>Rebekah</a:t>
            </a:r>
            <a:r>
              <a:rPr lang="en-US" sz="3200" dirty="0">
                <a:solidFill>
                  <a:schemeClr val="tx1"/>
                </a:solidFill>
              </a:rPr>
              <a:t> also, when she had conceived </a:t>
            </a:r>
            <a:r>
              <a:rPr lang="en-US" sz="3200" b="1" u="sng" dirty="0">
                <a:solidFill>
                  <a:srgbClr val="002060"/>
                </a:solidFill>
              </a:rPr>
              <a:t>twins</a:t>
            </a:r>
            <a:r>
              <a:rPr lang="en-US" sz="3200" dirty="0">
                <a:solidFill>
                  <a:schemeClr val="tx1"/>
                </a:solidFill>
              </a:rPr>
              <a:t> by one man, our father </a:t>
            </a:r>
            <a:r>
              <a:rPr lang="en-US" sz="3200" b="1" u="sng" dirty="0">
                <a:solidFill>
                  <a:srgbClr val="002060"/>
                </a:solidFill>
              </a:rPr>
              <a:t>Isaac</a:t>
            </a:r>
            <a:r>
              <a:rPr lang="en-US" sz="3200" dirty="0">
                <a:solidFill>
                  <a:schemeClr val="tx1"/>
                </a:solidFill>
              </a:rPr>
              <a:t>;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ounded Rectangular Callout 11">
            <a:extLst>
              <a:ext uri="{FF2B5EF4-FFF2-40B4-BE49-F238E27FC236}">
                <a16:creationId xmlns:a16="http://schemas.microsoft.com/office/drawing/2014/main" xmlns="" id="{F8A21988-F999-45F2-8F75-FB43E7A52606}"/>
              </a:ext>
            </a:extLst>
          </p:cNvPr>
          <p:cNvSpPr/>
          <p:nvPr/>
        </p:nvSpPr>
        <p:spPr>
          <a:xfrm>
            <a:off x="152400" y="1295400"/>
            <a:ext cx="5334000" cy="176267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i="1" dirty="0"/>
              <a:t>Which one will God’s promise of a nation that he will use be passed down to?</a:t>
            </a:r>
            <a:endParaRPr lang="en-US" sz="3200" i="1" dirty="0"/>
          </a:p>
        </p:txBody>
      </p:sp>
      <p:sp>
        <p:nvSpPr>
          <p:cNvPr id="10" name="Rectangular Callout 11">
            <a:extLst>
              <a:ext uri="{FF2B5EF4-FFF2-40B4-BE49-F238E27FC236}">
                <a16:creationId xmlns:a16="http://schemas.microsoft.com/office/drawing/2014/main" xmlns="" id="{9F94C5AD-4D00-F872-37D5-AE68144FDE69}"/>
              </a:ext>
            </a:extLst>
          </p:cNvPr>
          <p:cNvSpPr/>
          <p:nvPr/>
        </p:nvSpPr>
        <p:spPr>
          <a:xfrm>
            <a:off x="518948" y="2927897"/>
            <a:ext cx="5638800" cy="685800"/>
          </a:xfrm>
          <a:prstGeom prst="wedgeRectCallout">
            <a:avLst>
              <a:gd name="adj1" fmla="val 53892"/>
              <a:gd name="adj2" fmla="val -1160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Jacob</a:t>
            </a:r>
            <a:r>
              <a:rPr lang="en-US" sz="3600" b="1" dirty="0">
                <a:solidFill>
                  <a:schemeClr val="tx1"/>
                </a:solidFill>
                <a:sym typeface="Wingdings" pitchFamily="2" charset="2"/>
              </a:rPr>
              <a:t>  Nation of Israel</a:t>
            </a:r>
            <a:endParaRPr lang="en-US" sz="3600" b="1" dirty="0">
              <a:solidFill>
                <a:schemeClr val="tx1"/>
              </a:solidFill>
            </a:endParaRPr>
          </a:p>
        </p:txBody>
      </p:sp>
      <p:sp>
        <p:nvSpPr>
          <p:cNvPr id="11" name="Rectangular Callout 12">
            <a:extLst>
              <a:ext uri="{FF2B5EF4-FFF2-40B4-BE49-F238E27FC236}">
                <a16:creationId xmlns:a16="http://schemas.microsoft.com/office/drawing/2014/main" xmlns="" id="{98607647-1041-77B6-C55B-EB2C6979993F}"/>
              </a:ext>
            </a:extLst>
          </p:cNvPr>
          <p:cNvSpPr/>
          <p:nvPr/>
        </p:nvSpPr>
        <p:spPr>
          <a:xfrm>
            <a:off x="3338348" y="3750799"/>
            <a:ext cx="4296103" cy="685800"/>
          </a:xfrm>
          <a:prstGeom prst="wedgeRectCallout">
            <a:avLst>
              <a:gd name="adj1" fmla="val 119474"/>
              <a:gd name="adj2" fmla="val -18097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Esau </a:t>
            </a:r>
            <a:r>
              <a:rPr lang="en-US" sz="3600" b="1" dirty="0">
                <a:solidFill>
                  <a:schemeClr val="tx1"/>
                </a:solidFill>
                <a:sym typeface="Wingdings" pitchFamily="2" charset="2"/>
              </a:rPr>
              <a:t> Edomites</a:t>
            </a:r>
            <a:endParaRPr lang="en-US" sz="3600" b="1" dirty="0">
              <a:solidFill>
                <a:schemeClr val="tx1"/>
              </a:solidFill>
            </a:endParaRPr>
          </a:p>
        </p:txBody>
      </p:sp>
    </p:spTree>
    <p:extLst>
      <p:ext uri="{BB962C8B-B14F-4D97-AF65-F5344CB8AC3E}">
        <p14:creationId xmlns:p14="http://schemas.microsoft.com/office/powerpoint/2010/main" val="3684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Matthias_Stomer_(Umkreis)_Das_Linsengericht.jpg">
            <a:extLst>
              <a:ext uri="{FF2B5EF4-FFF2-40B4-BE49-F238E27FC236}">
                <a16:creationId xmlns:a16="http://schemas.microsoft.com/office/drawing/2014/main" xmlns="" id="{7C2C5374-8E82-AE1E-3D4B-2FD3246450AA}"/>
              </a:ext>
            </a:extLst>
          </p:cNvPr>
          <p:cNvPicPr>
            <a:picLocks noChangeAspect="1" noChangeArrowheads="1"/>
          </p:cNvPicPr>
          <p:nvPr/>
        </p:nvPicPr>
        <p:blipFill rotWithShape="1">
          <a:blip r:embed="rId2" cstate="print"/>
          <a:srcRect t="10389"/>
          <a:stretch/>
        </p:blipFill>
        <p:spPr bwMode="auto">
          <a:xfrm>
            <a:off x="4942498" y="0"/>
            <a:ext cx="7238992" cy="5257800"/>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2</a:t>
            </a:r>
          </a:p>
        </p:txBody>
      </p:sp>
      <p:sp>
        <p:nvSpPr>
          <p:cNvPr id="3" name="Rectangle 2">
            <a:extLst>
              <a:ext uri="{FF2B5EF4-FFF2-40B4-BE49-F238E27FC236}">
                <a16:creationId xmlns:a16="http://schemas.microsoft.com/office/drawing/2014/main" xmlns="" id="{9FD61BA3-D84D-1F1A-3788-AD230B77537F}"/>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200" b="1" baseline="30000" dirty="0">
                <a:solidFill>
                  <a:schemeClr val="tx1"/>
                </a:solidFill>
              </a:rPr>
              <a:t>Romans 9:10</a:t>
            </a:r>
            <a:r>
              <a:rPr lang="en-US" sz="3200" baseline="30000" dirty="0">
                <a:solidFill>
                  <a:schemeClr val="tx1"/>
                </a:solidFill>
              </a:rPr>
              <a:t> </a:t>
            </a:r>
            <a:r>
              <a:rPr lang="en-US" sz="3200" dirty="0">
                <a:solidFill>
                  <a:schemeClr val="tx1"/>
                </a:solidFill>
              </a:rPr>
              <a:t>And not only this, but there was </a:t>
            </a:r>
            <a:r>
              <a:rPr lang="en-US" sz="3200" b="1" u="sng" dirty="0">
                <a:solidFill>
                  <a:srgbClr val="002060"/>
                </a:solidFill>
              </a:rPr>
              <a:t>Rebekah</a:t>
            </a:r>
            <a:r>
              <a:rPr lang="en-US" sz="3200" dirty="0">
                <a:solidFill>
                  <a:schemeClr val="tx1"/>
                </a:solidFill>
              </a:rPr>
              <a:t> also, when she had conceived </a:t>
            </a:r>
            <a:r>
              <a:rPr lang="en-US" sz="3200" b="1" u="sng" dirty="0">
                <a:solidFill>
                  <a:srgbClr val="002060"/>
                </a:solidFill>
              </a:rPr>
              <a:t>twins</a:t>
            </a:r>
            <a:r>
              <a:rPr lang="en-US" sz="3200" dirty="0">
                <a:solidFill>
                  <a:schemeClr val="tx1"/>
                </a:solidFill>
              </a:rPr>
              <a:t> by one man, our father </a:t>
            </a:r>
            <a:r>
              <a:rPr lang="en-US" sz="3200" b="1" u="sng" dirty="0">
                <a:solidFill>
                  <a:srgbClr val="002060"/>
                </a:solidFill>
              </a:rPr>
              <a:t>Isaac</a:t>
            </a:r>
            <a:r>
              <a:rPr lang="en-US" sz="3200" dirty="0">
                <a:solidFill>
                  <a:schemeClr val="tx1"/>
                </a:solidFill>
              </a:rPr>
              <a:t>;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5" name="Rounded Rectangular Callout 11">
            <a:extLst>
              <a:ext uri="{FF2B5EF4-FFF2-40B4-BE49-F238E27FC236}">
                <a16:creationId xmlns:a16="http://schemas.microsoft.com/office/drawing/2014/main" xmlns="" id="{F8A21988-F999-45F2-8F75-FB43E7A52606}"/>
              </a:ext>
            </a:extLst>
          </p:cNvPr>
          <p:cNvSpPr/>
          <p:nvPr/>
        </p:nvSpPr>
        <p:spPr>
          <a:xfrm>
            <a:off x="10509" y="993556"/>
            <a:ext cx="5127739" cy="176267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i="1" dirty="0"/>
              <a:t>Paul is just tracing the national election of Israel down through history</a:t>
            </a:r>
            <a:endParaRPr lang="en-US" sz="3200" i="1" dirty="0"/>
          </a:p>
        </p:txBody>
      </p:sp>
      <p:sp>
        <p:nvSpPr>
          <p:cNvPr id="10" name="Rectangular Callout 11">
            <a:extLst>
              <a:ext uri="{FF2B5EF4-FFF2-40B4-BE49-F238E27FC236}">
                <a16:creationId xmlns:a16="http://schemas.microsoft.com/office/drawing/2014/main" xmlns="" id="{9F94C5AD-4D00-F872-37D5-AE68144FDE69}"/>
              </a:ext>
            </a:extLst>
          </p:cNvPr>
          <p:cNvSpPr/>
          <p:nvPr/>
        </p:nvSpPr>
        <p:spPr>
          <a:xfrm>
            <a:off x="518948" y="2927897"/>
            <a:ext cx="5638800" cy="685800"/>
          </a:xfrm>
          <a:prstGeom prst="wedgeRectCallout">
            <a:avLst>
              <a:gd name="adj1" fmla="val 53892"/>
              <a:gd name="adj2" fmla="val -1160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Jacob</a:t>
            </a:r>
            <a:r>
              <a:rPr lang="en-US" sz="3600" b="1" dirty="0">
                <a:solidFill>
                  <a:schemeClr val="tx1"/>
                </a:solidFill>
                <a:sym typeface="Wingdings" pitchFamily="2" charset="2"/>
              </a:rPr>
              <a:t>  Nation of Israel</a:t>
            </a:r>
            <a:endParaRPr lang="en-US" sz="3600" b="1" dirty="0">
              <a:solidFill>
                <a:schemeClr val="tx1"/>
              </a:solidFill>
            </a:endParaRPr>
          </a:p>
        </p:txBody>
      </p:sp>
      <p:sp>
        <p:nvSpPr>
          <p:cNvPr id="11" name="Rectangular Callout 12">
            <a:extLst>
              <a:ext uri="{FF2B5EF4-FFF2-40B4-BE49-F238E27FC236}">
                <a16:creationId xmlns:a16="http://schemas.microsoft.com/office/drawing/2014/main" xmlns="" id="{98607647-1041-77B6-C55B-EB2C6979993F}"/>
              </a:ext>
            </a:extLst>
          </p:cNvPr>
          <p:cNvSpPr/>
          <p:nvPr/>
        </p:nvSpPr>
        <p:spPr>
          <a:xfrm>
            <a:off x="3338348" y="3750799"/>
            <a:ext cx="4296103" cy="685800"/>
          </a:xfrm>
          <a:prstGeom prst="wedgeRectCallout">
            <a:avLst>
              <a:gd name="adj1" fmla="val 119474"/>
              <a:gd name="adj2" fmla="val -18097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Esau </a:t>
            </a:r>
            <a:r>
              <a:rPr lang="en-US" sz="3600" b="1" dirty="0">
                <a:solidFill>
                  <a:schemeClr val="tx1"/>
                </a:solidFill>
                <a:sym typeface="Wingdings" pitchFamily="2" charset="2"/>
              </a:rPr>
              <a:t> Edomites</a:t>
            </a:r>
            <a:endParaRPr lang="en-US" sz="3600" b="1" dirty="0">
              <a:solidFill>
                <a:schemeClr val="tx1"/>
              </a:solidFill>
            </a:endParaRPr>
          </a:p>
        </p:txBody>
      </p:sp>
    </p:spTree>
    <p:extLst>
      <p:ext uri="{BB962C8B-B14F-4D97-AF65-F5344CB8AC3E}">
        <p14:creationId xmlns:p14="http://schemas.microsoft.com/office/powerpoint/2010/main" val="126346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Matthias_Stomer_(Umkreis)_Das_Linsengericht.jpg">
            <a:extLst>
              <a:ext uri="{FF2B5EF4-FFF2-40B4-BE49-F238E27FC236}">
                <a16:creationId xmlns:a16="http://schemas.microsoft.com/office/drawing/2014/main" xmlns="" id="{7C2C5374-8E82-AE1E-3D4B-2FD3246450AA}"/>
              </a:ext>
            </a:extLst>
          </p:cNvPr>
          <p:cNvPicPr>
            <a:picLocks noChangeAspect="1" noChangeArrowheads="1"/>
          </p:cNvPicPr>
          <p:nvPr/>
        </p:nvPicPr>
        <p:blipFill rotWithShape="1">
          <a:blip r:embed="rId2" cstate="print"/>
          <a:srcRect t="10389"/>
          <a:stretch/>
        </p:blipFill>
        <p:spPr bwMode="auto">
          <a:xfrm>
            <a:off x="4942498" y="0"/>
            <a:ext cx="7238992" cy="5257800"/>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2</a:t>
            </a:r>
          </a:p>
        </p:txBody>
      </p:sp>
      <p:sp>
        <p:nvSpPr>
          <p:cNvPr id="5" name="Rounded Rectangular Callout 11">
            <a:extLst>
              <a:ext uri="{FF2B5EF4-FFF2-40B4-BE49-F238E27FC236}">
                <a16:creationId xmlns:a16="http://schemas.microsoft.com/office/drawing/2014/main" xmlns="" id="{F8A21988-F999-45F2-8F75-FB43E7A52606}"/>
              </a:ext>
            </a:extLst>
          </p:cNvPr>
          <p:cNvSpPr/>
          <p:nvPr/>
        </p:nvSpPr>
        <p:spPr>
          <a:xfrm>
            <a:off x="10509" y="993556"/>
            <a:ext cx="5127739" cy="176267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i="1" dirty="0"/>
              <a:t>Paul is just tracing the national election of Israel down through history</a:t>
            </a:r>
            <a:endParaRPr lang="en-US" sz="3200" i="1" dirty="0"/>
          </a:p>
        </p:txBody>
      </p:sp>
      <p:sp>
        <p:nvSpPr>
          <p:cNvPr id="10" name="Rectangular Callout 11">
            <a:extLst>
              <a:ext uri="{FF2B5EF4-FFF2-40B4-BE49-F238E27FC236}">
                <a16:creationId xmlns:a16="http://schemas.microsoft.com/office/drawing/2014/main" xmlns="" id="{9F94C5AD-4D00-F872-37D5-AE68144FDE69}"/>
              </a:ext>
            </a:extLst>
          </p:cNvPr>
          <p:cNvSpPr/>
          <p:nvPr/>
        </p:nvSpPr>
        <p:spPr>
          <a:xfrm>
            <a:off x="518948" y="2927897"/>
            <a:ext cx="5638800" cy="685800"/>
          </a:xfrm>
          <a:prstGeom prst="wedgeRectCallout">
            <a:avLst>
              <a:gd name="adj1" fmla="val 53892"/>
              <a:gd name="adj2" fmla="val -1160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Jacob</a:t>
            </a:r>
            <a:r>
              <a:rPr lang="en-US" sz="3600" b="1" dirty="0">
                <a:solidFill>
                  <a:schemeClr val="tx1"/>
                </a:solidFill>
                <a:sym typeface="Wingdings" pitchFamily="2" charset="2"/>
              </a:rPr>
              <a:t>  Nation of Israel</a:t>
            </a:r>
            <a:endParaRPr lang="en-US" sz="3600" b="1" dirty="0">
              <a:solidFill>
                <a:schemeClr val="tx1"/>
              </a:solidFill>
            </a:endParaRPr>
          </a:p>
        </p:txBody>
      </p:sp>
      <p:sp>
        <p:nvSpPr>
          <p:cNvPr id="11" name="Rectangular Callout 12">
            <a:extLst>
              <a:ext uri="{FF2B5EF4-FFF2-40B4-BE49-F238E27FC236}">
                <a16:creationId xmlns:a16="http://schemas.microsoft.com/office/drawing/2014/main" xmlns="" id="{98607647-1041-77B6-C55B-EB2C6979993F}"/>
              </a:ext>
            </a:extLst>
          </p:cNvPr>
          <p:cNvSpPr/>
          <p:nvPr/>
        </p:nvSpPr>
        <p:spPr>
          <a:xfrm>
            <a:off x="3338348" y="3750799"/>
            <a:ext cx="4296103" cy="685800"/>
          </a:xfrm>
          <a:prstGeom prst="wedgeRectCallout">
            <a:avLst>
              <a:gd name="adj1" fmla="val 119474"/>
              <a:gd name="adj2" fmla="val -18097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Esau </a:t>
            </a:r>
            <a:r>
              <a:rPr lang="en-US" sz="3600" b="1" dirty="0">
                <a:solidFill>
                  <a:schemeClr val="tx1"/>
                </a:solidFill>
                <a:sym typeface="Wingdings" pitchFamily="2" charset="2"/>
              </a:rPr>
              <a:t> Edomites</a:t>
            </a:r>
            <a:endParaRPr lang="en-US" sz="3600" b="1" dirty="0">
              <a:solidFill>
                <a:schemeClr val="tx1"/>
              </a:solidFill>
            </a:endParaRPr>
          </a:p>
        </p:txBody>
      </p:sp>
      <p:sp>
        <p:nvSpPr>
          <p:cNvPr id="2" name="Rectangle 1">
            <a:extLst>
              <a:ext uri="{FF2B5EF4-FFF2-40B4-BE49-F238E27FC236}">
                <a16:creationId xmlns:a16="http://schemas.microsoft.com/office/drawing/2014/main" xmlns="" id="{FAC611EB-5B88-081D-757C-941FFDCA9730}"/>
              </a:ext>
            </a:extLst>
          </p:cNvPr>
          <p:cNvSpPr/>
          <p:nvPr/>
        </p:nvSpPr>
        <p:spPr>
          <a:xfrm>
            <a:off x="-10510" y="479406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9:11 </a:t>
            </a:r>
            <a:r>
              <a:rPr lang="en-US" sz="3200" dirty="0">
                <a:solidFill>
                  <a:schemeClr val="tx1"/>
                </a:solidFill>
              </a:rPr>
              <a:t>for though the twins were not yet born and had not done anything good or bad, so that </a:t>
            </a:r>
            <a:r>
              <a:rPr lang="en-US" sz="3200" b="1" u="sng" dirty="0">
                <a:solidFill>
                  <a:srgbClr val="002060"/>
                </a:solidFill>
              </a:rPr>
              <a:t>God’s purpose according to His choice would stand</a:t>
            </a:r>
            <a:r>
              <a:rPr lang="en-US" sz="3200" dirty="0">
                <a:solidFill>
                  <a:schemeClr val="tx1"/>
                </a:solidFill>
              </a:rPr>
              <a:t>, not because of works but because of Him who calls, </a:t>
            </a:r>
            <a:r>
              <a:rPr lang="en-US" sz="3200" b="1" baseline="30000" dirty="0">
                <a:solidFill>
                  <a:schemeClr val="tx1"/>
                </a:solidFill>
              </a:rPr>
              <a:t>12</a:t>
            </a:r>
            <a:r>
              <a:rPr lang="en-US" sz="3200" baseline="30000" dirty="0">
                <a:solidFill>
                  <a:schemeClr val="tx1"/>
                </a:solidFill>
              </a:rPr>
              <a:t> </a:t>
            </a:r>
            <a:r>
              <a:rPr lang="en-US" sz="3200" dirty="0">
                <a:solidFill>
                  <a:schemeClr val="tx1"/>
                </a:solidFill>
              </a:rPr>
              <a:t>it was said to her, “</a:t>
            </a:r>
            <a:r>
              <a:rPr lang="en-US" sz="3200" cap="small" dirty="0">
                <a:solidFill>
                  <a:schemeClr val="tx1"/>
                </a:solidFill>
              </a:rPr>
              <a:t>The older will serve the younger</a:t>
            </a:r>
            <a:r>
              <a:rPr lang="en-US" sz="3200" dirty="0">
                <a:solidFill>
                  <a:schemeClr val="tx1"/>
                </a:solidFill>
              </a:rPr>
              <a:t>.”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83520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7B2A4E4B-4500-2868-7811-DC55CF853A0E}"/>
              </a:ext>
            </a:extLst>
          </p:cNvPr>
          <p:cNvSpPr/>
          <p:nvPr/>
        </p:nvSpPr>
        <p:spPr>
          <a:xfrm>
            <a:off x="0" y="3810000"/>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9:10</a:t>
            </a:r>
            <a:r>
              <a:rPr lang="en-US" sz="3200" baseline="30000" dirty="0">
                <a:solidFill>
                  <a:schemeClr val="tx1"/>
                </a:solidFill>
              </a:rPr>
              <a:t> </a:t>
            </a:r>
            <a:r>
              <a:rPr lang="en-US" sz="3200" dirty="0">
                <a:solidFill>
                  <a:schemeClr val="tx1"/>
                </a:solidFill>
              </a:rPr>
              <a:t> … there was Rebekah also, when she had conceived twins by one man, our father Isaac; </a:t>
            </a:r>
            <a:r>
              <a:rPr lang="en-US" sz="3200" b="1" baseline="30000" dirty="0">
                <a:solidFill>
                  <a:schemeClr val="tx1"/>
                </a:solidFill>
              </a:rPr>
              <a:t>11</a:t>
            </a:r>
            <a:r>
              <a:rPr lang="en-US" sz="3200" baseline="30000" dirty="0">
                <a:solidFill>
                  <a:schemeClr val="tx1"/>
                </a:solidFill>
              </a:rPr>
              <a:t> </a:t>
            </a:r>
            <a:r>
              <a:rPr lang="en-US" sz="3200" dirty="0">
                <a:solidFill>
                  <a:schemeClr val="tx1"/>
                </a:solidFill>
              </a:rPr>
              <a:t>for though the twins were not yet born and had not done anything good or bad, so that God’s purpose according to His choice would stand, not because of works but because of Him who calls, </a:t>
            </a:r>
            <a:r>
              <a:rPr lang="en-US" sz="3200" b="1" baseline="30000" dirty="0">
                <a:solidFill>
                  <a:schemeClr val="tx1"/>
                </a:solidFill>
              </a:rPr>
              <a:t>12</a:t>
            </a:r>
            <a:r>
              <a:rPr lang="en-US" sz="3200" baseline="30000" dirty="0">
                <a:solidFill>
                  <a:schemeClr val="tx1"/>
                </a:solidFill>
              </a:rPr>
              <a:t> </a:t>
            </a:r>
            <a:r>
              <a:rPr lang="en-US" sz="3200" dirty="0">
                <a:solidFill>
                  <a:schemeClr val="tx1"/>
                </a:solidFill>
              </a:rPr>
              <a:t>it was said to her, “</a:t>
            </a:r>
            <a:r>
              <a:rPr lang="en-US" sz="3200" cap="small" dirty="0">
                <a:solidFill>
                  <a:schemeClr val="tx1"/>
                </a:solidFill>
              </a:rPr>
              <a:t>The older will serve the younger.” </a:t>
            </a:r>
            <a:r>
              <a:rPr lang="en-US" sz="3200" b="1" baseline="30000" dirty="0">
                <a:solidFill>
                  <a:schemeClr val="tx1"/>
                </a:solidFill>
              </a:rPr>
              <a:t>13</a:t>
            </a:r>
            <a:r>
              <a:rPr lang="en-US" sz="3200" baseline="30000" dirty="0">
                <a:solidFill>
                  <a:schemeClr val="tx1"/>
                </a:solidFill>
              </a:rPr>
              <a:t> </a:t>
            </a:r>
            <a:r>
              <a:rPr lang="en-US" sz="3200" dirty="0">
                <a:solidFill>
                  <a:schemeClr val="tx1"/>
                </a:solidFill>
              </a:rPr>
              <a:t>Just as it is written, “</a:t>
            </a:r>
            <a:r>
              <a:rPr lang="en-US" sz="3200" cap="small" dirty="0">
                <a:solidFill>
                  <a:schemeClr val="tx1"/>
                </a:solidFill>
              </a:rPr>
              <a:t>Jacob I loved, but Esau I hated</a:t>
            </a:r>
            <a:r>
              <a:rPr lang="en-US" sz="3200" dirty="0">
                <a:solidFill>
                  <a:schemeClr val="tx1"/>
                </a:solidFill>
              </a:rPr>
              <a: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C7EF85B0-41AD-FEB5-8066-6888C6E82BF5}"/>
              </a:ext>
            </a:extLst>
          </p:cNvPr>
          <p:cNvSpPr/>
          <p:nvPr/>
        </p:nvSpPr>
        <p:spPr>
          <a:xfrm>
            <a:off x="6553200" y="2819400"/>
            <a:ext cx="5257800" cy="828559"/>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rPr>
              <a:t>What does it mean? </a:t>
            </a:r>
          </a:p>
        </p:txBody>
      </p:sp>
      <p:sp>
        <p:nvSpPr>
          <p:cNvPr id="3" name="Rounded Rectangular Callout 11">
            <a:extLst>
              <a:ext uri="{FF2B5EF4-FFF2-40B4-BE49-F238E27FC236}">
                <a16:creationId xmlns:a16="http://schemas.microsoft.com/office/drawing/2014/main" xmlns="" id="{64D9355E-01C3-3522-30C7-1D2847F54FA1}"/>
              </a:ext>
            </a:extLst>
          </p:cNvPr>
          <p:cNvSpPr/>
          <p:nvPr/>
        </p:nvSpPr>
        <p:spPr>
          <a:xfrm>
            <a:off x="990600" y="1228841"/>
            <a:ext cx="80772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God chooses in advance who will be eternally saved and who will be eternally judged</a:t>
            </a:r>
            <a:endParaRPr lang="en-US" sz="3200" dirty="0"/>
          </a:p>
        </p:txBody>
      </p:sp>
      <p:sp>
        <p:nvSpPr>
          <p:cNvPr id="4" name="Rounded Rectangular Callout 11">
            <a:extLst>
              <a:ext uri="{FF2B5EF4-FFF2-40B4-BE49-F238E27FC236}">
                <a16:creationId xmlns:a16="http://schemas.microsoft.com/office/drawing/2014/main" xmlns="" id="{DC43CD63-189D-271F-D9DE-4230A20D2E8C}"/>
              </a:ext>
            </a:extLst>
          </p:cNvPr>
          <p:cNvSpPr/>
          <p:nvPr/>
        </p:nvSpPr>
        <p:spPr>
          <a:xfrm>
            <a:off x="228600" y="304800"/>
            <a:ext cx="6858000" cy="828559"/>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“Double Predestination?”</a:t>
            </a:r>
          </a:p>
        </p:txBody>
      </p:sp>
    </p:spTree>
    <p:extLst>
      <p:ext uri="{BB962C8B-B14F-4D97-AF65-F5344CB8AC3E}">
        <p14:creationId xmlns:p14="http://schemas.microsoft.com/office/powerpoint/2010/main" val="20909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Matthias_Stomer_(Umkreis)_Das_Linsengericht.jpg">
            <a:extLst>
              <a:ext uri="{FF2B5EF4-FFF2-40B4-BE49-F238E27FC236}">
                <a16:creationId xmlns:a16="http://schemas.microsoft.com/office/drawing/2014/main" xmlns="" id="{7C2C5374-8E82-AE1E-3D4B-2FD3246450AA}"/>
              </a:ext>
            </a:extLst>
          </p:cNvPr>
          <p:cNvPicPr>
            <a:picLocks noChangeAspect="1" noChangeArrowheads="1"/>
          </p:cNvPicPr>
          <p:nvPr/>
        </p:nvPicPr>
        <p:blipFill rotWithShape="1">
          <a:blip r:embed="rId2" cstate="print"/>
          <a:srcRect t="10389"/>
          <a:stretch/>
        </p:blipFill>
        <p:spPr bwMode="auto">
          <a:xfrm>
            <a:off x="4942498" y="0"/>
            <a:ext cx="7238992" cy="5257800"/>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2</a:t>
            </a:r>
          </a:p>
        </p:txBody>
      </p:sp>
      <p:sp>
        <p:nvSpPr>
          <p:cNvPr id="5" name="Rounded Rectangular Callout 11">
            <a:extLst>
              <a:ext uri="{FF2B5EF4-FFF2-40B4-BE49-F238E27FC236}">
                <a16:creationId xmlns:a16="http://schemas.microsoft.com/office/drawing/2014/main" xmlns="" id="{F8A21988-F999-45F2-8F75-FB43E7A52606}"/>
              </a:ext>
            </a:extLst>
          </p:cNvPr>
          <p:cNvSpPr/>
          <p:nvPr/>
        </p:nvSpPr>
        <p:spPr>
          <a:xfrm>
            <a:off x="10509" y="993556"/>
            <a:ext cx="5127739" cy="176267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i="1" dirty="0"/>
              <a:t>Paul is just tracing the national election of Israel down through history</a:t>
            </a:r>
            <a:endParaRPr lang="en-US" sz="3200" i="1" dirty="0"/>
          </a:p>
        </p:txBody>
      </p:sp>
      <p:sp>
        <p:nvSpPr>
          <p:cNvPr id="10" name="Rectangular Callout 11">
            <a:extLst>
              <a:ext uri="{FF2B5EF4-FFF2-40B4-BE49-F238E27FC236}">
                <a16:creationId xmlns:a16="http://schemas.microsoft.com/office/drawing/2014/main" xmlns="" id="{9F94C5AD-4D00-F872-37D5-AE68144FDE69}"/>
              </a:ext>
            </a:extLst>
          </p:cNvPr>
          <p:cNvSpPr/>
          <p:nvPr/>
        </p:nvSpPr>
        <p:spPr>
          <a:xfrm>
            <a:off x="518948" y="2927897"/>
            <a:ext cx="5638800" cy="685800"/>
          </a:xfrm>
          <a:prstGeom prst="wedgeRectCallout">
            <a:avLst>
              <a:gd name="adj1" fmla="val 53892"/>
              <a:gd name="adj2" fmla="val -1160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Jacob</a:t>
            </a:r>
            <a:r>
              <a:rPr lang="en-US" sz="3600" b="1" dirty="0">
                <a:solidFill>
                  <a:schemeClr val="tx1"/>
                </a:solidFill>
                <a:sym typeface="Wingdings" pitchFamily="2" charset="2"/>
              </a:rPr>
              <a:t>  Nation of Israel</a:t>
            </a:r>
            <a:endParaRPr lang="en-US" sz="3600" b="1" dirty="0">
              <a:solidFill>
                <a:schemeClr val="tx1"/>
              </a:solidFill>
            </a:endParaRPr>
          </a:p>
        </p:txBody>
      </p:sp>
      <p:sp>
        <p:nvSpPr>
          <p:cNvPr id="11" name="Rectangular Callout 12">
            <a:extLst>
              <a:ext uri="{FF2B5EF4-FFF2-40B4-BE49-F238E27FC236}">
                <a16:creationId xmlns:a16="http://schemas.microsoft.com/office/drawing/2014/main" xmlns="" id="{98607647-1041-77B6-C55B-EB2C6979993F}"/>
              </a:ext>
            </a:extLst>
          </p:cNvPr>
          <p:cNvSpPr/>
          <p:nvPr/>
        </p:nvSpPr>
        <p:spPr>
          <a:xfrm>
            <a:off x="3338348" y="3750799"/>
            <a:ext cx="4296103" cy="685800"/>
          </a:xfrm>
          <a:prstGeom prst="wedgeRectCallout">
            <a:avLst>
              <a:gd name="adj1" fmla="val 119474"/>
              <a:gd name="adj2" fmla="val -18097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Esau </a:t>
            </a:r>
            <a:r>
              <a:rPr lang="en-US" sz="3600" b="1" dirty="0">
                <a:solidFill>
                  <a:schemeClr val="tx1"/>
                </a:solidFill>
                <a:sym typeface="Wingdings" pitchFamily="2" charset="2"/>
              </a:rPr>
              <a:t> Edomites</a:t>
            </a:r>
            <a:endParaRPr lang="en-US" sz="3600" b="1" dirty="0">
              <a:solidFill>
                <a:schemeClr val="tx1"/>
              </a:solidFill>
            </a:endParaRPr>
          </a:p>
        </p:txBody>
      </p:sp>
      <p:sp>
        <p:nvSpPr>
          <p:cNvPr id="2" name="Rectangle 1">
            <a:extLst>
              <a:ext uri="{FF2B5EF4-FFF2-40B4-BE49-F238E27FC236}">
                <a16:creationId xmlns:a16="http://schemas.microsoft.com/office/drawing/2014/main" xmlns="" id="{FAC611EB-5B88-081D-757C-941FFDCA9730}"/>
              </a:ext>
            </a:extLst>
          </p:cNvPr>
          <p:cNvSpPr/>
          <p:nvPr/>
        </p:nvSpPr>
        <p:spPr>
          <a:xfrm>
            <a:off x="-10510" y="479406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9:11 </a:t>
            </a:r>
            <a:r>
              <a:rPr lang="en-US" sz="3200" dirty="0">
                <a:solidFill>
                  <a:schemeClr val="tx1"/>
                </a:solidFill>
              </a:rPr>
              <a:t>for though the twins were not yet born and had not done anything good or bad, so that God’s purpose according to His choice would stand, not because of works but because of Him who calls, </a:t>
            </a:r>
            <a:r>
              <a:rPr lang="en-US" sz="3200" b="1" baseline="30000" dirty="0">
                <a:solidFill>
                  <a:schemeClr val="tx1"/>
                </a:solidFill>
              </a:rPr>
              <a:t>12</a:t>
            </a:r>
            <a:r>
              <a:rPr lang="en-US" sz="3200" baseline="30000" dirty="0">
                <a:solidFill>
                  <a:schemeClr val="tx1"/>
                </a:solidFill>
              </a:rPr>
              <a:t> </a:t>
            </a:r>
            <a:r>
              <a:rPr lang="en-US" sz="3200" dirty="0">
                <a:solidFill>
                  <a:schemeClr val="tx1"/>
                </a:solidFill>
              </a:rPr>
              <a:t>it was said to her, </a:t>
            </a:r>
            <a:r>
              <a:rPr lang="en-US" sz="3200" b="1" u="sng" dirty="0">
                <a:solidFill>
                  <a:srgbClr val="002060"/>
                </a:solidFill>
              </a:rPr>
              <a:t>“</a:t>
            </a:r>
            <a:r>
              <a:rPr lang="en-US" sz="3200" b="1" u="sng" cap="small" dirty="0">
                <a:solidFill>
                  <a:srgbClr val="002060"/>
                </a:solidFill>
              </a:rPr>
              <a:t>The older will serve the younger</a:t>
            </a:r>
            <a:r>
              <a:rPr lang="en-US" sz="3200" b="1" u="sng" dirty="0">
                <a:solidFill>
                  <a:srgbClr val="002060"/>
                </a:solidFill>
              </a:rPr>
              <a:t>.”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846383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Matthias_Stomer_(Umkreis)_Das_Linsengericht.jpg">
            <a:extLst>
              <a:ext uri="{FF2B5EF4-FFF2-40B4-BE49-F238E27FC236}">
                <a16:creationId xmlns:a16="http://schemas.microsoft.com/office/drawing/2014/main" xmlns="" id="{7C2C5374-8E82-AE1E-3D4B-2FD3246450AA}"/>
              </a:ext>
            </a:extLst>
          </p:cNvPr>
          <p:cNvPicPr>
            <a:picLocks noChangeAspect="1" noChangeArrowheads="1"/>
          </p:cNvPicPr>
          <p:nvPr/>
        </p:nvPicPr>
        <p:blipFill rotWithShape="1">
          <a:blip r:embed="rId2" cstate="print"/>
          <a:srcRect t="10389"/>
          <a:stretch/>
        </p:blipFill>
        <p:spPr bwMode="auto">
          <a:xfrm>
            <a:off x="4942498" y="0"/>
            <a:ext cx="7238992" cy="5257800"/>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2</a:t>
            </a:r>
          </a:p>
        </p:txBody>
      </p:sp>
      <p:sp>
        <p:nvSpPr>
          <p:cNvPr id="10" name="Rectangular Callout 11">
            <a:extLst>
              <a:ext uri="{FF2B5EF4-FFF2-40B4-BE49-F238E27FC236}">
                <a16:creationId xmlns:a16="http://schemas.microsoft.com/office/drawing/2014/main" xmlns="" id="{9F94C5AD-4D00-F872-37D5-AE68144FDE69}"/>
              </a:ext>
            </a:extLst>
          </p:cNvPr>
          <p:cNvSpPr/>
          <p:nvPr/>
        </p:nvSpPr>
        <p:spPr>
          <a:xfrm>
            <a:off x="518948" y="2927897"/>
            <a:ext cx="5638800" cy="685800"/>
          </a:xfrm>
          <a:prstGeom prst="wedgeRectCallout">
            <a:avLst>
              <a:gd name="adj1" fmla="val 53892"/>
              <a:gd name="adj2" fmla="val -11602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Jacob</a:t>
            </a:r>
            <a:r>
              <a:rPr lang="en-US" sz="3600" b="1" dirty="0">
                <a:solidFill>
                  <a:schemeClr val="tx1"/>
                </a:solidFill>
                <a:sym typeface="Wingdings" pitchFamily="2" charset="2"/>
              </a:rPr>
              <a:t>  Nation of Israel</a:t>
            </a:r>
            <a:endParaRPr lang="en-US" sz="3600" b="1" dirty="0">
              <a:solidFill>
                <a:schemeClr val="tx1"/>
              </a:solidFill>
            </a:endParaRPr>
          </a:p>
        </p:txBody>
      </p:sp>
      <p:sp>
        <p:nvSpPr>
          <p:cNvPr id="11" name="Rectangular Callout 12">
            <a:extLst>
              <a:ext uri="{FF2B5EF4-FFF2-40B4-BE49-F238E27FC236}">
                <a16:creationId xmlns:a16="http://schemas.microsoft.com/office/drawing/2014/main" xmlns="" id="{98607647-1041-77B6-C55B-EB2C6979993F}"/>
              </a:ext>
            </a:extLst>
          </p:cNvPr>
          <p:cNvSpPr/>
          <p:nvPr/>
        </p:nvSpPr>
        <p:spPr>
          <a:xfrm>
            <a:off x="3338348" y="3750799"/>
            <a:ext cx="4296103" cy="685800"/>
          </a:xfrm>
          <a:prstGeom prst="wedgeRectCallout">
            <a:avLst>
              <a:gd name="adj1" fmla="val 119474"/>
              <a:gd name="adj2" fmla="val -180970"/>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Esau </a:t>
            </a:r>
            <a:r>
              <a:rPr lang="en-US" sz="3600" b="1" dirty="0">
                <a:solidFill>
                  <a:schemeClr val="tx1"/>
                </a:solidFill>
                <a:sym typeface="Wingdings" pitchFamily="2" charset="2"/>
              </a:rPr>
              <a:t> Edomites</a:t>
            </a:r>
            <a:endParaRPr lang="en-US" sz="3600" b="1" dirty="0">
              <a:solidFill>
                <a:schemeClr val="tx1"/>
              </a:solidFill>
            </a:endParaRPr>
          </a:p>
        </p:txBody>
      </p:sp>
      <p:sp>
        <p:nvSpPr>
          <p:cNvPr id="2" name="Rectangle 1">
            <a:extLst>
              <a:ext uri="{FF2B5EF4-FFF2-40B4-BE49-F238E27FC236}">
                <a16:creationId xmlns:a16="http://schemas.microsoft.com/office/drawing/2014/main" xmlns="" id="{FAC611EB-5B88-081D-757C-941FFDCA9730}"/>
              </a:ext>
            </a:extLst>
          </p:cNvPr>
          <p:cNvSpPr/>
          <p:nvPr/>
        </p:nvSpPr>
        <p:spPr>
          <a:xfrm>
            <a:off x="-10510" y="479406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9:11 </a:t>
            </a:r>
            <a:r>
              <a:rPr lang="en-US" sz="3200" dirty="0">
                <a:solidFill>
                  <a:schemeClr val="tx1"/>
                </a:solidFill>
              </a:rPr>
              <a:t>for though the twins were not yet born and had not done anything good or bad, so that God’s purpose according to His choice would stand, not because of works but because of Him who calls, </a:t>
            </a:r>
            <a:r>
              <a:rPr lang="en-US" sz="3200" b="1" baseline="30000" dirty="0">
                <a:solidFill>
                  <a:schemeClr val="tx1"/>
                </a:solidFill>
              </a:rPr>
              <a:t>12</a:t>
            </a:r>
            <a:r>
              <a:rPr lang="en-US" sz="3200" baseline="30000" dirty="0">
                <a:solidFill>
                  <a:schemeClr val="tx1"/>
                </a:solidFill>
              </a:rPr>
              <a:t> </a:t>
            </a:r>
            <a:r>
              <a:rPr lang="en-US" sz="3200" dirty="0">
                <a:solidFill>
                  <a:schemeClr val="tx1"/>
                </a:solidFill>
              </a:rPr>
              <a:t>it was said to her, </a:t>
            </a:r>
            <a:r>
              <a:rPr lang="en-US" sz="3200" b="1" u="sng" dirty="0">
                <a:solidFill>
                  <a:srgbClr val="002060"/>
                </a:solidFill>
              </a:rPr>
              <a:t>“</a:t>
            </a:r>
            <a:r>
              <a:rPr lang="en-US" sz="3200" b="1" u="sng" cap="small" dirty="0">
                <a:solidFill>
                  <a:srgbClr val="002060"/>
                </a:solidFill>
              </a:rPr>
              <a:t>The older will serve the younger</a:t>
            </a:r>
            <a:r>
              <a:rPr lang="en-US" sz="3200" b="1" u="sng" dirty="0">
                <a:solidFill>
                  <a:srgbClr val="002060"/>
                </a:solidFill>
              </a:rPr>
              <a:t>.”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0A114D2A-5415-9884-EF7A-54E6DEFA85A0}"/>
              </a:ext>
            </a:extLst>
          </p:cNvPr>
          <p:cNvSpPr/>
          <p:nvPr/>
        </p:nvSpPr>
        <p:spPr>
          <a:xfrm>
            <a:off x="152400" y="1045008"/>
            <a:ext cx="5872651"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Does this mean that God fated Esau to hell while yet unborn?? </a:t>
            </a:r>
            <a:endParaRPr lang="en-US" sz="3200" dirty="0"/>
          </a:p>
        </p:txBody>
      </p:sp>
      <p:sp>
        <p:nvSpPr>
          <p:cNvPr id="7" name="Speech Bubble: Rectangle 6">
            <a:extLst>
              <a:ext uri="{FF2B5EF4-FFF2-40B4-BE49-F238E27FC236}">
                <a16:creationId xmlns:a16="http://schemas.microsoft.com/office/drawing/2014/main" xmlns="" id="{D5557F54-3FBF-BCF0-AB63-C112BFA8CFF5}"/>
              </a:ext>
            </a:extLst>
          </p:cNvPr>
          <p:cNvSpPr/>
          <p:nvPr/>
        </p:nvSpPr>
        <p:spPr>
          <a:xfrm>
            <a:off x="8839200" y="4271170"/>
            <a:ext cx="2819400" cy="746126"/>
          </a:xfrm>
          <a:prstGeom prst="wedgeRectCallout">
            <a:avLst>
              <a:gd name="adj1" fmla="val -86816"/>
              <a:gd name="adj2" fmla="val 2385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Genesis 25:23</a:t>
            </a:r>
          </a:p>
        </p:txBody>
      </p:sp>
    </p:spTree>
    <p:extLst>
      <p:ext uri="{BB962C8B-B14F-4D97-AF65-F5344CB8AC3E}">
        <p14:creationId xmlns:p14="http://schemas.microsoft.com/office/powerpoint/2010/main" val="186357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Matthias_Stomer_(Umkreis)_Das_Linsengericht.jpg">
            <a:extLst>
              <a:ext uri="{FF2B5EF4-FFF2-40B4-BE49-F238E27FC236}">
                <a16:creationId xmlns:a16="http://schemas.microsoft.com/office/drawing/2014/main" xmlns="" id="{7C2C5374-8E82-AE1E-3D4B-2FD3246450AA}"/>
              </a:ext>
            </a:extLst>
          </p:cNvPr>
          <p:cNvPicPr>
            <a:picLocks noChangeAspect="1" noChangeArrowheads="1"/>
          </p:cNvPicPr>
          <p:nvPr/>
        </p:nvPicPr>
        <p:blipFill rotWithShape="1">
          <a:blip r:embed="rId2" cstate="print"/>
          <a:srcRect t="10389"/>
          <a:stretch/>
        </p:blipFill>
        <p:spPr bwMode="auto">
          <a:xfrm>
            <a:off x="4942498" y="0"/>
            <a:ext cx="7238992" cy="5257800"/>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2</a:t>
            </a:r>
          </a:p>
        </p:txBody>
      </p:sp>
      <p:sp>
        <p:nvSpPr>
          <p:cNvPr id="2" name="Rectangle 1">
            <a:extLst>
              <a:ext uri="{FF2B5EF4-FFF2-40B4-BE49-F238E27FC236}">
                <a16:creationId xmlns:a16="http://schemas.microsoft.com/office/drawing/2014/main" xmlns="" id="{FAC611EB-5B88-081D-757C-941FFDCA9730}"/>
              </a:ext>
            </a:extLst>
          </p:cNvPr>
          <p:cNvSpPr/>
          <p:nvPr/>
        </p:nvSpPr>
        <p:spPr>
          <a:xfrm>
            <a:off x="-10510" y="479406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9:11 </a:t>
            </a:r>
            <a:r>
              <a:rPr lang="en-US" sz="3200" dirty="0">
                <a:solidFill>
                  <a:schemeClr val="tx1"/>
                </a:solidFill>
              </a:rPr>
              <a:t>for though the twins were not yet born and had not done anything good or bad, so that God’s purpose according to His choice would stand, not because of works but because of Him who calls, </a:t>
            </a:r>
            <a:r>
              <a:rPr lang="en-US" sz="3200" b="1" baseline="30000" dirty="0">
                <a:solidFill>
                  <a:schemeClr val="tx1"/>
                </a:solidFill>
              </a:rPr>
              <a:t>12</a:t>
            </a:r>
            <a:r>
              <a:rPr lang="en-US" sz="3200" baseline="30000" dirty="0">
                <a:solidFill>
                  <a:schemeClr val="tx1"/>
                </a:solidFill>
              </a:rPr>
              <a:t> </a:t>
            </a:r>
            <a:r>
              <a:rPr lang="en-US" sz="3200" dirty="0">
                <a:solidFill>
                  <a:schemeClr val="tx1"/>
                </a:solidFill>
              </a:rPr>
              <a:t>it was said to her, </a:t>
            </a:r>
            <a:r>
              <a:rPr lang="en-US" sz="3200" b="1" u="sng" dirty="0">
                <a:solidFill>
                  <a:srgbClr val="002060"/>
                </a:solidFill>
              </a:rPr>
              <a:t>“</a:t>
            </a:r>
            <a:r>
              <a:rPr lang="en-US" sz="3200" b="1" u="sng" cap="small" dirty="0">
                <a:solidFill>
                  <a:srgbClr val="002060"/>
                </a:solidFill>
              </a:rPr>
              <a:t>The older will serve the younger</a:t>
            </a:r>
            <a:r>
              <a:rPr lang="en-US" sz="3200" b="1" u="sng" dirty="0">
                <a:solidFill>
                  <a:srgbClr val="002060"/>
                </a:solidFill>
              </a:rPr>
              <a:t>.”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7" name="Rectangle 6">
            <a:extLst>
              <a:ext uri="{FF2B5EF4-FFF2-40B4-BE49-F238E27FC236}">
                <a16:creationId xmlns:a16="http://schemas.microsoft.com/office/drawing/2014/main" xmlns="" id="{E6EC8368-9B49-5308-71B9-06ACCD85420E}"/>
              </a:ext>
            </a:extLst>
          </p:cNvPr>
          <p:cNvSpPr/>
          <p:nvPr/>
        </p:nvSpPr>
        <p:spPr>
          <a:xfrm>
            <a:off x="10510" y="2379160"/>
            <a:ext cx="12170980" cy="219284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Genesis 25:23 </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the Lord told her, “The sons in your womb will become </a:t>
            </a:r>
            <a:r>
              <a:rPr lang="en-US" sz="3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two nations</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From the very beginning, the two </a:t>
            </a:r>
            <a:r>
              <a:rPr lang="en-US" sz="3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nations</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will be rivals. One </a:t>
            </a:r>
            <a:r>
              <a:rPr lang="en-US" sz="3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nation</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will be stronger than the other; and your older son will serve your younger son.”</a:t>
            </a:r>
            <a:endParaRPr lang="en-US" sz="3400" dirty="0">
              <a:solidFill>
                <a:schemeClr val="bg1"/>
              </a:solidFill>
            </a:endParaRPr>
          </a:p>
        </p:txBody>
      </p:sp>
      <p:sp>
        <p:nvSpPr>
          <p:cNvPr id="8" name="Rounded Rectangular Callout 11">
            <a:extLst>
              <a:ext uri="{FF2B5EF4-FFF2-40B4-BE49-F238E27FC236}">
                <a16:creationId xmlns:a16="http://schemas.microsoft.com/office/drawing/2014/main" xmlns="" id="{A3F456F4-6929-348C-1B55-32469E3E7636}"/>
              </a:ext>
            </a:extLst>
          </p:cNvPr>
          <p:cNvSpPr/>
          <p:nvPr/>
        </p:nvSpPr>
        <p:spPr>
          <a:xfrm>
            <a:off x="152400" y="1045008"/>
            <a:ext cx="5872651"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Does this mean that God fated Esau to hell while yet unborn?? </a:t>
            </a:r>
            <a:endParaRPr lang="en-US" sz="3200" dirty="0"/>
          </a:p>
        </p:txBody>
      </p:sp>
      <p:sp>
        <p:nvSpPr>
          <p:cNvPr id="3" name="Speech Bubble: Rectangle 2">
            <a:extLst>
              <a:ext uri="{FF2B5EF4-FFF2-40B4-BE49-F238E27FC236}">
                <a16:creationId xmlns:a16="http://schemas.microsoft.com/office/drawing/2014/main" xmlns="" id="{653229DB-FC04-72C6-C838-287B6DCC1127}"/>
              </a:ext>
            </a:extLst>
          </p:cNvPr>
          <p:cNvSpPr/>
          <p:nvPr/>
        </p:nvSpPr>
        <p:spPr>
          <a:xfrm>
            <a:off x="8839200" y="4271170"/>
            <a:ext cx="2819400" cy="746126"/>
          </a:xfrm>
          <a:prstGeom prst="wedgeRectCallout">
            <a:avLst>
              <a:gd name="adj1" fmla="val -86816"/>
              <a:gd name="adj2" fmla="val 2385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Genesis 25:23</a:t>
            </a:r>
          </a:p>
        </p:txBody>
      </p:sp>
    </p:spTree>
    <p:extLst>
      <p:ext uri="{BB962C8B-B14F-4D97-AF65-F5344CB8AC3E}">
        <p14:creationId xmlns:p14="http://schemas.microsoft.com/office/powerpoint/2010/main" val="2100573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Matthias_Stomer_(Umkreis)_Das_Linsengericht.jpg">
            <a:extLst>
              <a:ext uri="{FF2B5EF4-FFF2-40B4-BE49-F238E27FC236}">
                <a16:creationId xmlns:a16="http://schemas.microsoft.com/office/drawing/2014/main" xmlns="" id="{7C2C5374-8E82-AE1E-3D4B-2FD3246450AA}"/>
              </a:ext>
            </a:extLst>
          </p:cNvPr>
          <p:cNvPicPr>
            <a:picLocks noChangeAspect="1" noChangeArrowheads="1"/>
          </p:cNvPicPr>
          <p:nvPr/>
        </p:nvPicPr>
        <p:blipFill rotWithShape="1">
          <a:blip r:embed="rId2" cstate="print"/>
          <a:srcRect t="10389"/>
          <a:stretch/>
        </p:blipFill>
        <p:spPr bwMode="auto">
          <a:xfrm>
            <a:off x="4942498" y="0"/>
            <a:ext cx="7238992" cy="5257800"/>
          </a:xfrm>
          <a:prstGeom prst="rect">
            <a:avLst/>
          </a:prstGeom>
          <a:noFill/>
        </p:spPr>
      </p:pic>
      <p:pic>
        <p:nvPicPr>
          <p:cNvPr id="20" name="Picture 2" descr="C:\Users\foustb\Desktop\jacob-bows-before-esau.jpg">
            <a:extLst>
              <a:ext uri="{FF2B5EF4-FFF2-40B4-BE49-F238E27FC236}">
                <a16:creationId xmlns:a16="http://schemas.microsoft.com/office/drawing/2014/main" xmlns="" id="{7CE0A535-63A8-99D1-E293-CF65003B1DA1}"/>
              </a:ext>
            </a:extLst>
          </p:cNvPr>
          <p:cNvPicPr>
            <a:picLocks noChangeAspect="1" noChangeArrowheads="1"/>
          </p:cNvPicPr>
          <p:nvPr/>
        </p:nvPicPr>
        <p:blipFill>
          <a:blip r:embed="rId3" cstate="print"/>
          <a:srcRect/>
          <a:stretch>
            <a:fillRect/>
          </a:stretch>
        </p:blipFill>
        <p:spPr bwMode="auto">
          <a:xfrm>
            <a:off x="4942498" y="6539"/>
            <a:ext cx="7281199" cy="4759325"/>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2</a:t>
            </a:r>
          </a:p>
        </p:txBody>
      </p:sp>
      <p:sp>
        <p:nvSpPr>
          <p:cNvPr id="2" name="Rectangle 1">
            <a:extLst>
              <a:ext uri="{FF2B5EF4-FFF2-40B4-BE49-F238E27FC236}">
                <a16:creationId xmlns:a16="http://schemas.microsoft.com/office/drawing/2014/main" xmlns="" id="{FAC611EB-5B88-081D-757C-941FFDCA9730}"/>
              </a:ext>
            </a:extLst>
          </p:cNvPr>
          <p:cNvSpPr/>
          <p:nvPr/>
        </p:nvSpPr>
        <p:spPr>
          <a:xfrm>
            <a:off x="-10510" y="479406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9:11 </a:t>
            </a:r>
            <a:r>
              <a:rPr lang="en-US" sz="3200" dirty="0">
                <a:solidFill>
                  <a:schemeClr val="tx1"/>
                </a:solidFill>
              </a:rPr>
              <a:t>for though the twins were not yet born and had not done anything good or bad, so that God’s purpose according to His choice would stand, not because of works but because of Him who calls, </a:t>
            </a:r>
            <a:r>
              <a:rPr lang="en-US" sz="3200" b="1" baseline="30000" dirty="0">
                <a:solidFill>
                  <a:schemeClr val="tx1"/>
                </a:solidFill>
              </a:rPr>
              <a:t>12</a:t>
            </a:r>
            <a:r>
              <a:rPr lang="en-US" sz="3200" baseline="30000" dirty="0">
                <a:solidFill>
                  <a:schemeClr val="tx1"/>
                </a:solidFill>
              </a:rPr>
              <a:t> </a:t>
            </a:r>
            <a:r>
              <a:rPr lang="en-US" sz="3200" dirty="0">
                <a:solidFill>
                  <a:schemeClr val="tx1"/>
                </a:solidFill>
              </a:rPr>
              <a:t>it was said to her, </a:t>
            </a:r>
            <a:r>
              <a:rPr lang="en-US" sz="3200" b="1" u="sng" dirty="0">
                <a:solidFill>
                  <a:srgbClr val="002060"/>
                </a:solidFill>
              </a:rPr>
              <a:t>“</a:t>
            </a:r>
            <a:r>
              <a:rPr lang="en-US" sz="3200" b="1" u="sng" cap="small" dirty="0">
                <a:solidFill>
                  <a:srgbClr val="002060"/>
                </a:solidFill>
              </a:rPr>
              <a:t>The older will serve the younger</a:t>
            </a:r>
            <a:r>
              <a:rPr lang="en-US" sz="3200" b="1" u="sng" dirty="0">
                <a:solidFill>
                  <a:srgbClr val="002060"/>
                </a:solidFill>
              </a:rPr>
              <a:t>.”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A3F456F4-6929-348C-1B55-32469E3E7636}"/>
              </a:ext>
            </a:extLst>
          </p:cNvPr>
          <p:cNvSpPr/>
          <p:nvPr/>
        </p:nvSpPr>
        <p:spPr>
          <a:xfrm>
            <a:off x="152400" y="1045008"/>
            <a:ext cx="5872651"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Does this mean that God fated Esau to hell while yet unborn?? </a:t>
            </a:r>
            <a:endParaRPr lang="en-US" sz="3200" dirty="0"/>
          </a:p>
        </p:txBody>
      </p:sp>
      <p:sp>
        <p:nvSpPr>
          <p:cNvPr id="3" name="Speech Bubble: Rectangle 2">
            <a:extLst>
              <a:ext uri="{FF2B5EF4-FFF2-40B4-BE49-F238E27FC236}">
                <a16:creationId xmlns:a16="http://schemas.microsoft.com/office/drawing/2014/main" xmlns="" id="{653229DB-FC04-72C6-C838-287B6DCC1127}"/>
              </a:ext>
            </a:extLst>
          </p:cNvPr>
          <p:cNvSpPr/>
          <p:nvPr/>
        </p:nvSpPr>
        <p:spPr>
          <a:xfrm>
            <a:off x="8839200" y="4271170"/>
            <a:ext cx="2819400" cy="746126"/>
          </a:xfrm>
          <a:prstGeom prst="wedgeRectCallout">
            <a:avLst>
              <a:gd name="adj1" fmla="val -86816"/>
              <a:gd name="adj2" fmla="val 2385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Genesis 25:23</a:t>
            </a:r>
          </a:p>
        </p:txBody>
      </p:sp>
      <p:sp>
        <p:nvSpPr>
          <p:cNvPr id="5" name="Rounded Rectangular Callout 11">
            <a:extLst>
              <a:ext uri="{FF2B5EF4-FFF2-40B4-BE49-F238E27FC236}">
                <a16:creationId xmlns:a16="http://schemas.microsoft.com/office/drawing/2014/main" xmlns="" id="{72F800AA-C5D0-E6D1-F3B1-8D0B1224FFC7}"/>
              </a:ext>
            </a:extLst>
          </p:cNvPr>
          <p:cNvSpPr/>
          <p:nvPr/>
        </p:nvSpPr>
        <p:spPr>
          <a:xfrm>
            <a:off x="457200" y="2574061"/>
            <a:ext cx="4343400" cy="70759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This is about </a:t>
            </a:r>
            <a:r>
              <a:rPr lang="en-US" sz="3200" b="1" i="1" dirty="0"/>
              <a:t>NATIONS</a:t>
            </a:r>
            <a:endParaRPr lang="en-US" sz="3200" i="1" dirty="0"/>
          </a:p>
        </p:txBody>
      </p:sp>
      <p:sp>
        <p:nvSpPr>
          <p:cNvPr id="9" name="Rounded Rectangular Callout 11">
            <a:extLst>
              <a:ext uri="{FF2B5EF4-FFF2-40B4-BE49-F238E27FC236}">
                <a16:creationId xmlns:a16="http://schemas.microsoft.com/office/drawing/2014/main" xmlns="" id="{55E22FF9-A1CD-3959-4032-172B23CCE5F6}"/>
              </a:ext>
            </a:extLst>
          </p:cNvPr>
          <p:cNvSpPr/>
          <p:nvPr/>
        </p:nvSpPr>
        <p:spPr>
          <a:xfrm>
            <a:off x="114301" y="3598160"/>
            <a:ext cx="6324600" cy="707592"/>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And God’s sovereign choice to work through the nation he pleases</a:t>
            </a:r>
            <a:endParaRPr lang="en-US" sz="3200" dirty="0"/>
          </a:p>
        </p:txBody>
      </p:sp>
      <p:cxnSp>
        <p:nvCxnSpPr>
          <p:cNvPr id="11" name="Straight Connector 10">
            <a:extLst>
              <a:ext uri="{FF2B5EF4-FFF2-40B4-BE49-F238E27FC236}">
                <a16:creationId xmlns:a16="http://schemas.microsoft.com/office/drawing/2014/main" xmlns="" id="{0E09B836-BCB2-A0B5-0143-DD51FE3F06C1}"/>
              </a:ext>
            </a:extLst>
          </p:cNvPr>
          <p:cNvCxnSpPr>
            <a:cxnSpLocks/>
          </p:cNvCxnSpPr>
          <p:nvPr/>
        </p:nvCxnSpPr>
        <p:spPr>
          <a:xfrm>
            <a:off x="0" y="980401"/>
            <a:ext cx="6324600" cy="136151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84AC752-BB01-9FDD-A252-E00F2F790EA1}"/>
              </a:ext>
            </a:extLst>
          </p:cNvPr>
          <p:cNvCxnSpPr>
            <a:cxnSpLocks/>
          </p:cNvCxnSpPr>
          <p:nvPr/>
        </p:nvCxnSpPr>
        <p:spPr>
          <a:xfrm flipV="1">
            <a:off x="10510" y="820430"/>
            <a:ext cx="6314090" cy="1521481"/>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94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Matthias_Stomer_(Umkreis)_Das_Linsengericht.jpg">
            <a:extLst>
              <a:ext uri="{FF2B5EF4-FFF2-40B4-BE49-F238E27FC236}">
                <a16:creationId xmlns:a16="http://schemas.microsoft.com/office/drawing/2014/main" xmlns="" id="{7C2C5374-8E82-AE1E-3D4B-2FD3246450AA}"/>
              </a:ext>
            </a:extLst>
          </p:cNvPr>
          <p:cNvPicPr>
            <a:picLocks noChangeAspect="1" noChangeArrowheads="1"/>
          </p:cNvPicPr>
          <p:nvPr/>
        </p:nvPicPr>
        <p:blipFill rotWithShape="1">
          <a:blip r:embed="rId2" cstate="print"/>
          <a:srcRect t="10389"/>
          <a:stretch/>
        </p:blipFill>
        <p:spPr bwMode="auto">
          <a:xfrm>
            <a:off x="4942498" y="0"/>
            <a:ext cx="7238992" cy="5257800"/>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2</a:t>
            </a:r>
          </a:p>
        </p:txBody>
      </p:sp>
      <p:sp>
        <p:nvSpPr>
          <p:cNvPr id="2" name="Rectangle 1">
            <a:extLst>
              <a:ext uri="{FF2B5EF4-FFF2-40B4-BE49-F238E27FC236}">
                <a16:creationId xmlns:a16="http://schemas.microsoft.com/office/drawing/2014/main" xmlns="" id="{FAC611EB-5B88-081D-757C-941FFDCA9730}"/>
              </a:ext>
            </a:extLst>
          </p:cNvPr>
          <p:cNvSpPr/>
          <p:nvPr/>
        </p:nvSpPr>
        <p:spPr>
          <a:xfrm>
            <a:off x="-10510" y="5264338"/>
            <a:ext cx="12192000" cy="158712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200" b="1" baseline="30000" dirty="0">
                <a:solidFill>
                  <a:schemeClr val="tx1"/>
                </a:solidFill>
              </a:rPr>
              <a:t>Rom 9:13</a:t>
            </a:r>
            <a:r>
              <a:rPr lang="en-US" sz="3200" baseline="30000" dirty="0">
                <a:solidFill>
                  <a:schemeClr val="tx1"/>
                </a:solidFill>
              </a:rPr>
              <a:t> </a:t>
            </a:r>
            <a:r>
              <a:rPr lang="en-US" sz="3200" dirty="0">
                <a:solidFill>
                  <a:schemeClr val="tx1"/>
                </a:solidFill>
              </a:rPr>
              <a:t>Just as it is written, “</a:t>
            </a:r>
            <a:r>
              <a:rPr lang="en-US" sz="3200" cap="small" dirty="0">
                <a:solidFill>
                  <a:schemeClr val="tx1"/>
                </a:solidFill>
              </a:rPr>
              <a:t>Jacob I loved, but Esau I hated</a:t>
            </a:r>
            <a:r>
              <a:rPr lang="en-US" sz="3200" dirty="0">
                <a:solidFill>
                  <a:schemeClr val="tx1"/>
                </a:solidFill>
              </a:rPr>
              <a:t>.”</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A3F456F4-6929-348C-1B55-32469E3E7636}"/>
              </a:ext>
            </a:extLst>
          </p:cNvPr>
          <p:cNvSpPr/>
          <p:nvPr/>
        </p:nvSpPr>
        <p:spPr>
          <a:xfrm>
            <a:off x="152401" y="1045008"/>
            <a:ext cx="46482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So God hated baby Esau in the womb??</a:t>
            </a:r>
            <a:endParaRPr lang="en-US" sz="3200" dirty="0"/>
          </a:p>
        </p:txBody>
      </p:sp>
    </p:spTree>
    <p:extLst>
      <p:ext uri="{BB962C8B-B14F-4D97-AF65-F5344CB8AC3E}">
        <p14:creationId xmlns:p14="http://schemas.microsoft.com/office/powerpoint/2010/main" val="36450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Matthias_Stomer_(Umkreis)_Das_Linsengericht.jpg">
            <a:extLst>
              <a:ext uri="{FF2B5EF4-FFF2-40B4-BE49-F238E27FC236}">
                <a16:creationId xmlns:a16="http://schemas.microsoft.com/office/drawing/2014/main" xmlns="" id="{7C2C5374-8E82-AE1E-3D4B-2FD3246450AA}"/>
              </a:ext>
            </a:extLst>
          </p:cNvPr>
          <p:cNvPicPr>
            <a:picLocks noChangeAspect="1" noChangeArrowheads="1"/>
          </p:cNvPicPr>
          <p:nvPr/>
        </p:nvPicPr>
        <p:blipFill rotWithShape="1">
          <a:blip r:embed="rId2" cstate="print"/>
          <a:srcRect t="10389"/>
          <a:stretch/>
        </p:blipFill>
        <p:spPr bwMode="auto">
          <a:xfrm>
            <a:off x="4942498" y="0"/>
            <a:ext cx="7238992" cy="5257800"/>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2</a:t>
            </a:r>
          </a:p>
        </p:txBody>
      </p:sp>
      <p:sp>
        <p:nvSpPr>
          <p:cNvPr id="2" name="Rectangle 1">
            <a:extLst>
              <a:ext uri="{FF2B5EF4-FFF2-40B4-BE49-F238E27FC236}">
                <a16:creationId xmlns:a16="http://schemas.microsoft.com/office/drawing/2014/main" xmlns="" id="{FAC611EB-5B88-081D-757C-941FFDCA9730}"/>
              </a:ext>
            </a:extLst>
          </p:cNvPr>
          <p:cNvSpPr/>
          <p:nvPr/>
        </p:nvSpPr>
        <p:spPr>
          <a:xfrm>
            <a:off x="-10510" y="5264338"/>
            <a:ext cx="12192000" cy="158712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200" b="1" baseline="30000" dirty="0">
                <a:solidFill>
                  <a:schemeClr val="tx1"/>
                </a:solidFill>
              </a:rPr>
              <a:t>Rom 9:13</a:t>
            </a:r>
            <a:r>
              <a:rPr lang="en-US" sz="3200" baseline="30000" dirty="0">
                <a:solidFill>
                  <a:schemeClr val="tx1"/>
                </a:solidFill>
              </a:rPr>
              <a:t> </a:t>
            </a:r>
            <a:r>
              <a:rPr lang="en-US" sz="3200" b="1" u="sng" dirty="0">
                <a:solidFill>
                  <a:srgbClr val="002060"/>
                </a:solidFill>
              </a:rPr>
              <a:t>Just as it is written</a:t>
            </a:r>
            <a:r>
              <a:rPr lang="en-US" sz="3200" dirty="0">
                <a:solidFill>
                  <a:schemeClr val="tx1"/>
                </a:solidFill>
              </a:rPr>
              <a:t>, “</a:t>
            </a:r>
            <a:r>
              <a:rPr lang="en-US" sz="3200" cap="small" dirty="0">
                <a:solidFill>
                  <a:schemeClr val="tx1"/>
                </a:solidFill>
              </a:rPr>
              <a:t>Jacob I loved, but Esau I hated</a:t>
            </a:r>
            <a:r>
              <a:rPr lang="en-US" sz="3200" dirty="0">
                <a:solidFill>
                  <a:schemeClr val="tx1"/>
                </a:solidFill>
              </a:rPr>
              <a:t>.”</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A3F456F4-6929-348C-1B55-32469E3E7636}"/>
              </a:ext>
            </a:extLst>
          </p:cNvPr>
          <p:cNvSpPr/>
          <p:nvPr/>
        </p:nvSpPr>
        <p:spPr>
          <a:xfrm>
            <a:off x="152401" y="1045008"/>
            <a:ext cx="46482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So God hated baby Esau in the womb??</a:t>
            </a:r>
            <a:endParaRPr lang="en-US" sz="3200" dirty="0"/>
          </a:p>
        </p:txBody>
      </p:sp>
      <p:sp>
        <p:nvSpPr>
          <p:cNvPr id="7" name="Rectangle 6">
            <a:extLst>
              <a:ext uri="{FF2B5EF4-FFF2-40B4-BE49-F238E27FC236}">
                <a16:creationId xmlns:a16="http://schemas.microsoft.com/office/drawing/2014/main" xmlns="" id="{0B9B5C47-1FDE-34CF-0094-56F8B43CCD7C}"/>
              </a:ext>
            </a:extLst>
          </p:cNvPr>
          <p:cNvSpPr/>
          <p:nvPr/>
        </p:nvSpPr>
        <p:spPr>
          <a:xfrm>
            <a:off x="0" y="2412084"/>
            <a:ext cx="12170980" cy="257384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07000"/>
              </a:lnSpc>
              <a:spcBef>
                <a:spcPts val="0"/>
              </a:spcBef>
              <a:spcAft>
                <a:spcPts val="0"/>
              </a:spcAft>
            </a:pPr>
            <a:r>
              <a:rPr lang="en-US" sz="3000" b="1" baseline="30000" dirty="0">
                <a:effectLst/>
                <a:latin typeface="Calibri" panose="020F0502020204030204" pitchFamily="34" charset="0"/>
                <a:ea typeface="Calibri" panose="020F0502020204030204" pitchFamily="34" charset="0"/>
                <a:cs typeface="Times New Roman" panose="02020603050405020304" pitchFamily="18" charset="0"/>
              </a:rPr>
              <a:t>Mal 1:1</a:t>
            </a:r>
            <a:r>
              <a:rPr lang="en-US" sz="3000" b="1"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a:effectLst/>
                <a:latin typeface="Calibri" panose="020F0502020204030204" pitchFamily="34" charset="0"/>
                <a:ea typeface="Calibri" panose="020F0502020204030204" pitchFamily="34" charset="0"/>
                <a:cs typeface="Times New Roman" panose="02020603050405020304" pitchFamily="18" charset="0"/>
              </a:rPr>
              <a:t>The oracle of the word of the Lord </a:t>
            </a:r>
            <a:r>
              <a:rPr lang="en-US" sz="3000" b="1" u="sng" dirty="0">
                <a:effectLst/>
                <a:latin typeface="Calibri" panose="020F0502020204030204" pitchFamily="34" charset="0"/>
                <a:ea typeface="Calibri" panose="020F0502020204030204" pitchFamily="34" charset="0"/>
                <a:cs typeface="Times New Roman" panose="02020603050405020304" pitchFamily="18" charset="0"/>
              </a:rPr>
              <a:t>to Israel</a:t>
            </a:r>
            <a:r>
              <a:rPr lang="en-US" sz="3000" dirty="0">
                <a:effectLst/>
                <a:latin typeface="Calibri" panose="020F0502020204030204" pitchFamily="34" charset="0"/>
                <a:ea typeface="Calibri" panose="020F0502020204030204" pitchFamily="34" charset="0"/>
                <a:cs typeface="Times New Roman" panose="02020603050405020304" pitchFamily="18" charset="0"/>
              </a:rPr>
              <a:t> through Malachi. </a:t>
            </a:r>
            <a:r>
              <a:rPr lang="en-US" sz="3000" b="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3000" dirty="0">
                <a:effectLst/>
                <a:latin typeface="Calibri" panose="020F0502020204030204" pitchFamily="34" charset="0"/>
                <a:ea typeface="Calibri" panose="020F0502020204030204" pitchFamily="34" charset="0"/>
                <a:cs typeface="Times New Roman" panose="02020603050405020304" pitchFamily="18" charset="0"/>
              </a:rPr>
              <a:t> “I have loved you,” says the Lord. But you say, “How have You loved us?” “Was not Esau Jacob’s brother?” declares the Lord. “Yet I have loved Jacob; </a:t>
            </a:r>
            <a:r>
              <a:rPr lang="en-US" sz="30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3000" dirty="0">
                <a:effectLst/>
                <a:latin typeface="Calibri" panose="020F0502020204030204" pitchFamily="34" charset="0"/>
                <a:ea typeface="Calibri" panose="020F0502020204030204" pitchFamily="34" charset="0"/>
                <a:cs typeface="Times New Roman" panose="02020603050405020304" pitchFamily="18" charset="0"/>
              </a:rPr>
              <a:t> but I have hated Esau, and I have made his mountains a desolation and appointed his inheritance for the jackals of the wilderness.”</a:t>
            </a:r>
            <a:endParaRPr lang="en-US" sz="3400" dirty="0">
              <a:solidFill>
                <a:schemeClr val="bg1"/>
              </a:solidFill>
            </a:endParaRPr>
          </a:p>
        </p:txBody>
      </p:sp>
      <p:sp>
        <p:nvSpPr>
          <p:cNvPr id="3" name="Speech Bubble: Rectangle 2">
            <a:extLst>
              <a:ext uri="{FF2B5EF4-FFF2-40B4-BE49-F238E27FC236}">
                <a16:creationId xmlns:a16="http://schemas.microsoft.com/office/drawing/2014/main" xmlns="" id="{653229DB-FC04-72C6-C838-287B6DCC1127}"/>
              </a:ext>
            </a:extLst>
          </p:cNvPr>
          <p:cNvSpPr/>
          <p:nvPr/>
        </p:nvSpPr>
        <p:spPr>
          <a:xfrm>
            <a:off x="9073051" y="4612861"/>
            <a:ext cx="2819400" cy="746126"/>
          </a:xfrm>
          <a:prstGeom prst="wedgeRectCallout">
            <a:avLst>
              <a:gd name="adj1" fmla="val -130804"/>
              <a:gd name="adj2" fmla="val 864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Malachi 1:1</a:t>
            </a:r>
          </a:p>
        </p:txBody>
      </p:sp>
    </p:spTree>
    <p:extLst>
      <p:ext uri="{BB962C8B-B14F-4D97-AF65-F5344CB8AC3E}">
        <p14:creationId xmlns:p14="http://schemas.microsoft.com/office/powerpoint/2010/main" val="37058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Matthias_Stomer_(Umkreis)_Das_Linsengericht.jpg">
            <a:extLst>
              <a:ext uri="{FF2B5EF4-FFF2-40B4-BE49-F238E27FC236}">
                <a16:creationId xmlns:a16="http://schemas.microsoft.com/office/drawing/2014/main" xmlns="" id="{7C2C5374-8E82-AE1E-3D4B-2FD3246450AA}"/>
              </a:ext>
            </a:extLst>
          </p:cNvPr>
          <p:cNvPicPr>
            <a:picLocks noChangeAspect="1" noChangeArrowheads="1"/>
          </p:cNvPicPr>
          <p:nvPr/>
        </p:nvPicPr>
        <p:blipFill rotWithShape="1">
          <a:blip r:embed="rId2" cstate="print"/>
          <a:srcRect t="10389"/>
          <a:stretch/>
        </p:blipFill>
        <p:spPr bwMode="auto">
          <a:xfrm>
            <a:off x="4942498" y="0"/>
            <a:ext cx="7238992" cy="5257800"/>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2</a:t>
            </a:r>
          </a:p>
        </p:txBody>
      </p:sp>
      <p:sp>
        <p:nvSpPr>
          <p:cNvPr id="2" name="Rectangle 1">
            <a:extLst>
              <a:ext uri="{FF2B5EF4-FFF2-40B4-BE49-F238E27FC236}">
                <a16:creationId xmlns:a16="http://schemas.microsoft.com/office/drawing/2014/main" xmlns="" id="{FAC611EB-5B88-081D-757C-941FFDCA9730}"/>
              </a:ext>
            </a:extLst>
          </p:cNvPr>
          <p:cNvSpPr/>
          <p:nvPr/>
        </p:nvSpPr>
        <p:spPr>
          <a:xfrm>
            <a:off x="-10510" y="5264338"/>
            <a:ext cx="12192000" cy="158712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200" b="1" baseline="30000" dirty="0">
                <a:solidFill>
                  <a:schemeClr val="tx1"/>
                </a:solidFill>
              </a:rPr>
              <a:t>Rom 9:13</a:t>
            </a:r>
            <a:r>
              <a:rPr lang="en-US" sz="3200" baseline="30000" dirty="0">
                <a:solidFill>
                  <a:schemeClr val="tx1"/>
                </a:solidFill>
              </a:rPr>
              <a:t> </a:t>
            </a:r>
            <a:r>
              <a:rPr lang="en-US" sz="3200" b="1" u="sng" dirty="0">
                <a:solidFill>
                  <a:srgbClr val="002060"/>
                </a:solidFill>
              </a:rPr>
              <a:t>Just as it is written</a:t>
            </a:r>
            <a:r>
              <a:rPr lang="en-US" sz="3200" dirty="0">
                <a:solidFill>
                  <a:schemeClr val="tx1"/>
                </a:solidFill>
              </a:rPr>
              <a:t>, “</a:t>
            </a:r>
            <a:r>
              <a:rPr lang="en-US" sz="3200" cap="small" dirty="0">
                <a:solidFill>
                  <a:schemeClr val="tx1"/>
                </a:solidFill>
              </a:rPr>
              <a:t>Jacob I loved, but Esau I hated</a:t>
            </a:r>
            <a:r>
              <a:rPr lang="en-US" sz="3200" dirty="0">
                <a:solidFill>
                  <a:schemeClr val="tx1"/>
                </a:solidFill>
              </a:rPr>
              <a:t>.”</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A3F456F4-6929-348C-1B55-32469E3E7636}"/>
              </a:ext>
            </a:extLst>
          </p:cNvPr>
          <p:cNvSpPr/>
          <p:nvPr/>
        </p:nvSpPr>
        <p:spPr>
          <a:xfrm>
            <a:off x="152401" y="1045008"/>
            <a:ext cx="46482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So God hated baby Esau in the womb??</a:t>
            </a:r>
            <a:endParaRPr lang="en-US" sz="3200" dirty="0"/>
          </a:p>
        </p:txBody>
      </p:sp>
      <p:sp>
        <p:nvSpPr>
          <p:cNvPr id="5" name="Rounded Rectangular Callout 11">
            <a:extLst>
              <a:ext uri="{FF2B5EF4-FFF2-40B4-BE49-F238E27FC236}">
                <a16:creationId xmlns:a16="http://schemas.microsoft.com/office/drawing/2014/main" xmlns="" id="{72F800AA-C5D0-E6D1-F3B1-8D0B1224FFC7}"/>
              </a:ext>
            </a:extLst>
          </p:cNvPr>
          <p:cNvSpPr/>
          <p:nvPr/>
        </p:nvSpPr>
        <p:spPr>
          <a:xfrm>
            <a:off x="10510" y="2632171"/>
            <a:ext cx="4931988" cy="175259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000" b="1" i="1" dirty="0"/>
              <a:t>“Loved/Hated” = expression: </a:t>
            </a:r>
          </a:p>
          <a:p>
            <a:pPr algn="ctr"/>
            <a:r>
              <a:rPr lang="en-US" sz="3000" b="1" i="1" dirty="0"/>
              <a:t>“favored more than”</a:t>
            </a:r>
            <a:endParaRPr lang="en-US" sz="3000" i="1" dirty="0"/>
          </a:p>
        </p:txBody>
      </p:sp>
      <p:sp>
        <p:nvSpPr>
          <p:cNvPr id="3" name="Speech Bubble: Rectangle 2">
            <a:extLst>
              <a:ext uri="{FF2B5EF4-FFF2-40B4-BE49-F238E27FC236}">
                <a16:creationId xmlns:a16="http://schemas.microsoft.com/office/drawing/2014/main" xmlns="" id="{653229DB-FC04-72C6-C838-287B6DCC1127}"/>
              </a:ext>
            </a:extLst>
          </p:cNvPr>
          <p:cNvSpPr/>
          <p:nvPr/>
        </p:nvSpPr>
        <p:spPr>
          <a:xfrm>
            <a:off x="9073051" y="4612861"/>
            <a:ext cx="2819400" cy="746126"/>
          </a:xfrm>
          <a:prstGeom prst="wedgeRectCallout">
            <a:avLst>
              <a:gd name="adj1" fmla="val -130804"/>
              <a:gd name="adj2" fmla="val 864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Malachi 1:1</a:t>
            </a:r>
          </a:p>
        </p:txBody>
      </p:sp>
      <p:sp>
        <p:nvSpPr>
          <p:cNvPr id="9" name="Rectangle 8">
            <a:extLst>
              <a:ext uri="{FF2B5EF4-FFF2-40B4-BE49-F238E27FC236}">
                <a16:creationId xmlns:a16="http://schemas.microsoft.com/office/drawing/2014/main" xmlns="" id="{E19D68D6-9547-6D63-7AC4-7EF542486FD5}"/>
              </a:ext>
            </a:extLst>
          </p:cNvPr>
          <p:cNvSpPr/>
          <p:nvPr/>
        </p:nvSpPr>
        <p:spPr>
          <a:xfrm>
            <a:off x="4921477" y="513306"/>
            <a:ext cx="7281034" cy="2153694"/>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000" b="1" baseline="30000" dirty="0">
                <a:effectLst/>
                <a:latin typeface="Calibri" panose="020F0502020204030204" pitchFamily="34" charset="0"/>
                <a:ea typeface="Calibri" panose="020F0502020204030204" pitchFamily="34" charset="0"/>
                <a:cs typeface="Times New Roman" panose="02020603050405020304" pitchFamily="18" charset="0"/>
              </a:rPr>
              <a:t>Luke 14:26 </a:t>
            </a:r>
            <a:r>
              <a:rPr lang="en-US" sz="3000" dirty="0">
                <a:effectLst/>
                <a:latin typeface="Calibri" panose="020F0502020204030204" pitchFamily="34" charset="0"/>
                <a:ea typeface="Calibri" panose="020F0502020204030204" pitchFamily="34" charset="0"/>
                <a:cs typeface="Times New Roman" panose="02020603050405020304" pitchFamily="18" charset="0"/>
              </a:rPr>
              <a:t>“If anyone comes to Me, and does not  hate his own father and mother and wife and children and brothers and sisters, yes, and even his own life, he cannot be My disciple.</a:t>
            </a:r>
          </a:p>
        </p:txBody>
      </p:sp>
      <p:sp>
        <p:nvSpPr>
          <p:cNvPr id="10" name="Rectangle 9">
            <a:extLst>
              <a:ext uri="{FF2B5EF4-FFF2-40B4-BE49-F238E27FC236}">
                <a16:creationId xmlns:a16="http://schemas.microsoft.com/office/drawing/2014/main" xmlns="" id="{1107B620-6229-AF49-FCFD-F8C4A480F863}"/>
              </a:ext>
            </a:extLst>
          </p:cNvPr>
          <p:cNvSpPr/>
          <p:nvPr/>
        </p:nvSpPr>
        <p:spPr>
          <a:xfrm>
            <a:off x="4910966" y="2984345"/>
            <a:ext cx="7281034" cy="2153694"/>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b="1" baseline="30000" dirty="0">
                <a:effectLst/>
                <a:latin typeface="Calibri" panose="020F0502020204030204" pitchFamily="34" charset="0"/>
                <a:ea typeface="Calibri" panose="020F0502020204030204" pitchFamily="34" charset="0"/>
                <a:cs typeface="Times New Roman" panose="02020603050405020304" pitchFamily="18" charset="0"/>
              </a:rPr>
              <a:t>Matt 10:37</a:t>
            </a:r>
            <a:r>
              <a:rPr lang="en-US" sz="30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dirty="0">
                <a:effectLst/>
                <a:latin typeface="Calibri" panose="020F0502020204030204" pitchFamily="34" charset="0"/>
                <a:ea typeface="Calibri" panose="020F0502020204030204" pitchFamily="34" charset="0"/>
                <a:cs typeface="Times New Roman" panose="02020603050405020304" pitchFamily="18" charset="0"/>
              </a:rPr>
              <a:t>“He who loves father or mother </a:t>
            </a:r>
            <a:r>
              <a:rPr lang="en-US" sz="3000" b="1" u="sng" dirty="0">
                <a:effectLst/>
                <a:latin typeface="Calibri" panose="020F0502020204030204" pitchFamily="34" charset="0"/>
                <a:ea typeface="Calibri" panose="020F0502020204030204" pitchFamily="34" charset="0"/>
                <a:cs typeface="Times New Roman" panose="02020603050405020304" pitchFamily="18" charset="0"/>
              </a:rPr>
              <a:t>more than Me</a:t>
            </a:r>
            <a:r>
              <a:rPr lang="en-US" sz="3000" dirty="0">
                <a:effectLst/>
                <a:latin typeface="Calibri" panose="020F0502020204030204" pitchFamily="34" charset="0"/>
                <a:ea typeface="Calibri" panose="020F0502020204030204" pitchFamily="34" charset="0"/>
                <a:cs typeface="Times New Roman" panose="02020603050405020304" pitchFamily="18" charset="0"/>
              </a:rPr>
              <a:t> is not worthy of Me; and he who loves son or daughter </a:t>
            </a:r>
            <a:r>
              <a:rPr lang="en-US" sz="3000" b="1" u="sng" dirty="0">
                <a:effectLst/>
                <a:latin typeface="Calibri" panose="020F0502020204030204" pitchFamily="34" charset="0"/>
                <a:ea typeface="Calibri" panose="020F0502020204030204" pitchFamily="34" charset="0"/>
                <a:cs typeface="Times New Roman" panose="02020603050405020304" pitchFamily="18" charset="0"/>
              </a:rPr>
              <a:t>more than Me </a:t>
            </a:r>
            <a:r>
              <a:rPr lang="en-US" sz="3000" dirty="0">
                <a:effectLst/>
                <a:latin typeface="Calibri" panose="020F0502020204030204" pitchFamily="34" charset="0"/>
                <a:ea typeface="Calibri" panose="020F0502020204030204" pitchFamily="34" charset="0"/>
                <a:cs typeface="Times New Roman" panose="02020603050405020304" pitchFamily="18" charset="0"/>
              </a:rPr>
              <a:t>is not worthy of Me.</a:t>
            </a:r>
          </a:p>
        </p:txBody>
      </p:sp>
    </p:spTree>
    <p:extLst>
      <p:ext uri="{BB962C8B-B14F-4D97-AF65-F5344CB8AC3E}">
        <p14:creationId xmlns:p14="http://schemas.microsoft.com/office/powerpoint/2010/main" val="220946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ustb\Desktop\Matthias_Stomer_(Umkreis)_Das_Linsengericht.jpg">
            <a:extLst>
              <a:ext uri="{FF2B5EF4-FFF2-40B4-BE49-F238E27FC236}">
                <a16:creationId xmlns:a16="http://schemas.microsoft.com/office/drawing/2014/main" xmlns="" id="{7C2C5374-8E82-AE1E-3D4B-2FD3246450AA}"/>
              </a:ext>
            </a:extLst>
          </p:cNvPr>
          <p:cNvPicPr>
            <a:picLocks noChangeAspect="1" noChangeArrowheads="1"/>
          </p:cNvPicPr>
          <p:nvPr/>
        </p:nvPicPr>
        <p:blipFill rotWithShape="1">
          <a:blip r:embed="rId2" cstate="print"/>
          <a:srcRect t="10389"/>
          <a:stretch/>
        </p:blipFill>
        <p:spPr bwMode="auto">
          <a:xfrm>
            <a:off x="4942498" y="0"/>
            <a:ext cx="7238992" cy="5257800"/>
          </a:xfrm>
          <a:prstGeom prst="rect">
            <a:avLst/>
          </a:prstGeom>
          <a:noFill/>
        </p:spPr>
      </p:pic>
      <p:sp>
        <p:nvSpPr>
          <p:cNvPr id="6" name="Rectangle 5">
            <a:extLst>
              <a:ext uri="{FF2B5EF4-FFF2-40B4-BE49-F238E27FC236}">
                <a16:creationId xmlns:a16="http://schemas.microsoft.com/office/drawing/2014/main" xmlns="" id="{57F77C70-4D54-23D6-992F-DC300E8DC24A}"/>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2</a:t>
            </a:r>
          </a:p>
        </p:txBody>
      </p:sp>
      <p:sp>
        <p:nvSpPr>
          <p:cNvPr id="2" name="Rectangle 1">
            <a:extLst>
              <a:ext uri="{FF2B5EF4-FFF2-40B4-BE49-F238E27FC236}">
                <a16:creationId xmlns:a16="http://schemas.microsoft.com/office/drawing/2014/main" xmlns="" id="{FAC611EB-5B88-081D-757C-941FFDCA9730}"/>
              </a:ext>
            </a:extLst>
          </p:cNvPr>
          <p:cNvSpPr/>
          <p:nvPr/>
        </p:nvSpPr>
        <p:spPr>
          <a:xfrm>
            <a:off x="-10510" y="5264338"/>
            <a:ext cx="12192000" cy="158712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200" b="1" baseline="30000" dirty="0">
                <a:solidFill>
                  <a:schemeClr val="tx1"/>
                </a:solidFill>
              </a:rPr>
              <a:t>Rom 9:13</a:t>
            </a:r>
            <a:r>
              <a:rPr lang="en-US" sz="3200" baseline="30000" dirty="0">
                <a:solidFill>
                  <a:schemeClr val="tx1"/>
                </a:solidFill>
              </a:rPr>
              <a:t> </a:t>
            </a:r>
            <a:r>
              <a:rPr lang="en-US" sz="3200" b="1" u="sng" dirty="0">
                <a:solidFill>
                  <a:srgbClr val="002060"/>
                </a:solidFill>
              </a:rPr>
              <a:t>Just as it is written</a:t>
            </a:r>
            <a:r>
              <a:rPr lang="en-US" sz="3200" dirty="0">
                <a:solidFill>
                  <a:schemeClr val="tx1"/>
                </a:solidFill>
              </a:rPr>
              <a:t>, “</a:t>
            </a:r>
            <a:r>
              <a:rPr lang="en-US" sz="3200" cap="small" dirty="0">
                <a:solidFill>
                  <a:schemeClr val="tx1"/>
                </a:solidFill>
              </a:rPr>
              <a:t>Jacob I loved, but Esau I hated</a:t>
            </a:r>
            <a:r>
              <a:rPr lang="en-US" sz="3200" dirty="0">
                <a:solidFill>
                  <a:schemeClr val="tx1"/>
                </a:solidFill>
              </a:rPr>
              <a:t>.”</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8" name="Rounded Rectangular Callout 11">
            <a:extLst>
              <a:ext uri="{FF2B5EF4-FFF2-40B4-BE49-F238E27FC236}">
                <a16:creationId xmlns:a16="http://schemas.microsoft.com/office/drawing/2014/main" xmlns="" id="{A3F456F4-6929-348C-1B55-32469E3E7636}"/>
              </a:ext>
            </a:extLst>
          </p:cNvPr>
          <p:cNvSpPr/>
          <p:nvPr/>
        </p:nvSpPr>
        <p:spPr>
          <a:xfrm>
            <a:off x="152401" y="1045008"/>
            <a:ext cx="46482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So God hated baby Esau in the womb??</a:t>
            </a:r>
            <a:endParaRPr lang="en-US" sz="3200" dirty="0"/>
          </a:p>
        </p:txBody>
      </p:sp>
      <p:cxnSp>
        <p:nvCxnSpPr>
          <p:cNvPr id="7" name="Straight Connector 6">
            <a:extLst>
              <a:ext uri="{FF2B5EF4-FFF2-40B4-BE49-F238E27FC236}">
                <a16:creationId xmlns:a16="http://schemas.microsoft.com/office/drawing/2014/main" xmlns="" id="{6CA57CF2-8EE0-580B-C593-604EA55EE70B}"/>
              </a:ext>
            </a:extLst>
          </p:cNvPr>
          <p:cNvCxnSpPr>
            <a:cxnSpLocks/>
          </p:cNvCxnSpPr>
          <p:nvPr/>
        </p:nvCxnSpPr>
        <p:spPr>
          <a:xfrm>
            <a:off x="0" y="980401"/>
            <a:ext cx="4942498" cy="1274166"/>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B49A882-A69B-DF1A-BE9A-7BD79D499163}"/>
              </a:ext>
            </a:extLst>
          </p:cNvPr>
          <p:cNvCxnSpPr>
            <a:cxnSpLocks/>
          </p:cNvCxnSpPr>
          <p:nvPr/>
        </p:nvCxnSpPr>
        <p:spPr>
          <a:xfrm flipV="1">
            <a:off x="10510" y="1045008"/>
            <a:ext cx="4931988" cy="1296903"/>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ounded Rectangular Callout 11">
            <a:extLst>
              <a:ext uri="{FF2B5EF4-FFF2-40B4-BE49-F238E27FC236}">
                <a16:creationId xmlns:a16="http://schemas.microsoft.com/office/drawing/2014/main" xmlns="" id="{5E2A34B3-4151-0735-D501-A7845BEBBF3D}"/>
              </a:ext>
            </a:extLst>
          </p:cNvPr>
          <p:cNvSpPr/>
          <p:nvPr/>
        </p:nvSpPr>
        <p:spPr>
          <a:xfrm>
            <a:off x="533400" y="3142893"/>
            <a:ext cx="10820400" cy="1296903"/>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Point: God sovereignly chose which nation he would preserve and work through to fulfill His promise/plan</a:t>
            </a:r>
            <a:endParaRPr lang="en-US" sz="3600" dirty="0"/>
          </a:p>
        </p:txBody>
      </p:sp>
    </p:spTree>
    <p:extLst>
      <p:ext uri="{BB962C8B-B14F-4D97-AF65-F5344CB8AC3E}">
        <p14:creationId xmlns:p14="http://schemas.microsoft.com/office/powerpoint/2010/main" val="40863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AED37D4-CE42-FB6A-E9A6-4B86D62C1577}"/>
              </a:ext>
            </a:extLst>
          </p:cNvPr>
          <p:cNvSpPr/>
          <p:nvPr/>
        </p:nvSpPr>
        <p:spPr>
          <a:xfrm>
            <a:off x="-10510" y="4603434"/>
            <a:ext cx="12192000" cy="22480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endParaRPr lang="en-US" sz="32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Romans 9:14</a:t>
            </a:r>
            <a:r>
              <a:rPr lang="en-US" sz="3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shall we say then? There is no injustice with God, is there? May it never be!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16" name="Rounded Rectangular Callout 11">
            <a:extLst>
              <a:ext uri="{FF2B5EF4-FFF2-40B4-BE49-F238E27FC236}">
                <a16:creationId xmlns:a16="http://schemas.microsoft.com/office/drawing/2014/main" xmlns="" id="{5E2A34B3-4151-0735-D501-A7845BEBBF3D}"/>
              </a:ext>
            </a:extLst>
          </p:cNvPr>
          <p:cNvSpPr/>
          <p:nvPr/>
        </p:nvSpPr>
        <p:spPr>
          <a:xfrm>
            <a:off x="533400" y="3142893"/>
            <a:ext cx="10820400" cy="1296903"/>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Point: God sovereignly chose which nation he would preserve and work through to fulfill His promise/plan</a:t>
            </a:r>
            <a:endParaRPr lang="en-US" sz="3600" dirty="0"/>
          </a:p>
        </p:txBody>
      </p:sp>
    </p:spTree>
    <p:extLst>
      <p:ext uri="{BB962C8B-B14F-4D97-AF65-F5344CB8AC3E}">
        <p14:creationId xmlns:p14="http://schemas.microsoft.com/office/powerpoint/2010/main" val="2057384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AC611EB-5B88-081D-757C-941FFDCA9730}"/>
              </a:ext>
            </a:extLst>
          </p:cNvPr>
          <p:cNvSpPr/>
          <p:nvPr/>
        </p:nvSpPr>
        <p:spPr>
          <a:xfrm>
            <a:off x="-10510" y="4603434"/>
            <a:ext cx="12192000" cy="22480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Romans 9:15</a:t>
            </a:r>
            <a:r>
              <a:rPr lang="en-US" sz="3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He says to Moses, “I will have mercy on whom I have mercy, and I will have compassion on whom I have compassion.” </a:t>
            </a:r>
            <a:r>
              <a:rPr lang="en-US" sz="32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r>
              <a:rPr lang="en-US" sz="3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 then it does </a:t>
            </a:r>
            <a:r>
              <a:rPr lang="en-US" sz="32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not depend on the man who wills or the man who runs, but on God who has mercy</a:t>
            </a:r>
            <a:r>
              <a:rPr lang="en-US"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16" name="Rounded Rectangular Callout 11">
            <a:extLst>
              <a:ext uri="{FF2B5EF4-FFF2-40B4-BE49-F238E27FC236}">
                <a16:creationId xmlns:a16="http://schemas.microsoft.com/office/drawing/2014/main" xmlns="" id="{5E2A34B3-4151-0735-D501-A7845BEBBF3D}"/>
              </a:ext>
            </a:extLst>
          </p:cNvPr>
          <p:cNvSpPr/>
          <p:nvPr/>
        </p:nvSpPr>
        <p:spPr>
          <a:xfrm>
            <a:off x="533400" y="3142893"/>
            <a:ext cx="10820400" cy="1296903"/>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Point: God sovereignly chose which nation he would preserve and work through to fulfill His promise/plan</a:t>
            </a:r>
            <a:endParaRPr lang="en-US" sz="3600" dirty="0"/>
          </a:p>
        </p:txBody>
      </p:sp>
      <p:sp>
        <p:nvSpPr>
          <p:cNvPr id="3" name="Rounded Rectangular Callout 11">
            <a:extLst>
              <a:ext uri="{FF2B5EF4-FFF2-40B4-BE49-F238E27FC236}">
                <a16:creationId xmlns:a16="http://schemas.microsoft.com/office/drawing/2014/main" xmlns="" id="{B79146AA-FF7E-8CBA-51F8-12D3AD632BC6}"/>
              </a:ext>
            </a:extLst>
          </p:cNvPr>
          <p:cNvSpPr/>
          <p:nvPr/>
        </p:nvSpPr>
        <p:spPr>
          <a:xfrm>
            <a:off x="65690" y="147039"/>
            <a:ext cx="12050110" cy="12192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900" b="1" dirty="0"/>
              <a:t>Many Rabbis taught that their national election was based on the merit of the patriarchs.  Paul’s point is that it is based only on God’s sovereign mercy.  </a:t>
            </a:r>
            <a:endParaRPr lang="en-US" sz="2900" dirty="0"/>
          </a:p>
        </p:txBody>
      </p:sp>
      <p:sp>
        <p:nvSpPr>
          <p:cNvPr id="9" name="Rectangle 8">
            <a:extLst>
              <a:ext uri="{FF2B5EF4-FFF2-40B4-BE49-F238E27FC236}">
                <a16:creationId xmlns:a16="http://schemas.microsoft.com/office/drawing/2014/main" xmlns="" id="{5F4BF99E-1A33-19BB-C32B-7815AEAE70D9}"/>
              </a:ext>
            </a:extLst>
          </p:cNvPr>
          <p:cNvSpPr/>
          <p:nvPr/>
        </p:nvSpPr>
        <p:spPr>
          <a:xfrm>
            <a:off x="294290" y="1451196"/>
            <a:ext cx="11582400" cy="160674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9:11 </a:t>
            </a:r>
            <a:r>
              <a:rPr lang="en-US" sz="3200" dirty="0">
                <a:solidFill>
                  <a:schemeClr val="tx1"/>
                </a:solidFill>
              </a:rPr>
              <a:t>for though the twins were not yet born </a:t>
            </a:r>
            <a:r>
              <a:rPr lang="en-US" sz="3200" b="1" u="sng" dirty="0">
                <a:solidFill>
                  <a:srgbClr val="002060"/>
                </a:solidFill>
              </a:rPr>
              <a:t>and had not done anything good or bad</a:t>
            </a:r>
            <a:r>
              <a:rPr lang="en-US" sz="3200" dirty="0">
                <a:solidFill>
                  <a:schemeClr val="tx1"/>
                </a:solidFill>
              </a:rPr>
              <a:t>, so that God’s purpose according to His choice would stand, </a:t>
            </a:r>
            <a:r>
              <a:rPr lang="en-US" sz="3200" b="1" u="sng" dirty="0">
                <a:solidFill>
                  <a:srgbClr val="002060"/>
                </a:solidFill>
              </a:rPr>
              <a:t>not because of works</a:t>
            </a:r>
            <a:r>
              <a:rPr lang="en-US" sz="3200" dirty="0">
                <a:solidFill>
                  <a:schemeClr val="tx1"/>
                </a:solidFill>
              </a:rPr>
              <a:t> but because of Him who calls …</a:t>
            </a:r>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76224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7B2A4E4B-4500-2868-7811-DC55CF853A0E}"/>
              </a:ext>
            </a:extLst>
          </p:cNvPr>
          <p:cNvSpPr/>
          <p:nvPr/>
        </p:nvSpPr>
        <p:spPr>
          <a:xfrm>
            <a:off x="0" y="3810000"/>
            <a:ext cx="12192000" cy="3048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9:10</a:t>
            </a:r>
            <a:r>
              <a:rPr lang="en-US" sz="3200" baseline="30000" dirty="0">
                <a:solidFill>
                  <a:schemeClr val="tx1"/>
                </a:solidFill>
              </a:rPr>
              <a:t> </a:t>
            </a:r>
            <a:r>
              <a:rPr lang="en-US" sz="3200" dirty="0">
                <a:solidFill>
                  <a:schemeClr val="tx1"/>
                </a:solidFill>
              </a:rPr>
              <a:t> … there was Rebekah also, when she had conceived twins by one man, our father Isaac; </a:t>
            </a:r>
            <a:r>
              <a:rPr lang="en-US" sz="3200" b="1" baseline="30000" dirty="0">
                <a:solidFill>
                  <a:schemeClr val="tx1"/>
                </a:solidFill>
              </a:rPr>
              <a:t>11</a:t>
            </a:r>
            <a:r>
              <a:rPr lang="en-US" sz="3200" baseline="30000" dirty="0">
                <a:solidFill>
                  <a:schemeClr val="tx1"/>
                </a:solidFill>
              </a:rPr>
              <a:t> </a:t>
            </a:r>
            <a:r>
              <a:rPr lang="en-US" sz="3200" dirty="0">
                <a:solidFill>
                  <a:schemeClr val="tx1"/>
                </a:solidFill>
              </a:rPr>
              <a:t>for though the twins were not yet born and had not done anything good or bad, so that God’s purpose according to His choice would stand, not because of works but because of Him who calls, </a:t>
            </a:r>
            <a:r>
              <a:rPr lang="en-US" sz="3200" b="1" baseline="30000" dirty="0">
                <a:solidFill>
                  <a:schemeClr val="tx1"/>
                </a:solidFill>
              </a:rPr>
              <a:t>12</a:t>
            </a:r>
            <a:r>
              <a:rPr lang="en-US" sz="3200" baseline="30000" dirty="0">
                <a:solidFill>
                  <a:schemeClr val="tx1"/>
                </a:solidFill>
              </a:rPr>
              <a:t> </a:t>
            </a:r>
            <a:r>
              <a:rPr lang="en-US" sz="3200" dirty="0">
                <a:solidFill>
                  <a:schemeClr val="tx1"/>
                </a:solidFill>
              </a:rPr>
              <a:t>it was said to her, “</a:t>
            </a:r>
            <a:r>
              <a:rPr lang="en-US" sz="3200" cap="small" dirty="0">
                <a:solidFill>
                  <a:schemeClr val="tx1"/>
                </a:solidFill>
              </a:rPr>
              <a:t>The older will serve the younger.” </a:t>
            </a:r>
            <a:r>
              <a:rPr lang="en-US" sz="3200" b="1" baseline="30000" dirty="0">
                <a:solidFill>
                  <a:schemeClr val="tx1"/>
                </a:solidFill>
              </a:rPr>
              <a:t>13</a:t>
            </a:r>
            <a:r>
              <a:rPr lang="en-US" sz="3200" baseline="30000" dirty="0">
                <a:solidFill>
                  <a:schemeClr val="tx1"/>
                </a:solidFill>
              </a:rPr>
              <a:t> </a:t>
            </a:r>
            <a:r>
              <a:rPr lang="en-US" sz="3200" dirty="0">
                <a:solidFill>
                  <a:schemeClr val="tx1"/>
                </a:solidFill>
              </a:rPr>
              <a:t>Just as it is written, “</a:t>
            </a:r>
            <a:r>
              <a:rPr lang="en-US" sz="3200" cap="small" dirty="0">
                <a:solidFill>
                  <a:schemeClr val="tx1"/>
                </a:solidFill>
              </a:rPr>
              <a:t>Jacob I loved, but Esau I hated</a:t>
            </a:r>
            <a:r>
              <a:rPr lang="en-US" sz="3200" dirty="0">
                <a:solidFill>
                  <a:schemeClr val="tx1"/>
                </a:solidFill>
              </a:rPr>
              <a:t>.”</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64D9355E-01C3-3522-30C7-1D2847F54FA1}"/>
              </a:ext>
            </a:extLst>
          </p:cNvPr>
          <p:cNvSpPr/>
          <p:nvPr/>
        </p:nvSpPr>
        <p:spPr>
          <a:xfrm>
            <a:off x="990600" y="1228841"/>
            <a:ext cx="80772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God chooses in advance who will be eternally saved and who will be eternally judged</a:t>
            </a:r>
            <a:endParaRPr lang="en-US" sz="3200" dirty="0"/>
          </a:p>
        </p:txBody>
      </p:sp>
      <p:sp>
        <p:nvSpPr>
          <p:cNvPr id="4" name="Rounded Rectangular Callout 11">
            <a:extLst>
              <a:ext uri="{FF2B5EF4-FFF2-40B4-BE49-F238E27FC236}">
                <a16:creationId xmlns:a16="http://schemas.microsoft.com/office/drawing/2014/main" xmlns="" id="{4597EE0A-8012-3925-84E9-17A00C8FD5CC}"/>
              </a:ext>
            </a:extLst>
          </p:cNvPr>
          <p:cNvSpPr/>
          <p:nvPr/>
        </p:nvSpPr>
        <p:spPr>
          <a:xfrm>
            <a:off x="2971800" y="2504959"/>
            <a:ext cx="90678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This means we don’t really choose about whether to believe in Christ for salvation- it’s predetermined  </a:t>
            </a:r>
            <a:endParaRPr lang="en-US" sz="3200" dirty="0"/>
          </a:p>
        </p:txBody>
      </p:sp>
      <p:sp>
        <p:nvSpPr>
          <p:cNvPr id="6" name="Thought Bubble: Cloud 5">
            <a:extLst>
              <a:ext uri="{FF2B5EF4-FFF2-40B4-BE49-F238E27FC236}">
                <a16:creationId xmlns:a16="http://schemas.microsoft.com/office/drawing/2014/main" xmlns="" id="{8EA4F49A-1B77-C8CE-B66B-00B8A422ACE1}"/>
              </a:ext>
            </a:extLst>
          </p:cNvPr>
          <p:cNvSpPr/>
          <p:nvPr/>
        </p:nvSpPr>
        <p:spPr>
          <a:xfrm>
            <a:off x="8153400" y="-152400"/>
            <a:ext cx="4267200" cy="1981200"/>
          </a:xfrm>
          <a:prstGeom prst="cloudCallout">
            <a:avLst>
              <a:gd name="adj1" fmla="val 41729"/>
              <a:gd name="adj2" fmla="val 6409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That sounds kind of unfair…</a:t>
            </a:r>
          </a:p>
        </p:txBody>
      </p:sp>
      <p:sp>
        <p:nvSpPr>
          <p:cNvPr id="9" name="Rounded Rectangular Callout 11">
            <a:extLst>
              <a:ext uri="{FF2B5EF4-FFF2-40B4-BE49-F238E27FC236}">
                <a16:creationId xmlns:a16="http://schemas.microsoft.com/office/drawing/2014/main" xmlns="" id="{4930B294-05FE-4278-F819-01FC9FB25846}"/>
              </a:ext>
            </a:extLst>
          </p:cNvPr>
          <p:cNvSpPr/>
          <p:nvPr/>
        </p:nvSpPr>
        <p:spPr>
          <a:xfrm>
            <a:off x="228600" y="304800"/>
            <a:ext cx="6858000" cy="828559"/>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“Double Predestination?”</a:t>
            </a:r>
          </a:p>
        </p:txBody>
      </p:sp>
    </p:spTree>
    <p:extLst>
      <p:ext uri="{BB962C8B-B14F-4D97-AF65-F5344CB8AC3E}">
        <p14:creationId xmlns:p14="http://schemas.microsoft.com/office/powerpoint/2010/main" val="31505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oses_sees_glory_of_god_1408-20.jpg">
            <a:extLst>
              <a:ext uri="{FF2B5EF4-FFF2-40B4-BE49-F238E27FC236}">
                <a16:creationId xmlns:a16="http://schemas.microsoft.com/office/drawing/2014/main" xmlns="" id="{F239E8F0-9AB6-565A-9F89-300EFB0C551B}"/>
              </a:ext>
            </a:extLst>
          </p:cNvPr>
          <p:cNvPicPr>
            <a:picLocks noChangeAspect="1" noChangeArrowheads="1"/>
          </p:cNvPicPr>
          <p:nvPr/>
        </p:nvPicPr>
        <p:blipFill>
          <a:blip r:embed="rId2" cstate="print"/>
          <a:srcRect/>
          <a:stretch>
            <a:fillRect/>
          </a:stretch>
        </p:blipFill>
        <p:spPr bwMode="auto">
          <a:xfrm>
            <a:off x="8219090" y="0"/>
            <a:ext cx="3962400" cy="5366243"/>
          </a:xfrm>
          <a:prstGeom prst="rect">
            <a:avLst/>
          </a:prstGeom>
          <a:noFill/>
        </p:spPr>
      </p:pic>
      <p:sp>
        <p:nvSpPr>
          <p:cNvPr id="2" name="Rectangle 1">
            <a:extLst>
              <a:ext uri="{FF2B5EF4-FFF2-40B4-BE49-F238E27FC236}">
                <a16:creationId xmlns:a16="http://schemas.microsoft.com/office/drawing/2014/main" xmlns="" id="{FAC611EB-5B88-081D-757C-941FFDCA9730}"/>
              </a:ext>
            </a:extLst>
          </p:cNvPr>
          <p:cNvSpPr/>
          <p:nvPr/>
        </p:nvSpPr>
        <p:spPr>
          <a:xfrm>
            <a:off x="-10510" y="4603434"/>
            <a:ext cx="12192000" cy="22480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Romans 9:15</a:t>
            </a:r>
            <a:r>
              <a:rPr lang="en-US" sz="3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 He says to Moses</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 will have mercy on whom I have mercy, and I will have compassion on whom I have compassion.” </a:t>
            </a:r>
            <a:r>
              <a:rPr lang="en-US" sz="32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r>
              <a:rPr lang="en-US" sz="3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 then it does not depend on the man who wills or the man who runs,   but on God who has mercy</a:t>
            </a:r>
            <a:r>
              <a:rPr lang="en-US"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F7F0FBB4-12B1-EAFC-9982-1381A01AB76D}"/>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3</a:t>
            </a:r>
          </a:p>
        </p:txBody>
      </p:sp>
    </p:spTree>
    <p:extLst>
      <p:ext uri="{BB962C8B-B14F-4D97-AF65-F5344CB8AC3E}">
        <p14:creationId xmlns:p14="http://schemas.microsoft.com/office/powerpoint/2010/main" val="354986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oses_sees_glory_of_god_1408-20.jpg">
            <a:extLst>
              <a:ext uri="{FF2B5EF4-FFF2-40B4-BE49-F238E27FC236}">
                <a16:creationId xmlns:a16="http://schemas.microsoft.com/office/drawing/2014/main" xmlns="" id="{F239E8F0-9AB6-565A-9F89-300EFB0C551B}"/>
              </a:ext>
            </a:extLst>
          </p:cNvPr>
          <p:cNvPicPr>
            <a:picLocks noChangeAspect="1" noChangeArrowheads="1"/>
          </p:cNvPicPr>
          <p:nvPr/>
        </p:nvPicPr>
        <p:blipFill>
          <a:blip r:embed="rId2" cstate="print"/>
          <a:srcRect/>
          <a:stretch>
            <a:fillRect/>
          </a:stretch>
        </p:blipFill>
        <p:spPr bwMode="auto">
          <a:xfrm>
            <a:off x="8219090" y="6541"/>
            <a:ext cx="3962400" cy="5366243"/>
          </a:xfrm>
          <a:prstGeom prst="rect">
            <a:avLst/>
          </a:prstGeom>
          <a:noFill/>
        </p:spPr>
      </p:pic>
      <p:sp>
        <p:nvSpPr>
          <p:cNvPr id="2" name="Rectangle 1">
            <a:extLst>
              <a:ext uri="{FF2B5EF4-FFF2-40B4-BE49-F238E27FC236}">
                <a16:creationId xmlns:a16="http://schemas.microsoft.com/office/drawing/2014/main" xmlns="" id="{FAC611EB-5B88-081D-757C-941FFDCA9730}"/>
              </a:ext>
            </a:extLst>
          </p:cNvPr>
          <p:cNvSpPr/>
          <p:nvPr/>
        </p:nvSpPr>
        <p:spPr>
          <a:xfrm>
            <a:off x="-10510" y="4603434"/>
            <a:ext cx="12192000" cy="22480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Romans 9:15</a:t>
            </a:r>
            <a:r>
              <a:rPr lang="en-US" sz="3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He says to Moses, “</a:t>
            </a:r>
            <a:r>
              <a:rPr lang="en-US" sz="32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 will have mercy on whom I have mercy, and I will have compassion on whom I have compassion</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r>
              <a:rPr lang="en-US" sz="3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 then it does not depend on the man who wills or the man who runs,   but on God who has mercy</a:t>
            </a:r>
            <a:r>
              <a:rPr lang="en-US"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4" name="Speech Bubble: Rectangle 3">
            <a:extLst>
              <a:ext uri="{FF2B5EF4-FFF2-40B4-BE49-F238E27FC236}">
                <a16:creationId xmlns:a16="http://schemas.microsoft.com/office/drawing/2014/main" xmlns="" id="{DD837DAE-D50A-52C0-AF28-EB363FBCEFDA}"/>
              </a:ext>
            </a:extLst>
          </p:cNvPr>
          <p:cNvSpPr/>
          <p:nvPr/>
        </p:nvSpPr>
        <p:spPr>
          <a:xfrm>
            <a:off x="9220200" y="3733800"/>
            <a:ext cx="2819400" cy="746126"/>
          </a:xfrm>
          <a:prstGeom prst="wedgeRectCallout">
            <a:avLst>
              <a:gd name="adj1" fmla="val -128941"/>
              <a:gd name="adj2" fmla="val 779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Exodus 33:19</a:t>
            </a:r>
          </a:p>
        </p:txBody>
      </p:sp>
      <p:sp>
        <p:nvSpPr>
          <p:cNvPr id="6" name="Rectangle 5">
            <a:extLst>
              <a:ext uri="{FF2B5EF4-FFF2-40B4-BE49-F238E27FC236}">
                <a16:creationId xmlns:a16="http://schemas.microsoft.com/office/drawing/2014/main" xmlns="" id="{F7F0FBB4-12B1-EAFC-9982-1381A01AB76D}"/>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3</a:t>
            </a:r>
          </a:p>
        </p:txBody>
      </p:sp>
      <p:sp>
        <p:nvSpPr>
          <p:cNvPr id="7" name="Rounded Rectangular Callout 11">
            <a:extLst>
              <a:ext uri="{FF2B5EF4-FFF2-40B4-BE49-F238E27FC236}">
                <a16:creationId xmlns:a16="http://schemas.microsoft.com/office/drawing/2014/main" xmlns="" id="{EA6B06A5-B34A-3119-69D9-7A19391B3355}"/>
              </a:ext>
            </a:extLst>
          </p:cNvPr>
          <p:cNvSpPr/>
          <p:nvPr/>
        </p:nvSpPr>
        <p:spPr>
          <a:xfrm>
            <a:off x="152400" y="1045008"/>
            <a:ext cx="70866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Does this mean that God picks people for heaven and we have no part in it? </a:t>
            </a:r>
            <a:endParaRPr lang="en-US" sz="3200" dirty="0"/>
          </a:p>
        </p:txBody>
      </p:sp>
      <p:sp>
        <p:nvSpPr>
          <p:cNvPr id="3" name="Oval 2">
            <a:extLst>
              <a:ext uri="{FF2B5EF4-FFF2-40B4-BE49-F238E27FC236}">
                <a16:creationId xmlns:a16="http://schemas.microsoft.com/office/drawing/2014/main" xmlns="" id="{730113E0-66B4-3C56-34D7-80E3476C5614}"/>
              </a:ext>
            </a:extLst>
          </p:cNvPr>
          <p:cNvSpPr/>
          <p:nvPr/>
        </p:nvSpPr>
        <p:spPr>
          <a:xfrm>
            <a:off x="685800" y="5642782"/>
            <a:ext cx="685800" cy="685800"/>
          </a:xfrm>
          <a:prstGeom prst="ellipse">
            <a:avLst/>
          </a:prstGeom>
          <a:noFill/>
          <a:ln w="1111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90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oses_sees_glory_of_god_1408-20.jpg">
            <a:extLst>
              <a:ext uri="{FF2B5EF4-FFF2-40B4-BE49-F238E27FC236}">
                <a16:creationId xmlns:a16="http://schemas.microsoft.com/office/drawing/2014/main" xmlns="" id="{F239E8F0-9AB6-565A-9F89-300EFB0C551B}"/>
              </a:ext>
            </a:extLst>
          </p:cNvPr>
          <p:cNvPicPr>
            <a:picLocks noChangeAspect="1" noChangeArrowheads="1"/>
          </p:cNvPicPr>
          <p:nvPr/>
        </p:nvPicPr>
        <p:blipFill>
          <a:blip r:embed="rId2" cstate="print"/>
          <a:srcRect/>
          <a:stretch>
            <a:fillRect/>
          </a:stretch>
        </p:blipFill>
        <p:spPr bwMode="auto">
          <a:xfrm>
            <a:off x="8219090" y="6541"/>
            <a:ext cx="3962400" cy="5366243"/>
          </a:xfrm>
          <a:prstGeom prst="rect">
            <a:avLst/>
          </a:prstGeom>
          <a:noFill/>
        </p:spPr>
      </p:pic>
      <p:sp>
        <p:nvSpPr>
          <p:cNvPr id="2" name="Rectangle 1">
            <a:extLst>
              <a:ext uri="{FF2B5EF4-FFF2-40B4-BE49-F238E27FC236}">
                <a16:creationId xmlns:a16="http://schemas.microsoft.com/office/drawing/2014/main" xmlns="" id="{FAC611EB-5B88-081D-757C-941FFDCA9730}"/>
              </a:ext>
            </a:extLst>
          </p:cNvPr>
          <p:cNvSpPr/>
          <p:nvPr/>
        </p:nvSpPr>
        <p:spPr>
          <a:xfrm>
            <a:off x="-10510" y="4603434"/>
            <a:ext cx="12192000" cy="22480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Romans 9:15</a:t>
            </a:r>
            <a:r>
              <a:rPr lang="en-US" sz="3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He says to Moses, “</a:t>
            </a:r>
            <a:r>
              <a:rPr lang="en-US" sz="3200" b="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 will have mercy on whom I have mercy, and I will have compassion on whom I have compassion</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r>
              <a:rPr lang="en-US" sz="3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 then it does not depend on the man who wills or the man who runs,   but on God who has mercy</a:t>
            </a:r>
            <a:r>
              <a:rPr lang="en-US"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4" name="Speech Bubble: Rectangle 3">
            <a:extLst>
              <a:ext uri="{FF2B5EF4-FFF2-40B4-BE49-F238E27FC236}">
                <a16:creationId xmlns:a16="http://schemas.microsoft.com/office/drawing/2014/main" xmlns="" id="{DD837DAE-D50A-52C0-AF28-EB363FBCEFDA}"/>
              </a:ext>
            </a:extLst>
          </p:cNvPr>
          <p:cNvSpPr/>
          <p:nvPr/>
        </p:nvSpPr>
        <p:spPr>
          <a:xfrm>
            <a:off x="9220200" y="3733800"/>
            <a:ext cx="2819400" cy="746126"/>
          </a:xfrm>
          <a:prstGeom prst="wedgeRectCallout">
            <a:avLst>
              <a:gd name="adj1" fmla="val -128941"/>
              <a:gd name="adj2" fmla="val 779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Exodus 33:19</a:t>
            </a:r>
          </a:p>
        </p:txBody>
      </p:sp>
      <p:sp>
        <p:nvSpPr>
          <p:cNvPr id="6" name="Rectangle 5">
            <a:extLst>
              <a:ext uri="{FF2B5EF4-FFF2-40B4-BE49-F238E27FC236}">
                <a16:creationId xmlns:a16="http://schemas.microsoft.com/office/drawing/2014/main" xmlns="" id="{F7F0FBB4-12B1-EAFC-9982-1381A01AB76D}"/>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3</a:t>
            </a:r>
          </a:p>
        </p:txBody>
      </p:sp>
      <p:sp>
        <p:nvSpPr>
          <p:cNvPr id="7" name="Rounded Rectangular Callout 11">
            <a:extLst>
              <a:ext uri="{FF2B5EF4-FFF2-40B4-BE49-F238E27FC236}">
                <a16:creationId xmlns:a16="http://schemas.microsoft.com/office/drawing/2014/main" xmlns="" id="{EA6B06A5-B34A-3119-69D9-7A19391B3355}"/>
              </a:ext>
            </a:extLst>
          </p:cNvPr>
          <p:cNvSpPr/>
          <p:nvPr/>
        </p:nvSpPr>
        <p:spPr>
          <a:xfrm>
            <a:off x="152400" y="1045008"/>
            <a:ext cx="70866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Does this mean that God picks people for heaven and we have no part in it? </a:t>
            </a:r>
            <a:endParaRPr lang="en-US" sz="3200" dirty="0"/>
          </a:p>
        </p:txBody>
      </p:sp>
      <p:sp>
        <p:nvSpPr>
          <p:cNvPr id="3" name="Oval 2">
            <a:extLst>
              <a:ext uri="{FF2B5EF4-FFF2-40B4-BE49-F238E27FC236}">
                <a16:creationId xmlns:a16="http://schemas.microsoft.com/office/drawing/2014/main" xmlns="" id="{730113E0-66B4-3C56-34D7-80E3476C5614}"/>
              </a:ext>
            </a:extLst>
          </p:cNvPr>
          <p:cNvSpPr/>
          <p:nvPr/>
        </p:nvSpPr>
        <p:spPr>
          <a:xfrm>
            <a:off x="685800" y="5642782"/>
            <a:ext cx="685800" cy="685800"/>
          </a:xfrm>
          <a:prstGeom prst="ellipse">
            <a:avLst/>
          </a:prstGeom>
          <a:noFill/>
          <a:ln w="1111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9">
            <a:extLst>
              <a:ext uri="{FF2B5EF4-FFF2-40B4-BE49-F238E27FC236}">
                <a16:creationId xmlns:a16="http://schemas.microsoft.com/office/drawing/2014/main" xmlns="" id="{A39630F6-5607-D9E7-7AE1-C57ACDDC5595}"/>
              </a:ext>
            </a:extLst>
          </p:cNvPr>
          <p:cNvSpPr/>
          <p:nvPr/>
        </p:nvSpPr>
        <p:spPr>
          <a:xfrm>
            <a:off x="170793" y="2362200"/>
            <a:ext cx="5791200" cy="10668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Point: God’s preservation of Israel was an act of sheer mercy </a:t>
            </a:r>
          </a:p>
        </p:txBody>
      </p:sp>
      <p:sp>
        <p:nvSpPr>
          <p:cNvPr id="9" name="Rounded Rectangular Callout 12">
            <a:extLst>
              <a:ext uri="{FF2B5EF4-FFF2-40B4-BE49-F238E27FC236}">
                <a16:creationId xmlns:a16="http://schemas.microsoft.com/office/drawing/2014/main" xmlns="" id="{6748FED3-1155-7407-B10B-FBD599D43A15}"/>
              </a:ext>
            </a:extLst>
          </p:cNvPr>
          <p:cNvSpPr/>
          <p:nvPr/>
        </p:nvSpPr>
        <p:spPr>
          <a:xfrm>
            <a:off x="533400" y="3504256"/>
            <a:ext cx="7315200" cy="10668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Point: Even the best man in the OT couldn’t influence God’s national strategy</a:t>
            </a:r>
          </a:p>
        </p:txBody>
      </p:sp>
      <p:cxnSp>
        <p:nvCxnSpPr>
          <p:cNvPr id="10" name="Straight Connector 9">
            <a:extLst>
              <a:ext uri="{FF2B5EF4-FFF2-40B4-BE49-F238E27FC236}">
                <a16:creationId xmlns:a16="http://schemas.microsoft.com/office/drawing/2014/main" xmlns="" id="{2C19A499-62CD-D640-BE54-8F5C3934B4C0}"/>
              </a:ext>
            </a:extLst>
          </p:cNvPr>
          <p:cNvCxnSpPr>
            <a:cxnSpLocks/>
          </p:cNvCxnSpPr>
          <p:nvPr/>
        </p:nvCxnSpPr>
        <p:spPr>
          <a:xfrm>
            <a:off x="0" y="980401"/>
            <a:ext cx="7380890" cy="1306543"/>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7166F95-E6D6-2245-F152-7BD84691593A}"/>
              </a:ext>
            </a:extLst>
          </p:cNvPr>
          <p:cNvCxnSpPr>
            <a:cxnSpLocks/>
          </p:cNvCxnSpPr>
          <p:nvPr/>
        </p:nvCxnSpPr>
        <p:spPr>
          <a:xfrm flipV="1">
            <a:off x="10510" y="980401"/>
            <a:ext cx="7380890" cy="136151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6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AC611EB-5B88-081D-757C-941FFDCA9730}"/>
              </a:ext>
            </a:extLst>
          </p:cNvPr>
          <p:cNvSpPr/>
          <p:nvPr/>
        </p:nvSpPr>
        <p:spPr>
          <a:xfrm>
            <a:off x="-10510" y="4603434"/>
            <a:ext cx="12192000" cy="22480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effectLst/>
                <a:ea typeface="Calibri" panose="020F0502020204030204" pitchFamily="34" charset="0"/>
                <a:cs typeface="Times New Roman" panose="02020603050405020304" pitchFamily="18" charset="0"/>
              </a:rPr>
              <a:t>Romans </a:t>
            </a:r>
            <a:r>
              <a:rPr lang="en-US" sz="3200" b="1" baseline="30000" dirty="0">
                <a:solidFill>
                  <a:schemeClr val="tx1"/>
                </a:solidFill>
              </a:rPr>
              <a:t>9:17</a:t>
            </a:r>
            <a:r>
              <a:rPr lang="en-US" sz="3200" baseline="30000" dirty="0">
                <a:solidFill>
                  <a:schemeClr val="tx1"/>
                </a:solidFill>
              </a:rPr>
              <a:t> </a:t>
            </a:r>
            <a:r>
              <a:rPr lang="en-US" sz="3200" dirty="0">
                <a:solidFill>
                  <a:schemeClr val="tx1"/>
                </a:solidFill>
              </a:rPr>
              <a:t>For the Scripture says to Pharaoh, “</a:t>
            </a:r>
            <a:r>
              <a:rPr lang="en-US" sz="3200" cap="small" dirty="0">
                <a:solidFill>
                  <a:schemeClr val="tx1"/>
                </a:solidFill>
              </a:rPr>
              <a:t>For this very purpose I raised you up, to demonstrate My power in you, and that My name might be proclaimed</a:t>
            </a:r>
            <a:r>
              <a:rPr lang="en-US" sz="3200" dirty="0">
                <a:solidFill>
                  <a:schemeClr val="tx1"/>
                </a:solidFill>
              </a:rPr>
              <a:t> </a:t>
            </a:r>
            <a:r>
              <a:rPr lang="en-US" sz="3200" cap="small" dirty="0">
                <a:solidFill>
                  <a:schemeClr val="tx1"/>
                </a:solidFill>
              </a:rPr>
              <a:t>throughout the whole earth</a:t>
            </a:r>
            <a:r>
              <a:rPr lang="en-US" sz="3200" dirty="0">
                <a:solidFill>
                  <a:schemeClr val="tx1"/>
                </a:solidFill>
              </a:rPr>
              <a:t>.” </a:t>
            </a:r>
            <a:r>
              <a:rPr lang="en-US" sz="3200" b="1" baseline="30000" dirty="0">
                <a:solidFill>
                  <a:schemeClr val="tx1"/>
                </a:solidFill>
              </a:rPr>
              <a:t>18</a:t>
            </a:r>
            <a:r>
              <a:rPr lang="en-US" sz="3200" baseline="30000" dirty="0">
                <a:solidFill>
                  <a:schemeClr val="tx1"/>
                </a:solidFill>
              </a:rPr>
              <a:t> </a:t>
            </a:r>
            <a:r>
              <a:rPr lang="en-US" sz="3200" b="1" u="sng" dirty="0">
                <a:solidFill>
                  <a:srgbClr val="002060"/>
                </a:solidFill>
              </a:rPr>
              <a:t>So then He has mercy on whom He desires, and He hardens whom He desires.</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7" name="Rounded Rectangular Callout 11">
            <a:extLst>
              <a:ext uri="{FF2B5EF4-FFF2-40B4-BE49-F238E27FC236}">
                <a16:creationId xmlns:a16="http://schemas.microsoft.com/office/drawing/2014/main" xmlns="" id="{EA6B06A5-B34A-3119-69D9-7A19391B3355}"/>
              </a:ext>
            </a:extLst>
          </p:cNvPr>
          <p:cNvSpPr/>
          <p:nvPr/>
        </p:nvSpPr>
        <p:spPr>
          <a:xfrm>
            <a:off x="152400" y="1045008"/>
            <a:ext cx="70866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So God hardens people’s hearts so they can’t come to Christ and be saved?</a:t>
            </a:r>
            <a:endParaRPr lang="en-US" sz="3200" b="1" i="1" dirty="0"/>
          </a:p>
        </p:txBody>
      </p:sp>
      <p:sp>
        <p:nvSpPr>
          <p:cNvPr id="12" name="Rectangle 11">
            <a:extLst>
              <a:ext uri="{FF2B5EF4-FFF2-40B4-BE49-F238E27FC236}">
                <a16:creationId xmlns:a16="http://schemas.microsoft.com/office/drawing/2014/main" xmlns="" id="{5D138DA5-EC04-82A5-230E-2D9E9185D965}"/>
              </a:ext>
            </a:extLst>
          </p:cNvPr>
          <p:cNvSpPr/>
          <p:nvPr/>
        </p:nvSpPr>
        <p:spPr>
          <a:xfrm>
            <a:off x="204959" y="2343554"/>
            <a:ext cx="9262234" cy="1174434"/>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2 Peter 3:9</a:t>
            </a:r>
            <a:r>
              <a:rPr lang="en-US" sz="3200" dirty="0">
                <a:solidFill>
                  <a:schemeClr val="bg1"/>
                </a:solidFill>
              </a:rPr>
              <a:t> The Lord … is patient toward you, not wishing for any to perish but for all to come to repentance. </a:t>
            </a:r>
          </a:p>
        </p:txBody>
      </p:sp>
      <p:sp>
        <p:nvSpPr>
          <p:cNvPr id="13" name="Rectangle 12">
            <a:extLst>
              <a:ext uri="{FF2B5EF4-FFF2-40B4-BE49-F238E27FC236}">
                <a16:creationId xmlns:a16="http://schemas.microsoft.com/office/drawing/2014/main" xmlns="" id="{013974CB-802F-0F36-9B47-C982F71DEAA7}"/>
              </a:ext>
            </a:extLst>
          </p:cNvPr>
          <p:cNvSpPr/>
          <p:nvPr/>
        </p:nvSpPr>
        <p:spPr>
          <a:xfrm>
            <a:off x="2743200" y="3397566"/>
            <a:ext cx="9262234" cy="1174434"/>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1 Timothy 2:3</a:t>
            </a:r>
            <a:r>
              <a:rPr lang="en-US" sz="3200" b="1" dirty="0"/>
              <a:t> </a:t>
            </a:r>
            <a:r>
              <a:rPr lang="en-US" sz="3200" dirty="0"/>
              <a:t>God our Savior, </a:t>
            </a:r>
            <a:r>
              <a:rPr lang="en-US" sz="3200" b="1" baseline="30000" dirty="0"/>
              <a:t>4</a:t>
            </a:r>
            <a:r>
              <a:rPr lang="en-US" sz="3200" baseline="30000" dirty="0"/>
              <a:t> </a:t>
            </a:r>
            <a:r>
              <a:rPr lang="en-US" sz="3200" dirty="0"/>
              <a:t>who desires all men to be saved and to come to the</a:t>
            </a:r>
            <a:r>
              <a:rPr lang="en-US" sz="3200" baseline="30000" dirty="0"/>
              <a:t> </a:t>
            </a:r>
            <a:r>
              <a:rPr lang="en-US" sz="3200" dirty="0"/>
              <a:t>knowledge of the truth.</a:t>
            </a:r>
          </a:p>
        </p:txBody>
      </p:sp>
    </p:spTree>
    <p:extLst>
      <p:ext uri="{BB962C8B-B14F-4D97-AF65-F5344CB8AC3E}">
        <p14:creationId xmlns:p14="http://schemas.microsoft.com/office/powerpoint/2010/main" val="229261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oustb\Desktop\Annex-Brynner-Yul-Ten-Commandments-The_NRFPT_06.jpg">
            <a:extLst>
              <a:ext uri="{FF2B5EF4-FFF2-40B4-BE49-F238E27FC236}">
                <a16:creationId xmlns:a16="http://schemas.microsoft.com/office/drawing/2014/main" xmlns="" id="{0CA63088-7729-B852-43B2-23E54E90AF5D}"/>
              </a:ext>
            </a:extLst>
          </p:cNvPr>
          <p:cNvPicPr>
            <a:picLocks noChangeAspect="1" noChangeArrowheads="1"/>
          </p:cNvPicPr>
          <p:nvPr/>
        </p:nvPicPr>
        <p:blipFill>
          <a:blip r:embed="rId2" cstate="print"/>
          <a:srcRect/>
          <a:stretch>
            <a:fillRect/>
          </a:stretch>
        </p:blipFill>
        <p:spPr bwMode="auto">
          <a:xfrm>
            <a:off x="8447690" y="6541"/>
            <a:ext cx="3733800" cy="4751809"/>
          </a:xfrm>
          <a:prstGeom prst="rect">
            <a:avLst/>
          </a:prstGeom>
          <a:noFill/>
        </p:spPr>
      </p:pic>
      <p:sp>
        <p:nvSpPr>
          <p:cNvPr id="2" name="Rectangle 1">
            <a:extLst>
              <a:ext uri="{FF2B5EF4-FFF2-40B4-BE49-F238E27FC236}">
                <a16:creationId xmlns:a16="http://schemas.microsoft.com/office/drawing/2014/main" xmlns="" id="{FAC611EB-5B88-081D-757C-941FFDCA9730}"/>
              </a:ext>
            </a:extLst>
          </p:cNvPr>
          <p:cNvSpPr/>
          <p:nvPr/>
        </p:nvSpPr>
        <p:spPr>
          <a:xfrm>
            <a:off x="-10510" y="4603434"/>
            <a:ext cx="12192000" cy="22480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effectLst/>
                <a:ea typeface="Calibri" panose="020F0502020204030204" pitchFamily="34" charset="0"/>
                <a:cs typeface="Times New Roman" panose="02020603050405020304" pitchFamily="18" charset="0"/>
              </a:rPr>
              <a:t>Romans </a:t>
            </a:r>
            <a:r>
              <a:rPr lang="en-US" sz="3200" b="1" baseline="30000" dirty="0">
                <a:solidFill>
                  <a:schemeClr val="tx1"/>
                </a:solidFill>
              </a:rPr>
              <a:t>9:17</a:t>
            </a:r>
            <a:r>
              <a:rPr lang="en-US" sz="3200" baseline="30000" dirty="0">
                <a:solidFill>
                  <a:schemeClr val="tx1"/>
                </a:solidFill>
              </a:rPr>
              <a:t> </a:t>
            </a:r>
            <a:r>
              <a:rPr lang="en-US" sz="3200" dirty="0">
                <a:solidFill>
                  <a:schemeClr val="tx1"/>
                </a:solidFill>
              </a:rPr>
              <a:t>For the Scripture says to </a:t>
            </a:r>
            <a:r>
              <a:rPr lang="en-US" sz="3200" b="1" u="sng" dirty="0">
                <a:solidFill>
                  <a:srgbClr val="002060"/>
                </a:solidFill>
              </a:rPr>
              <a:t>Pharaoh</a:t>
            </a:r>
            <a:r>
              <a:rPr lang="en-US" sz="3200" dirty="0">
                <a:solidFill>
                  <a:schemeClr val="tx1"/>
                </a:solidFill>
              </a:rPr>
              <a:t>, “</a:t>
            </a:r>
            <a:r>
              <a:rPr lang="en-US" sz="3200" cap="small" dirty="0">
                <a:solidFill>
                  <a:schemeClr val="tx1"/>
                </a:solidFill>
              </a:rPr>
              <a:t>For this very purpose I raised you up, to demonstrate My power in you, and that My name might be proclaimed</a:t>
            </a:r>
            <a:r>
              <a:rPr lang="en-US" sz="3200" dirty="0">
                <a:solidFill>
                  <a:schemeClr val="tx1"/>
                </a:solidFill>
              </a:rPr>
              <a:t> </a:t>
            </a:r>
            <a:r>
              <a:rPr lang="en-US" sz="3200" cap="small" dirty="0">
                <a:solidFill>
                  <a:schemeClr val="tx1"/>
                </a:solidFill>
              </a:rPr>
              <a:t>throughout the whole earth</a:t>
            </a:r>
            <a:r>
              <a:rPr lang="en-US" sz="3200" dirty="0">
                <a:solidFill>
                  <a:schemeClr val="tx1"/>
                </a:solidFill>
              </a:rPr>
              <a:t>.” </a:t>
            </a:r>
            <a:r>
              <a:rPr lang="en-US" sz="3200" b="1" baseline="30000" dirty="0">
                <a:solidFill>
                  <a:schemeClr val="tx1"/>
                </a:solidFill>
              </a:rPr>
              <a:t>18</a:t>
            </a:r>
            <a:r>
              <a:rPr lang="en-US" sz="3200" baseline="30000" dirty="0">
                <a:solidFill>
                  <a:schemeClr val="tx1"/>
                </a:solidFill>
              </a:rPr>
              <a:t> </a:t>
            </a:r>
            <a:r>
              <a:rPr lang="en-US" sz="3200" dirty="0">
                <a:solidFill>
                  <a:schemeClr val="tx1"/>
                </a:solidFill>
              </a:rPr>
              <a:t>So then He has mercy on whom He desires, and He hardens whom He desires.</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7" name="Rounded Rectangular Callout 11">
            <a:extLst>
              <a:ext uri="{FF2B5EF4-FFF2-40B4-BE49-F238E27FC236}">
                <a16:creationId xmlns:a16="http://schemas.microsoft.com/office/drawing/2014/main" xmlns="" id="{EA6B06A5-B34A-3119-69D9-7A19391B3355}"/>
              </a:ext>
            </a:extLst>
          </p:cNvPr>
          <p:cNvSpPr/>
          <p:nvPr/>
        </p:nvSpPr>
        <p:spPr>
          <a:xfrm>
            <a:off x="152400" y="1045008"/>
            <a:ext cx="70866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So God hardens people’s hearts so they can’t come to Christ and be saved?</a:t>
            </a:r>
            <a:endParaRPr lang="en-US" sz="3200" b="1" i="1" dirty="0"/>
          </a:p>
        </p:txBody>
      </p:sp>
      <p:sp>
        <p:nvSpPr>
          <p:cNvPr id="3" name="Rectangle 2">
            <a:extLst>
              <a:ext uri="{FF2B5EF4-FFF2-40B4-BE49-F238E27FC236}">
                <a16:creationId xmlns:a16="http://schemas.microsoft.com/office/drawing/2014/main" xmlns="" id="{2E82712F-CBE6-E28A-BCC1-7419AED43013}"/>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4</a:t>
            </a:r>
          </a:p>
        </p:txBody>
      </p:sp>
      <p:sp>
        <p:nvSpPr>
          <p:cNvPr id="5" name="Speech Bubble: Rectangle 4">
            <a:extLst>
              <a:ext uri="{FF2B5EF4-FFF2-40B4-BE49-F238E27FC236}">
                <a16:creationId xmlns:a16="http://schemas.microsoft.com/office/drawing/2014/main" xmlns="" id="{AB07C0A3-7CCC-EC9A-661D-8025D64DD23E}"/>
              </a:ext>
            </a:extLst>
          </p:cNvPr>
          <p:cNvSpPr/>
          <p:nvPr/>
        </p:nvSpPr>
        <p:spPr>
          <a:xfrm>
            <a:off x="9220200" y="3733800"/>
            <a:ext cx="2819400" cy="746126"/>
          </a:xfrm>
          <a:prstGeom prst="wedgeRectCallout">
            <a:avLst>
              <a:gd name="adj1" fmla="val -95017"/>
              <a:gd name="adj2" fmla="val 765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Exodus 9:16</a:t>
            </a:r>
          </a:p>
        </p:txBody>
      </p:sp>
      <p:sp>
        <p:nvSpPr>
          <p:cNvPr id="8" name="Rounded Rectangular Callout 11">
            <a:extLst>
              <a:ext uri="{FF2B5EF4-FFF2-40B4-BE49-F238E27FC236}">
                <a16:creationId xmlns:a16="http://schemas.microsoft.com/office/drawing/2014/main" xmlns="" id="{01B16B2D-D980-1177-8844-4BC5880E8652}"/>
              </a:ext>
            </a:extLst>
          </p:cNvPr>
          <p:cNvSpPr/>
          <p:nvPr/>
        </p:nvSpPr>
        <p:spPr>
          <a:xfrm>
            <a:off x="533400" y="2524241"/>
            <a:ext cx="7086600" cy="1209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a:t>Will Pharoah be able to thwart God’s plan to work through the nation?</a:t>
            </a:r>
          </a:p>
        </p:txBody>
      </p:sp>
    </p:spTree>
    <p:extLst>
      <p:ext uri="{BB962C8B-B14F-4D97-AF65-F5344CB8AC3E}">
        <p14:creationId xmlns:p14="http://schemas.microsoft.com/office/powerpoint/2010/main" val="418432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oustb\Desktop\Annex-Brynner-Yul-Ten-Commandments-The_NRFPT_06.jpg">
            <a:extLst>
              <a:ext uri="{FF2B5EF4-FFF2-40B4-BE49-F238E27FC236}">
                <a16:creationId xmlns:a16="http://schemas.microsoft.com/office/drawing/2014/main" xmlns="" id="{0CA63088-7729-B852-43B2-23E54E90AF5D}"/>
              </a:ext>
            </a:extLst>
          </p:cNvPr>
          <p:cNvPicPr>
            <a:picLocks noChangeAspect="1" noChangeArrowheads="1"/>
          </p:cNvPicPr>
          <p:nvPr/>
        </p:nvPicPr>
        <p:blipFill>
          <a:blip r:embed="rId2" cstate="print"/>
          <a:srcRect/>
          <a:stretch>
            <a:fillRect/>
          </a:stretch>
        </p:blipFill>
        <p:spPr bwMode="auto">
          <a:xfrm>
            <a:off x="8447690" y="6541"/>
            <a:ext cx="3733800" cy="4751809"/>
          </a:xfrm>
          <a:prstGeom prst="rect">
            <a:avLst/>
          </a:prstGeom>
          <a:noFill/>
        </p:spPr>
      </p:pic>
      <p:sp>
        <p:nvSpPr>
          <p:cNvPr id="2" name="Rectangle 1">
            <a:extLst>
              <a:ext uri="{FF2B5EF4-FFF2-40B4-BE49-F238E27FC236}">
                <a16:creationId xmlns:a16="http://schemas.microsoft.com/office/drawing/2014/main" xmlns="" id="{FAC611EB-5B88-081D-757C-941FFDCA9730}"/>
              </a:ext>
            </a:extLst>
          </p:cNvPr>
          <p:cNvSpPr/>
          <p:nvPr/>
        </p:nvSpPr>
        <p:spPr>
          <a:xfrm>
            <a:off x="-10510" y="4603434"/>
            <a:ext cx="12192000" cy="2248025"/>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effectLst/>
                <a:ea typeface="Calibri" panose="020F0502020204030204" pitchFamily="34" charset="0"/>
                <a:cs typeface="Times New Roman" panose="02020603050405020304" pitchFamily="18" charset="0"/>
              </a:rPr>
              <a:t>Romans </a:t>
            </a:r>
            <a:r>
              <a:rPr lang="en-US" sz="3200" b="1" baseline="30000" dirty="0">
                <a:solidFill>
                  <a:schemeClr val="tx1"/>
                </a:solidFill>
              </a:rPr>
              <a:t>9:17</a:t>
            </a:r>
            <a:r>
              <a:rPr lang="en-US" sz="3200" baseline="30000" dirty="0">
                <a:solidFill>
                  <a:schemeClr val="tx1"/>
                </a:solidFill>
              </a:rPr>
              <a:t> </a:t>
            </a:r>
            <a:r>
              <a:rPr lang="en-US" sz="3200" dirty="0">
                <a:solidFill>
                  <a:schemeClr val="tx1"/>
                </a:solidFill>
              </a:rPr>
              <a:t>For the Scripture says to </a:t>
            </a:r>
            <a:r>
              <a:rPr lang="en-US" sz="3200" b="1" u="sng" dirty="0">
                <a:solidFill>
                  <a:srgbClr val="002060"/>
                </a:solidFill>
              </a:rPr>
              <a:t>Pharaoh</a:t>
            </a:r>
            <a:r>
              <a:rPr lang="en-US" sz="3200" dirty="0">
                <a:solidFill>
                  <a:schemeClr val="tx1"/>
                </a:solidFill>
              </a:rPr>
              <a:t>, “</a:t>
            </a:r>
            <a:r>
              <a:rPr lang="en-US" sz="3200" cap="small" dirty="0">
                <a:solidFill>
                  <a:schemeClr val="tx1"/>
                </a:solidFill>
              </a:rPr>
              <a:t>For this very purpose I raised you up, to demonstrate My power in you, and that My name might be proclaimed</a:t>
            </a:r>
            <a:r>
              <a:rPr lang="en-US" sz="3200" dirty="0">
                <a:solidFill>
                  <a:schemeClr val="tx1"/>
                </a:solidFill>
              </a:rPr>
              <a:t> </a:t>
            </a:r>
            <a:r>
              <a:rPr lang="en-US" sz="3200" cap="small" dirty="0">
                <a:solidFill>
                  <a:schemeClr val="tx1"/>
                </a:solidFill>
              </a:rPr>
              <a:t>throughout the whole earth</a:t>
            </a:r>
            <a:r>
              <a:rPr lang="en-US" sz="3200" dirty="0">
                <a:solidFill>
                  <a:schemeClr val="tx1"/>
                </a:solidFill>
              </a:rPr>
              <a:t>.” </a:t>
            </a:r>
            <a:r>
              <a:rPr lang="en-US" sz="3200" b="1" baseline="30000" dirty="0">
                <a:solidFill>
                  <a:schemeClr val="tx1"/>
                </a:solidFill>
              </a:rPr>
              <a:t>18</a:t>
            </a:r>
            <a:r>
              <a:rPr lang="en-US" sz="3200" baseline="30000" dirty="0">
                <a:solidFill>
                  <a:schemeClr val="tx1"/>
                </a:solidFill>
              </a:rPr>
              <a:t> </a:t>
            </a:r>
            <a:r>
              <a:rPr lang="en-US" sz="3200" dirty="0">
                <a:solidFill>
                  <a:schemeClr val="tx1"/>
                </a:solidFill>
              </a:rPr>
              <a:t>So then He has mercy on whom He desires, and He hardens whom He desires.</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7" name="Rounded Rectangular Callout 11">
            <a:extLst>
              <a:ext uri="{FF2B5EF4-FFF2-40B4-BE49-F238E27FC236}">
                <a16:creationId xmlns:a16="http://schemas.microsoft.com/office/drawing/2014/main" xmlns="" id="{EA6B06A5-B34A-3119-69D9-7A19391B3355}"/>
              </a:ext>
            </a:extLst>
          </p:cNvPr>
          <p:cNvSpPr/>
          <p:nvPr/>
        </p:nvSpPr>
        <p:spPr>
          <a:xfrm>
            <a:off x="152400" y="1045008"/>
            <a:ext cx="70866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So God hardens people’s hearts so they can’t come to Christ and be saved?</a:t>
            </a:r>
            <a:endParaRPr lang="en-US" sz="3200" b="1" i="1" dirty="0"/>
          </a:p>
        </p:txBody>
      </p:sp>
      <p:sp>
        <p:nvSpPr>
          <p:cNvPr id="3" name="Rectangle 2">
            <a:extLst>
              <a:ext uri="{FF2B5EF4-FFF2-40B4-BE49-F238E27FC236}">
                <a16:creationId xmlns:a16="http://schemas.microsoft.com/office/drawing/2014/main" xmlns="" id="{2E82712F-CBE6-E28A-BCC1-7419AED43013}"/>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4</a:t>
            </a:r>
          </a:p>
        </p:txBody>
      </p:sp>
      <p:sp>
        <p:nvSpPr>
          <p:cNvPr id="5" name="Speech Bubble: Rectangle 4">
            <a:extLst>
              <a:ext uri="{FF2B5EF4-FFF2-40B4-BE49-F238E27FC236}">
                <a16:creationId xmlns:a16="http://schemas.microsoft.com/office/drawing/2014/main" xmlns="" id="{AB07C0A3-7CCC-EC9A-661D-8025D64DD23E}"/>
              </a:ext>
            </a:extLst>
          </p:cNvPr>
          <p:cNvSpPr/>
          <p:nvPr/>
        </p:nvSpPr>
        <p:spPr>
          <a:xfrm>
            <a:off x="9220200" y="3733800"/>
            <a:ext cx="2819400" cy="746126"/>
          </a:xfrm>
          <a:prstGeom prst="wedgeRectCallout">
            <a:avLst>
              <a:gd name="adj1" fmla="val -95017"/>
              <a:gd name="adj2" fmla="val 765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Exodus 9:16</a:t>
            </a:r>
          </a:p>
        </p:txBody>
      </p:sp>
      <p:sp>
        <p:nvSpPr>
          <p:cNvPr id="8" name="Rounded Rectangular Callout 11">
            <a:extLst>
              <a:ext uri="{FF2B5EF4-FFF2-40B4-BE49-F238E27FC236}">
                <a16:creationId xmlns:a16="http://schemas.microsoft.com/office/drawing/2014/main" xmlns="" id="{01B16B2D-D980-1177-8844-4BC5880E8652}"/>
              </a:ext>
            </a:extLst>
          </p:cNvPr>
          <p:cNvSpPr/>
          <p:nvPr/>
        </p:nvSpPr>
        <p:spPr>
          <a:xfrm>
            <a:off x="533400" y="2524241"/>
            <a:ext cx="7086600" cy="1209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i="1" dirty="0"/>
              <a:t>Will Pharoah be able to thwart God’s plan to work through the nation?</a:t>
            </a:r>
          </a:p>
        </p:txBody>
      </p:sp>
      <p:cxnSp>
        <p:nvCxnSpPr>
          <p:cNvPr id="4" name="Straight Connector 3">
            <a:extLst>
              <a:ext uri="{FF2B5EF4-FFF2-40B4-BE49-F238E27FC236}">
                <a16:creationId xmlns:a16="http://schemas.microsoft.com/office/drawing/2014/main" xmlns="" id="{17CD9C3A-BB83-7904-D89A-D8B6F55CEA7A}"/>
              </a:ext>
            </a:extLst>
          </p:cNvPr>
          <p:cNvCxnSpPr>
            <a:cxnSpLocks/>
          </p:cNvCxnSpPr>
          <p:nvPr/>
        </p:nvCxnSpPr>
        <p:spPr>
          <a:xfrm>
            <a:off x="0" y="980401"/>
            <a:ext cx="7315200" cy="1274165"/>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1162169E-93C0-90AB-ABD5-EC6FCEDFE7C0}"/>
              </a:ext>
            </a:extLst>
          </p:cNvPr>
          <p:cNvCxnSpPr>
            <a:cxnSpLocks/>
          </p:cNvCxnSpPr>
          <p:nvPr/>
        </p:nvCxnSpPr>
        <p:spPr>
          <a:xfrm flipV="1">
            <a:off x="10510" y="990600"/>
            <a:ext cx="7228490" cy="1351311"/>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ounded Rectangular Callout 11">
            <a:extLst>
              <a:ext uri="{FF2B5EF4-FFF2-40B4-BE49-F238E27FC236}">
                <a16:creationId xmlns:a16="http://schemas.microsoft.com/office/drawing/2014/main" xmlns="" id="{380D05AF-A4FC-3C4F-EF65-2EE1C28E8E16}"/>
              </a:ext>
            </a:extLst>
          </p:cNvPr>
          <p:cNvSpPr/>
          <p:nvPr/>
        </p:nvSpPr>
        <p:spPr>
          <a:xfrm>
            <a:off x="195755" y="2647749"/>
            <a:ext cx="7424245" cy="1209559"/>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marR="0" algn="ctr">
              <a:lnSpc>
                <a:spcPct val="107000"/>
              </a:lnSpc>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Point: Even the </a:t>
            </a:r>
            <a:r>
              <a:rPr lang="en-US" sz="3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worst</a:t>
            </a: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enemy in the OT couldn’t thwart God’s national strategy</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ular Callout 9">
            <a:extLst>
              <a:ext uri="{FF2B5EF4-FFF2-40B4-BE49-F238E27FC236}">
                <a16:creationId xmlns:a16="http://schemas.microsoft.com/office/drawing/2014/main" xmlns="" id="{588573F1-3F8D-C931-FA93-2AE32A40BBAC}"/>
              </a:ext>
            </a:extLst>
          </p:cNvPr>
          <p:cNvSpPr/>
          <p:nvPr/>
        </p:nvSpPr>
        <p:spPr>
          <a:xfrm>
            <a:off x="152400" y="4003474"/>
            <a:ext cx="7315200" cy="1066800"/>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In fact God used Pharaoh's very hostility to advance His plan!</a:t>
            </a:r>
          </a:p>
        </p:txBody>
      </p:sp>
    </p:spTree>
    <p:extLst>
      <p:ext uri="{BB962C8B-B14F-4D97-AF65-F5344CB8AC3E}">
        <p14:creationId xmlns:p14="http://schemas.microsoft.com/office/powerpoint/2010/main" val="118037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8518FAF-BAEE-8728-09C8-9BD7E350DFD4}"/>
              </a:ext>
            </a:extLst>
          </p:cNvPr>
          <p:cNvSpPr/>
          <p:nvPr/>
        </p:nvSpPr>
        <p:spPr>
          <a:xfrm>
            <a:off x="-10510" y="4940680"/>
            <a:ext cx="12192000" cy="191077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ffectLst/>
              <a:ea typeface="Calibri" panose="020F0502020204030204" pitchFamily="34" charset="0"/>
              <a:cs typeface="Times New Roman" panose="02020603050405020304" pitchFamily="18" charset="0"/>
            </a:endParaRPr>
          </a:p>
          <a:p>
            <a:r>
              <a:rPr lang="en-US" sz="3200" b="1" baseline="30000" dirty="0">
                <a:solidFill>
                  <a:schemeClr val="tx1"/>
                </a:solidFill>
                <a:effectLst/>
                <a:ea typeface="Calibri" panose="020F0502020204030204" pitchFamily="34" charset="0"/>
                <a:cs typeface="Times New Roman" panose="02020603050405020304" pitchFamily="18" charset="0"/>
              </a:rPr>
              <a:t>Romans </a:t>
            </a:r>
            <a:r>
              <a:rPr lang="en-US" sz="3200" b="1" baseline="30000" dirty="0">
                <a:solidFill>
                  <a:schemeClr val="tx1"/>
                </a:solidFill>
              </a:rPr>
              <a:t>9:19</a:t>
            </a:r>
            <a:r>
              <a:rPr lang="en-US" sz="3200" baseline="30000" dirty="0">
                <a:solidFill>
                  <a:schemeClr val="tx1"/>
                </a:solidFill>
              </a:rPr>
              <a:t> </a:t>
            </a:r>
            <a:r>
              <a:rPr lang="en-US" sz="3200" dirty="0">
                <a:solidFill>
                  <a:schemeClr val="tx1"/>
                </a:solidFill>
              </a:rPr>
              <a:t>You will say to me then, “Why does He still find fault? For who resists His will?”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13" name="Rounded Rectangular Callout 11">
            <a:extLst>
              <a:ext uri="{FF2B5EF4-FFF2-40B4-BE49-F238E27FC236}">
                <a16:creationId xmlns:a16="http://schemas.microsoft.com/office/drawing/2014/main" xmlns="" id="{5D449ECD-5DAA-B0D3-1E9A-D98F0F90C885}"/>
              </a:ext>
            </a:extLst>
          </p:cNvPr>
          <p:cNvSpPr/>
          <p:nvPr/>
        </p:nvSpPr>
        <p:spPr>
          <a:xfrm>
            <a:off x="152400" y="1752599"/>
            <a:ext cx="11430000" cy="1187067"/>
          </a:xfrm>
          <a:prstGeom prst="wedgeRoundRectCallout">
            <a:avLst>
              <a:gd name="adj1" fmla="val 60384"/>
              <a:gd name="adj2" fmla="val -40976"/>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Objection: So if we can’t influence His plan to use nations, then it’s not fair for Him to punish us by taking our role away</a:t>
            </a:r>
          </a:p>
        </p:txBody>
      </p:sp>
    </p:spTree>
    <p:extLst>
      <p:ext uri="{BB962C8B-B14F-4D97-AF65-F5344CB8AC3E}">
        <p14:creationId xmlns:p14="http://schemas.microsoft.com/office/powerpoint/2010/main" val="262156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8518FAF-BAEE-8728-09C8-9BD7E350DFD4}"/>
              </a:ext>
            </a:extLst>
          </p:cNvPr>
          <p:cNvSpPr/>
          <p:nvPr/>
        </p:nvSpPr>
        <p:spPr>
          <a:xfrm>
            <a:off x="-10510" y="2971800"/>
            <a:ext cx="12192000" cy="387965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 9:20</a:t>
            </a:r>
            <a:r>
              <a:rPr lang="en-US" sz="3000" baseline="30000" dirty="0">
                <a:solidFill>
                  <a:schemeClr val="tx1"/>
                </a:solidFill>
              </a:rPr>
              <a:t> </a:t>
            </a:r>
            <a:r>
              <a:rPr lang="en-US" sz="3000" dirty="0">
                <a:solidFill>
                  <a:schemeClr val="tx1"/>
                </a:solidFill>
              </a:rPr>
              <a:t>On the contrary, who are you, O man, who answers back to God? The thing molded will not say to the molder, “Why did you make me like this,” will it? </a:t>
            </a:r>
            <a:r>
              <a:rPr lang="en-US" sz="3000" b="1" baseline="30000" dirty="0">
                <a:solidFill>
                  <a:schemeClr val="tx1"/>
                </a:solidFill>
              </a:rPr>
              <a:t>21</a:t>
            </a:r>
            <a:r>
              <a:rPr lang="en-US" sz="3000" baseline="30000" dirty="0">
                <a:solidFill>
                  <a:schemeClr val="tx1"/>
                </a:solidFill>
              </a:rPr>
              <a:t> </a:t>
            </a:r>
            <a:r>
              <a:rPr lang="en-US" sz="3000" dirty="0">
                <a:solidFill>
                  <a:schemeClr val="tx1"/>
                </a:solidFill>
              </a:rPr>
              <a:t>Or does not the potter have a right over the clay, to make from the same lump one vessel for honorable use and another</a:t>
            </a:r>
            <a:r>
              <a:rPr lang="en-US" sz="3000" baseline="30000" dirty="0">
                <a:solidFill>
                  <a:schemeClr val="tx1"/>
                </a:solidFill>
              </a:rPr>
              <a:t> </a:t>
            </a:r>
            <a:r>
              <a:rPr lang="en-US" sz="3000" dirty="0">
                <a:solidFill>
                  <a:schemeClr val="tx1"/>
                </a:solidFill>
              </a:rPr>
              <a:t>for common use? </a:t>
            </a:r>
            <a:r>
              <a:rPr lang="en-US" sz="3000" b="1" baseline="30000" dirty="0">
                <a:solidFill>
                  <a:schemeClr val="tx1"/>
                </a:solidFill>
              </a:rPr>
              <a:t>22</a:t>
            </a:r>
            <a:r>
              <a:rPr lang="en-US" sz="3000" baseline="30000" dirty="0">
                <a:solidFill>
                  <a:schemeClr val="tx1"/>
                </a:solidFill>
              </a:rPr>
              <a:t> </a:t>
            </a:r>
            <a:r>
              <a:rPr lang="en-US" sz="3000" dirty="0">
                <a:solidFill>
                  <a:schemeClr val="tx1"/>
                </a:solidFill>
              </a:rPr>
              <a:t>What if God, although willing to demonstrate His wrath and to make His power known, endured with much patience vessels of wrath prepared for destruction? </a:t>
            </a:r>
            <a:r>
              <a:rPr lang="en-US" sz="3000" b="1" baseline="30000" dirty="0">
                <a:solidFill>
                  <a:schemeClr val="tx1"/>
                </a:solidFill>
              </a:rPr>
              <a:t>23</a:t>
            </a:r>
            <a:r>
              <a:rPr lang="en-US" sz="3000" baseline="30000" dirty="0">
                <a:solidFill>
                  <a:schemeClr val="tx1"/>
                </a:solidFill>
              </a:rPr>
              <a:t> </a:t>
            </a:r>
            <a:r>
              <a:rPr lang="en-US" sz="3000" dirty="0">
                <a:solidFill>
                  <a:schemeClr val="tx1"/>
                </a:solidFill>
              </a:rPr>
              <a:t>And He did so to make known the riches of His glory upon vessels of mercy, which He prepared beforehand for glory,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12" name="Rounded Rectangular Callout 11">
            <a:extLst>
              <a:ext uri="{FF2B5EF4-FFF2-40B4-BE49-F238E27FC236}">
                <a16:creationId xmlns:a16="http://schemas.microsoft.com/office/drawing/2014/main" xmlns="" id="{1611C52D-35F0-CD0F-1BAE-8C38CFE27634}"/>
              </a:ext>
            </a:extLst>
          </p:cNvPr>
          <p:cNvSpPr/>
          <p:nvPr/>
        </p:nvSpPr>
        <p:spPr>
          <a:xfrm>
            <a:off x="152400" y="1752599"/>
            <a:ext cx="11430000" cy="1187067"/>
          </a:xfrm>
          <a:prstGeom prst="wedgeRoundRectCallout">
            <a:avLst>
              <a:gd name="adj1" fmla="val 60384"/>
              <a:gd name="adj2" fmla="val -40976"/>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Objection: So if we can’t influence His plan to use nations, then it’s not fair for Him to punish us by taking our role away</a:t>
            </a:r>
          </a:p>
        </p:txBody>
      </p:sp>
      <p:sp>
        <p:nvSpPr>
          <p:cNvPr id="3" name="Rounded Rectangular Callout 4">
            <a:extLst>
              <a:ext uri="{FF2B5EF4-FFF2-40B4-BE49-F238E27FC236}">
                <a16:creationId xmlns:a16="http://schemas.microsoft.com/office/drawing/2014/main" xmlns="" id="{E231D8DC-6BC3-0456-C721-CABCC335623C}"/>
              </a:ext>
            </a:extLst>
          </p:cNvPr>
          <p:cNvSpPr/>
          <p:nvPr/>
        </p:nvSpPr>
        <p:spPr>
          <a:xfrm>
            <a:off x="3581400" y="304800"/>
            <a:ext cx="8382000" cy="11430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Does this mean that some people are made for Heaven, and some people are made for Hell?</a:t>
            </a:r>
          </a:p>
        </p:txBody>
      </p:sp>
    </p:spTree>
    <p:extLst>
      <p:ext uri="{BB962C8B-B14F-4D97-AF65-F5344CB8AC3E}">
        <p14:creationId xmlns:p14="http://schemas.microsoft.com/office/powerpoint/2010/main" val="187059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AA Photo Look Jeremiah potter  fr23.gif">
            <a:extLst>
              <a:ext uri="{FF2B5EF4-FFF2-40B4-BE49-F238E27FC236}">
                <a16:creationId xmlns:a16="http://schemas.microsoft.com/office/drawing/2014/main" xmlns="" id="{E3ECF280-5499-A0CD-CF4C-CEB7FF3FC8A2}"/>
              </a:ext>
            </a:extLst>
          </p:cNvPr>
          <p:cNvPicPr>
            <a:picLocks noChangeAspect="1" noChangeArrowheads="1"/>
          </p:cNvPicPr>
          <p:nvPr/>
        </p:nvPicPr>
        <p:blipFill>
          <a:blip r:embed="rId2" cstate="print"/>
          <a:srcRect l="6305" t="5488" r="5419" b="5142"/>
          <a:stretch>
            <a:fillRect/>
          </a:stretch>
        </p:blipFill>
        <p:spPr bwMode="auto">
          <a:xfrm>
            <a:off x="6471744" y="-914400"/>
            <a:ext cx="5715000" cy="6429375"/>
          </a:xfrm>
          <a:prstGeom prst="rect">
            <a:avLst/>
          </a:prstGeom>
          <a:noFill/>
        </p:spPr>
      </p:pic>
      <p:sp>
        <p:nvSpPr>
          <p:cNvPr id="3" name="Rectangle 2">
            <a:extLst>
              <a:ext uri="{FF2B5EF4-FFF2-40B4-BE49-F238E27FC236}">
                <a16:creationId xmlns:a16="http://schemas.microsoft.com/office/drawing/2014/main" xmlns="" id="{ACA46080-2B46-D094-30D0-180EBA6035F0}"/>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5</a:t>
            </a:r>
          </a:p>
        </p:txBody>
      </p:sp>
      <p:sp>
        <p:nvSpPr>
          <p:cNvPr id="4" name="Rectangle 3">
            <a:extLst>
              <a:ext uri="{FF2B5EF4-FFF2-40B4-BE49-F238E27FC236}">
                <a16:creationId xmlns:a16="http://schemas.microsoft.com/office/drawing/2014/main" xmlns="" id="{A26176CF-4EBB-7CFE-E8DD-D9DE42287169}"/>
              </a:ext>
            </a:extLst>
          </p:cNvPr>
          <p:cNvSpPr/>
          <p:nvPr/>
        </p:nvSpPr>
        <p:spPr>
          <a:xfrm>
            <a:off x="-5255" y="4256437"/>
            <a:ext cx="12191999" cy="260944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Jeremiah 18:1</a:t>
            </a:r>
            <a:r>
              <a:rPr lang="en-US" sz="3200" b="1" dirty="0">
                <a:solidFill>
                  <a:schemeClr val="bg1"/>
                </a:solidFill>
              </a:rPr>
              <a:t> </a:t>
            </a:r>
            <a:r>
              <a:rPr lang="en-US" sz="3200" dirty="0">
                <a:solidFill>
                  <a:schemeClr val="bg1"/>
                </a:solidFill>
              </a:rPr>
              <a:t>The </a:t>
            </a:r>
            <a:r>
              <a:rPr lang="en-US" sz="3200" cap="small" dirty="0">
                <a:solidFill>
                  <a:schemeClr val="bg1"/>
                </a:solidFill>
              </a:rPr>
              <a:t>Lord</a:t>
            </a:r>
            <a:r>
              <a:rPr lang="en-US" sz="3200" dirty="0">
                <a:solidFill>
                  <a:schemeClr val="bg1"/>
                </a:solidFill>
              </a:rPr>
              <a:t> gave another message to Jeremiah. He said, </a:t>
            </a:r>
            <a:r>
              <a:rPr lang="en-US" sz="3200" b="1" baseline="30000" dirty="0">
                <a:solidFill>
                  <a:schemeClr val="bg1"/>
                </a:solidFill>
              </a:rPr>
              <a:t>2 </a:t>
            </a:r>
            <a:r>
              <a:rPr lang="en-US" sz="3200" dirty="0">
                <a:solidFill>
                  <a:schemeClr val="bg1"/>
                </a:solidFill>
              </a:rPr>
              <a:t>“Go down to the potter’s shop, and I will speak to you there.” </a:t>
            </a:r>
            <a:r>
              <a:rPr lang="en-US" sz="3200" b="1" baseline="30000" dirty="0">
                <a:solidFill>
                  <a:schemeClr val="bg1"/>
                </a:solidFill>
              </a:rPr>
              <a:t>3 </a:t>
            </a:r>
            <a:r>
              <a:rPr lang="en-US" sz="3200" dirty="0">
                <a:solidFill>
                  <a:schemeClr val="bg1"/>
                </a:solidFill>
              </a:rPr>
              <a:t>So I did as he told me and found the potter working at his wheel. </a:t>
            </a:r>
            <a:r>
              <a:rPr lang="en-US" sz="3200" b="1" baseline="30000" dirty="0">
                <a:solidFill>
                  <a:schemeClr val="bg1"/>
                </a:solidFill>
              </a:rPr>
              <a:t>4 </a:t>
            </a:r>
            <a:r>
              <a:rPr lang="en-US" sz="3200" dirty="0">
                <a:solidFill>
                  <a:schemeClr val="bg1"/>
                </a:solidFill>
              </a:rPr>
              <a:t>But the jar he was making did not turn out as he had hoped, so he crushed it into a lump of clay again and started over.</a:t>
            </a:r>
          </a:p>
        </p:txBody>
      </p:sp>
    </p:spTree>
    <p:extLst>
      <p:ext uri="{BB962C8B-B14F-4D97-AF65-F5344CB8AC3E}">
        <p14:creationId xmlns:p14="http://schemas.microsoft.com/office/powerpoint/2010/main" val="302320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AA Photo Look Jeremiah potter  fr23.gif">
            <a:extLst>
              <a:ext uri="{FF2B5EF4-FFF2-40B4-BE49-F238E27FC236}">
                <a16:creationId xmlns:a16="http://schemas.microsoft.com/office/drawing/2014/main" xmlns="" id="{E3ECF280-5499-A0CD-CF4C-CEB7FF3FC8A2}"/>
              </a:ext>
            </a:extLst>
          </p:cNvPr>
          <p:cNvPicPr>
            <a:picLocks noChangeAspect="1" noChangeArrowheads="1"/>
          </p:cNvPicPr>
          <p:nvPr/>
        </p:nvPicPr>
        <p:blipFill>
          <a:blip r:embed="rId2" cstate="print"/>
          <a:srcRect l="6305" t="5488" r="5419" b="5142"/>
          <a:stretch>
            <a:fillRect/>
          </a:stretch>
        </p:blipFill>
        <p:spPr bwMode="auto">
          <a:xfrm>
            <a:off x="6471744" y="-914400"/>
            <a:ext cx="5715000" cy="6429375"/>
          </a:xfrm>
          <a:prstGeom prst="rect">
            <a:avLst/>
          </a:prstGeom>
          <a:noFill/>
        </p:spPr>
      </p:pic>
      <p:sp>
        <p:nvSpPr>
          <p:cNvPr id="3" name="Rectangle 2">
            <a:extLst>
              <a:ext uri="{FF2B5EF4-FFF2-40B4-BE49-F238E27FC236}">
                <a16:creationId xmlns:a16="http://schemas.microsoft.com/office/drawing/2014/main" xmlns="" id="{ACA46080-2B46-D094-30D0-180EBA6035F0}"/>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5</a:t>
            </a:r>
          </a:p>
        </p:txBody>
      </p:sp>
      <p:sp>
        <p:nvSpPr>
          <p:cNvPr id="4" name="Rectangle 3">
            <a:extLst>
              <a:ext uri="{FF2B5EF4-FFF2-40B4-BE49-F238E27FC236}">
                <a16:creationId xmlns:a16="http://schemas.microsoft.com/office/drawing/2014/main" xmlns="" id="{A26176CF-4EBB-7CFE-E8DD-D9DE42287169}"/>
              </a:ext>
            </a:extLst>
          </p:cNvPr>
          <p:cNvSpPr/>
          <p:nvPr/>
        </p:nvSpPr>
        <p:spPr>
          <a:xfrm>
            <a:off x="-5255" y="4256437"/>
            <a:ext cx="12191999" cy="260944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Jeremiah 18:5 </a:t>
            </a:r>
            <a:r>
              <a:rPr lang="en-US" sz="3200" dirty="0">
                <a:solidFill>
                  <a:schemeClr val="bg1"/>
                </a:solidFill>
              </a:rPr>
              <a:t>Then the </a:t>
            </a:r>
            <a:r>
              <a:rPr lang="en-US" sz="3200" cap="small" dirty="0">
                <a:solidFill>
                  <a:schemeClr val="bg1"/>
                </a:solidFill>
              </a:rPr>
              <a:t>Lord</a:t>
            </a:r>
            <a:r>
              <a:rPr lang="en-US" sz="3200" dirty="0">
                <a:solidFill>
                  <a:schemeClr val="bg1"/>
                </a:solidFill>
              </a:rPr>
              <a:t> gave me this message: </a:t>
            </a:r>
            <a:r>
              <a:rPr lang="en-US" sz="3200" b="1" baseline="30000" dirty="0">
                <a:solidFill>
                  <a:schemeClr val="bg1"/>
                </a:solidFill>
              </a:rPr>
              <a:t>6 </a:t>
            </a:r>
            <a:r>
              <a:rPr lang="en-US" sz="3200" dirty="0">
                <a:solidFill>
                  <a:schemeClr val="bg1"/>
                </a:solidFill>
              </a:rPr>
              <a:t>“</a:t>
            </a:r>
            <a:r>
              <a:rPr lang="en-US" sz="3200" b="1" u="sng" dirty="0">
                <a:solidFill>
                  <a:schemeClr val="bg1"/>
                </a:solidFill>
              </a:rPr>
              <a:t>O Israel</a:t>
            </a:r>
            <a:r>
              <a:rPr lang="en-US" sz="3200" dirty="0">
                <a:solidFill>
                  <a:schemeClr val="bg1"/>
                </a:solidFill>
              </a:rPr>
              <a:t>, can I not do to you as this potter has done to his clay? As the clay is in the potter’s hand, so are you in my hand. </a:t>
            </a:r>
            <a:r>
              <a:rPr lang="en-US" sz="3200" b="1" baseline="30000" dirty="0">
                <a:solidFill>
                  <a:schemeClr val="bg1"/>
                </a:solidFill>
              </a:rPr>
              <a:t>7 </a:t>
            </a:r>
            <a:r>
              <a:rPr lang="en-US" sz="3200" dirty="0">
                <a:solidFill>
                  <a:schemeClr val="bg1"/>
                </a:solidFill>
              </a:rPr>
              <a:t>If I announce that a certain </a:t>
            </a:r>
            <a:r>
              <a:rPr lang="en-US" sz="3200" b="1" u="sng" dirty="0">
                <a:solidFill>
                  <a:schemeClr val="bg1"/>
                </a:solidFill>
              </a:rPr>
              <a:t>nation</a:t>
            </a:r>
            <a:r>
              <a:rPr lang="en-US" sz="3200" dirty="0">
                <a:solidFill>
                  <a:schemeClr val="bg1"/>
                </a:solidFill>
              </a:rPr>
              <a:t> or </a:t>
            </a:r>
            <a:r>
              <a:rPr lang="en-US" sz="3200" b="1" u="sng" dirty="0">
                <a:solidFill>
                  <a:schemeClr val="bg1"/>
                </a:solidFill>
              </a:rPr>
              <a:t>kingdom</a:t>
            </a:r>
            <a:r>
              <a:rPr lang="en-US" sz="3200" dirty="0">
                <a:solidFill>
                  <a:schemeClr val="bg1"/>
                </a:solidFill>
              </a:rPr>
              <a:t> is to be uprooted, torn down, and destroyed, </a:t>
            </a:r>
            <a:r>
              <a:rPr lang="en-US" sz="3200" b="1" baseline="30000" dirty="0">
                <a:solidFill>
                  <a:schemeClr val="bg1"/>
                </a:solidFill>
              </a:rPr>
              <a:t>8 </a:t>
            </a:r>
            <a:r>
              <a:rPr lang="en-US" sz="3200" dirty="0">
                <a:solidFill>
                  <a:schemeClr val="bg1"/>
                </a:solidFill>
              </a:rPr>
              <a:t>but then that </a:t>
            </a:r>
            <a:r>
              <a:rPr lang="en-US" sz="3200" b="1" u="sng" dirty="0">
                <a:solidFill>
                  <a:schemeClr val="bg1"/>
                </a:solidFill>
              </a:rPr>
              <a:t>nation</a:t>
            </a:r>
            <a:r>
              <a:rPr lang="en-US" sz="3200" dirty="0">
                <a:solidFill>
                  <a:schemeClr val="bg1"/>
                </a:solidFill>
              </a:rPr>
              <a:t> renounces its evil ways, I will not destroy it as I had planned. </a:t>
            </a:r>
            <a:endParaRPr lang="en-US" sz="3200" b="1"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59024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7B2A4E4B-4500-2868-7811-DC55CF853A0E}"/>
              </a:ext>
            </a:extLst>
          </p:cNvPr>
          <p:cNvSpPr/>
          <p:nvPr/>
        </p:nvSpPr>
        <p:spPr>
          <a:xfrm>
            <a:off x="0"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9:14</a:t>
            </a:r>
            <a:r>
              <a:rPr lang="en-US" sz="3200" baseline="30000" dirty="0">
                <a:solidFill>
                  <a:schemeClr val="tx1"/>
                </a:solidFill>
              </a:rPr>
              <a:t> </a:t>
            </a:r>
            <a:r>
              <a:rPr lang="en-US" sz="3200" dirty="0">
                <a:solidFill>
                  <a:schemeClr val="tx1"/>
                </a:solidFill>
              </a:rPr>
              <a:t>What shall we say then? There is no injustice with God, is there? May it never be! </a:t>
            </a:r>
            <a:r>
              <a:rPr lang="en-US" sz="3200" b="1" baseline="30000" dirty="0">
                <a:solidFill>
                  <a:schemeClr val="tx1"/>
                </a:solidFill>
              </a:rPr>
              <a:t>15</a:t>
            </a:r>
            <a:r>
              <a:rPr lang="en-US" sz="3200" baseline="30000" dirty="0">
                <a:solidFill>
                  <a:schemeClr val="tx1"/>
                </a:solidFill>
              </a:rPr>
              <a:t> </a:t>
            </a:r>
            <a:r>
              <a:rPr lang="en-US" sz="3200" dirty="0">
                <a:solidFill>
                  <a:schemeClr val="tx1"/>
                </a:solidFill>
              </a:rPr>
              <a:t>For He says to Moses, “I </a:t>
            </a:r>
            <a:r>
              <a:rPr lang="en-US" sz="3200" cap="small" dirty="0">
                <a:solidFill>
                  <a:schemeClr val="tx1"/>
                </a:solidFill>
              </a:rPr>
              <a:t>will have mercy on whom I have mercy, and I will have compassion on whom I have compassion</a:t>
            </a:r>
            <a:r>
              <a:rPr lang="en-US" sz="3200" dirty="0">
                <a:solidFill>
                  <a:schemeClr val="tx1"/>
                </a:solidFill>
              </a:rPr>
              <a:t>.” </a:t>
            </a:r>
            <a:r>
              <a:rPr lang="en-US" sz="3200" b="1" baseline="30000" dirty="0">
                <a:solidFill>
                  <a:schemeClr val="tx1"/>
                </a:solidFill>
              </a:rPr>
              <a:t>16</a:t>
            </a:r>
            <a:r>
              <a:rPr lang="en-US" sz="3200" baseline="30000" dirty="0">
                <a:solidFill>
                  <a:schemeClr val="tx1"/>
                </a:solidFill>
              </a:rPr>
              <a:t> </a:t>
            </a:r>
            <a:r>
              <a:rPr lang="en-US" sz="3200" dirty="0">
                <a:solidFill>
                  <a:schemeClr val="tx1"/>
                </a:solidFill>
              </a:rPr>
              <a:t>So then it does not depend on the man who wills or the man who runs, but on God who has mercy.</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64D9355E-01C3-3522-30C7-1D2847F54FA1}"/>
              </a:ext>
            </a:extLst>
          </p:cNvPr>
          <p:cNvSpPr/>
          <p:nvPr/>
        </p:nvSpPr>
        <p:spPr>
          <a:xfrm>
            <a:off x="990600" y="1228841"/>
            <a:ext cx="80772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God chooses in advance who will be eternally saved and who will be eternally judged</a:t>
            </a:r>
            <a:endParaRPr lang="en-US" sz="3200" dirty="0"/>
          </a:p>
        </p:txBody>
      </p:sp>
      <p:sp>
        <p:nvSpPr>
          <p:cNvPr id="6" name="Thought Bubble: Cloud 5">
            <a:extLst>
              <a:ext uri="{FF2B5EF4-FFF2-40B4-BE49-F238E27FC236}">
                <a16:creationId xmlns:a16="http://schemas.microsoft.com/office/drawing/2014/main" xmlns="" id="{8EA4F49A-1B77-C8CE-B66B-00B8A422ACE1}"/>
              </a:ext>
            </a:extLst>
          </p:cNvPr>
          <p:cNvSpPr/>
          <p:nvPr/>
        </p:nvSpPr>
        <p:spPr>
          <a:xfrm>
            <a:off x="8153400" y="-152400"/>
            <a:ext cx="4267200" cy="1981200"/>
          </a:xfrm>
          <a:prstGeom prst="cloudCallout">
            <a:avLst>
              <a:gd name="adj1" fmla="val 41729"/>
              <a:gd name="adj2" fmla="val 6409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That sounds kind of unfair…</a:t>
            </a:r>
          </a:p>
        </p:txBody>
      </p:sp>
      <p:sp>
        <p:nvSpPr>
          <p:cNvPr id="5" name="Rounded Rectangular Callout 11">
            <a:extLst>
              <a:ext uri="{FF2B5EF4-FFF2-40B4-BE49-F238E27FC236}">
                <a16:creationId xmlns:a16="http://schemas.microsoft.com/office/drawing/2014/main" xmlns="" id="{8F073486-45A8-FF83-015B-191102E13EB6}"/>
              </a:ext>
            </a:extLst>
          </p:cNvPr>
          <p:cNvSpPr/>
          <p:nvPr/>
        </p:nvSpPr>
        <p:spPr>
          <a:xfrm>
            <a:off x="228600" y="304800"/>
            <a:ext cx="6858000" cy="828559"/>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“Double Predestination?”</a:t>
            </a:r>
          </a:p>
        </p:txBody>
      </p:sp>
      <p:sp>
        <p:nvSpPr>
          <p:cNvPr id="2" name="Rounded Rectangular Callout 11">
            <a:extLst>
              <a:ext uri="{FF2B5EF4-FFF2-40B4-BE49-F238E27FC236}">
                <a16:creationId xmlns:a16="http://schemas.microsoft.com/office/drawing/2014/main" xmlns="" id="{25FDAEE0-7326-74B8-E75C-34B7A0C2A1FC}"/>
              </a:ext>
            </a:extLst>
          </p:cNvPr>
          <p:cNvSpPr/>
          <p:nvPr/>
        </p:nvSpPr>
        <p:spPr>
          <a:xfrm>
            <a:off x="2971800" y="2504959"/>
            <a:ext cx="90678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This means we don’t really choose about whether to believe in Christ for salvation- it’s predetermined  </a:t>
            </a:r>
            <a:endParaRPr lang="en-US" sz="3200" dirty="0"/>
          </a:p>
        </p:txBody>
      </p:sp>
    </p:spTree>
    <p:extLst>
      <p:ext uri="{BB962C8B-B14F-4D97-AF65-F5344CB8AC3E}">
        <p14:creationId xmlns:p14="http://schemas.microsoft.com/office/powerpoint/2010/main" val="6629455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AA Photo Look Jeremiah potter  fr23.gif">
            <a:extLst>
              <a:ext uri="{FF2B5EF4-FFF2-40B4-BE49-F238E27FC236}">
                <a16:creationId xmlns:a16="http://schemas.microsoft.com/office/drawing/2014/main" xmlns="" id="{E3ECF280-5499-A0CD-CF4C-CEB7FF3FC8A2}"/>
              </a:ext>
            </a:extLst>
          </p:cNvPr>
          <p:cNvPicPr>
            <a:picLocks noChangeAspect="1" noChangeArrowheads="1"/>
          </p:cNvPicPr>
          <p:nvPr/>
        </p:nvPicPr>
        <p:blipFill>
          <a:blip r:embed="rId2" cstate="print"/>
          <a:srcRect l="6305" t="5488" r="5419" b="5142"/>
          <a:stretch>
            <a:fillRect/>
          </a:stretch>
        </p:blipFill>
        <p:spPr bwMode="auto">
          <a:xfrm>
            <a:off x="6471744" y="-914400"/>
            <a:ext cx="5715000" cy="6429375"/>
          </a:xfrm>
          <a:prstGeom prst="rect">
            <a:avLst/>
          </a:prstGeom>
          <a:noFill/>
        </p:spPr>
      </p:pic>
      <p:sp>
        <p:nvSpPr>
          <p:cNvPr id="3" name="Rectangle 2">
            <a:extLst>
              <a:ext uri="{FF2B5EF4-FFF2-40B4-BE49-F238E27FC236}">
                <a16:creationId xmlns:a16="http://schemas.microsoft.com/office/drawing/2014/main" xmlns="" id="{ACA46080-2B46-D094-30D0-180EBA6035F0}"/>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5</a:t>
            </a:r>
          </a:p>
        </p:txBody>
      </p:sp>
      <p:sp>
        <p:nvSpPr>
          <p:cNvPr id="4" name="Rectangle 3">
            <a:extLst>
              <a:ext uri="{FF2B5EF4-FFF2-40B4-BE49-F238E27FC236}">
                <a16:creationId xmlns:a16="http://schemas.microsoft.com/office/drawing/2014/main" xmlns="" id="{A26176CF-4EBB-7CFE-E8DD-D9DE42287169}"/>
              </a:ext>
            </a:extLst>
          </p:cNvPr>
          <p:cNvSpPr/>
          <p:nvPr/>
        </p:nvSpPr>
        <p:spPr>
          <a:xfrm>
            <a:off x="-5255" y="4256437"/>
            <a:ext cx="12191999" cy="260944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Jeremiah 18:9 </a:t>
            </a:r>
            <a:r>
              <a:rPr lang="en-US" sz="3200" dirty="0">
                <a:solidFill>
                  <a:schemeClr val="bg1"/>
                </a:solidFill>
              </a:rPr>
              <a:t>And if I announce that I will plant and build up a certain </a:t>
            </a:r>
            <a:r>
              <a:rPr lang="en-US" sz="3200" b="1" u="sng" dirty="0">
                <a:solidFill>
                  <a:schemeClr val="bg1"/>
                </a:solidFill>
              </a:rPr>
              <a:t>nation</a:t>
            </a:r>
            <a:r>
              <a:rPr lang="en-US" sz="3200" dirty="0">
                <a:solidFill>
                  <a:schemeClr val="bg1"/>
                </a:solidFill>
              </a:rPr>
              <a:t> or </a:t>
            </a:r>
            <a:r>
              <a:rPr lang="en-US" sz="3200" b="1" u="sng" dirty="0">
                <a:solidFill>
                  <a:schemeClr val="bg1"/>
                </a:solidFill>
              </a:rPr>
              <a:t>kingdom</a:t>
            </a:r>
            <a:r>
              <a:rPr lang="en-US" sz="3200" dirty="0">
                <a:solidFill>
                  <a:schemeClr val="bg1"/>
                </a:solidFill>
              </a:rPr>
              <a:t>,</a:t>
            </a:r>
            <a:r>
              <a:rPr lang="en-US" sz="3200" b="1" baseline="30000" dirty="0">
                <a:solidFill>
                  <a:schemeClr val="bg1"/>
                </a:solidFill>
              </a:rPr>
              <a:t>10 </a:t>
            </a:r>
            <a:r>
              <a:rPr lang="en-US" sz="3200" dirty="0">
                <a:solidFill>
                  <a:schemeClr val="bg1"/>
                </a:solidFill>
              </a:rPr>
              <a:t>but then that </a:t>
            </a:r>
            <a:r>
              <a:rPr lang="en-US" sz="3200" b="1" u="sng" dirty="0">
                <a:solidFill>
                  <a:schemeClr val="bg1"/>
                </a:solidFill>
              </a:rPr>
              <a:t>nation</a:t>
            </a:r>
            <a:r>
              <a:rPr lang="en-US" sz="3200" dirty="0">
                <a:solidFill>
                  <a:schemeClr val="bg1"/>
                </a:solidFill>
              </a:rPr>
              <a:t> turns to evil and refuses to obey me, I will not bless it as I said I would.</a:t>
            </a:r>
          </a:p>
          <a:p>
            <a:endParaRPr lang="en-US" sz="3200" dirty="0">
              <a:solidFill>
                <a:schemeClr val="bg1"/>
              </a:solidFill>
            </a:endParaRPr>
          </a:p>
        </p:txBody>
      </p:sp>
      <p:sp>
        <p:nvSpPr>
          <p:cNvPr id="2" name="Rounded Rectangular Callout 11">
            <a:extLst>
              <a:ext uri="{FF2B5EF4-FFF2-40B4-BE49-F238E27FC236}">
                <a16:creationId xmlns:a16="http://schemas.microsoft.com/office/drawing/2014/main" xmlns="" id="{F56BF935-7708-9B11-61B5-B89F25360319}"/>
              </a:ext>
            </a:extLst>
          </p:cNvPr>
          <p:cNvSpPr/>
          <p:nvPr/>
        </p:nvSpPr>
        <p:spPr>
          <a:xfrm>
            <a:off x="76200" y="1153349"/>
            <a:ext cx="6319344" cy="1209559"/>
          </a:xfrm>
          <a:prstGeom prst="wedgeRoundRectCallout">
            <a:avLst>
              <a:gd name="adj1" fmla="val -21927"/>
              <a:gd name="adj2" fmla="val 49596"/>
              <a:gd name="adj3" fmla="val 16667"/>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marR="0" algn="ctr">
              <a:lnSpc>
                <a:spcPct val="107000"/>
              </a:lnSpc>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is about God’s choice to advance </a:t>
            </a: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His </a:t>
            </a: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plan through a </a:t>
            </a:r>
            <a:r>
              <a:rPr lang="en-US" sz="3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nation</a:t>
            </a:r>
            <a:endPar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39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AA Photo Look Jeremiah potter  fr23.gif">
            <a:extLst>
              <a:ext uri="{FF2B5EF4-FFF2-40B4-BE49-F238E27FC236}">
                <a16:creationId xmlns:a16="http://schemas.microsoft.com/office/drawing/2014/main" xmlns="" id="{E3ECF280-5499-A0CD-CF4C-CEB7FF3FC8A2}"/>
              </a:ext>
            </a:extLst>
          </p:cNvPr>
          <p:cNvPicPr>
            <a:picLocks noChangeAspect="1" noChangeArrowheads="1"/>
          </p:cNvPicPr>
          <p:nvPr/>
        </p:nvPicPr>
        <p:blipFill>
          <a:blip r:embed="rId2" cstate="print"/>
          <a:srcRect l="6305" t="5488" r="5419" b="5142"/>
          <a:stretch>
            <a:fillRect/>
          </a:stretch>
        </p:blipFill>
        <p:spPr bwMode="auto">
          <a:xfrm>
            <a:off x="6471744" y="-914400"/>
            <a:ext cx="5715000" cy="6429375"/>
          </a:xfrm>
          <a:prstGeom prst="rect">
            <a:avLst/>
          </a:prstGeom>
          <a:noFill/>
        </p:spPr>
      </p:pic>
      <p:sp>
        <p:nvSpPr>
          <p:cNvPr id="3" name="Rectangle 2">
            <a:extLst>
              <a:ext uri="{FF2B5EF4-FFF2-40B4-BE49-F238E27FC236}">
                <a16:creationId xmlns:a16="http://schemas.microsoft.com/office/drawing/2014/main" xmlns="" id="{ACA46080-2B46-D094-30D0-180EBA6035F0}"/>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5</a:t>
            </a:r>
          </a:p>
        </p:txBody>
      </p:sp>
      <p:sp>
        <p:nvSpPr>
          <p:cNvPr id="4" name="Rectangle 3">
            <a:extLst>
              <a:ext uri="{FF2B5EF4-FFF2-40B4-BE49-F238E27FC236}">
                <a16:creationId xmlns:a16="http://schemas.microsoft.com/office/drawing/2014/main" xmlns="" id="{A26176CF-4EBB-7CFE-E8DD-D9DE42287169}"/>
              </a:ext>
            </a:extLst>
          </p:cNvPr>
          <p:cNvSpPr/>
          <p:nvPr/>
        </p:nvSpPr>
        <p:spPr>
          <a:xfrm>
            <a:off x="-5255" y="4256437"/>
            <a:ext cx="12191999" cy="260944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Jeremiah 18:9 </a:t>
            </a:r>
            <a:r>
              <a:rPr lang="en-US" sz="3200" dirty="0">
                <a:solidFill>
                  <a:schemeClr val="bg1"/>
                </a:solidFill>
              </a:rPr>
              <a:t>And if I announce that I will plant and build up a certain nation or kingdom,</a:t>
            </a:r>
            <a:r>
              <a:rPr lang="en-US" sz="3200" b="1" baseline="30000" dirty="0">
                <a:solidFill>
                  <a:schemeClr val="bg1"/>
                </a:solidFill>
              </a:rPr>
              <a:t>10 </a:t>
            </a:r>
            <a:r>
              <a:rPr lang="en-US" sz="3200" b="1" u="sng" dirty="0">
                <a:solidFill>
                  <a:schemeClr val="bg1"/>
                </a:solidFill>
              </a:rPr>
              <a:t>but then that nation turns to evil and refuses to obey me, I will not bless it as I said I would.</a:t>
            </a:r>
          </a:p>
          <a:p>
            <a:endParaRPr lang="en-US" sz="3200" dirty="0">
              <a:solidFill>
                <a:schemeClr val="bg1"/>
              </a:solidFill>
            </a:endParaRPr>
          </a:p>
        </p:txBody>
      </p:sp>
      <p:sp>
        <p:nvSpPr>
          <p:cNvPr id="2" name="Rounded Rectangular Callout 11">
            <a:extLst>
              <a:ext uri="{FF2B5EF4-FFF2-40B4-BE49-F238E27FC236}">
                <a16:creationId xmlns:a16="http://schemas.microsoft.com/office/drawing/2014/main" xmlns="" id="{F56BF935-7708-9B11-61B5-B89F25360319}"/>
              </a:ext>
            </a:extLst>
          </p:cNvPr>
          <p:cNvSpPr/>
          <p:nvPr/>
        </p:nvSpPr>
        <p:spPr>
          <a:xfrm>
            <a:off x="76200" y="1153349"/>
            <a:ext cx="6319344" cy="1209559"/>
          </a:xfrm>
          <a:prstGeom prst="wedgeRoundRectCallout">
            <a:avLst>
              <a:gd name="adj1" fmla="val -21927"/>
              <a:gd name="adj2" fmla="val 49596"/>
              <a:gd name="adj3" fmla="val 16667"/>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marR="0" algn="ctr">
              <a:lnSpc>
                <a:spcPct val="107000"/>
              </a:lnSpc>
              <a:spcBef>
                <a:spcPts val="0"/>
              </a:spcBef>
              <a:spcAft>
                <a:spcPts val="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is about God’s choice to advance </a:t>
            </a:r>
            <a:r>
              <a:rPr lang="en-US" sz="3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His </a:t>
            </a: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plan through a </a:t>
            </a:r>
            <a:r>
              <a:rPr lang="en-US" sz="3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nation</a:t>
            </a:r>
            <a:endPar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ular Callout 11">
            <a:extLst>
              <a:ext uri="{FF2B5EF4-FFF2-40B4-BE49-F238E27FC236}">
                <a16:creationId xmlns:a16="http://schemas.microsoft.com/office/drawing/2014/main" xmlns="" id="{B79E19C5-6715-3782-C053-9BE25E45294C}"/>
              </a:ext>
            </a:extLst>
          </p:cNvPr>
          <p:cNvSpPr/>
          <p:nvPr/>
        </p:nvSpPr>
        <p:spPr>
          <a:xfrm>
            <a:off x="73572" y="2604029"/>
            <a:ext cx="6784428" cy="1209559"/>
          </a:xfrm>
          <a:prstGeom prst="wedgeRoundRectCallout">
            <a:avLst>
              <a:gd name="adj1" fmla="val -21927"/>
              <a:gd name="adj2" fmla="val 49596"/>
              <a:gd name="adj3" fmla="val 16667"/>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Warning: Israel, your role is conditioned on your obedience to Me</a:t>
            </a:r>
          </a:p>
        </p:txBody>
      </p:sp>
    </p:spTree>
    <p:extLst>
      <p:ext uri="{BB962C8B-B14F-4D97-AF65-F5344CB8AC3E}">
        <p14:creationId xmlns:p14="http://schemas.microsoft.com/office/powerpoint/2010/main" val="15609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AA Photo Look Jeremiah potter  fr23.gif">
            <a:extLst>
              <a:ext uri="{FF2B5EF4-FFF2-40B4-BE49-F238E27FC236}">
                <a16:creationId xmlns:a16="http://schemas.microsoft.com/office/drawing/2014/main" xmlns="" id="{E3ECF280-5499-A0CD-CF4C-CEB7FF3FC8A2}"/>
              </a:ext>
            </a:extLst>
          </p:cNvPr>
          <p:cNvPicPr>
            <a:picLocks noChangeAspect="1" noChangeArrowheads="1"/>
          </p:cNvPicPr>
          <p:nvPr/>
        </p:nvPicPr>
        <p:blipFill>
          <a:blip r:embed="rId2" cstate="print"/>
          <a:srcRect l="6305" t="5488" r="5419" b="5142"/>
          <a:stretch>
            <a:fillRect/>
          </a:stretch>
        </p:blipFill>
        <p:spPr bwMode="auto">
          <a:xfrm>
            <a:off x="6471744" y="-914400"/>
            <a:ext cx="5715000" cy="6429375"/>
          </a:xfrm>
          <a:prstGeom prst="rect">
            <a:avLst/>
          </a:prstGeom>
          <a:noFill/>
        </p:spPr>
      </p:pic>
      <p:sp>
        <p:nvSpPr>
          <p:cNvPr id="3" name="Rectangle 2">
            <a:extLst>
              <a:ext uri="{FF2B5EF4-FFF2-40B4-BE49-F238E27FC236}">
                <a16:creationId xmlns:a16="http://schemas.microsoft.com/office/drawing/2014/main" xmlns="" id="{ACA46080-2B46-D094-30D0-180EBA6035F0}"/>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5</a:t>
            </a:r>
          </a:p>
        </p:txBody>
      </p:sp>
      <p:sp>
        <p:nvSpPr>
          <p:cNvPr id="4" name="Rectangle 3">
            <a:extLst>
              <a:ext uri="{FF2B5EF4-FFF2-40B4-BE49-F238E27FC236}">
                <a16:creationId xmlns:a16="http://schemas.microsoft.com/office/drawing/2014/main" xmlns="" id="{A26176CF-4EBB-7CFE-E8DD-D9DE42287169}"/>
              </a:ext>
            </a:extLst>
          </p:cNvPr>
          <p:cNvSpPr/>
          <p:nvPr/>
        </p:nvSpPr>
        <p:spPr>
          <a:xfrm>
            <a:off x="-5255" y="4256437"/>
            <a:ext cx="12191999" cy="260944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Jeremiah 18:9 </a:t>
            </a:r>
            <a:r>
              <a:rPr lang="en-US" sz="3200" dirty="0">
                <a:solidFill>
                  <a:schemeClr val="bg1"/>
                </a:solidFill>
              </a:rPr>
              <a:t>And if I announce that I will plant and build up a certain nation or kingdom,</a:t>
            </a:r>
            <a:r>
              <a:rPr lang="en-US" sz="3200" b="1" baseline="30000" dirty="0">
                <a:solidFill>
                  <a:schemeClr val="bg1"/>
                </a:solidFill>
              </a:rPr>
              <a:t>10 </a:t>
            </a:r>
            <a:r>
              <a:rPr lang="en-US" sz="3200" b="1" u="sng" dirty="0">
                <a:solidFill>
                  <a:schemeClr val="bg1"/>
                </a:solidFill>
              </a:rPr>
              <a:t>but then that nation turns to evil and refuses to obey me, I will not bless it as I said I would.</a:t>
            </a:r>
          </a:p>
          <a:p>
            <a:endParaRPr lang="en-US" sz="3200" dirty="0">
              <a:solidFill>
                <a:schemeClr val="bg1"/>
              </a:solidFill>
            </a:endParaRPr>
          </a:p>
        </p:txBody>
      </p:sp>
      <p:sp>
        <p:nvSpPr>
          <p:cNvPr id="6" name="Rounded Rectangular Callout 11">
            <a:extLst>
              <a:ext uri="{FF2B5EF4-FFF2-40B4-BE49-F238E27FC236}">
                <a16:creationId xmlns:a16="http://schemas.microsoft.com/office/drawing/2014/main" xmlns="" id="{B79E19C5-6715-3782-C053-9BE25E45294C}"/>
              </a:ext>
            </a:extLst>
          </p:cNvPr>
          <p:cNvSpPr/>
          <p:nvPr/>
        </p:nvSpPr>
        <p:spPr>
          <a:xfrm>
            <a:off x="278524" y="1660525"/>
            <a:ext cx="7470228" cy="1209559"/>
          </a:xfrm>
          <a:prstGeom prst="wedgeRoundRectCallout">
            <a:avLst>
              <a:gd name="adj1" fmla="val -21927"/>
              <a:gd name="adj2" fmla="val 49596"/>
              <a:gd name="adj3" fmla="val 16667"/>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Point: God has the right to change Israel’s status if they are unresponsive to Him</a:t>
            </a:r>
            <a:endParaRPr lang="en-US" sz="3200" dirty="0"/>
          </a:p>
        </p:txBody>
      </p:sp>
      <p:sp>
        <p:nvSpPr>
          <p:cNvPr id="7" name="Rounded Rectangular Callout 4">
            <a:extLst>
              <a:ext uri="{FF2B5EF4-FFF2-40B4-BE49-F238E27FC236}">
                <a16:creationId xmlns:a16="http://schemas.microsoft.com/office/drawing/2014/main" xmlns="" id="{F43A7B0D-8E2F-ED32-6808-CD5DB957314D}"/>
              </a:ext>
            </a:extLst>
          </p:cNvPr>
          <p:cNvSpPr/>
          <p:nvPr/>
        </p:nvSpPr>
        <p:spPr>
          <a:xfrm>
            <a:off x="3581400" y="304800"/>
            <a:ext cx="8382000" cy="11430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Does this mean that some people are made for Heaven, and some people are made for Hell?</a:t>
            </a:r>
          </a:p>
        </p:txBody>
      </p:sp>
      <p:cxnSp>
        <p:nvCxnSpPr>
          <p:cNvPr id="8" name="Straight Connector 7">
            <a:extLst>
              <a:ext uri="{FF2B5EF4-FFF2-40B4-BE49-F238E27FC236}">
                <a16:creationId xmlns:a16="http://schemas.microsoft.com/office/drawing/2014/main" xmlns="" id="{79585BE6-D5EE-7FA0-F4A7-3C444E8A5363}"/>
              </a:ext>
            </a:extLst>
          </p:cNvPr>
          <p:cNvCxnSpPr>
            <a:cxnSpLocks/>
          </p:cNvCxnSpPr>
          <p:nvPr/>
        </p:nvCxnSpPr>
        <p:spPr>
          <a:xfrm>
            <a:off x="3581400" y="304800"/>
            <a:ext cx="8382000" cy="1143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7312BDD-50AB-D203-2166-F78CF47B461E}"/>
              </a:ext>
            </a:extLst>
          </p:cNvPr>
          <p:cNvCxnSpPr>
            <a:cxnSpLocks/>
          </p:cNvCxnSpPr>
          <p:nvPr/>
        </p:nvCxnSpPr>
        <p:spPr>
          <a:xfrm flipV="1">
            <a:off x="3581400" y="304800"/>
            <a:ext cx="8382000" cy="1143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ounded Rectangular Callout 11">
            <a:extLst>
              <a:ext uri="{FF2B5EF4-FFF2-40B4-BE49-F238E27FC236}">
                <a16:creationId xmlns:a16="http://schemas.microsoft.com/office/drawing/2014/main" xmlns="" id="{807195D4-0972-295A-29D7-BA7BEF3E8442}"/>
              </a:ext>
            </a:extLst>
          </p:cNvPr>
          <p:cNvSpPr/>
          <p:nvPr/>
        </p:nvSpPr>
        <p:spPr>
          <a:xfrm>
            <a:off x="457200" y="3051278"/>
            <a:ext cx="6427076" cy="854075"/>
          </a:xfrm>
          <a:prstGeom prst="wedgeRoundRectCallout">
            <a:avLst>
              <a:gd name="adj1" fmla="val -21927"/>
              <a:gd name="adj2" fmla="val 49596"/>
              <a:gd name="adj3" fmla="val 16667"/>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And they had denied the Messiah!</a:t>
            </a:r>
            <a:endParaRPr lang="en-US" sz="3200" dirty="0"/>
          </a:p>
        </p:txBody>
      </p:sp>
    </p:spTree>
    <p:extLst>
      <p:ext uri="{BB962C8B-B14F-4D97-AF65-F5344CB8AC3E}">
        <p14:creationId xmlns:p14="http://schemas.microsoft.com/office/powerpoint/2010/main" val="5712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AA Photo Look Jeremiah potter  fr23.gif">
            <a:extLst>
              <a:ext uri="{FF2B5EF4-FFF2-40B4-BE49-F238E27FC236}">
                <a16:creationId xmlns:a16="http://schemas.microsoft.com/office/drawing/2014/main" xmlns="" id="{E3ECF280-5499-A0CD-CF4C-CEB7FF3FC8A2}"/>
              </a:ext>
            </a:extLst>
          </p:cNvPr>
          <p:cNvPicPr>
            <a:picLocks noChangeAspect="1" noChangeArrowheads="1"/>
          </p:cNvPicPr>
          <p:nvPr/>
        </p:nvPicPr>
        <p:blipFill>
          <a:blip r:embed="rId2" cstate="print"/>
          <a:srcRect l="6305" t="5488" r="5419" b="5142"/>
          <a:stretch>
            <a:fillRect/>
          </a:stretch>
        </p:blipFill>
        <p:spPr bwMode="auto">
          <a:xfrm>
            <a:off x="6471744" y="-914400"/>
            <a:ext cx="5715000" cy="6429375"/>
          </a:xfrm>
          <a:prstGeom prst="rect">
            <a:avLst/>
          </a:prstGeom>
          <a:noFill/>
        </p:spPr>
      </p:pic>
      <p:sp>
        <p:nvSpPr>
          <p:cNvPr id="3" name="Rectangle 2">
            <a:extLst>
              <a:ext uri="{FF2B5EF4-FFF2-40B4-BE49-F238E27FC236}">
                <a16:creationId xmlns:a16="http://schemas.microsoft.com/office/drawing/2014/main" xmlns="" id="{ACA46080-2B46-D094-30D0-180EBA6035F0}"/>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5</a:t>
            </a:r>
          </a:p>
        </p:txBody>
      </p:sp>
      <p:sp>
        <p:nvSpPr>
          <p:cNvPr id="7" name="Rounded Rectangular Callout 4">
            <a:extLst>
              <a:ext uri="{FF2B5EF4-FFF2-40B4-BE49-F238E27FC236}">
                <a16:creationId xmlns:a16="http://schemas.microsoft.com/office/drawing/2014/main" xmlns="" id="{F43A7B0D-8E2F-ED32-6808-CD5DB957314D}"/>
              </a:ext>
            </a:extLst>
          </p:cNvPr>
          <p:cNvSpPr/>
          <p:nvPr/>
        </p:nvSpPr>
        <p:spPr>
          <a:xfrm>
            <a:off x="3581400" y="304800"/>
            <a:ext cx="8382000" cy="11430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Does this mean that some people are made for Heaven, and some people are made for Hell?</a:t>
            </a:r>
          </a:p>
        </p:txBody>
      </p:sp>
      <p:cxnSp>
        <p:nvCxnSpPr>
          <p:cNvPr id="8" name="Straight Connector 7">
            <a:extLst>
              <a:ext uri="{FF2B5EF4-FFF2-40B4-BE49-F238E27FC236}">
                <a16:creationId xmlns:a16="http://schemas.microsoft.com/office/drawing/2014/main" xmlns="" id="{79585BE6-D5EE-7FA0-F4A7-3C444E8A5363}"/>
              </a:ext>
            </a:extLst>
          </p:cNvPr>
          <p:cNvCxnSpPr>
            <a:cxnSpLocks/>
          </p:cNvCxnSpPr>
          <p:nvPr/>
        </p:nvCxnSpPr>
        <p:spPr>
          <a:xfrm>
            <a:off x="3581400" y="304800"/>
            <a:ext cx="8382000" cy="1143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7312BDD-50AB-D203-2166-F78CF47B461E}"/>
              </a:ext>
            </a:extLst>
          </p:cNvPr>
          <p:cNvCxnSpPr>
            <a:cxnSpLocks/>
          </p:cNvCxnSpPr>
          <p:nvPr/>
        </p:nvCxnSpPr>
        <p:spPr>
          <a:xfrm flipV="1">
            <a:off x="3581400" y="304800"/>
            <a:ext cx="8382000" cy="1143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5BD1DF11-A0DA-7F08-B503-EAA4AA230B37}"/>
              </a:ext>
            </a:extLst>
          </p:cNvPr>
          <p:cNvSpPr/>
          <p:nvPr/>
        </p:nvSpPr>
        <p:spPr>
          <a:xfrm>
            <a:off x="-10510" y="5641900"/>
            <a:ext cx="12192000" cy="120955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000" b="1" baseline="30000" dirty="0">
                <a:solidFill>
                  <a:schemeClr val="tx1"/>
                </a:solidFill>
              </a:rPr>
              <a:t>Rom 9:21</a:t>
            </a:r>
            <a:r>
              <a:rPr lang="en-US" sz="3000" baseline="30000" dirty="0">
                <a:solidFill>
                  <a:schemeClr val="tx1"/>
                </a:solidFill>
              </a:rPr>
              <a:t> </a:t>
            </a:r>
            <a:r>
              <a:rPr lang="en-US" sz="3000" dirty="0">
                <a:solidFill>
                  <a:schemeClr val="tx1"/>
                </a:solidFill>
              </a:rPr>
              <a:t>Or does not the potter have a right over the clay, to make from the same lump one vessel for honorable use and another</a:t>
            </a:r>
            <a:r>
              <a:rPr lang="en-US" sz="3000" baseline="30000" dirty="0">
                <a:solidFill>
                  <a:schemeClr val="tx1"/>
                </a:solidFill>
              </a:rPr>
              <a:t> </a:t>
            </a:r>
            <a:r>
              <a:rPr lang="en-US" sz="3000" dirty="0">
                <a:solidFill>
                  <a:schemeClr val="tx1"/>
                </a:solidFill>
              </a:rPr>
              <a:t>for common use? </a:t>
            </a:r>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10" name="Rounded Rectangular Callout 11">
            <a:extLst>
              <a:ext uri="{FF2B5EF4-FFF2-40B4-BE49-F238E27FC236}">
                <a16:creationId xmlns:a16="http://schemas.microsoft.com/office/drawing/2014/main" xmlns="" id="{6276266F-E42A-68E0-3FC6-436EFD307433}"/>
              </a:ext>
            </a:extLst>
          </p:cNvPr>
          <p:cNvSpPr/>
          <p:nvPr/>
        </p:nvSpPr>
        <p:spPr>
          <a:xfrm>
            <a:off x="304800" y="1791346"/>
            <a:ext cx="7010400" cy="1017882"/>
          </a:xfrm>
          <a:prstGeom prst="wedgeRoundRectCallout">
            <a:avLst>
              <a:gd name="adj1" fmla="val -21927"/>
              <a:gd name="adj2" fmla="val 49596"/>
              <a:gd name="adj3" fmla="val 16667"/>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Israel is being remade into 2 vessels: one “common” use…</a:t>
            </a:r>
            <a:endParaRPr lang="en-US" sz="3200" dirty="0"/>
          </a:p>
        </p:txBody>
      </p:sp>
    </p:spTree>
    <p:extLst>
      <p:ext uri="{BB962C8B-B14F-4D97-AF65-F5344CB8AC3E}">
        <p14:creationId xmlns:p14="http://schemas.microsoft.com/office/powerpoint/2010/main" val="21354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AA Photo Look Jeremiah potter  fr23.gif">
            <a:extLst>
              <a:ext uri="{FF2B5EF4-FFF2-40B4-BE49-F238E27FC236}">
                <a16:creationId xmlns:a16="http://schemas.microsoft.com/office/drawing/2014/main" xmlns="" id="{E3ECF280-5499-A0CD-CF4C-CEB7FF3FC8A2}"/>
              </a:ext>
            </a:extLst>
          </p:cNvPr>
          <p:cNvPicPr>
            <a:picLocks noChangeAspect="1" noChangeArrowheads="1"/>
          </p:cNvPicPr>
          <p:nvPr/>
        </p:nvPicPr>
        <p:blipFill>
          <a:blip r:embed="rId2" cstate="print"/>
          <a:srcRect l="6305" t="5488" r="5419" b="5142"/>
          <a:stretch>
            <a:fillRect/>
          </a:stretch>
        </p:blipFill>
        <p:spPr bwMode="auto">
          <a:xfrm>
            <a:off x="6471744" y="-914400"/>
            <a:ext cx="5715000" cy="6429375"/>
          </a:xfrm>
          <a:prstGeom prst="rect">
            <a:avLst/>
          </a:prstGeom>
          <a:noFill/>
        </p:spPr>
      </p:pic>
      <p:sp>
        <p:nvSpPr>
          <p:cNvPr id="3" name="Rectangle 2">
            <a:extLst>
              <a:ext uri="{FF2B5EF4-FFF2-40B4-BE49-F238E27FC236}">
                <a16:creationId xmlns:a16="http://schemas.microsoft.com/office/drawing/2014/main" xmlns="" id="{ACA46080-2B46-D094-30D0-180EBA6035F0}"/>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5</a:t>
            </a:r>
          </a:p>
        </p:txBody>
      </p:sp>
      <p:sp>
        <p:nvSpPr>
          <p:cNvPr id="7" name="Rounded Rectangular Callout 4">
            <a:extLst>
              <a:ext uri="{FF2B5EF4-FFF2-40B4-BE49-F238E27FC236}">
                <a16:creationId xmlns:a16="http://schemas.microsoft.com/office/drawing/2014/main" xmlns="" id="{F43A7B0D-8E2F-ED32-6808-CD5DB957314D}"/>
              </a:ext>
            </a:extLst>
          </p:cNvPr>
          <p:cNvSpPr/>
          <p:nvPr/>
        </p:nvSpPr>
        <p:spPr>
          <a:xfrm>
            <a:off x="3581400" y="304800"/>
            <a:ext cx="8382000" cy="11430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Does this mean that some people are made for Heaven, and some people are made for Hell?</a:t>
            </a:r>
          </a:p>
        </p:txBody>
      </p:sp>
      <p:cxnSp>
        <p:nvCxnSpPr>
          <p:cNvPr id="8" name="Straight Connector 7">
            <a:extLst>
              <a:ext uri="{FF2B5EF4-FFF2-40B4-BE49-F238E27FC236}">
                <a16:creationId xmlns:a16="http://schemas.microsoft.com/office/drawing/2014/main" xmlns="" id="{79585BE6-D5EE-7FA0-F4A7-3C444E8A5363}"/>
              </a:ext>
            </a:extLst>
          </p:cNvPr>
          <p:cNvCxnSpPr>
            <a:cxnSpLocks/>
          </p:cNvCxnSpPr>
          <p:nvPr/>
        </p:nvCxnSpPr>
        <p:spPr>
          <a:xfrm>
            <a:off x="3581400" y="304800"/>
            <a:ext cx="8382000" cy="1143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7312BDD-50AB-D203-2166-F78CF47B461E}"/>
              </a:ext>
            </a:extLst>
          </p:cNvPr>
          <p:cNvCxnSpPr>
            <a:cxnSpLocks/>
          </p:cNvCxnSpPr>
          <p:nvPr/>
        </p:nvCxnSpPr>
        <p:spPr>
          <a:xfrm flipV="1">
            <a:off x="3581400" y="304800"/>
            <a:ext cx="8382000" cy="1143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5BD1DF11-A0DA-7F08-B503-EAA4AA230B37}"/>
              </a:ext>
            </a:extLst>
          </p:cNvPr>
          <p:cNvSpPr/>
          <p:nvPr/>
        </p:nvSpPr>
        <p:spPr>
          <a:xfrm>
            <a:off x="-10510" y="5181600"/>
            <a:ext cx="12192000" cy="166985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9:23</a:t>
            </a:r>
            <a:r>
              <a:rPr lang="en-US" sz="3200" baseline="30000" dirty="0">
                <a:solidFill>
                  <a:schemeClr val="tx1"/>
                </a:solidFill>
              </a:rPr>
              <a:t> </a:t>
            </a:r>
            <a:r>
              <a:rPr lang="en-US" sz="3200" dirty="0">
                <a:solidFill>
                  <a:schemeClr val="tx1"/>
                </a:solidFill>
              </a:rPr>
              <a:t>…vessels of mercy, which He prepared beforehand </a:t>
            </a:r>
            <a:r>
              <a:rPr lang="en-US" sz="3200" b="1" u="sng" dirty="0">
                <a:solidFill>
                  <a:srgbClr val="002060"/>
                </a:solidFill>
              </a:rPr>
              <a:t>for glory</a:t>
            </a:r>
            <a:r>
              <a:rPr lang="en-US" sz="3200" dirty="0">
                <a:solidFill>
                  <a:schemeClr val="tx1"/>
                </a:solidFill>
              </a:rPr>
              <a:t>,</a:t>
            </a:r>
            <a:r>
              <a:rPr lang="en-US" sz="3200" b="1" baseline="30000" dirty="0">
                <a:solidFill>
                  <a:schemeClr val="tx1"/>
                </a:solidFill>
              </a:rPr>
              <a:t> 24</a:t>
            </a:r>
            <a:r>
              <a:rPr lang="en-US" sz="3200" baseline="30000" dirty="0">
                <a:solidFill>
                  <a:schemeClr val="tx1"/>
                </a:solidFill>
              </a:rPr>
              <a:t> </a:t>
            </a:r>
            <a:r>
              <a:rPr lang="en-US" sz="3200" dirty="0">
                <a:solidFill>
                  <a:schemeClr val="tx1"/>
                </a:solidFill>
              </a:rPr>
              <a:t>even us, whom He also called, not from among Jews only, but also from among Gentiles.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10" name="Rounded Rectangular Callout 11">
            <a:extLst>
              <a:ext uri="{FF2B5EF4-FFF2-40B4-BE49-F238E27FC236}">
                <a16:creationId xmlns:a16="http://schemas.microsoft.com/office/drawing/2014/main" xmlns="" id="{6276266F-E42A-68E0-3FC6-436EFD307433}"/>
              </a:ext>
            </a:extLst>
          </p:cNvPr>
          <p:cNvSpPr/>
          <p:nvPr/>
        </p:nvSpPr>
        <p:spPr>
          <a:xfrm>
            <a:off x="304800" y="1791346"/>
            <a:ext cx="7010400" cy="1017882"/>
          </a:xfrm>
          <a:prstGeom prst="wedgeRoundRectCallout">
            <a:avLst>
              <a:gd name="adj1" fmla="val -21927"/>
              <a:gd name="adj2" fmla="val 49596"/>
              <a:gd name="adj3" fmla="val 16667"/>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Israel is being remade into 2 vessels: one “common” use…</a:t>
            </a:r>
            <a:endParaRPr lang="en-US" sz="3200" dirty="0"/>
          </a:p>
        </p:txBody>
      </p:sp>
      <p:sp>
        <p:nvSpPr>
          <p:cNvPr id="4" name="Rounded Rectangular Callout 11">
            <a:extLst>
              <a:ext uri="{FF2B5EF4-FFF2-40B4-BE49-F238E27FC236}">
                <a16:creationId xmlns:a16="http://schemas.microsoft.com/office/drawing/2014/main" xmlns="" id="{807D33D1-8D8F-5491-76C6-ADD52BFFBC82}"/>
              </a:ext>
            </a:extLst>
          </p:cNvPr>
          <p:cNvSpPr/>
          <p:nvPr/>
        </p:nvSpPr>
        <p:spPr>
          <a:xfrm>
            <a:off x="873672" y="3016426"/>
            <a:ext cx="5029200" cy="723254"/>
          </a:xfrm>
          <a:prstGeom prst="wedgeRoundRectCallout">
            <a:avLst>
              <a:gd name="adj1" fmla="val -21927"/>
              <a:gd name="adj2" fmla="val 49596"/>
              <a:gd name="adj3" fmla="val 16667"/>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And one for Glory!</a:t>
            </a:r>
            <a:endParaRPr lang="en-US" sz="4000" dirty="0"/>
          </a:p>
        </p:txBody>
      </p:sp>
    </p:spTree>
    <p:extLst>
      <p:ext uri="{BB962C8B-B14F-4D97-AF65-F5344CB8AC3E}">
        <p14:creationId xmlns:p14="http://schemas.microsoft.com/office/powerpoint/2010/main" val="338268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AA Photo Look Jeremiah potter  fr23.gif">
            <a:extLst>
              <a:ext uri="{FF2B5EF4-FFF2-40B4-BE49-F238E27FC236}">
                <a16:creationId xmlns:a16="http://schemas.microsoft.com/office/drawing/2014/main" xmlns="" id="{E3ECF280-5499-A0CD-CF4C-CEB7FF3FC8A2}"/>
              </a:ext>
            </a:extLst>
          </p:cNvPr>
          <p:cNvPicPr>
            <a:picLocks noChangeAspect="1" noChangeArrowheads="1"/>
          </p:cNvPicPr>
          <p:nvPr/>
        </p:nvPicPr>
        <p:blipFill>
          <a:blip r:embed="rId2" cstate="print"/>
          <a:srcRect l="6305" t="5488" r="5419" b="5142"/>
          <a:stretch>
            <a:fillRect/>
          </a:stretch>
        </p:blipFill>
        <p:spPr bwMode="auto">
          <a:xfrm>
            <a:off x="6471744" y="-914400"/>
            <a:ext cx="5715000" cy="6429375"/>
          </a:xfrm>
          <a:prstGeom prst="rect">
            <a:avLst/>
          </a:prstGeom>
          <a:noFill/>
        </p:spPr>
      </p:pic>
      <p:sp>
        <p:nvSpPr>
          <p:cNvPr id="3" name="Rectangle 2">
            <a:extLst>
              <a:ext uri="{FF2B5EF4-FFF2-40B4-BE49-F238E27FC236}">
                <a16:creationId xmlns:a16="http://schemas.microsoft.com/office/drawing/2014/main" xmlns="" id="{ACA46080-2B46-D094-30D0-180EBA6035F0}"/>
              </a:ext>
            </a:extLst>
          </p:cNvPr>
          <p:cNvSpPr/>
          <p:nvPr/>
        </p:nvSpPr>
        <p:spPr>
          <a:xfrm>
            <a:off x="0" y="92075"/>
            <a:ext cx="3581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rPr>
              <a:t>Scene 5</a:t>
            </a:r>
          </a:p>
        </p:txBody>
      </p:sp>
      <p:sp>
        <p:nvSpPr>
          <p:cNvPr id="7" name="Rounded Rectangular Callout 4">
            <a:extLst>
              <a:ext uri="{FF2B5EF4-FFF2-40B4-BE49-F238E27FC236}">
                <a16:creationId xmlns:a16="http://schemas.microsoft.com/office/drawing/2014/main" xmlns="" id="{F43A7B0D-8E2F-ED32-6808-CD5DB957314D}"/>
              </a:ext>
            </a:extLst>
          </p:cNvPr>
          <p:cNvSpPr/>
          <p:nvPr/>
        </p:nvSpPr>
        <p:spPr>
          <a:xfrm>
            <a:off x="3581400" y="304800"/>
            <a:ext cx="8382000" cy="1143000"/>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Does this mean that some people are made for Heaven, and some people are made for Hell?</a:t>
            </a:r>
          </a:p>
        </p:txBody>
      </p:sp>
      <p:cxnSp>
        <p:nvCxnSpPr>
          <p:cNvPr id="8" name="Straight Connector 7">
            <a:extLst>
              <a:ext uri="{FF2B5EF4-FFF2-40B4-BE49-F238E27FC236}">
                <a16:creationId xmlns:a16="http://schemas.microsoft.com/office/drawing/2014/main" xmlns="" id="{79585BE6-D5EE-7FA0-F4A7-3C444E8A5363}"/>
              </a:ext>
            </a:extLst>
          </p:cNvPr>
          <p:cNvCxnSpPr>
            <a:cxnSpLocks/>
          </p:cNvCxnSpPr>
          <p:nvPr/>
        </p:nvCxnSpPr>
        <p:spPr>
          <a:xfrm>
            <a:off x="3581400" y="304800"/>
            <a:ext cx="8382000" cy="1143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7312BDD-50AB-D203-2166-F78CF47B461E}"/>
              </a:ext>
            </a:extLst>
          </p:cNvPr>
          <p:cNvCxnSpPr>
            <a:cxnSpLocks/>
          </p:cNvCxnSpPr>
          <p:nvPr/>
        </p:nvCxnSpPr>
        <p:spPr>
          <a:xfrm flipV="1">
            <a:off x="3581400" y="304800"/>
            <a:ext cx="8382000" cy="1143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5BD1DF11-A0DA-7F08-B503-EAA4AA230B37}"/>
              </a:ext>
            </a:extLst>
          </p:cNvPr>
          <p:cNvSpPr/>
          <p:nvPr/>
        </p:nvSpPr>
        <p:spPr>
          <a:xfrm>
            <a:off x="-10510" y="5181600"/>
            <a:ext cx="12192000" cy="166985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9:23</a:t>
            </a:r>
            <a:r>
              <a:rPr lang="en-US" sz="3200" baseline="30000" dirty="0">
                <a:solidFill>
                  <a:schemeClr val="tx1"/>
                </a:solidFill>
              </a:rPr>
              <a:t> </a:t>
            </a:r>
            <a:r>
              <a:rPr lang="en-US" sz="3200" dirty="0">
                <a:solidFill>
                  <a:schemeClr val="tx1"/>
                </a:solidFill>
              </a:rPr>
              <a:t>…vessels of mercy, which He prepared beforehand for glory,</a:t>
            </a:r>
            <a:r>
              <a:rPr lang="en-US" sz="3200" baseline="30000" dirty="0">
                <a:solidFill>
                  <a:schemeClr val="tx1"/>
                </a:solidFill>
              </a:rPr>
              <a:t> </a:t>
            </a:r>
            <a:r>
              <a:rPr lang="en-US" sz="3200" b="1" baseline="30000" dirty="0">
                <a:solidFill>
                  <a:schemeClr val="tx1"/>
                </a:solidFill>
              </a:rPr>
              <a:t>24</a:t>
            </a:r>
            <a:r>
              <a:rPr lang="en-US" sz="3200" baseline="30000" dirty="0">
                <a:solidFill>
                  <a:schemeClr val="tx1"/>
                </a:solidFill>
              </a:rPr>
              <a:t> </a:t>
            </a:r>
            <a:r>
              <a:rPr lang="en-US" sz="3200" b="1" u="sng" dirty="0">
                <a:solidFill>
                  <a:srgbClr val="002060"/>
                </a:solidFill>
              </a:rPr>
              <a:t>even us, whom He also called, not from among Jews only, but also from among Gentiles. </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10" name="Rounded Rectangular Callout 11">
            <a:extLst>
              <a:ext uri="{FF2B5EF4-FFF2-40B4-BE49-F238E27FC236}">
                <a16:creationId xmlns:a16="http://schemas.microsoft.com/office/drawing/2014/main" xmlns="" id="{6276266F-E42A-68E0-3FC6-436EFD307433}"/>
              </a:ext>
            </a:extLst>
          </p:cNvPr>
          <p:cNvSpPr/>
          <p:nvPr/>
        </p:nvSpPr>
        <p:spPr>
          <a:xfrm>
            <a:off x="304800" y="1791346"/>
            <a:ext cx="7010400" cy="1017882"/>
          </a:xfrm>
          <a:prstGeom prst="wedgeRoundRectCallout">
            <a:avLst>
              <a:gd name="adj1" fmla="val -21927"/>
              <a:gd name="adj2" fmla="val 49596"/>
              <a:gd name="adj3" fmla="val 16667"/>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Israel is being remade into 2 vessels: one “common” use…</a:t>
            </a:r>
            <a:endParaRPr lang="en-US" sz="3200" dirty="0"/>
          </a:p>
        </p:txBody>
      </p:sp>
      <p:sp>
        <p:nvSpPr>
          <p:cNvPr id="4" name="Rounded Rectangular Callout 11">
            <a:extLst>
              <a:ext uri="{FF2B5EF4-FFF2-40B4-BE49-F238E27FC236}">
                <a16:creationId xmlns:a16="http://schemas.microsoft.com/office/drawing/2014/main" xmlns="" id="{807D33D1-8D8F-5491-76C6-ADD52BFFBC82}"/>
              </a:ext>
            </a:extLst>
          </p:cNvPr>
          <p:cNvSpPr/>
          <p:nvPr/>
        </p:nvSpPr>
        <p:spPr>
          <a:xfrm>
            <a:off x="873672" y="3016426"/>
            <a:ext cx="5029200" cy="723254"/>
          </a:xfrm>
          <a:prstGeom prst="wedgeRoundRectCallout">
            <a:avLst>
              <a:gd name="adj1" fmla="val -21927"/>
              <a:gd name="adj2" fmla="val 49596"/>
              <a:gd name="adj3" fmla="val 16667"/>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And one for Glory!</a:t>
            </a:r>
            <a:endParaRPr lang="en-US" sz="4000" dirty="0"/>
          </a:p>
        </p:txBody>
      </p:sp>
      <p:sp>
        <p:nvSpPr>
          <p:cNvPr id="6" name="Rounded Rectangular Callout 11">
            <a:extLst>
              <a:ext uri="{FF2B5EF4-FFF2-40B4-BE49-F238E27FC236}">
                <a16:creationId xmlns:a16="http://schemas.microsoft.com/office/drawing/2014/main" xmlns="" id="{535730CA-B938-833F-0FBA-21FE5D75D3CB}"/>
              </a:ext>
            </a:extLst>
          </p:cNvPr>
          <p:cNvSpPr/>
          <p:nvPr/>
        </p:nvSpPr>
        <p:spPr>
          <a:xfrm>
            <a:off x="1102273" y="3845116"/>
            <a:ext cx="11043744" cy="1250774"/>
          </a:xfrm>
          <a:prstGeom prst="wedgeRoundRectCallout">
            <a:avLst>
              <a:gd name="adj1" fmla="val -21927"/>
              <a:gd name="adj2" fmla="val 49596"/>
              <a:gd name="adj3" fmla="val 16667"/>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marR="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God is making a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NEW</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Nation, made of believing Jews and people from every nation, to carry out his work in the world.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442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Conclusion:</a:t>
            </a:r>
          </a:p>
        </p:txBody>
      </p:sp>
      <p:sp>
        <p:nvSpPr>
          <p:cNvPr id="8" name="Rounded Rectangular Callout 11">
            <a:extLst>
              <a:ext uri="{FF2B5EF4-FFF2-40B4-BE49-F238E27FC236}">
                <a16:creationId xmlns:a16="http://schemas.microsoft.com/office/drawing/2014/main" xmlns="" id="{C7EF85B0-41AD-FEB5-8066-6888C6E82BF5}"/>
              </a:ext>
            </a:extLst>
          </p:cNvPr>
          <p:cNvSpPr/>
          <p:nvPr/>
        </p:nvSpPr>
        <p:spPr>
          <a:xfrm>
            <a:off x="304800" y="1538639"/>
            <a:ext cx="8458200" cy="15240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Romans 9 does not teach double predestination or determinism</a:t>
            </a:r>
          </a:p>
        </p:txBody>
      </p:sp>
      <p:sp>
        <p:nvSpPr>
          <p:cNvPr id="2" name="Rounded Rectangular Callout 11">
            <a:extLst>
              <a:ext uri="{FF2B5EF4-FFF2-40B4-BE49-F238E27FC236}">
                <a16:creationId xmlns:a16="http://schemas.microsoft.com/office/drawing/2014/main" xmlns="" id="{5FB0095D-1A1B-FCC6-4741-D463F746F474}"/>
              </a:ext>
            </a:extLst>
          </p:cNvPr>
          <p:cNvSpPr/>
          <p:nvPr/>
        </p:nvSpPr>
        <p:spPr>
          <a:xfrm>
            <a:off x="1524000" y="3424550"/>
            <a:ext cx="10515600" cy="1524000"/>
          </a:xfrm>
          <a:prstGeom prst="wedgeRoundRectCallout">
            <a:avLst>
              <a:gd name="adj1" fmla="val -21927"/>
              <a:gd name="adj2" fmla="val 49596"/>
              <a:gd name="adj3" fmla="val 16667"/>
            </a:avLst>
          </a:prstGeom>
          <a:solidFill>
            <a:schemeClr val="tx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solidFill>
                  <a:schemeClr val="bg1"/>
                </a:solidFill>
              </a:rPr>
              <a:t>It is a defense of God’s right to include you and I into his plan as “children of God” </a:t>
            </a:r>
          </a:p>
        </p:txBody>
      </p:sp>
    </p:spTree>
    <p:extLst>
      <p:ext uri="{BB962C8B-B14F-4D97-AF65-F5344CB8AC3E}">
        <p14:creationId xmlns:p14="http://schemas.microsoft.com/office/powerpoint/2010/main" val="361627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6" name="Rounded Rectangular Callout 11">
            <a:extLst>
              <a:ext uri="{FF2B5EF4-FFF2-40B4-BE49-F238E27FC236}">
                <a16:creationId xmlns:a16="http://schemas.microsoft.com/office/drawing/2014/main" xmlns="" id="{EF46837C-3703-20B1-D928-4D4257C3EB26}"/>
              </a:ext>
            </a:extLst>
          </p:cNvPr>
          <p:cNvSpPr/>
          <p:nvPr/>
        </p:nvSpPr>
        <p:spPr>
          <a:xfrm>
            <a:off x="0" y="466841"/>
            <a:ext cx="121920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600" b="1" dirty="0">
                <a:solidFill>
                  <a:schemeClr val="tx1"/>
                </a:solidFill>
              </a:rPr>
              <a:t>Praise God for His Sovereignty!</a:t>
            </a:r>
          </a:p>
        </p:txBody>
      </p:sp>
    </p:spTree>
    <p:extLst>
      <p:ext uri="{BB962C8B-B14F-4D97-AF65-F5344CB8AC3E}">
        <p14:creationId xmlns:p14="http://schemas.microsoft.com/office/powerpoint/2010/main" val="144235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6" name="Rounded Rectangular Callout 11">
            <a:extLst>
              <a:ext uri="{FF2B5EF4-FFF2-40B4-BE49-F238E27FC236}">
                <a16:creationId xmlns:a16="http://schemas.microsoft.com/office/drawing/2014/main" xmlns="" id="{EF46837C-3703-20B1-D928-4D4257C3EB26}"/>
              </a:ext>
            </a:extLst>
          </p:cNvPr>
          <p:cNvSpPr/>
          <p:nvPr/>
        </p:nvSpPr>
        <p:spPr>
          <a:xfrm>
            <a:off x="0" y="466841"/>
            <a:ext cx="12192000" cy="8285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tx1"/>
                </a:solidFill>
              </a:rPr>
              <a:t>Praise God for His incredible power!</a:t>
            </a:r>
          </a:p>
        </p:txBody>
      </p:sp>
    </p:spTree>
    <p:extLst>
      <p:ext uri="{BB962C8B-B14F-4D97-AF65-F5344CB8AC3E}">
        <p14:creationId xmlns:p14="http://schemas.microsoft.com/office/powerpoint/2010/main" val="22515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6" name="Rounded Rectangular Callout 11">
            <a:extLst>
              <a:ext uri="{FF2B5EF4-FFF2-40B4-BE49-F238E27FC236}">
                <a16:creationId xmlns:a16="http://schemas.microsoft.com/office/drawing/2014/main" xmlns="" id="{EF46837C-3703-20B1-D928-4D4257C3EB26}"/>
              </a:ext>
            </a:extLst>
          </p:cNvPr>
          <p:cNvSpPr/>
          <p:nvPr/>
        </p:nvSpPr>
        <p:spPr>
          <a:xfrm>
            <a:off x="0" y="466841"/>
            <a:ext cx="12192000" cy="13619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600" b="1" dirty="0">
                <a:solidFill>
                  <a:schemeClr val="tx1"/>
                </a:solidFill>
              </a:rPr>
              <a:t>Praise God for His plan to pursue and rescue mankind!</a:t>
            </a:r>
          </a:p>
        </p:txBody>
      </p:sp>
    </p:spTree>
    <p:extLst>
      <p:ext uri="{BB962C8B-B14F-4D97-AF65-F5344CB8AC3E}">
        <p14:creationId xmlns:p14="http://schemas.microsoft.com/office/powerpoint/2010/main" val="287266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7B2A4E4B-4500-2868-7811-DC55CF853A0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9:17</a:t>
            </a:r>
            <a:r>
              <a:rPr lang="en-US" sz="3200" baseline="30000" dirty="0">
                <a:solidFill>
                  <a:schemeClr val="tx1"/>
                </a:solidFill>
              </a:rPr>
              <a:t> </a:t>
            </a:r>
            <a:r>
              <a:rPr lang="en-US" sz="3200" dirty="0">
                <a:solidFill>
                  <a:schemeClr val="tx1"/>
                </a:solidFill>
              </a:rPr>
              <a:t>For the Scripture says to Pharaoh, “</a:t>
            </a:r>
            <a:r>
              <a:rPr lang="en-US" sz="3200" cap="small" dirty="0">
                <a:solidFill>
                  <a:schemeClr val="tx1"/>
                </a:solidFill>
              </a:rPr>
              <a:t>For this very purpose I raised you up, to demonstrate My power in you, and that My name might be proclaimed</a:t>
            </a:r>
            <a:r>
              <a:rPr lang="en-US" sz="3200" dirty="0">
                <a:solidFill>
                  <a:schemeClr val="tx1"/>
                </a:solidFill>
              </a:rPr>
              <a:t> </a:t>
            </a:r>
            <a:r>
              <a:rPr lang="en-US" sz="3200" cap="small" dirty="0">
                <a:solidFill>
                  <a:schemeClr val="tx1"/>
                </a:solidFill>
              </a:rPr>
              <a:t>throughout the whole earth</a:t>
            </a:r>
            <a:r>
              <a:rPr lang="en-US" sz="3200" dirty="0">
                <a:solidFill>
                  <a:schemeClr val="tx1"/>
                </a:solidFill>
              </a:rPr>
              <a:t>.” </a:t>
            </a:r>
            <a:r>
              <a:rPr lang="en-US" sz="3200" b="1" baseline="30000" dirty="0">
                <a:solidFill>
                  <a:schemeClr val="tx1"/>
                </a:solidFill>
              </a:rPr>
              <a:t>18</a:t>
            </a:r>
            <a:r>
              <a:rPr lang="en-US" sz="3200" baseline="30000" dirty="0">
                <a:solidFill>
                  <a:schemeClr val="tx1"/>
                </a:solidFill>
              </a:rPr>
              <a:t> </a:t>
            </a:r>
            <a:r>
              <a:rPr lang="en-US" sz="3200" dirty="0">
                <a:solidFill>
                  <a:schemeClr val="tx1"/>
                </a:solidFill>
              </a:rPr>
              <a:t>So then He has mercy on whom He desires, and He hardens whom He desires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64D9355E-01C3-3522-30C7-1D2847F54FA1}"/>
              </a:ext>
            </a:extLst>
          </p:cNvPr>
          <p:cNvSpPr/>
          <p:nvPr/>
        </p:nvSpPr>
        <p:spPr>
          <a:xfrm>
            <a:off x="990600" y="1228841"/>
            <a:ext cx="80772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God chooses in advance who will be eternally saved and who will be eternally judged</a:t>
            </a:r>
            <a:endParaRPr lang="en-US" sz="3200" dirty="0"/>
          </a:p>
        </p:txBody>
      </p:sp>
      <p:sp>
        <p:nvSpPr>
          <p:cNvPr id="6" name="Thought Bubble: Cloud 5">
            <a:extLst>
              <a:ext uri="{FF2B5EF4-FFF2-40B4-BE49-F238E27FC236}">
                <a16:creationId xmlns:a16="http://schemas.microsoft.com/office/drawing/2014/main" xmlns="" id="{8EA4F49A-1B77-C8CE-B66B-00B8A422ACE1}"/>
              </a:ext>
            </a:extLst>
          </p:cNvPr>
          <p:cNvSpPr/>
          <p:nvPr/>
        </p:nvSpPr>
        <p:spPr>
          <a:xfrm>
            <a:off x="8153400" y="-152400"/>
            <a:ext cx="4267200" cy="1981200"/>
          </a:xfrm>
          <a:prstGeom prst="cloudCallout">
            <a:avLst>
              <a:gd name="adj1" fmla="val 41729"/>
              <a:gd name="adj2" fmla="val 6409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That sounds kind of unfair…</a:t>
            </a:r>
          </a:p>
        </p:txBody>
      </p:sp>
      <p:sp>
        <p:nvSpPr>
          <p:cNvPr id="5" name="Rounded Rectangular Callout 11">
            <a:extLst>
              <a:ext uri="{FF2B5EF4-FFF2-40B4-BE49-F238E27FC236}">
                <a16:creationId xmlns:a16="http://schemas.microsoft.com/office/drawing/2014/main" xmlns="" id="{A6A1D1DE-8055-0FBC-6BE3-5D39A6F18D95}"/>
              </a:ext>
            </a:extLst>
          </p:cNvPr>
          <p:cNvSpPr/>
          <p:nvPr/>
        </p:nvSpPr>
        <p:spPr>
          <a:xfrm>
            <a:off x="228600" y="304800"/>
            <a:ext cx="6858000" cy="828559"/>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“Double Predestination?”</a:t>
            </a:r>
          </a:p>
        </p:txBody>
      </p:sp>
      <p:sp>
        <p:nvSpPr>
          <p:cNvPr id="2" name="Rounded Rectangular Callout 11">
            <a:extLst>
              <a:ext uri="{FF2B5EF4-FFF2-40B4-BE49-F238E27FC236}">
                <a16:creationId xmlns:a16="http://schemas.microsoft.com/office/drawing/2014/main" xmlns="" id="{6188E108-0D64-A5E4-8BC9-D3289C57B8A5}"/>
              </a:ext>
            </a:extLst>
          </p:cNvPr>
          <p:cNvSpPr/>
          <p:nvPr/>
        </p:nvSpPr>
        <p:spPr>
          <a:xfrm>
            <a:off x="2971800" y="2504959"/>
            <a:ext cx="9067800" cy="12095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dirty="0"/>
              <a:t>This means we don’t really choose about whether to believe in Christ for salvation- it’s predetermined  </a:t>
            </a:r>
            <a:endParaRPr lang="en-US" sz="3200" dirty="0"/>
          </a:p>
        </p:txBody>
      </p:sp>
    </p:spTree>
    <p:extLst>
      <p:ext uri="{BB962C8B-B14F-4D97-AF65-F5344CB8AC3E}">
        <p14:creationId xmlns:p14="http://schemas.microsoft.com/office/powerpoint/2010/main" val="10400436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6" name="Rounded Rectangular Callout 11">
            <a:extLst>
              <a:ext uri="{FF2B5EF4-FFF2-40B4-BE49-F238E27FC236}">
                <a16:creationId xmlns:a16="http://schemas.microsoft.com/office/drawing/2014/main" xmlns="" id="{EF46837C-3703-20B1-D928-4D4257C3EB26}"/>
              </a:ext>
            </a:extLst>
          </p:cNvPr>
          <p:cNvSpPr/>
          <p:nvPr/>
        </p:nvSpPr>
        <p:spPr>
          <a:xfrm>
            <a:off x="0" y="466841"/>
            <a:ext cx="12192000" cy="13619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600" b="1" dirty="0">
                <a:solidFill>
                  <a:schemeClr val="tx1"/>
                </a:solidFill>
              </a:rPr>
              <a:t>Praise God that He has a plan for your life!</a:t>
            </a:r>
          </a:p>
        </p:txBody>
      </p:sp>
    </p:spTree>
    <p:extLst>
      <p:ext uri="{BB962C8B-B14F-4D97-AF65-F5344CB8AC3E}">
        <p14:creationId xmlns:p14="http://schemas.microsoft.com/office/powerpoint/2010/main" val="318095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2" name="Rounded Rectangular Callout 11">
            <a:extLst>
              <a:ext uri="{FF2B5EF4-FFF2-40B4-BE49-F238E27FC236}">
                <a16:creationId xmlns:a16="http://schemas.microsoft.com/office/drawing/2014/main" xmlns="" id="{74C0C240-2978-F5C5-187A-17D17E01384A}"/>
              </a:ext>
            </a:extLst>
          </p:cNvPr>
          <p:cNvSpPr/>
          <p:nvPr/>
        </p:nvSpPr>
        <p:spPr>
          <a:xfrm>
            <a:off x="-76200" y="533400"/>
            <a:ext cx="12192000" cy="136195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tx1"/>
                </a:solidFill>
              </a:rPr>
              <a:t>And praise God that He gives us the freedom to make meaningful choices</a:t>
            </a:r>
          </a:p>
        </p:txBody>
      </p:sp>
      <p:sp>
        <p:nvSpPr>
          <p:cNvPr id="3" name="Rectangle 2">
            <a:extLst>
              <a:ext uri="{FF2B5EF4-FFF2-40B4-BE49-F238E27FC236}">
                <a16:creationId xmlns:a16="http://schemas.microsoft.com/office/drawing/2014/main" xmlns="" id="{360AA671-4AA2-1869-2BD0-7E7F9F75FADE}"/>
              </a:ext>
            </a:extLst>
          </p:cNvPr>
          <p:cNvSpPr/>
          <p:nvPr/>
        </p:nvSpPr>
        <p:spPr>
          <a:xfrm>
            <a:off x="5255" y="5105400"/>
            <a:ext cx="12192000" cy="12192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800"/>
              </a:spcAft>
            </a:pPr>
            <a:r>
              <a:rPr lang="en-US" sz="3200" b="1" baseline="30000" dirty="0">
                <a:solidFill>
                  <a:schemeClr val="tx1"/>
                </a:solidFill>
              </a:rPr>
              <a:t>Romans </a:t>
            </a:r>
            <a:r>
              <a:rPr lang="en-US" sz="3200" b="1" baseline="30000" dirty="0">
                <a:solidFill>
                  <a:schemeClr val="tx1"/>
                </a:solidFill>
                <a:effectLst/>
                <a:ea typeface="Calibri" panose="020F0502020204030204" pitchFamily="34" charset="0"/>
                <a:cs typeface="Times New Roman" panose="02020603050405020304" pitchFamily="18" charset="0"/>
              </a:rPr>
              <a:t>10:9</a:t>
            </a:r>
            <a:r>
              <a:rPr lang="en-US" sz="3200" b="1"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that if you confess with your mouth Jesus as Lord, and believe in your heart that God raised Him from the dead, you will be saved</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52467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owy Mountains in the Clouds">
            <a:extLst>
              <a:ext uri="{FF2B5EF4-FFF2-40B4-BE49-F238E27FC236}">
                <a16:creationId xmlns:a16="http://schemas.microsoft.com/office/drawing/2014/main" xmlns="" id="{54F74F94-5C2E-45A2-BCC6-1C7C98317D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30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A09D100-F85C-480C-B1B1-FCE27C7F467E}"/>
              </a:ext>
            </a:extLst>
          </p:cNvPr>
          <p:cNvSpPr/>
          <p:nvPr/>
        </p:nvSpPr>
        <p:spPr>
          <a:xfrm>
            <a:off x="294860" y="228600"/>
            <a:ext cx="389613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p>
        </p:txBody>
      </p:sp>
      <p:sp>
        <p:nvSpPr>
          <p:cNvPr id="3" name="Rectangle 2">
            <a:extLst>
              <a:ext uri="{FF2B5EF4-FFF2-40B4-BE49-F238E27FC236}">
                <a16:creationId xmlns:a16="http://schemas.microsoft.com/office/drawing/2014/main" xmlns="" id="{360AA671-4AA2-1869-2BD0-7E7F9F75FADE}"/>
              </a:ext>
            </a:extLst>
          </p:cNvPr>
          <p:cNvSpPr/>
          <p:nvPr/>
        </p:nvSpPr>
        <p:spPr>
          <a:xfrm>
            <a:off x="0" y="3657600"/>
            <a:ext cx="12192000" cy="3200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11:33 </a:t>
            </a:r>
            <a:r>
              <a:rPr lang="en-US" sz="3200" dirty="0">
                <a:solidFill>
                  <a:schemeClr val="tx1"/>
                </a:solidFill>
              </a:rPr>
              <a:t>Oh, the depth of the riches both of the wisdom and knowledge of God! How unsearchable are His judgments and unfathomable His ways! </a:t>
            </a:r>
            <a:r>
              <a:rPr lang="en-US" sz="3200" b="1" baseline="30000" dirty="0">
                <a:solidFill>
                  <a:schemeClr val="tx1"/>
                </a:solidFill>
              </a:rPr>
              <a:t>34 </a:t>
            </a:r>
            <a:r>
              <a:rPr lang="en-US" sz="3200" dirty="0">
                <a:solidFill>
                  <a:schemeClr val="tx1"/>
                </a:solidFill>
              </a:rPr>
              <a:t>For who has known the mind of the Lord, or who became His counselor? </a:t>
            </a:r>
            <a:r>
              <a:rPr lang="en-US" sz="3200" b="1" baseline="30000" dirty="0">
                <a:solidFill>
                  <a:schemeClr val="tx1"/>
                </a:solidFill>
              </a:rPr>
              <a:t>35 </a:t>
            </a:r>
            <a:r>
              <a:rPr lang="en-US" sz="3200" dirty="0">
                <a:solidFill>
                  <a:schemeClr val="tx1"/>
                </a:solidFill>
              </a:rPr>
              <a:t>Or who has first given to him that it might be paid back to him again? </a:t>
            </a:r>
            <a:r>
              <a:rPr lang="en-US" sz="3200" b="1" baseline="30000" dirty="0">
                <a:solidFill>
                  <a:schemeClr val="tx1"/>
                </a:solidFill>
              </a:rPr>
              <a:t>36 </a:t>
            </a:r>
            <a:r>
              <a:rPr lang="en-US" sz="3200" dirty="0">
                <a:solidFill>
                  <a:schemeClr val="tx1"/>
                </a:solidFill>
              </a:rPr>
              <a:t>For from Him and through Him and to Him are all things. To Him be the glory forever. Amen.</a:t>
            </a:r>
          </a:p>
          <a:p>
            <a:r>
              <a:rPr lang="en-US" sz="3200" dirty="0"/>
              <a:t/>
            </a:r>
            <a:br>
              <a:rPr lang="en-US" sz="3200" dirty="0"/>
            </a:br>
            <a:endParaRPr lang="en-US" sz="3200" dirty="0"/>
          </a:p>
          <a:p>
            <a:endParaRPr lang="en-US" sz="3200" dirty="0"/>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4165301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6858000" y="5257800"/>
            <a:ext cx="5181600" cy="1315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Next Week… </a:t>
            </a:r>
            <a:endParaRPr lang="en-US" sz="6000" b="1" i="1" dirty="0">
              <a:solidFill>
                <a:schemeClr val="bg1"/>
              </a:solidFill>
            </a:endParaRPr>
          </a:p>
        </p:txBody>
      </p:sp>
    </p:spTree>
    <p:extLst>
      <p:ext uri="{BB962C8B-B14F-4D97-AF65-F5344CB8AC3E}">
        <p14:creationId xmlns:p14="http://schemas.microsoft.com/office/powerpoint/2010/main" val="40184316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7B2A4E4B-4500-2868-7811-DC55CF853A0E}"/>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 9:17</a:t>
            </a:r>
            <a:r>
              <a:rPr lang="en-US" sz="3200" baseline="30000" dirty="0">
                <a:solidFill>
                  <a:schemeClr val="tx1"/>
                </a:solidFill>
              </a:rPr>
              <a:t> </a:t>
            </a:r>
            <a:r>
              <a:rPr lang="en-US" sz="3200" dirty="0">
                <a:solidFill>
                  <a:schemeClr val="tx1"/>
                </a:solidFill>
              </a:rPr>
              <a:t>For the Scripture says to Pharaoh, “</a:t>
            </a:r>
            <a:r>
              <a:rPr lang="en-US" sz="3200" cap="small" dirty="0">
                <a:solidFill>
                  <a:schemeClr val="tx1"/>
                </a:solidFill>
              </a:rPr>
              <a:t>For this very purpose I raised you up, to demonstrate My power in you, and that My name might be proclaimed</a:t>
            </a:r>
            <a:r>
              <a:rPr lang="en-US" sz="3200" dirty="0">
                <a:solidFill>
                  <a:schemeClr val="tx1"/>
                </a:solidFill>
              </a:rPr>
              <a:t> </a:t>
            </a:r>
            <a:r>
              <a:rPr lang="en-US" sz="3200" cap="small" dirty="0">
                <a:solidFill>
                  <a:schemeClr val="tx1"/>
                </a:solidFill>
              </a:rPr>
              <a:t>throughout the whole earth</a:t>
            </a:r>
            <a:r>
              <a:rPr lang="en-US" sz="3200" dirty="0">
                <a:solidFill>
                  <a:schemeClr val="tx1"/>
                </a:solidFill>
              </a:rPr>
              <a:t>.” </a:t>
            </a:r>
            <a:r>
              <a:rPr lang="en-US" sz="3200" b="1" baseline="30000" dirty="0">
                <a:solidFill>
                  <a:schemeClr val="tx1"/>
                </a:solidFill>
              </a:rPr>
              <a:t>18</a:t>
            </a:r>
            <a:r>
              <a:rPr lang="en-US" sz="3200" baseline="30000" dirty="0">
                <a:solidFill>
                  <a:schemeClr val="tx1"/>
                </a:solidFill>
              </a:rPr>
              <a:t> </a:t>
            </a:r>
            <a:r>
              <a:rPr lang="en-US" sz="3200" dirty="0">
                <a:solidFill>
                  <a:schemeClr val="tx1"/>
                </a:solidFill>
              </a:rPr>
              <a:t>So then He has mercy on whom He desires, and He hardens whom He desires </a:t>
            </a:r>
          </a:p>
          <a:p>
            <a:pPr>
              <a:spcBef>
                <a:spcPts val="0"/>
              </a:spcBef>
              <a:spcAft>
                <a:spcPts val="0"/>
              </a:spcAft>
            </a:pPr>
            <a:r>
              <a:rPr lang="en-US" sz="3200" dirty="0">
                <a:solidFill>
                  <a:schemeClr val="tx1"/>
                </a:solidFill>
                <a:effectLst/>
                <a:ea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64D9355E-01C3-3522-30C7-1D2847F54FA1}"/>
              </a:ext>
            </a:extLst>
          </p:cNvPr>
          <p:cNvSpPr/>
          <p:nvPr/>
        </p:nvSpPr>
        <p:spPr>
          <a:xfrm>
            <a:off x="990600" y="1295400"/>
            <a:ext cx="10363200" cy="1666759"/>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Some are predestined to be irresistibly attracted to Christ, others are predestined to have their heart hardened by God, leading to damnation...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ular Callout 11">
            <a:extLst>
              <a:ext uri="{FF2B5EF4-FFF2-40B4-BE49-F238E27FC236}">
                <a16:creationId xmlns:a16="http://schemas.microsoft.com/office/drawing/2014/main" xmlns="" id="{4050FB21-FED4-8483-A414-F8D114597716}"/>
              </a:ext>
            </a:extLst>
          </p:cNvPr>
          <p:cNvSpPr/>
          <p:nvPr/>
        </p:nvSpPr>
        <p:spPr>
          <a:xfrm>
            <a:off x="228600" y="304800"/>
            <a:ext cx="6858000" cy="828559"/>
          </a:xfrm>
          <a:prstGeom prst="wedgeRoundRectCallout">
            <a:avLst>
              <a:gd name="adj1" fmla="val -21927"/>
              <a:gd name="adj2" fmla="val 49596"/>
              <a:gd name="adj3" fmla="val 16667"/>
            </a:avLst>
          </a:prstGeom>
          <a:solidFill>
            <a:schemeClr val="accent6">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“Double Predestination?”</a:t>
            </a:r>
          </a:p>
        </p:txBody>
      </p:sp>
    </p:spTree>
    <p:extLst>
      <p:ext uri="{BB962C8B-B14F-4D97-AF65-F5344CB8AC3E}">
        <p14:creationId xmlns:p14="http://schemas.microsoft.com/office/powerpoint/2010/main" val="211057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23079</TotalTime>
  <Words>2697</Words>
  <Application>Microsoft Office PowerPoint</Application>
  <PresentationFormat>Widescreen</PresentationFormat>
  <Paragraphs>514</Paragraphs>
  <Slides>84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861</cp:revision>
  <dcterms:created xsi:type="dcterms:W3CDTF">2010-12-28T16:51:17Z</dcterms:created>
  <dcterms:modified xsi:type="dcterms:W3CDTF">2023-03-31T15:02:05Z</dcterms:modified>
</cp:coreProperties>
</file>