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1"/>
  </p:notesMasterIdLst>
  <p:sldIdLst>
    <p:sldId id="256" r:id="rId2"/>
    <p:sldId id="484" r:id="rId3"/>
    <p:sldId id="437" r:id="rId4"/>
    <p:sldId id="438" r:id="rId5"/>
    <p:sldId id="441" r:id="rId6"/>
    <p:sldId id="442" r:id="rId7"/>
    <p:sldId id="443" r:id="rId8"/>
    <p:sldId id="444" r:id="rId9"/>
    <p:sldId id="447" r:id="rId10"/>
    <p:sldId id="448" r:id="rId11"/>
    <p:sldId id="486" r:id="rId12"/>
    <p:sldId id="489" r:id="rId13"/>
    <p:sldId id="490" r:id="rId14"/>
    <p:sldId id="491" r:id="rId15"/>
    <p:sldId id="449" r:id="rId16"/>
    <p:sldId id="440" r:id="rId17"/>
    <p:sldId id="439" r:id="rId18"/>
    <p:sldId id="457" r:id="rId19"/>
    <p:sldId id="492" r:id="rId20"/>
    <p:sldId id="497" r:id="rId21"/>
    <p:sldId id="454" r:id="rId22"/>
    <p:sldId id="501" r:id="rId23"/>
    <p:sldId id="502" r:id="rId24"/>
    <p:sldId id="506" r:id="rId25"/>
    <p:sldId id="511" r:id="rId26"/>
    <p:sldId id="463" r:id="rId27"/>
    <p:sldId id="453" r:id="rId28"/>
    <p:sldId id="465" r:id="rId29"/>
    <p:sldId id="464" r:id="rId30"/>
    <p:sldId id="466" r:id="rId31"/>
    <p:sldId id="467" r:id="rId32"/>
    <p:sldId id="513" r:id="rId33"/>
    <p:sldId id="514" r:id="rId34"/>
    <p:sldId id="470" r:id="rId35"/>
    <p:sldId id="472" r:id="rId36"/>
    <p:sldId id="471" r:id="rId37"/>
    <p:sldId id="474" r:id="rId38"/>
    <p:sldId id="515" r:id="rId39"/>
    <p:sldId id="475" r:id="rId40"/>
    <p:sldId id="521" r:id="rId41"/>
    <p:sldId id="523" r:id="rId42"/>
    <p:sldId id="526" r:id="rId43"/>
    <p:sldId id="473" r:id="rId44"/>
    <p:sldId id="527" r:id="rId45"/>
    <p:sldId id="481" r:id="rId46"/>
    <p:sldId id="532" r:id="rId47"/>
    <p:sldId id="534" r:id="rId48"/>
    <p:sldId id="483" r:id="rId49"/>
    <p:sldId id="535"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191" autoAdjust="0"/>
    <p:restoredTop sz="94799" autoAdjust="0"/>
  </p:normalViewPr>
  <p:slideViewPr>
    <p:cSldViewPr snapToGrid="0">
      <p:cViewPr varScale="1">
        <p:scale>
          <a:sx n="66" d="100"/>
          <a:sy n="66" d="100"/>
        </p:scale>
        <p:origin x="3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1/29/2024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3578054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1727300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40799953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31104407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3817648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749939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2517445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521534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4129001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22994784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399864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10902769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3404787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40899343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26779752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18016698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41640221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4849876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5989262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39390626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33848659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2364939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708734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31</a:t>
            </a:fld>
            <a:endParaRPr lang="en-US" dirty="0"/>
          </a:p>
        </p:txBody>
      </p:sp>
    </p:spTree>
    <p:extLst>
      <p:ext uri="{BB962C8B-B14F-4D97-AF65-F5344CB8AC3E}">
        <p14:creationId xmlns:p14="http://schemas.microsoft.com/office/powerpoint/2010/main" val="30187951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32</a:t>
            </a:fld>
            <a:endParaRPr lang="en-US" dirty="0"/>
          </a:p>
        </p:txBody>
      </p:sp>
    </p:spTree>
    <p:extLst>
      <p:ext uri="{BB962C8B-B14F-4D97-AF65-F5344CB8AC3E}">
        <p14:creationId xmlns:p14="http://schemas.microsoft.com/office/powerpoint/2010/main" val="3332284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33</a:t>
            </a:fld>
            <a:endParaRPr lang="en-US" dirty="0"/>
          </a:p>
        </p:txBody>
      </p:sp>
    </p:spTree>
    <p:extLst>
      <p:ext uri="{BB962C8B-B14F-4D97-AF65-F5344CB8AC3E}">
        <p14:creationId xmlns:p14="http://schemas.microsoft.com/office/powerpoint/2010/main" val="12362346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34</a:t>
            </a:fld>
            <a:endParaRPr lang="en-US" dirty="0"/>
          </a:p>
        </p:txBody>
      </p:sp>
    </p:spTree>
    <p:extLst>
      <p:ext uri="{BB962C8B-B14F-4D97-AF65-F5344CB8AC3E}">
        <p14:creationId xmlns:p14="http://schemas.microsoft.com/office/powerpoint/2010/main" val="17459611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35</a:t>
            </a:fld>
            <a:endParaRPr lang="en-US" dirty="0"/>
          </a:p>
        </p:txBody>
      </p:sp>
    </p:spTree>
    <p:extLst>
      <p:ext uri="{BB962C8B-B14F-4D97-AF65-F5344CB8AC3E}">
        <p14:creationId xmlns:p14="http://schemas.microsoft.com/office/powerpoint/2010/main" val="173998241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36</a:t>
            </a:fld>
            <a:endParaRPr lang="en-US" dirty="0"/>
          </a:p>
        </p:txBody>
      </p:sp>
    </p:spTree>
    <p:extLst>
      <p:ext uri="{BB962C8B-B14F-4D97-AF65-F5344CB8AC3E}">
        <p14:creationId xmlns:p14="http://schemas.microsoft.com/office/powerpoint/2010/main" val="1457712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37</a:t>
            </a:fld>
            <a:endParaRPr lang="en-US" dirty="0"/>
          </a:p>
        </p:txBody>
      </p:sp>
    </p:spTree>
    <p:extLst>
      <p:ext uri="{BB962C8B-B14F-4D97-AF65-F5344CB8AC3E}">
        <p14:creationId xmlns:p14="http://schemas.microsoft.com/office/powerpoint/2010/main" val="9865723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38</a:t>
            </a:fld>
            <a:endParaRPr lang="en-US" dirty="0"/>
          </a:p>
        </p:txBody>
      </p:sp>
    </p:spTree>
    <p:extLst>
      <p:ext uri="{BB962C8B-B14F-4D97-AF65-F5344CB8AC3E}">
        <p14:creationId xmlns:p14="http://schemas.microsoft.com/office/powerpoint/2010/main" val="30952820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39</a:t>
            </a:fld>
            <a:endParaRPr lang="en-US" dirty="0"/>
          </a:p>
        </p:txBody>
      </p:sp>
    </p:spTree>
    <p:extLst>
      <p:ext uri="{BB962C8B-B14F-4D97-AF65-F5344CB8AC3E}">
        <p14:creationId xmlns:p14="http://schemas.microsoft.com/office/powerpoint/2010/main" val="29891762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40</a:t>
            </a:fld>
            <a:endParaRPr lang="en-US" dirty="0"/>
          </a:p>
        </p:txBody>
      </p:sp>
    </p:spTree>
    <p:extLst>
      <p:ext uri="{BB962C8B-B14F-4D97-AF65-F5344CB8AC3E}">
        <p14:creationId xmlns:p14="http://schemas.microsoft.com/office/powerpoint/2010/main" val="32642601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297676702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41</a:t>
            </a:fld>
            <a:endParaRPr lang="en-US" dirty="0"/>
          </a:p>
        </p:txBody>
      </p:sp>
    </p:spTree>
    <p:extLst>
      <p:ext uri="{BB962C8B-B14F-4D97-AF65-F5344CB8AC3E}">
        <p14:creationId xmlns:p14="http://schemas.microsoft.com/office/powerpoint/2010/main" val="29077440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42</a:t>
            </a:fld>
            <a:endParaRPr lang="en-US" dirty="0"/>
          </a:p>
        </p:txBody>
      </p:sp>
    </p:spTree>
    <p:extLst>
      <p:ext uri="{BB962C8B-B14F-4D97-AF65-F5344CB8AC3E}">
        <p14:creationId xmlns:p14="http://schemas.microsoft.com/office/powerpoint/2010/main" val="29516145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43</a:t>
            </a:fld>
            <a:endParaRPr lang="en-US" dirty="0"/>
          </a:p>
        </p:txBody>
      </p:sp>
    </p:spTree>
    <p:extLst>
      <p:ext uri="{BB962C8B-B14F-4D97-AF65-F5344CB8AC3E}">
        <p14:creationId xmlns:p14="http://schemas.microsoft.com/office/powerpoint/2010/main" val="37529532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44</a:t>
            </a:fld>
            <a:endParaRPr lang="en-US" dirty="0"/>
          </a:p>
        </p:txBody>
      </p:sp>
    </p:spTree>
    <p:extLst>
      <p:ext uri="{BB962C8B-B14F-4D97-AF65-F5344CB8AC3E}">
        <p14:creationId xmlns:p14="http://schemas.microsoft.com/office/powerpoint/2010/main" val="15499493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45</a:t>
            </a:fld>
            <a:endParaRPr lang="en-US" dirty="0"/>
          </a:p>
        </p:txBody>
      </p:sp>
    </p:spTree>
    <p:extLst>
      <p:ext uri="{BB962C8B-B14F-4D97-AF65-F5344CB8AC3E}">
        <p14:creationId xmlns:p14="http://schemas.microsoft.com/office/powerpoint/2010/main" val="31124948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46</a:t>
            </a:fld>
            <a:endParaRPr lang="en-US" dirty="0"/>
          </a:p>
        </p:txBody>
      </p:sp>
    </p:spTree>
    <p:extLst>
      <p:ext uri="{BB962C8B-B14F-4D97-AF65-F5344CB8AC3E}">
        <p14:creationId xmlns:p14="http://schemas.microsoft.com/office/powerpoint/2010/main" val="151005715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47</a:t>
            </a:fld>
            <a:endParaRPr lang="en-US" dirty="0"/>
          </a:p>
        </p:txBody>
      </p:sp>
    </p:spTree>
    <p:extLst>
      <p:ext uri="{BB962C8B-B14F-4D97-AF65-F5344CB8AC3E}">
        <p14:creationId xmlns:p14="http://schemas.microsoft.com/office/powerpoint/2010/main" val="7654733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48</a:t>
            </a:fld>
            <a:endParaRPr lang="en-US" dirty="0"/>
          </a:p>
        </p:txBody>
      </p:sp>
    </p:spTree>
    <p:extLst>
      <p:ext uri="{BB962C8B-B14F-4D97-AF65-F5344CB8AC3E}">
        <p14:creationId xmlns:p14="http://schemas.microsoft.com/office/powerpoint/2010/main" val="34636359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49</a:t>
            </a:fld>
            <a:endParaRPr lang="en-US" dirty="0"/>
          </a:p>
        </p:txBody>
      </p:sp>
    </p:spTree>
    <p:extLst>
      <p:ext uri="{BB962C8B-B14F-4D97-AF65-F5344CB8AC3E}">
        <p14:creationId xmlns:p14="http://schemas.microsoft.com/office/powerpoint/2010/main" val="834521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2317392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3240162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3634177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4275696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1020781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1/29/2024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a:solidFill>
                  <a:schemeClr val="bg1"/>
                </a:solidFill>
              </a:rPr>
              <a:t>1 Corinthians 1:10-17</a:t>
            </a:r>
            <a:br>
              <a:rPr lang="en-US" sz="7200" b="1" dirty="0">
                <a:solidFill>
                  <a:schemeClr val="bg1"/>
                </a:solidFill>
              </a:rPr>
            </a:br>
            <a:endParaRPr lang="en-US" sz="7200" b="1" dirty="0">
              <a:solidFill>
                <a:schemeClr val="bg1"/>
              </a:solidFill>
            </a:endParaRPr>
          </a:p>
        </p:txBody>
      </p:sp>
      <p:sp>
        <p:nvSpPr>
          <p:cNvPr id="3" name="Subtitle 2"/>
          <p:cNvSpPr>
            <a:spLocks noGrp="1"/>
          </p:cNvSpPr>
          <p:nvPr>
            <p:ph type="subTitle" idx="1"/>
          </p:nvPr>
        </p:nvSpPr>
        <p:spPr/>
        <p:txBody>
          <a:bodyPr>
            <a:normAutofit/>
          </a:bodyPr>
          <a:lstStyle/>
          <a:p>
            <a:r>
              <a:rPr lang="en-US" sz="4800" dirty="0">
                <a:solidFill>
                  <a:schemeClr val="bg1"/>
                </a:solidFill>
              </a:rPr>
              <a:t>Unity in a Divided World </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281799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50366CF2-7FBF-42ED-ADE6-48446C183876}"/>
              </a:ext>
            </a:extLst>
          </p:cNvPr>
          <p:cNvSpPr/>
          <p:nvPr/>
        </p:nvSpPr>
        <p:spPr>
          <a:xfrm>
            <a:off x="0" y="3429000"/>
            <a:ext cx="12192000" cy="3429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chemeClr val="tx1"/>
              </a:solidFill>
            </a:endParaRPr>
          </a:p>
          <a:p>
            <a:r>
              <a:rPr lang="en-US" sz="3200" b="1" dirty="0">
                <a:solidFill>
                  <a:schemeClr val="tx1"/>
                </a:solidFill>
              </a:rPr>
              <a:t>This is a call for unity</a:t>
            </a:r>
          </a:p>
          <a:p>
            <a:r>
              <a:rPr lang="en-US" sz="3200" b="1" dirty="0">
                <a:solidFill>
                  <a:schemeClr val="tx1"/>
                </a:solidFill>
              </a:rPr>
              <a:t>We have to face our historic and cultural leanings</a:t>
            </a:r>
          </a:p>
          <a:p>
            <a:r>
              <a:rPr lang="en-US" sz="3200" b="1" dirty="0">
                <a:solidFill>
                  <a:schemeClr val="tx1"/>
                </a:solidFill>
              </a:rPr>
              <a:t>So much emphasis in our culture on “my thing with God”</a:t>
            </a:r>
          </a:p>
          <a:p>
            <a:pPr marL="914400" lvl="1" indent="-457200">
              <a:buFontTx/>
              <a:buChar char="-"/>
            </a:pPr>
            <a:r>
              <a:rPr lang="en-US" sz="3200" b="1" dirty="0">
                <a:solidFill>
                  <a:schemeClr val="tx1"/>
                </a:solidFill>
              </a:rPr>
              <a:t>Important and valuable </a:t>
            </a:r>
          </a:p>
          <a:p>
            <a:r>
              <a:rPr lang="en-US" sz="3200" b="1" dirty="0">
                <a:solidFill>
                  <a:schemeClr val="tx1"/>
                </a:solidFill>
              </a:rPr>
              <a:t>But so much of the bible focuses on the corporate, the community of faith</a:t>
            </a:r>
          </a:p>
          <a:p>
            <a:endParaRPr lang="en-US" sz="3200" dirty="0"/>
          </a:p>
        </p:txBody>
      </p:sp>
    </p:spTree>
    <p:extLst>
      <p:ext uri="{BB962C8B-B14F-4D97-AF65-F5344CB8AC3E}">
        <p14:creationId xmlns:p14="http://schemas.microsoft.com/office/powerpoint/2010/main" val="295278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50366CF2-7FBF-42ED-ADE6-48446C183876}"/>
              </a:ext>
            </a:extLst>
          </p:cNvPr>
          <p:cNvSpPr/>
          <p:nvPr/>
        </p:nvSpPr>
        <p:spPr>
          <a:xfrm>
            <a:off x="0" y="3429000"/>
            <a:ext cx="12192000" cy="3429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What does in look like and mean for God:</a:t>
            </a:r>
          </a:p>
          <a:p>
            <a:r>
              <a:rPr lang="en-US" sz="3200" b="1" dirty="0">
                <a:solidFill>
                  <a:schemeClr val="tx1"/>
                </a:solidFill>
              </a:rPr>
              <a:t>To transform the individual And transform the community</a:t>
            </a:r>
          </a:p>
          <a:p>
            <a:r>
              <a:rPr lang="en-US" sz="3200" b="1" dirty="0">
                <a:solidFill>
                  <a:schemeClr val="tx1"/>
                </a:solidFill>
              </a:rPr>
              <a:t> </a:t>
            </a:r>
          </a:p>
          <a:p>
            <a:r>
              <a:rPr lang="en-US" sz="3200" b="1" dirty="0">
                <a:solidFill>
                  <a:schemeClr val="tx1"/>
                </a:solidFill>
              </a:rPr>
              <a:t>The call to “live in harmony with one another”</a:t>
            </a:r>
          </a:p>
          <a:p>
            <a:endParaRPr lang="en-US" sz="3200" dirty="0"/>
          </a:p>
        </p:txBody>
      </p:sp>
    </p:spTree>
    <p:extLst>
      <p:ext uri="{BB962C8B-B14F-4D97-AF65-F5344CB8AC3E}">
        <p14:creationId xmlns:p14="http://schemas.microsoft.com/office/powerpoint/2010/main" val="3520810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B6DC256F-1EB0-46EC-BA25-3FEE70FF379C}"/>
              </a:ext>
            </a:extLst>
          </p:cNvPr>
          <p:cNvSpPr/>
          <p:nvPr/>
        </p:nvSpPr>
        <p:spPr>
          <a:xfrm>
            <a:off x="101600" y="3429000"/>
            <a:ext cx="10891520" cy="3429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A call for “unity”</a:t>
            </a:r>
          </a:p>
          <a:p>
            <a:r>
              <a:rPr lang="en-US" sz="3200" b="1" dirty="0">
                <a:solidFill>
                  <a:schemeClr val="tx1"/>
                </a:solidFill>
              </a:rPr>
              <a:t>Philippians 2:2</a:t>
            </a:r>
          </a:p>
          <a:p>
            <a:pPr lvl="1"/>
            <a:r>
              <a:rPr lang="en-US" sz="3200" b="1" dirty="0">
                <a:solidFill>
                  <a:schemeClr val="tx1"/>
                </a:solidFill>
              </a:rPr>
              <a:t>“make my joy complete by being of the same mind, maintaining the same love, united in spirit, intent on one purpose”</a:t>
            </a:r>
          </a:p>
          <a:p>
            <a:r>
              <a:rPr lang="en-US" sz="3200" b="1" dirty="0">
                <a:solidFill>
                  <a:schemeClr val="tx1"/>
                </a:solidFill>
              </a:rPr>
              <a:t>Unity = symphony = harmony </a:t>
            </a:r>
          </a:p>
          <a:p>
            <a:endParaRPr lang="en-US" sz="3200" dirty="0"/>
          </a:p>
        </p:txBody>
      </p:sp>
    </p:spTree>
    <p:extLst>
      <p:ext uri="{BB962C8B-B14F-4D97-AF65-F5344CB8AC3E}">
        <p14:creationId xmlns:p14="http://schemas.microsoft.com/office/powerpoint/2010/main" val="2258406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B6DC256F-1EB0-46EC-BA25-3FEE70FF379C}"/>
              </a:ext>
            </a:extLst>
          </p:cNvPr>
          <p:cNvSpPr/>
          <p:nvPr/>
        </p:nvSpPr>
        <p:spPr>
          <a:xfrm>
            <a:off x="101600" y="3429000"/>
            <a:ext cx="10891520" cy="34290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The call to live in Harmony with one another</a:t>
            </a:r>
          </a:p>
          <a:p>
            <a:pPr lvl="1"/>
            <a:r>
              <a:rPr lang="en-US" sz="3200" b="1" dirty="0">
                <a:solidFill>
                  <a:schemeClr val="tx1"/>
                </a:solidFill>
              </a:rPr>
              <a:t>-This issue of harmony or disharmony is at the center of the thing</a:t>
            </a:r>
          </a:p>
          <a:p>
            <a:pPr lvl="1"/>
            <a:r>
              <a:rPr lang="en-US" sz="3200" b="1" dirty="0">
                <a:solidFill>
                  <a:schemeClr val="tx1"/>
                </a:solidFill>
              </a:rPr>
              <a:t>-This should not surprise us, the oldest problem people have </a:t>
            </a:r>
          </a:p>
          <a:p>
            <a:endParaRPr lang="en-US" sz="3200" dirty="0"/>
          </a:p>
        </p:txBody>
      </p:sp>
    </p:spTree>
    <p:extLst>
      <p:ext uri="{BB962C8B-B14F-4D97-AF65-F5344CB8AC3E}">
        <p14:creationId xmlns:p14="http://schemas.microsoft.com/office/powerpoint/2010/main" val="1516798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371484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Paul gives 3 reasons for “disunity” </a:t>
            </a:r>
          </a:p>
          <a:p>
            <a:pPr lvl="1" eaLnBrk="0" fontAlgn="base" hangingPunct="0">
              <a:spcBef>
                <a:spcPct val="20000"/>
              </a:spcBef>
              <a:spcAft>
                <a:spcPct val="0"/>
              </a:spcAft>
              <a:buFontTx/>
              <a:buChar char="-"/>
            </a:pPr>
            <a:r>
              <a:rPr lang="en-US" sz="3200" dirty="0">
                <a:solidFill>
                  <a:schemeClr val="bg1"/>
                </a:solidFill>
              </a:rPr>
              <a:t>Vs 10 – 11 – disharmony</a:t>
            </a:r>
          </a:p>
          <a:p>
            <a:pPr lvl="1" eaLnBrk="0" fontAlgn="base" hangingPunct="0">
              <a:spcBef>
                <a:spcPct val="20000"/>
              </a:spcBef>
              <a:spcAft>
                <a:spcPct val="0"/>
              </a:spcAft>
              <a:buFontTx/>
              <a:buChar char="-"/>
            </a:pPr>
            <a:r>
              <a:rPr lang="en-US" sz="3200" dirty="0">
                <a:solidFill>
                  <a:schemeClr val="bg1"/>
                </a:solidFill>
              </a:rPr>
              <a:t>Vs 12 -16 – identifying with/placing trust in people</a:t>
            </a:r>
          </a:p>
          <a:p>
            <a:pPr lvl="1" eaLnBrk="0" fontAlgn="base" hangingPunct="0">
              <a:spcBef>
                <a:spcPct val="20000"/>
              </a:spcBef>
              <a:spcAft>
                <a:spcPct val="0"/>
              </a:spcAft>
              <a:buFontTx/>
              <a:buChar char="-"/>
            </a:pPr>
            <a:r>
              <a:rPr lang="en-US" sz="3200" dirty="0">
                <a:solidFill>
                  <a:schemeClr val="bg1"/>
                </a:solidFill>
              </a:rPr>
              <a:t>1 Corinthians 3 Jealousy </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627149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and that there be no divisions among you,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449523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and that there be no divisions among you, but that you be made complete in the same mind and in the same judgment.   11 For I have been informed concerning you, my brethren, by Chloe’s people, that </a:t>
            </a:r>
            <a:r>
              <a:rPr lang="en-US" sz="3200" u="sng" dirty="0">
                <a:solidFill>
                  <a:schemeClr val="bg1"/>
                </a:solidFill>
              </a:rPr>
              <a:t>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59083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and that there be no divisions among you, but that you be made complete in the same mind and in the same judgment.   11 For I have been informed concerning you, my brethren, by Chloe’s people, that </a:t>
            </a:r>
            <a:r>
              <a:rPr lang="en-US" sz="3200" u="sng" dirty="0">
                <a:solidFill>
                  <a:schemeClr val="bg1"/>
                </a:solidFill>
              </a:rPr>
              <a:t>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C05BBF8D-63E8-4C0D-9792-CEC94149750E}"/>
              </a:ext>
            </a:extLst>
          </p:cNvPr>
          <p:cNvSpPr/>
          <p:nvPr/>
        </p:nvSpPr>
        <p:spPr>
          <a:xfrm>
            <a:off x="0" y="1290320"/>
            <a:ext cx="12192000" cy="353568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What is disharmony?</a:t>
            </a:r>
          </a:p>
          <a:p>
            <a:r>
              <a:rPr lang="en-US" sz="3200" b="1" dirty="0">
                <a:solidFill>
                  <a:schemeClr val="tx1"/>
                </a:solidFill>
              </a:rPr>
              <a:t>Think of a symphony – many playing parts. </a:t>
            </a:r>
          </a:p>
          <a:p>
            <a:r>
              <a:rPr lang="en-US" sz="3200" b="1" dirty="0">
                <a:solidFill>
                  <a:schemeClr val="tx1"/>
                </a:solidFill>
              </a:rPr>
              <a:t>What happens if they are all doing their own thing?</a:t>
            </a:r>
          </a:p>
          <a:p>
            <a:r>
              <a:rPr lang="en-US" sz="3200" b="1" dirty="0">
                <a:solidFill>
                  <a:schemeClr val="tx1"/>
                </a:solidFill>
              </a:rPr>
              <a:t>There is always going to be tension between the individual and the community</a:t>
            </a:r>
          </a:p>
          <a:p>
            <a:endParaRPr lang="en-US" sz="3200" dirty="0"/>
          </a:p>
        </p:txBody>
      </p:sp>
    </p:spTree>
    <p:extLst>
      <p:ext uri="{BB962C8B-B14F-4D97-AF65-F5344CB8AC3E}">
        <p14:creationId xmlns:p14="http://schemas.microsoft.com/office/powerpoint/2010/main" val="1379699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a:t>
            </a:r>
          </a:p>
        </p:txBody>
      </p:sp>
      <p:sp>
        <p:nvSpPr>
          <p:cNvPr id="3" name="Content Placeholder 2"/>
          <p:cNvSpPr>
            <a:spLocks noGrp="1"/>
          </p:cNvSpPr>
          <p:nvPr>
            <p:ph idx="1"/>
          </p:nvPr>
        </p:nvSpPr>
        <p:spPr/>
        <p:txBody>
          <a:bodyPr>
            <a:normAutofit/>
          </a:bodyPr>
          <a:lstStyle/>
          <a:p>
            <a:pPr marL="0" lvl="1" indent="0" eaLnBrk="0" fontAlgn="base" hangingPunct="0">
              <a:lnSpc>
                <a:spcPct val="100000"/>
              </a:lnSpc>
              <a:spcBef>
                <a:spcPts val="0"/>
              </a:spcBef>
              <a:spcAft>
                <a:spcPct val="0"/>
              </a:spcAft>
              <a:buNone/>
            </a:pPr>
            <a:r>
              <a:rPr lang="en-US" sz="3200" dirty="0">
                <a:solidFill>
                  <a:schemeClr val="bg1"/>
                </a:solidFill>
              </a:rPr>
              <a:t>Paul loves these people and celebrates what God is doing in their lives and community</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But they also had many problems – some of the same things we might struggle with</a:t>
            </a:r>
          </a:p>
          <a:p>
            <a:pPr marL="0" lvl="1" indent="0" eaLnBrk="0" fontAlgn="base" hangingPunct="0">
              <a:lnSpc>
                <a:spcPct val="100000"/>
              </a:lnSpc>
              <a:spcBef>
                <a:spcPts val="0"/>
              </a:spcBef>
              <a:spcAft>
                <a:spcPct val="0"/>
              </a:spcAft>
              <a:buNone/>
            </a:pPr>
            <a:endParaRPr lang="en-US" sz="3200" dirty="0">
              <a:solidFill>
                <a:schemeClr val="bg1"/>
              </a:solidFill>
            </a:endParaRPr>
          </a:p>
          <a:p>
            <a:pPr marL="0" lvl="1" indent="0" eaLnBrk="0" fontAlgn="base" hangingPunct="0">
              <a:lnSpc>
                <a:spcPct val="100000"/>
              </a:lnSpc>
              <a:spcBef>
                <a:spcPts val="0"/>
              </a:spcBef>
              <a:spcAft>
                <a:spcPct val="0"/>
              </a:spcAft>
              <a:buNone/>
            </a:pPr>
            <a:r>
              <a:rPr lang="en-US" sz="3200" dirty="0">
                <a:solidFill>
                  <a:schemeClr val="bg1"/>
                </a:solidFill>
              </a:rPr>
              <a:t>So this is a great letter for us</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943833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and that there be no divisions among you, but that you be made complete in the same mind and in the same judgment.   11 For I have been informed concerning you, my brethren, by Chloe’s people, that </a:t>
            </a:r>
            <a:r>
              <a:rPr lang="en-US" sz="3200" u="sng" dirty="0">
                <a:solidFill>
                  <a:schemeClr val="bg1"/>
                </a:solidFill>
              </a:rPr>
              <a:t>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C05BBF8D-63E8-4C0D-9792-CEC94149750E}"/>
              </a:ext>
            </a:extLst>
          </p:cNvPr>
          <p:cNvSpPr/>
          <p:nvPr/>
        </p:nvSpPr>
        <p:spPr>
          <a:xfrm>
            <a:off x="0" y="1290320"/>
            <a:ext cx="12192000" cy="353568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Some cultures hammer unity above the individual</a:t>
            </a:r>
          </a:p>
          <a:p>
            <a:r>
              <a:rPr lang="en-US" sz="3200" b="1" dirty="0">
                <a:solidFill>
                  <a:schemeClr val="tx1"/>
                </a:solidFill>
              </a:rPr>
              <a:t>In our culture it is much more about “me”, individual rights, etc.</a:t>
            </a:r>
          </a:p>
          <a:p>
            <a:r>
              <a:rPr lang="en-US" sz="3200" b="1" dirty="0">
                <a:solidFill>
                  <a:schemeClr val="tx1"/>
                </a:solidFill>
              </a:rPr>
              <a:t>Our National Motto “E Pluribus Unum” </a:t>
            </a:r>
          </a:p>
          <a:p>
            <a:r>
              <a:rPr lang="en-US" sz="3200" b="1" dirty="0">
                <a:solidFill>
                  <a:schemeClr val="tx1"/>
                </a:solidFill>
              </a:rPr>
              <a:t>There will be problems in every relationship that includes more than one will</a:t>
            </a:r>
          </a:p>
          <a:p>
            <a:endParaRPr lang="en-US" sz="3200" dirty="0"/>
          </a:p>
        </p:txBody>
      </p:sp>
    </p:spTree>
    <p:extLst>
      <p:ext uri="{BB962C8B-B14F-4D97-AF65-F5344CB8AC3E}">
        <p14:creationId xmlns:p14="http://schemas.microsoft.com/office/powerpoint/2010/main" val="2951153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t>
            </a:r>
            <a:r>
              <a:rPr lang="en-US" sz="3200" u="sng" dirty="0">
                <a:solidFill>
                  <a:schemeClr val="bg1"/>
                </a:solidFill>
              </a:rPr>
              <a:t>and that there be no divisions among you</a:t>
            </a:r>
            <a:r>
              <a:rPr lang="en-US" sz="3200" dirty="0">
                <a:solidFill>
                  <a:schemeClr val="bg1"/>
                </a:solidFill>
              </a:rPr>
              <a:t>,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6518259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t>
            </a:r>
            <a:r>
              <a:rPr lang="en-US" sz="3200" u="sng" dirty="0">
                <a:solidFill>
                  <a:schemeClr val="bg1"/>
                </a:solidFill>
              </a:rPr>
              <a:t>and that there be no divisions among you</a:t>
            </a:r>
            <a:r>
              <a:rPr lang="en-US" sz="3200" dirty="0">
                <a:solidFill>
                  <a:schemeClr val="bg1"/>
                </a:solidFill>
              </a:rPr>
              <a:t>,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AA3745D-4AB2-4D3C-B5F5-BC45E0298E70}"/>
              </a:ext>
            </a:extLst>
          </p:cNvPr>
          <p:cNvSpPr/>
          <p:nvPr/>
        </p:nvSpPr>
        <p:spPr>
          <a:xfrm>
            <a:off x="3322320" y="3139440"/>
            <a:ext cx="8869680" cy="371856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bg1"/>
                </a:solidFill>
              </a:rPr>
              <a:t>This is hard</a:t>
            </a:r>
          </a:p>
          <a:p>
            <a:r>
              <a:rPr lang="en-US" sz="3200" b="1" dirty="0">
                <a:solidFill>
                  <a:schemeClr val="bg1"/>
                </a:solidFill>
              </a:rPr>
              <a:t>Corinth had many divisions</a:t>
            </a:r>
          </a:p>
          <a:p>
            <a:r>
              <a:rPr lang="en-US" sz="3200" b="1" dirty="0">
                <a:solidFill>
                  <a:schemeClr val="bg1"/>
                </a:solidFill>
              </a:rPr>
              <a:t>Some of us like to fight – make our will known</a:t>
            </a:r>
          </a:p>
          <a:p>
            <a:r>
              <a:rPr lang="en-US" sz="3200" b="1" dirty="0">
                <a:solidFill>
                  <a:schemeClr val="bg1"/>
                </a:solidFill>
              </a:rPr>
              <a:t>Others like to sit on the sidelines – </a:t>
            </a:r>
          </a:p>
          <a:p>
            <a:r>
              <a:rPr lang="en-US" sz="3200" b="1" dirty="0">
                <a:solidFill>
                  <a:schemeClr val="bg1"/>
                </a:solidFill>
              </a:rPr>
              <a:t>Hundreds of human train wrecks colliding </a:t>
            </a:r>
          </a:p>
        </p:txBody>
      </p:sp>
    </p:spTree>
    <p:extLst>
      <p:ext uri="{BB962C8B-B14F-4D97-AF65-F5344CB8AC3E}">
        <p14:creationId xmlns:p14="http://schemas.microsoft.com/office/powerpoint/2010/main" val="3376734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t>
            </a:r>
            <a:r>
              <a:rPr lang="en-US" sz="3200" u="sng" dirty="0">
                <a:solidFill>
                  <a:schemeClr val="bg1"/>
                </a:solidFill>
              </a:rPr>
              <a:t>and that there be no divisions among you</a:t>
            </a:r>
            <a:r>
              <a:rPr lang="en-US" sz="3200" dirty="0">
                <a:solidFill>
                  <a:schemeClr val="bg1"/>
                </a:solidFill>
              </a:rPr>
              <a:t>,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AA3745D-4AB2-4D3C-B5F5-BC45E0298E70}"/>
              </a:ext>
            </a:extLst>
          </p:cNvPr>
          <p:cNvSpPr/>
          <p:nvPr/>
        </p:nvSpPr>
        <p:spPr>
          <a:xfrm>
            <a:off x="3322320" y="3139440"/>
            <a:ext cx="8869680" cy="3718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Disharmony – a broken symphony</a:t>
            </a:r>
          </a:p>
          <a:p>
            <a:r>
              <a:rPr lang="en-US" sz="3200" dirty="0"/>
              <a:t>Harmony – many making beautiful music</a:t>
            </a:r>
          </a:p>
          <a:p>
            <a:r>
              <a:rPr lang="en-US" sz="3200" dirty="0"/>
              <a:t>We are our own instrument or voice</a:t>
            </a:r>
          </a:p>
          <a:p>
            <a:r>
              <a:rPr lang="en-US" sz="3200" dirty="0"/>
              <a:t>If we don’t cooperate we make an awful noise </a:t>
            </a:r>
          </a:p>
        </p:txBody>
      </p:sp>
    </p:spTree>
    <p:extLst>
      <p:ext uri="{BB962C8B-B14F-4D97-AF65-F5344CB8AC3E}">
        <p14:creationId xmlns:p14="http://schemas.microsoft.com/office/powerpoint/2010/main" val="3545842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t>
            </a:r>
            <a:r>
              <a:rPr lang="en-US" sz="3200" u="sng" dirty="0">
                <a:solidFill>
                  <a:schemeClr val="bg1"/>
                </a:solidFill>
              </a:rPr>
              <a:t>and that there be no divisions among you</a:t>
            </a:r>
            <a:r>
              <a:rPr lang="en-US" sz="3200" dirty="0">
                <a:solidFill>
                  <a:schemeClr val="bg1"/>
                </a:solidFill>
              </a:rPr>
              <a:t>,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AA3745D-4AB2-4D3C-B5F5-BC45E0298E70}"/>
              </a:ext>
            </a:extLst>
          </p:cNvPr>
          <p:cNvSpPr/>
          <p:nvPr/>
        </p:nvSpPr>
        <p:spPr>
          <a:xfrm>
            <a:off x="3322320" y="3139440"/>
            <a:ext cx="8869680" cy="3718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There is a “natural” rhythm to the world</a:t>
            </a:r>
          </a:p>
          <a:p>
            <a:r>
              <a:rPr lang="en-US" sz="3200" dirty="0"/>
              <a:t>But often it isn’t God’s way and we need to be aware of it.</a:t>
            </a:r>
          </a:p>
          <a:p>
            <a:r>
              <a:rPr lang="en-US" sz="3200" dirty="0"/>
              <a:t>In our culture, which is mostly about the “individual”  what really matters is what is in it for me.</a:t>
            </a:r>
          </a:p>
        </p:txBody>
      </p:sp>
    </p:spTree>
    <p:extLst>
      <p:ext uri="{BB962C8B-B14F-4D97-AF65-F5344CB8AC3E}">
        <p14:creationId xmlns:p14="http://schemas.microsoft.com/office/powerpoint/2010/main" val="3508152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342900" indent="0" eaLnBrk="0" fontAlgn="base" hangingPunct="0">
              <a:lnSpc>
                <a:spcPct val="120000"/>
              </a:lnSpc>
              <a:spcBef>
                <a:spcPts val="0"/>
              </a:spcBef>
              <a:spcAft>
                <a:spcPct val="0"/>
              </a:spcAft>
              <a:buNone/>
            </a:pPr>
            <a:r>
              <a:rPr lang="en-US" sz="3200" dirty="0">
                <a:solidFill>
                  <a:schemeClr val="bg1"/>
                </a:solidFill>
              </a:rPr>
              <a:t>Now I exhort you, brethren, by the name of our Lord Jesus Christ, that you all agree </a:t>
            </a:r>
            <a:r>
              <a:rPr lang="en-US" sz="3200" u="sng" dirty="0">
                <a:solidFill>
                  <a:schemeClr val="bg1"/>
                </a:solidFill>
              </a:rPr>
              <a:t>and that there be no divisions among you</a:t>
            </a:r>
            <a:r>
              <a:rPr lang="en-US" sz="3200" dirty="0">
                <a:solidFill>
                  <a:schemeClr val="bg1"/>
                </a:solidFill>
              </a:rPr>
              <a:t>, but that you be made complete in the same mind and in the same judgment.   11 For I have been informed concerning you, my brethren, by Chloe’s people, that there are quarrels among you</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AA3745D-4AB2-4D3C-B5F5-BC45E0298E70}"/>
              </a:ext>
            </a:extLst>
          </p:cNvPr>
          <p:cNvSpPr/>
          <p:nvPr/>
        </p:nvSpPr>
        <p:spPr>
          <a:xfrm>
            <a:off x="3322320" y="3139440"/>
            <a:ext cx="8869680" cy="3718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Life and Church like a cafeteria </a:t>
            </a:r>
          </a:p>
          <a:p>
            <a:r>
              <a:rPr lang="en-US" sz="3200" dirty="0"/>
              <a:t>We miss the impoverished nature of the world around us.</a:t>
            </a:r>
          </a:p>
          <a:p>
            <a:r>
              <a:rPr lang="en-US" sz="3200" dirty="0"/>
              <a:t>Individualism can’t work because we are not God</a:t>
            </a:r>
          </a:p>
          <a:p>
            <a:r>
              <a:rPr lang="en-US" sz="3200" dirty="0"/>
              <a:t>- So we live in chronic disappointment </a:t>
            </a:r>
          </a:p>
          <a:p>
            <a:pPr algn="ctr"/>
            <a:r>
              <a:rPr lang="en-US" sz="3200" b="1" dirty="0"/>
              <a:t>What we need is radical transformation </a:t>
            </a:r>
          </a:p>
        </p:txBody>
      </p:sp>
    </p:spTree>
    <p:extLst>
      <p:ext uri="{BB962C8B-B14F-4D97-AF65-F5344CB8AC3E}">
        <p14:creationId xmlns:p14="http://schemas.microsoft.com/office/powerpoint/2010/main" val="1032764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Paul gives 3 reasons for “disunity” </a:t>
            </a:r>
          </a:p>
          <a:p>
            <a:pPr lvl="1" eaLnBrk="0" fontAlgn="base" hangingPunct="0">
              <a:spcBef>
                <a:spcPct val="20000"/>
              </a:spcBef>
              <a:spcAft>
                <a:spcPct val="0"/>
              </a:spcAft>
              <a:buFontTx/>
              <a:buChar char="-"/>
            </a:pPr>
            <a:r>
              <a:rPr lang="en-US" sz="3200" dirty="0">
                <a:solidFill>
                  <a:schemeClr val="bg1"/>
                </a:solidFill>
              </a:rPr>
              <a:t>Vs 10 – 11 – disharmony</a:t>
            </a:r>
          </a:p>
          <a:p>
            <a:pPr lvl="1" eaLnBrk="0" fontAlgn="base" hangingPunct="0">
              <a:spcBef>
                <a:spcPct val="20000"/>
              </a:spcBef>
              <a:spcAft>
                <a:spcPct val="0"/>
              </a:spcAft>
              <a:buFontTx/>
              <a:buChar char="-"/>
            </a:pPr>
            <a:r>
              <a:rPr lang="en-US" sz="3200" dirty="0">
                <a:solidFill>
                  <a:schemeClr val="bg1"/>
                </a:solidFill>
              </a:rPr>
              <a:t>Vs 12 -16 – identifying with/placing trust in people</a:t>
            </a:r>
          </a:p>
          <a:p>
            <a:pPr lvl="1" eaLnBrk="0" fontAlgn="base" hangingPunct="0">
              <a:spcBef>
                <a:spcPct val="20000"/>
              </a:spcBef>
              <a:spcAft>
                <a:spcPct val="0"/>
              </a:spcAft>
              <a:buFontTx/>
              <a:buChar char="-"/>
            </a:pPr>
            <a:r>
              <a:rPr lang="en-US" sz="3200" dirty="0">
                <a:solidFill>
                  <a:schemeClr val="bg1"/>
                </a:solidFill>
              </a:rPr>
              <a:t>1 Corinthians 3 Jealousy </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51871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Has Christ been divided? Paul was not crucified for you, was he? Or were you baptized in the name of Paul?... 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2026221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a:t>
            </a:r>
            <a:r>
              <a:rPr lang="en-US" sz="3500" u="sng" dirty="0">
                <a:solidFill>
                  <a:schemeClr val="bg1"/>
                </a:solidFill>
              </a:rPr>
              <a:t>“I am of Paul,” and “I of Apollos,” and “I of Cephas,” and “I of Christ</a:t>
            </a:r>
            <a:r>
              <a:rPr lang="en-US" sz="3500" dirty="0">
                <a:solidFill>
                  <a:schemeClr val="bg1"/>
                </a:solidFill>
              </a:rPr>
              <a:t>.”   13  Has Christ been divided? Paul was not crucified for you, was he? Or were you baptized in the name of Paul?... 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3909022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a:t>
            </a:r>
            <a:r>
              <a:rPr lang="en-US" sz="3500" u="sng" dirty="0">
                <a:solidFill>
                  <a:schemeClr val="bg1"/>
                </a:solidFill>
              </a:rPr>
              <a:t>Has Christ been divided? </a:t>
            </a:r>
            <a:r>
              <a:rPr lang="en-US" sz="3500" dirty="0">
                <a:solidFill>
                  <a:schemeClr val="bg1"/>
                </a:solidFill>
              </a:rPr>
              <a:t>Paul was not crucified for you, was he? Or were you baptized in the name of Paul?... 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33710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768067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Has Christ been divided? </a:t>
            </a:r>
            <a:r>
              <a:rPr lang="en-US" sz="3500" u="sng" dirty="0">
                <a:solidFill>
                  <a:schemeClr val="bg1"/>
                </a:solidFill>
              </a:rPr>
              <a:t>Paul was not crucified for you, was he? Or were you baptized in the name of Paul? </a:t>
            </a:r>
            <a:r>
              <a:rPr lang="en-US" sz="3500" dirty="0">
                <a:solidFill>
                  <a:schemeClr val="bg1"/>
                </a:solidFill>
              </a:rPr>
              <a:t>…17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9704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Has Christ been divided? Paul was not crucified for you, was he? Or were you baptized in the name of Paul? …</a:t>
            </a:r>
            <a:r>
              <a:rPr lang="en-US" sz="3500" u="sng" dirty="0">
                <a:solidFill>
                  <a:schemeClr val="bg1"/>
                </a:solidFill>
              </a:rPr>
              <a:t>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105249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Has Christ been divided? Paul was not crucified for you, was he? Or were you baptized in the name of Paul? …</a:t>
            </a:r>
            <a:r>
              <a:rPr lang="en-US" sz="3500" u="sng" dirty="0">
                <a:solidFill>
                  <a:schemeClr val="bg1"/>
                </a:solidFill>
              </a:rPr>
              <a:t>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1DE6835E-43B9-48E2-AFC3-E73A38CAD58D}"/>
              </a:ext>
            </a:extLst>
          </p:cNvPr>
          <p:cNvSpPr/>
          <p:nvPr/>
        </p:nvSpPr>
        <p:spPr>
          <a:xfrm>
            <a:off x="0" y="1371600"/>
            <a:ext cx="9641840" cy="2692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Identifying with the wrong thing</a:t>
            </a:r>
          </a:p>
          <a:p>
            <a:r>
              <a:rPr lang="en-US" sz="3200" dirty="0"/>
              <a:t>Misplaced trust, misplaced loyalty </a:t>
            </a:r>
          </a:p>
          <a:p>
            <a:r>
              <a:rPr lang="en-US" sz="3200" dirty="0"/>
              <a:t>English professor – “it’s a myth”</a:t>
            </a:r>
          </a:p>
          <a:p>
            <a:r>
              <a:rPr lang="en-US" sz="3200" dirty="0"/>
              <a:t>Strong family or religious tradition</a:t>
            </a:r>
          </a:p>
          <a:p>
            <a:endParaRPr lang="en-US" sz="3200" dirty="0"/>
          </a:p>
        </p:txBody>
      </p:sp>
    </p:spTree>
    <p:extLst>
      <p:ext uri="{BB962C8B-B14F-4D97-AF65-F5344CB8AC3E}">
        <p14:creationId xmlns:p14="http://schemas.microsoft.com/office/powerpoint/2010/main" val="2969698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a:xfrm>
            <a:off x="838200" y="1825625"/>
            <a:ext cx="10515600" cy="4158616"/>
          </a:xfrm>
        </p:spPr>
        <p:txBody>
          <a:bodyPr>
            <a:normAutofit fontScale="92500" lnSpcReduction="10000"/>
          </a:bodyPr>
          <a:lstStyle/>
          <a:p>
            <a:pPr marL="342900" indent="0" eaLnBrk="0" fontAlgn="base" hangingPunct="0">
              <a:lnSpc>
                <a:spcPct val="120000"/>
              </a:lnSpc>
              <a:spcBef>
                <a:spcPts val="0"/>
              </a:spcBef>
              <a:spcAft>
                <a:spcPct val="0"/>
              </a:spcAft>
              <a:buNone/>
            </a:pPr>
            <a:r>
              <a:rPr lang="en-US" sz="3500" dirty="0">
                <a:solidFill>
                  <a:schemeClr val="bg1"/>
                </a:solidFill>
              </a:rPr>
              <a:t>12 Now I mean this, that each one of you is saying, “I am of Paul,” and “I of Apollos,” and “I of Cephas,” and “I of Christ.”   13  Has Christ been divided? Paul was not crucified for you, was he? Or were you baptized in the name of Paul? …</a:t>
            </a:r>
            <a:r>
              <a:rPr lang="en-US" sz="3500" u="sng" dirty="0">
                <a:solidFill>
                  <a:schemeClr val="bg1"/>
                </a:solidFill>
              </a:rPr>
              <a:t>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1DE6835E-43B9-48E2-AFC3-E73A38CAD58D}"/>
              </a:ext>
            </a:extLst>
          </p:cNvPr>
          <p:cNvSpPr/>
          <p:nvPr/>
        </p:nvSpPr>
        <p:spPr>
          <a:xfrm>
            <a:off x="0" y="1371600"/>
            <a:ext cx="9641840" cy="269240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Strong loyalty to a messenger over the message and the author of the message </a:t>
            </a:r>
          </a:p>
          <a:p>
            <a:endParaRPr lang="en-US" sz="3200" dirty="0"/>
          </a:p>
          <a:p>
            <a:r>
              <a:rPr lang="en-US" sz="3200" dirty="0"/>
              <a:t>Identifying with any person or movement or institution over God and His word </a:t>
            </a:r>
          </a:p>
        </p:txBody>
      </p:sp>
    </p:spTree>
    <p:extLst>
      <p:ext uri="{BB962C8B-B14F-4D97-AF65-F5344CB8AC3E}">
        <p14:creationId xmlns:p14="http://schemas.microsoft.com/office/powerpoint/2010/main" val="2188506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Paul gives 3 reasons for “disunity” </a:t>
            </a:r>
          </a:p>
          <a:p>
            <a:pPr lvl="1" eaLnBrk="0" fontAlgn="base" hangingPunct="0">
              <a:spcBef>
                <a:spcPct val="20000"/>
              </a:spcBef>
              <a:spcAft>
                <a:spcPct val="0"/>
              </a:spcAft>
              <a:buFontTx/>
              <a:buChar char="-"/>
            </a:pPr>
            <a:r>
              <a:rPr lang="en-US" sz="3200" dirty="0">
                <a:solidFill>
                  <a:schemeClr val="bg1"/>
                </a:solidFill>
              </a:rPr>
              <a:t>Vs 10 – 11 – disharmony</a:t>
            </a:r>
          </a:p>
          <a:p>
            <a:pPr lvl="1" eaLnBrk="0" fontAlgn="base" hangingPunct="0">
              <a:spcBef>
                <a:spcPct val="20000"/>
              </a:spcBef>
              <a:spcAft>
                <a:spcPct val="0"/>
              </a:spcAft>
              <a:buFontTx/>
              <a:buChar char="-"/>
            </a:pPr>
            <a:r>
              <a:rPr lang="en-US" sz="3200" dirty="0">
                <a:solidFill>
                  <a:schemeClr val="bg1"/>
                </a:solidFill>
              </a:rPr>
              <a:t>Vs 12 -16 – identifying with/placing trust in people</a:t>
            </a:r>
          </a:p>
          <a:p>
            <a:pPr lvl="1" eaLnBrk="0" fontAlgn="base" hangingPunct="0">
              <a:spcBef>
                <a:spcPct val="20000"/>
              </a:spcBef>
              <a:spcAft>
                <a:spcPct val="0"/>
              </a:spcAft>
              <a:buFontTx/>
              <a:buChar char="-"/>
            </a:pPr>
            <a:r>
              <a:rPr lang="en-US" sz="3200" dirty="0">
                <a:solidFill>
                  <a:schemeClr val="bg1"/>
                </a:solidFill>
              </a:rPr>
              <a:t>1 Corinthians 3 Jealousy </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5979535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Paul gives 3 reasons for “disunity” </a:t>
            </a:r>
          </a:p>
          <a:p>
            <a:pPr lvl="1" eaLnBrk="0" fontAlgn="base" hangingPunct="0">
              <a:spcBef>
                <a:spcPct val="20000"/>
              </a:spcBef>
              <a:spcAft>
                <a:spcPct val="0"/>
              </a:spcAft>
              <a:buFontTx/>
              <a:buChar char="-"/>
            </a:pPr>
            <a:r>
              <a:rPr lang="en-US" sz="3200" dirty="0">
                <a:solidFill>
                  <a:schemeClr val="bg1"/>
                </a:solidFill>
              </a:rPr>
              <a:t>Vs 10 – 11 – disharmony</a:t>
            </a:r>
          </a:p>
          <a:p>
            <a:pPr lvl="1" eaLnBrk="0" fontAlgn="base" hangingPunct="0">
              <a:spcBef>
                <a:spcPct val="20000"/>
              </a:spcBef>
              <a:spcAft>
                <a:spcPct val="0"/>
              </a:spcAft>
              <a:buFontTx/>
              <a:buChar char="-"/>
            </a:pPr>
            <a:r>
              <a:rPr lang="en-US" sz="3200" dirty="0">
                <a:solidFill>
                  <a:schemeClr val="bg1"/>
                </a:solidFill>
              </a:rPr>
              <a:t>Vs 12 -16 – identifying with/placing trust in people</a:t>
            </a:r>
          </a:p>
          <a:p>
            <a:pPr lvl="1" eaLnBrk="0" fontAlgn="base" hangingPunct="0">
              <a:spcBef>
                <a:spcPct val="20000"/>
              </a:spcBef>
              <a:spcAft>
                <a:spcPct val="0"/>
              </a:spcAft>
              <a:buFontTx/>
              <a:buChar char="-"/>
            </a:pPr>
            <a:r>
              <a:rPr lang="en-US" sz="3200" dirty="0">
                <a:solidFill>
                  <a:schemeClr val="bg1"/>
                </a:solidFill>
              </a:rPr>
              <a:t>1 Corinthians 3 Jealousy </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319506E3-B337-4EBB-80AE-7CA944F53525}"/>
              </a:ext>
            </a:extLst>
          </p:cNvPr>
          <p:cNvSpPr/>
          <p:nvPr/>
        </p:nvSpPr>
        <p:spPr>
          <a:xfrm>
            <a:off x="0" y="4043680"/>
            <a:ext cx="12192000" cy="281432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Now how do we begin to build unity and become harmonious?</a:t>
            </a:r>
          </a:p>
        </p:txBody>
      </p:sp>
    </p:spTree>
    <p:extLst>
      <p:ext uri="{BB962C8B-B14F-4D97-AF65-F5344CB8AC3E}">
        <p14:creationId xmlns:p14="http://schemas.microsoft.com/office/powerpoint/2010/main" val="30848478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t>
            </a:r>
            <a:r>
              <a:rPr lang="en-US" sz="3600" u="sng" dirty="0">
                <a:solidFill>
                  <a:schemeClr val="bg1"/>
                </a:solidFill>
              </a:rPr>
              <a:t>all agree </a:t>
            </a:r>
            <a:r>
              <a:rPr lang="en-US" sz="3600" dirty="0">
                <a:solidFill>
                  <a:schemeClr val="bg1"/>
                </a:solidFill>
              </a:rPr>
              <a:t>and that there be no divisions among you, but that you be made complete in the </a:t>
            </a:r>
            <a:r>
              <a:rPr lang="en-US" sz="3600" u="sng" dirty="0">
                <a:solidFill>
                  <a:schemeClr val="bg1"/>
                </a:solidFill>
              </a:rPr>
              <a:t>same mind</a:t>
            </a:r>
            <a:r>
              <a:rPr lang="en-US" sz="3600" dirty="0">
                <a:solidFill>
                  <a:schemeClr val="bg1"/>
                </a:solidFill>
              </a:rPr>
              <a:t>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299334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t>
            </a:r>
            <a:r>
              <a:rPr lang="en-US" sz="3600" u="sng" dirty="0">
                <a:solidFill>
                  <a:schemeClr val="bg1"/>
                </a:solidFill>
              </a:rPr>
              <a:t>all agree </a:t>
            </a:r>
            <a:r>
              <a:rPr lang="en-US" sz="3600" dirty="0">
                <a:solidFill>
                  <a:schemeClr val="bg1"/>
                </a:solidFill>
              </a:rPr>
              <a:t>and that there be no divisions among you,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391599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t>
            </a:r>
            <a:r>
              <a:rPr lang="en-US" sz="3600" u="sng" dirty="0">
                <a:solidFill>
                  <a:schemeClr val="bg1"/>
                </a:solidFill>
              </a:rPr>
              <a:t>all agree </a:t>
            </a:r>
            <a:r>
              <a:rPr lang="en-US" sz="3600" dirty="0">
                <a:solidFill>
                  <a:schemeClr val="bg1"/>
                </a:solidFill>
              </a:rPr>
              <a:t>and that there be no divisions among you,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5EFB72D6-81E2-4F93-9A4B-2E67DB3069AE}"/>
              </a:ext>
            </a:extLst>
          </p:cNvPr>
          <p:cNvSpPr/>
          <p:nvPr/>
        </p:nvSpPr>
        <p:spPr>
          <a:xfrm>
            <a:off x="0" y="2885440"/>
            <a:ext cx="8260080" cy="38811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Common stance – we want to make harmony</a:t>
            </a:r>
          </a:p>
          <a:p>
            <a:r>
              <a:rPr lang="en-US" sz="3200" b="1" dirty="0"/>
              <a:t>Chapter 12 – placed by God and united in Spirit   </a:t>
            </a:r>
          </a:p>
          <a:p>
            <a:r>
              <a:rPr lang="en-US" sz="3200" b="1" dirty="0"/>
              <a:t>At the very core of who I am I share something in common with you. </a:t>
            </a:r>
          </a:p>
          <a:p>
            <a:r>
              <a:rPr lang="en-US" sz="3200" b="1" dirty="0"/>
              <a:t>We have this in common – solid basis for unity </a:t>
            </a:r>
          </a:p>
        </p:txBody>
      </p:sp>
    </p:spTree>
    <p:extLst>
      <p:ext uri="{BB962C8B-B14F-4D97-AF65-F5344CB8AC3E}">
        <p14:creationId xmlns:p14="http://schemas.microsoft.com/office/powerpoint/2010/main" val="10195763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a:t>
            </a:r>
            <a:r>
              <a:rPr lang="en-US" sz="3600" u="sng" dirty="0">
                <a:solidFill>
                  <a:schemeClr val="bg1"/>
                </a:solidFill>
              </a:rPr>
              <a:t>same mind</a:t>
            </a:r>
            <a:r>
              <a:rPr lang="en-US" sz="3600" dirty="0">
                <a:solidFill>
                  <a:schemeClr val="bg1"/>
                </a:solidFill>
              </a:rPr>
              <a:t>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328992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850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13  Has Christ been divided? Paul was not crucified for you, was he? Or were you baptized in the name of Paul?  14  I thank God that I baptized none of you except </a:t>
            </a:r>
            <a:r>
              <a:rPr lang="en-US" sz="3600" dirty="0" err="1">
                <a:solidFill>
                  <a:schemeClr val="bg1"/>
                </a:solidFill>
              </a:rPr>
              <a:t>Crispus</a:t>
            </a:r>
            <a:r>
              <a:rPr lang="en-US" sz="3600" dirty="0">
                <a:solidFill>
                  <a:schemeClr val="bg1"/>
                </a:solidFill>
              </a:rPr>
              <a:t> and Gaius,  15 so that no one would say you were baptized in my name.  16 Now I did baptize also the household of Stephanas; beyond that, I do not know whether I baptized any other.  17  For Christ did not send me to baptize, but to preach the gospel, not in cleverness of speech, so that the cross of Christ would not be made void.</a:t>
            </a: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845656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a:t>
            </a:r>
            <a:r>
              <a:rPr lang="en-US" sz="3600" u="sng" dirty="0">
                <a:solidFill>
                  <a:schemeClr val="bg1"/>
                </a:solidFill>
              </a:rPr>
              <a:t>same mind</a:t>
            </a:r>
            <a:r>
              <a:rPr lang="en-US" sz="3600" dirty="0">
                <a:solidFill>
                  <a:schemeClr val="bg1"/>
                </a:solidFill>
              </a:rPr>
              <a:t>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5" name="Rectangle: Rounded Corners 4">
            <a:extLst>
              <a:ext uri="{FF2B5EF4-FFF2-40B4-BE49-F238E27FC236}">
                <a16:creationId xmlns="" xmlns:a16="http://schemas.microsoft.com/office/drawing/2014/main" id="{5C4038EB-7998-48B3-A423-CC7D8218EBDC}"/>
              </a:ext>
            </a:extLst>
          </p:cNvPr>
          <p:cNvSpPr/>
          <p:nvPr/>
        </p:nvSpPr>
        <p:spPr>
          <a:xfrm>
            <a:off x="0" y="3901440"/>
            <a:ext cx="12192000" cy="2956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What matters more than anything else?</a:t>
            </a:r>
          </a:p>
          <a:p>
            <a:r>
              <a:rPr lang="en-US" sz="3200" b="1" dirty="0"/>
              <a:t>The gospel of Jesus and the grace of God</a:t>
            </a:r>
          </a:p>
          <a:p>
            <a:r>
              <a:rPr lang="en-US" sz="3200" b="1" dirty="0"/>
              <a:t>We have been forgiven and therefore we can forgive one another</a:t>
            </a:r>
          </a:p>
          <a:p>
            <a:r>
              <a:rPr lang="en-US" sz="3200" b="1" dirty="0"/>
              <a:t>Grace is the greatest power we have in relationships</a:t>
            </a:r>
          </a:p>
        </p:txBody>
      </p:sp>
    </p:spTree>
    <p:extLst>
      <p:ext uri="{BB962C8B-B14F-4D97-AF65-F5344CB8AC3E}">
        <p14:creationId xmlns:p14="http://schemas.microsoft.com/office/powerpoint/2010/main" val="3059110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a:t>
            </a:r>
            <a:r>
              <a:rPr lang="en-US" sz="3600" u="sng" dirty="0">
                <a:solidFill>
                  <a:schemeClr val="bg1"/>
                </a:solidFill>
              </a:rPr>
              <a:t>same mind</a:t>
            </a:r>
            <a:r>
              <a:rPr lang="en-US" sz="3600" dirty="0">
                <a:solidFill>
                  <a:schemeClr val="bg1"/>
                </a:solidFill>
              </a:rPr>
              <a:t>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5" name="Rectangle: Rounded Corners 4">
            <a:extLst>
              <a:ext uri="{FF2B5EF4-FFF2-40B4-BE49-F238E27FC236}">
                <a16:creationId xmlns="" xmlns:a16="http://schemas.microsoft.com/office/drawing/2014/main" id="{5C4038EB-7998-48B3-A423-CC7D8218EBDC}"/>
              </a:ext>
            </a:extLst>
          </p:cNvPr>
          <p:cNvSpPr/>
          <p:nvPr/>
        </p:nvSpPr>
        <p:spPr>
          <a:xfrm>
            <a:off x="0" y="3901440"/>
            <a:ext cx="12192000" cy="2956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Paul knew they had all kinds of problem – but he viewed them through grace.</a:t>
            </a:r>
          </a:p>
          <a:p>
            <a:r>
              <a:rPr lang="en-US" sz="3200" b="1" dirty="0"/>
              <a:t>We have beefs, disappointments, hurts, </a:t>
            </a:r>
            <a:r>
              <a:rPr lang="en-US" sz="3200" b="1" dirty="0" smtClean="0"/>
              <a:t>judgments </a:t>
            </a:r>
            <a:endParaRPr lang="en-US" sz="3200" b="1" dirty="0"/>
          </a:p>
          <a:p>
            <a:r>
              <a:rPr lang="en-US" sz="3200" b="1" dirty="0"/>
              <a:t>We put them aside and stand with one another under the common grace we have and forgive. </a:t>
            </a:r>
          </a:p>
        </p:txBody>
      </p:sp>
    </p:spTree>
    <p:extLst>
      <p:ext uri="{BB962C8B-B14F-4D97-AF65-F5344CB8AC3E}">
        <p14:creationId xmlns:p14="http://schemas.microsoft.com/office/powerpoint/2010/main" val="23930102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a:t>
            </a:r>
            <a:r>
              <a:rPr lang="en-US" sz="3600" u="sng" dirty="0">
                <a:solidFill>
                  <a:schemeClr val="bg1"/>
                </a:solidFill>
              </a:rPr>
              <a:t>same mind</a:t>
            </a:r>
            <a:r>
              <a:rPr lang="en-US" sz="3600" dirty="0">
                <a:solidFill>
                  <a:schemeClr val="bg1"/>
                </a:solidFill>
              </a:rPr>
              <a:t>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5" name="Rectangle: Rounded Corners 4">
            <a:extLst>
              <a:ext uri="{FF2B5EF4-FFF2-40B4-BE49-F238E27FC236}">
                <a16:creationId xmlns="" xmlns:a16="http://schemas.microsoft.com/office/drawing/2014/main" id="{5C4038EB-7998-48B3-A423-CC7D8218EBDC}"/>
              </a:ext>
            </a:extLst>
          </p:cNvPr>
          <p:cNvSpPr/>
          <p:nvPr/>
        </p:nvSpPr>
        <p:spPr>
          <a:xfrm>
            <a:off x="0" y="3901440"/>
            <a:ext cx="12192000" cy="295656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t>Being of the same mind under grace means we can also speak into one another’s lives.  </a:t>
            </a:r>
          </a:p>
          <a:p>
            <a:r>
              <a:rPr lang="en-US" sz="3200" b="1" dirty="0"/>
              <a:t>What kind of brother are you going to be?</a:t>
            </a:r>
          </a:p>
          <a:p>
            <a:r>
              <a:rPr lang="en-US" sz="3200" b="1" dirty="0"/>
              <a:t>Honest and truthful under grace </a:t>
            </a:r>
          </a:p>
          <a:p>
            <a:r>
              <a:rPr lang="en-US" sz="3200" b="1" dirty="0"/>
              <a:t>or just sit on the sidelines and let it fall apart?</a:t>
            </a:r>
          </a:p>
        </p:txBody>
      </p:sp>
    </p:spTree>
    <p:extLst>
      <p:ext uri="{BB962C8B-B14F-4D97-AF65-F5344CB8AC3E}">
        <p14:creationId xmlns:p14="http://schemas.microsoft.com/office/powerpoint/2010/main" val="648509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010025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ED93289-94DA-4381-AA67-DDAF9DD71B32}"/>
              </a:ext>
            </a:extLst>
          </p:cNvPr>
          <p:cNvSpPr/>
          <p:nvPr/>
        </p:nvSpPr>
        <p:spPr>
          <a:xfrm>
            <a:off x="71120" y="3942080"/>
            <a:ext cx="12120880" cy="29159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Common purpose</a:t>
            </a:r>
          </a:p>
          <a:p>
            <a:r>
              <a:rPr lang="en-US" sz="3200" dirty="0"/>
              <a:t>Who am I truly serving?</a:t>
            </a:r>
          </a:p>
          <a:p>
            <a:r>
              <a:rPr lang="en-US" sz="3200" dirty="0"/>
              <a:t>If its truly God – His agenda, His plans, His purpose</a:t>
            </a:r>
          </a:p>
          <a:p>
            <a:r>
              <a:rPr lang="en-US" sz="3200" dirty="0"/>
              <a:t>A team of individuals looks ridiculous </a:t>
            </a:r>
          </a:p>
          <a:p>
            <a:r>
              <a:rPr lang="en-US" sz="3200" dirty="0"/>
              <a:t>“team work makes the dream work” – if we have the same dream</a:t>
            </a:r>
          </a:p>
          <a:p>
            <a:pPr algn="ctr"/>
            <a:endParaRPr lang="en-US" dirty="0"/>
          </a:p>
        </p:txBody>
      </p:sp>
    </p:spTree>
    <p:extLst>
      <p:ext uri="{BB962C8B-B14F-4D97-AF65-F5344CB8AC3E}">
        <p14:creationId xmlns:p14="http://schemas.microsoft.com/office/powerpoint/2010/main" val="25617093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ED93289-94DA-4381-AA67-DDAF9DD71B32}"/>
              </a:ext>
            </a:extLst>
          </p:cNvPr>
          <p:cNvSpPr/>
          <p:nvPr/>
        </p:nvSpPr>
        <p:spPr>
          <a:xfrm>
            <a:off x="71120" y="3942080"/>
            <a:ext cx="12120880" cy="29159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If we are living for what we can get out of this</a:t>
            </a:r>
          </a:p>
          <a:p>
            <a:pPr marL="457200" indent="-457200">
              <a:buFontTx/>
              <a:buChar char="-"/>
            </a:pPr>
            <a:r>
              <a:rPr lang="en-US" sz="3200" dirty="0"/>
              <a:t>We will always be dissatisfied – </a:t>
            </a:r>
          </a:p>
          <a:p>
            <a:pPr marL="457200" indent="-457200">
              <a:buFontTx/>
              <a:buChar char="-"/>
            </a:pPr>
            <a:r>
              <a:rPr lang="en-US" sz="3200" dirty="0"/>
              <a:t>Black hole the sucks the life out of everyone </a:t>
            </a:r>
          </a:p>
          <a:p>
            <a:pPr algn="ctr"/>
            <a:endParaRPr lang="en-US" dirty="0"/>
          </a:p>
        </p:txBody>
      </p:sp>
    </p:spTree>
    <p:extLst>
      <p:ext uri="{BB962C8B-B14F-4D97-AF65-F5344CB8AC3E}">
        <p14:creationId xmlns:p14="http://schemas.microsoft.com/office/powerpoint/2010/main" val="2557438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ED93289-94DA-4381-AA67-DDAF9DD71B32}"/>
              </a:ext>
            </a:extLst>
          </p:cNvPr>
          <p:cNvSpPr/>
          <p:nvPr/>
        </p:nvSpPr>
        <p:spPr>
          <a:xfrm>
            <a:off x="35560" y="3624447"/>
            <a:ext cx="12120880" cy="29159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But if we are focused on how I can contribute and serve</a:t>
            </a:r>
          </a:p>
          <a:p>
            <a:endParaRPr lang="en-US" sz="3200" dirty="0"/>
          </a:p>
          <a:p>
            <a:r>
              <a:rPr lang="en-US" sz="3200" dirty="0"/>
              <a:t>Just imagine a whole group of people asking how I can serve and give</a:t>
            </a:r>
          </a:p>
          <a:p>
            <a:endParaRPr lang="en-US" sz="3200" dirty="0"/>
          </a:p>
          <a:p>
            <a:r>
              <a:rPr lang="en-US" sz="3200" dirty="0"/>
              <a:t>Then we can collaborate on shared goals, truly working together</a:t>
            </a:r>
          </a:p>
          <a:p>
            <a:pPr algn="ctr"/>
            <a:endParaRPr lang="en-US" dirty="0"/>
          </a:p>
        </p:txBody>
      </p:sp>
    </p:spTree>
    <p:extLst>
      <p:ext uri="{BB962C8B-B14F-4D97-AF65-F5344CB8AC3E}">
        <p14:creationId xmlns:p14="http://schemas.microsoft.com/office/powerpoint/2010/main" val="14867349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that you all agree and that there be no divisions among you, but that you be made complete in the same mind and in the </a:t>
            </a:r>
            <a:r>
              <a:rPr lang="en-US" sz="3600" u="sng" dirty="0">
                <a:solidFill>
                  <a:schemeClr val="bg1"/>
                </a:solidFill>
              </a:rPr>
              <a:t>same judgment</a:t>
            </a:r>
            <a:r>
              <a:rPr lang="en-US" sz="3600" dirty="0">
                <a:solidFill>
                  <a:schemeClr val="bg1"/>
                </a:solidFill>
              </a:rPr>
              <a: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 xmlns:a16="http://schemas.microsoft.com/office/drawing/2014/main" id="{8ED93289-94DA-4381-AA67-DDAF9DD71B32}"/>
              </a:ext>
            </a:extLst>
          </p:cNvPr>
          <p:cNvSpPr/>
          <p:nvPr/>
        </p:nvSpPr>
        <p:spPr>
          <a:xfrm>
            <a:off x="71120" y="3942080"/>
            <a:ext cx="12120880" cy="2915920"/>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God leading “us” together, common appreciation and knowledge that God has called us and God has worked through us. </a:t>
            </a:r>
          </a:p>
          <a:p>
            <a:pPr algn="ctr"/>
            <a:endParaRPr lang="en-US" dirty="0"/>
          </a:p>
        </p:txBody>
      </p:sp>
    </p:spTree>
    <p:extLst>
      <p:ext uri="{BB962C8B-B14F-4D97-AF65-F5344CB8AC3E}">
        <p14:creationId xmlns:p14="http://schemas.microsoft.com/office/powerpoint/2010/main" val="16842296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Then we will have true harmony </a:t>
            </a: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157575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lnSpcReduction="10000"/>
          </a:bodyPr>
          <a:lstStyle/>
          <a:p>
            <a:pPr marL="800100" lvl="1" indent="-342900" eaLnBrk="0" fontAlgn="base" hangingPunct="0">
              <a:spcBef>
                <a:spcPct val="20000"/>
              </a:spcBef>
              <a:spcAft>
                <a:spcPct val="0"/>
              </a:spcAft>
              <a:buNone/>
            </a:pPr>
            <a:r>
              <a:rPr lang="en-US" sz="3200" dirty="0">
                <a:solidFill>
                  <a:schemeClr val="bg1"/>
                </a:solidFill>
              </a:rPr>
              <a:t>Then we will have true harmony </a:t>
            </a:r>
          </a:p>
          <a:p>
            <a:pPr lvl="1" eaLnBrk="0" fontAlgn="base" hangingPunct="0">
              <a:spcBef>
                <a:spcPct val="20000"/>
              </a:spcBef>
              <a:spcAft>
                <a:spcPct val="0"/>
              </a:spcAft>
              <a:buFontTx/>
              <a:buChar char="-"/>
            </a:pPr>
            <a:r>
              <a:rPr lang="en-US" sz="3200" dirty="0">
                <a:solidFill>
                  <a:schemeClr val="bg1"/>
                </a:solidFill>
              </a:rPr>
              <a:t>The effect of Christian unity is greater than the parts</a:t>
            </a:r>
          </a:p>
          <a:p>
            <a:pPr lvl="1" eaLnBrk="0" fontAlgn="base" hangingPunct="0">
              <a:spcBef>
                <a:spcPct val="20000"/>
              </a:spcBef>
              <a:spcAft>
                <a:spcPct val="0"/>
              </a:spcAft>
              <a:buFontTx/>
              <a:buChar char="-"/>
            </a:pPr>
            <a:r>
              <a:rPr lang="en-US" sz="3200" dirty="0">
                <a:solidFill>
                  <a:schemeClr val="bg1"/>
                </a:solidFill>
              </a:rPr>
              <a:t>We need to do this in a concerted way – concert </a:t>
            </a:r>
          </a:p>
          <a:p>
            <a:pPr lvl="1" eaLnBrk="0" fontAlgn="base" hangingPunct="0">
              <a:spcBef>
                <a:spcPct val="20000"/>
              </a:spcBef>
              <a:spcAft>
                <a:spcPct val="0"/>
              </a:spcAft>
              <a:buFontTx/>
              <a:buChar char="-"/>
            </a:pPr>
            <a:r>
              <a:rPr lang="en-US" sz="3200" dirty="0">
                <a:solidFill>
                  <a:schemeClr val="bg1"/>
                </a:solidFill>
              </a:rPr>
              <a:t>Acts 2 – “a sense of awe” </a:t>
            </a:r>
          </a:p>
          <a:p>
            <a:pPr lvl="1" eaLnBrk="0" fontAlgn="base" hangingPunct="0">
              <a:spcBef>
                <a:spcPct val="20000"/>
              </a:spcBef>
              <a:spcAft>
                <a:spcPct val="0"/>
              </a:spcAft>
              <a:buFontTx/>
              <a:buChar char="-"/>
            </a:pPr>
            <a:r>
              <a:rPr lang="en-US" sz="3200" dirty="0">
                <a:solidFill>
                  <a:schemeClr val="bg1"/>
                </a:solidFill>
              </a:rPr>
              <a:t>Then we see God transforming people and groups and the fruit that comes from that.</a:t>
            </a:r>
          </a:p>
          <a:p>
            <a:pPr lvl="1" eaLnBrk="0" fontAlgn="base" hangingPunct="0">
              <a:spcBef>
                <a:spcPct val="20000"/>
              </a:spcBef>
              <a:spcAft>
                <a:spcPct val="0"/>
              </a:spcAft>
              <a:buFontTx/>
              <a:buChar char="-"/>
            </a:pPr>
            <a:r>
              <a:rPr lang="en-US" sz="3200" dirty="0">
                <a:solidFill>
                  <a:schemeClr val="bg1"/>
                </a:solidFill>
              </a:rPr>
              <a:t>A group of people where love rules, grace is practiced results in a beautiful symphony that is also attractive to others</a:t>
            </a:r>
          </a:p>
          <a:p>
            <a:pPr lvl="1" eaLnBrk="0" fontAlgn="base" hangingPunct="0">
              <a:spcBef>
                <a:spcPct val="20000"/>
              </a:spcBef>
              <a:spcAft>
                <a:spcPct val="0"/>
              </a:spcAft>
              <a:buFontTx/>
              <a:buChar char="-"/>
            </a:pPr>
            <a:endParaRPr lang="en-US" sz="3200" dirty="0">
              <a:solidFill>
                <a:schemeClr val="bg1"/>
              </a:solidFill>
            </a:endParaRPr>
          </a:p>
          <a:p>
            <a:pPr lvl="1" eaLnBrk="0" fontAlgn="base" hangingPunct="0">
              <a:spcBef>
                <a:spcPct val="20000"/>
              </a:spcBef>
              <a:spcAft>
                <a:spcPct val="0"/>
              </a:spcAft>
              <a:buFontTx/>
              <a:buChar char="-"/>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1897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u="sng" dirty="0">
                <a:solidFill>
                  <a:schemeClr val="bg1"/>
                </a:solidFill>
              </a:rPr>
              <a:t>Now I exhort you, brethren, by the name of our Lord Jesus Christ, 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996885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u="sng" dirty="0">
                <a:solidFill>
                  <a:schemeClr val="bg1"/>
                </a:solidFill>
              </a:rPr>
              <a:t>Now I exhort you, brethren</a:t>
            </a:r>
            <a:r>
              <a:rPr lang="en-US" sz="3600" dirty="0">
                <a:solidFill>
                  <a:schemeClr val="bg1"/>
                </a:solidFill>
              </a:rPr>
              <a:t>, by the name of our Lord Jesus Christ, that you all agree and that there be no divisions among you,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223057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a:t>
            </a:r>
            <a:r>
              <a:rPr lang="en-US" sz="3600" u="sng" dirty="0">
                <a:solidFill>
                  <a:schemeClr val="bg1"/>
                </a:solidFill>
              </a:rPr>
              <a:t>by the name of our Lord Jesus Christ</a:t>
            </a:r>
            <a:r>
              <a:rPr lang="en-US" sz="3600" dirty="0">
                <a:solidFill>
                  <a:schemeClr val="bg1"/>
                </a:solidFill>
              </a:rPr>
              <a:t>, that you all agree and that there be no divisions among you,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20936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25789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1 Corinthians 1:10-17</a:t>
            </a:r>
          </a:p>
        </p:txBody>
      </p:sp>
      <p:sp>
        <p:nvSpPr>
          <p:cNvPr id="3" name="Content Placeholder 2"/>
          <p:cNvSpPr>
            <a:spLocks noGrp="1"/>
          </p:cNvSpPr>
          <p:nvPr>
            <p:ph idx="1"/>
          </p:nvPr>
        </p:nvSpPr>
        <p:spPr/>
        <p:txBody>
          <a:bodyPr>
            <a:normAutofit fontScale="92500" lnSpcReduction="20000"/>
          </a:bodyPr>
          <a:lstStyle/>
          <a:p>
            <a:pPr marL="342900" indent="0" eaLnBrk="0" fontAlgn="base" hangingPunct="0">
              <a:lnSpc>
                <a:spcPct val="120000"/>
              </a:lnSpc>
              <a:spcBef>
                <a:spcPts val="0"/>
              </a:spcBef>
              <a:spcAft>
                <a:spcPct val="0"/>
              </a:spcAft>
              <a:buNone/>
            </a:pPr>
            <a:r>
              <a:rPr lang="en-US" sz="3600" dirty="0">
                <a:solidFill>
                  <a:schemeClr val="bg1"/>
                </a:solidFill>
              </a:rPr>
              <a:t>Now I exhort you, brethren, by the name of our Lord Jesus Christ, </a:t>
            </a:r>
            <a:r>
              <a:rPr lang="en-US" sz="3600" u="sng" dirty="0">
                <a:solidFill>
                  <a:schemeClr val="bg1"/>
                </a:solidFill>
              </a:rPr>
              <a:t>that you all agree and that there be no divisions among you</a:t>
            </a:r>
            <a:r>
              <a:rPr lang="en-US" sz="3600" dirty="0">
                <a:solidFill>
                  <a:schemeClr val="bg1"/>
                </a:solidFill>
              </a:rPr>
              <a:t>, but that you be made complete in the same mind and in the same judgment.   11 For I have been informed concerning you, my brethren, by Chloe’s people, that there are quarrels among you.   12 Now I mean this, that each one of you is saying, “I am of Paul,” and “I of Apollos,” and “I of Cephas,” and “I of Christ.”</a:t>
            </a: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Speech Bubble: Rectangle with Corners Rounded 3">
            <a:extLst>
              <a:ext uri="{FF2B5EF4-FFF2-40B4-BE49-F238E27FC236}">
                <a16:creationId xmlns="" xmlns:a16="http://schemas.microsoft.com/office/drawing/2014/main" id="{4A86A14C-6A17-4932-AB78-97656823AC02}"/>
              </a:ext>
            </a:extLst>
          </p:cNvPr>
          <p:cNvSpPr/>
          <p:nvPr/>
        </p:nvSpPr>
        <p:spPr>
          <a:xfrm>
            <a:off x="421640" y="4269740"/>
            <a:ext cx="4826000" cy="2654300"/>
          </a:xfrm>
          <a:prstGeom prst="wedgeRoundRectCallout">
            <a:avLst>
              <a:gd name="adj1" fmla="val 38957"/>
              <a:gd name="adj2" fmla="val -103624"/>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Common message or stance</a:t>
            </a:r>
          </a:p>
        </p:txBody>
      </p:sp>
      <p:sp>
        <p:nvSpPr>
          <p:cNvPr id="5" name="Speech Bubble: Rectangle with Corners Rounded 4">
            <a:extLst>
              <a:ext uri="{FF2B5EF4-FFF2-40B4-BE49-F238E27FC236}">
                <a16:creationId xmlns="" xmlns:a16="http://schemas.microsoft.com/office/drawing/2014/main" id="{2FB27ACF-40FA-4559-8B30-EB6B35E6CCF6}"/>
              </a:ext>
            </a:extLst>
          </p:cNvPr>
          <p:cNvSpPr/>
          <p:nvPr/>
        </p:nvSpPr>
        <p:spPr>
          <a:xfrm>
            <a:off x="7518400" y="4043680"/>
            <a:ext cx="4744720" cy="2814320"/>
          </a:xfrm>
          <a:prstGeom prst="wedgeRoundRectCallout">
            <a:avLst>
              <a:gd name="adj1" fmla="val -9270"/>
              <a:gd name="adj2" fmla="val -92254"/>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rPr>
              <a:t>To tear apart </a:t>
            </a:r>
          </a:p>
        </p:txBody>
      </p:sp>
    </p:spTree>
    <p:extLst>
      <p:ext uri="{BB962C8B-B14F-4D97-AF65-F5344CB8AC3E}">
        <p14:creationId xmlns:p14="http://schemas.microsoft.com/office/powerpoint/2010/main" val="268769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5121</Words>
  <Application>Microsoft Office PowerPoint</Application>
  <PresentationFormat>Widescreen</PresentationFormat>
  <Paragraphs>354</Paragraphs>
  <Slides>49</Slides>
  <Notes>48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1 Corinthians 1:10-17 </vt:lpstr>
      <vt:lpstr>1 Corinthians</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lpstr>1 Corinthians 1:10-17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2024-01-29T20:44:35Z</dcterms:created>
  <dcterms:modified xsi:type="dcterms:W3CDTF">2024-01-29T20:51:28Z</dcterms:modified>
</cp:coreProperties>
</file>