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62"/>
  </p:notesMasterIdLst>
  <p:handoutMasterIdLst>
    <p:handoutMasterId r:id="rId63"/>
  </p:handoutMasterIdLst>
  <p:sldIdLst>
    <p:sldId id="257" r:id="rId2"/>
    <p:sldId id="1173" r:id="rId3"/>
    <p:sldId id="1177" r:id="rId4"/>
    <p:sldId id="1241" r:id="rId5"/>
    <p:sldId id="1015" r:id="rId6"/>
    <p:sldId id="1016" r:id="rId7"/>
    <p:sldId id="1190" r:id="rId8"/>
    <p:sldId id="1017" r:id="rId9"/>
    <p:sldId id="1062" r:id="rId10"/>
    <p:sldId id="1063" r:id="rId11"/>
    <p:sldId id="1178" r:id="rId12"/>
    <p:sldId id="1018" r:id="rId13"/>
    <p:sldId id="1019" r:id="rId14"/>
    <p:sldId id="1192" r:id="rId15"/>
    <p:sldId id="1223" r:id="rId16"/>
    <p:sldId id="1220" r:id="rId17"/>
    <p:sldId id="1221" r:id="rId18"/>
    <p:sldId id="1242" r:id="rId19"/>
    <p:sldId id="1021" r:id="rId20"/>
    <p:sldId id="1179" r:id="rId21"/>
    <p:sldId id="1224" r:id="rId22"/>
    <p:sldId id="1225" r:id="rId23"/>
    <p:sldId id="1226" r:id="rId24"/>
    <p:sldId id="1198" r:id="rId25"/>
    <p:sldId id="1199" r:id="rId26"/>
    <p:sldId id="1200" r:id="rId27"/>
    <p:sldId id="1228" r:id="rId28"/>
    <p:sldId id="1227" r:id="rId29"/>
    <p:sldId id="1202" r:id="rId30"/>
    <p:sldId id="1203" r:id="rId31"/>
    <p:sldId id="1231" r:id="rId32"/>
    <p:sldId id="1233" r:id="rId33"/>
    <p:sldId id="1235" r:id="rId34"/>
    <p:sldId id="1207" r:id="rId35"/>
    <p:sldId id="1208" r:id="rId36"/>
    <p:sldId id="1209" r:id="rId37"/>
    <p:sldId id="1210" r:id="rId38"/>
    <p:sldId id="1211" r:id="rId39"/>
    <p:sldId id="1212" r:id="rId40"/>
    <p:sldId id="1213" r:id="rId41"/>
    <p:sldId id="1236" r:id="rId42"/>
    <p:sldId id="1216" r:id="rId43"/>
    <p:sldId id="1217" r:id="rId44"/>
    <p:sldId id="1218" r:id="rId45"/>
    <p:sldId id="1219" r:id="rId46"/>
    <p:sldId id="1076" r:id="rId47"/>
    <p:sldId id="1096" r:id="rId48"/>
    <p:sldId id="1101" r:id="rId49"/>
    <p:sldId id="1238" r:id="rId50"/>
    <p:sldId id="1237" r:id="rId51"/>
    <p:sldId id="1078" r:id="rId52"/>
    <p:sldId id="1151" r:id="rId53"/>
    <p:sldId id="1153" r:id="rId54"/>
    <p:sldId id="1187" r:id="rId55"/>
    <p:sldId id="1239" r:id="rId56"/>
    <p:sldId id="1188" r:id="rId57"/>
    <p:sldId id="1189" r:id="rId58"/>
    <p:sldId id="1154" r:id="rId59"/>
    <p:sldId id="1240" r:id="rId60"/>
    <p:sldId id="626" r:id="rId61"/>
  </p:sldIdLst>
  <p:sldSz cx="9144000" cy="6858000" type="letter"/>
  <p:notesSz cx="6858000" cy="9144000"/>
  <p:kinsoku lang="ja-JP" invalStChars="" invalEndChars=""/>
  <p:defaultTextStyle>
    <a:defPPr>
      <a:defRPr lang="en-US"/>
    </a:defPPr>
    <a:lvl1pPr algn="ctr" rtl="0" eaLnBrk="0" fontAlgn="base" hangingPunct="0">
      <a:lnSpc>
        <a:spcPct val="70000"/>
      </a:lnSpc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70000"/>
      </a:lnSpc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70000"/>
      </a:lnSpc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70000"/>
      </a:lnSpc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70000"/>
      </a:lnSpc>
      <a:spcBef>
        <a:spcPct val="0"/>
      </a:spcBef>
      <a:spcAft>
        <a:spcPct val="0"/>
      </a:spcAft>
      <a:defRPr sz="4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3F3F9"/>
    <a:srgbClr val="3B3B3B"/>
    <a:srgbClr val="6B6B6B"/>
    <a:srgbClr val="000000"/>
    <a:srgbClr val="00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95" autoAdjust="0"/>
    <p:restoredTop sz="94660"/>
  </p:normalViewPr>
  <p:slideViewPr>
    <p:cSldViewPr>
      <p:cViewPr varScale="1">
        <p:scale>
          <a:sx n="84" d="100"/>
          <a:sy n="84" d="100"/>
        </p:scale>
        <p:origin x="448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03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b="0">
                <a:latin typeface="Arial" charset="0"/>
              </a:rPr>
              <a:t>Page </a:t>
            </a:r>
            <a:fld id="{375CEB56-FB56-4AEF-AA82-68DAEFF09E99}" type="slidenum">
              <a:rPr lang="en-US" sz="1200" b="0">
                <a:latin typeface="Arial" charset="0"/>
              </a:rPr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1903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defTabSz="868363">
              <a:lnSpc>
                <a:spcPct val="90000"/>
              </a:lnSpc>
              <a:defRPr/>
            </a:pPr>
            <a:r>
              <a:rPr lang="en-US" sz="1200" b="0">
                <a:latin typeface="Arial" charset="0"/>
              </a:rPr>
              <a:t>Page </a:t>
            </a:r>
            <a:fld id="{8AC2AC89-152B-4CEF-8530-4EE4116A173D}" type="slidenum">
              <a:rPr lang="en-US" sz="1200" b="0">
                <a:latin typeface="Arial" charset="0"/>
              </a:rPr>
              <a:pPr defTabSz="868363">
                <a:lnSpc>
                  <a:spcPct val="90000"/>
                </a:lnSpc>
                <a:defRPr/>
              </a:pPr>
              <a:t>‹#›</a:t>
            </a:fld>
            <a:endParaRPr lang="en-US" sz="1200" b="0">
              <a:latin typeface="Arial" charset="0"/>
            </a:endParaRPr>
          </a:p>
        </p:txBody>
      </p:sp>
      <p:sp>
        <p:nvSpPr>
          <p:cNvPr id="128003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2879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9708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23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098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256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684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2795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3116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44417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8061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241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8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08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126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91196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0403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1856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1389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733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3962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55694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565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84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4638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60293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953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8314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2573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58005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92029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962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17907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298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389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01488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9652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465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93829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89852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5802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5727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63586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12977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258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5382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78004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1966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3574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55385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31341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7162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15821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4077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4028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82962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425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33017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57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263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5289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03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895600"/>
            <a:ext cx="8686800" cy="2514600"/>
          </a:xfrm>
        </p:spPr>
        <p:txBody>
          <a:bodyPr lIns="90488" tIns="44450" rIns="90488" bIns="44450"/>
          <a:lstStyle/>
          <a:p>
            <a:pPr>
              <a:lnSpc>
                <a:spcPct val="80000"/>
              </a:lnSpc>
              <a:defRPr/>
            </a:pPr>
            <a:r>
              <a:rPr lang="en-US" sz="6600" dirty="0" smtClean="0"/>
              <a:t>The Summing Up of </a:t>
            </a:r>
            <a:br>
              <a:rPr lang="en-US" sz="6600" dirty="0" smtClean="0"/>
            </a:br>
            <a:r>
              <a:rPr lang="en-US" sz="6600" dirty="0" smtClean="0"/>
              <a:t>   All Things in Christ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5 God </a:t>
            </a:r>
            <a:r>
              <a:rPr lang="en-US" sz="5400" u="sng" dirty="0" smtClean="0"/>
              <a:t>did not reveal it to previous generations</a:t>
            </a:r>
            <a:r>
              <a:rPr lang="en-US" sz="5400" dirty="0" smtClean="0"/>
              <a:t>, but </a:t>
            </a:r>
            <a:r>
              <a:rPr lang="en-US" sz="5400" u="sng" dirty="0" smtClean="0"/>
              <a:t>now he has revealed it</a:t>
            </a:r>
            <a:r>
              <a:rPr lang="en-US" sz="5400" dirty="0" smtClean="0"/>
              <a:t> by the Holy Spirit to his set apart apostles and prophets.</a:t>
            </a:r>
          </a:p>
        </p:txBody>
      </p:sp>
      <p:sp>
        <p:nvSpPr>
          <p:cNvPr id="882692" name="Oval 4"/>
          <p:cNvSpPr>
            <a:spLocks noChangeArrowheads="1"/>
          </p:cNvSpPr>
          <p:nvPr/>
        </p:nvSpPr>
        <p:spPr bwMode="auto">
          <a:xfrm>
            <a:off x="1371600" y="609600"/>
            <a:ext cx="609600" cy="10668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 sz="66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82693" name="Oval 5"/>
          <p:cNvSpPr>
            <a:spLocks noChangeArrowheads="1"/>
          </p:cNvSpPr>
          <p:nvPr/>
        </p:nvSpPr>
        <p:spPr bwMode="auto">
          <a:xfrm>
            <a:off x="7086600" y="1066800"/>
            <a:ext cx="609600" cy="10668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 sz="66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6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5 God </a:t>
            </a:r>
            <a:r>
              <a:rPr lang="en-US" sz="5400" u="sng" dirty="0" smtClean="0"/>
              <a:t>did not reveal it to previous generations</a:t>
            </a:r>
            <a:r>
              <a:rPr lang="en-US" sz="5400" dirty="0" smtClean="0"/>
              <a:t>, but </a:t>
            </a:r>
            <a:r>
              <a:rPr lang="en-US" sz="5400" u="sng" dirty="0" smtClean="0"/>
              <a:t>now he has revealed it</a:t>
            </a:r>
            <a:r>
              <a:rPr lang="en-US" sz="5400" dirty="0" smtClean="0"/>
              <a:t> by the Holy Spirit to his set apart </a:t>
            </a:r>
            <a:r>
              <a:rPr lang="en-US" sz="5400" u="sng" dirty="0" smtClean="0"/>
              <a:t>apostles and prophets</a:t>
            </a:r>
            <a:r>
              <a:rPr lang="en-US" sz="5400" dirty="0" smtClean="0"/>
              <a:t>.</a:t>
            </a:r>
          </a:p>
        </p:txBody>
      </p:sp>
      <p:sp>
        <p:nvSpPr>
          <p:cNvPr id="882692" name="Oval 4"/>
          <p:cNvSpPr>
            <a:spLocks noChangeArrowheads="1"/>
          </p:cNvSpPr>
          <p:nvPr/>
        </p:nvSpPr>
        <p:spPr bwMode="auto">
          <a:xfrm>
            <a:off x="1371600" y="609600"/>
            <a:ext cx="609600" cy="10668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 sz="66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  <p:sp>
        <p:nvSpPr>
          <p:cNvPr id="882693" name="Oval 5"/>
          <p:cNvSpPr>
            <a:spLocks noChangeArrowheads="1"/>
          </p:cNvSpPr>
          <p:nvPr/>
        </p:nvSpPr>
        <p:spPr bwMode="auto">
          <a:xfrm>
            <a:off x="7086600" y="1066800"/>
            <a:ext cx="609600" cy="10668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 sz="6600">
                <a:effectLst>
                  <a:outerShdw blurRad="38100" dist="38100" dir="2700000" algn="tl">
                    <a:srgbClr val="000000"/>
                  </a:outerShdw>
                </a:effectLst>
              </a:rPr>
              <a:t>2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661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6 This mystery is that through the gospel the Gentiles are heirs together with Israel, members together of one body, and sharers together in the promise in Christ Jesus.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6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3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7 By God’s grace and mighty power, I have been given the wonderful privilege of serving him by spreading this Good News.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7 By God’s special favor and mighty power, I have been given the wonderful privilege of serving him by spreading this Good News.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533400"/>
            <a:ext cx="8610600" cy="4114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/>
              <a:t>Col 1:25 </a:t>
            </a:r>
            <a:r>
              <a:rPr lang="en-US" b="0" dirty="0" smtClean="0"/>
              <a:t>…that </a:t>
            </a:r>
            <a:r>
              <a:rPr lang="en-US" b="0" dirty="0"/>
              <a:t>I might fully carry out the preaching of the word of God,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7 By God’s special favor and mighty power, I have been given the wonderful privilege of serving him by spreading this Good News.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533400"/>
            <a:ext cx="8610600" cy="4114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/>
              <a:t>Col 1:25 </a:t>
            </a:r>
            <a:r>
              <a:rPr lang="en-US" b="0" dirty="0" smtClean="0"/>
              <a:t>…that </a:t>
            </a:r>
            <a:r>
              <a:rPr lang="en-US" b="0" dirty="0"/>
              <a:t>I might fully carry out the preaching of the word of God, </a:t>
            </a:r>
          </a:p>
          <a:p>
            <a:pPr algn="l">
              <a:lnSpc>
                <a:spcPct val="77000"/>
              </a:lnSpc>
            </a:pPr>
            <a:r>
              <a:rPr lang="en-US" b="0" dirty="0"/>
              <a:t>1:26 that is, </a:t>
            </a:r>
            <a:r>
              <a:rPr lang="en-US" b="0" u="sng" dirty="0"/>
              <a:t>the mystery which has been hidden from the past ages and generations, but has now been manifested</a:t>
            </a:r>
            <a:r>
              <a:rPr lang="en-US" b="0" dirty="0"/>
              <a:t> to His </a:t>
            </a:r>
            <a:r>
              <a:rPr lang="en-US" b="0" dirty="0" smtClean="0"/>
              <a:t>people, </a:t>
            </a:r>
            <a:endParaRPr lang="en-US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7 By God’s special favor and mighty power, I have been given the wonderful privilege of serving him by spreading this Good News.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533400"/>
            <a:ext cx="8610600" cy="464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Rom. 16:25 the revelation of the </a:t>
            </a:r>
            <a:r>
              <a:rPr lang="en-US" b="0" u="sng" dirty="0" smtClean="0"/>
              <a:t>mystery which has been kept secret for long ages past</a:t>
            </a:r>
            <a:r>
              <a:rPr lang="en-US" b="0" dirty="0" smtClean="0"/>
              <a:t>,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26 but now is manifested, and by the Scriptures of the prophets, according to the commandment of the eternal God, has been made known to all the nations…</a:t>
            </a:r>
            <a:endParaRPr lang="en-US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7 By God’s special favor and mighty power, I have been given the wonderful privilege of serving him by spreading this Good News.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533400"/>
            <a:ext cx="8610600" cy="464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Rom. 16:25 the revelation of the </a:t>
            </a:r>
            <a:r>
              <a:rPr lang="en-US" b="0" u="sng" dirty="0" smtClean="0"/>
              <a:t>mystery which has been kept secret for long ages past</a:t>
            </a:r>
            <a:r>
              <a:rPr lang="en-US" b="0" dirty="0" smtClean="0"/>
              <a:t>,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26 </a:t>
            </a:r>
            <a:r>
              <a:rPr lang="en-US" b="0" u="sng" dirty="0" smtClean="0"/>
              <a:t>but now is manifested, and by the Scriptures of the prophets</a:t>
            </a:r>
            <a:r>
              <a:rPr lang="en-US" b="0" dirty="0" smtClean="0"/>
              <a:t>, according to the commandment of the eternal God, has been made known to all the nations…</a:t>
            </a:r>
            <a:endParaRPr lang="en-US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47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7 By God’s special favor and mighty power, I have been given the wonderful privilege of serving him by spreading this Good News.</a:t>
            </a: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228600" y="533400"/>
            <a:ext cx="8610600" cy="464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Rom. 16:25 the revelation of the </a:t>
            </a:r>
            <a:r>
              <a:rPr lang="en-US" b="0" u="sng" dirty="0" smtClean="0"/>
              <a:t>mystery which has been kept secret for long ages past</a:t>
            </a:r>
            <a:r>
              <a:rPr lang="en-US" b="0" dirty="0" smtClean="0"/>
              <a:t>,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26 </a:t>
            </a:r>
            <a:r>
              <a:rPr lang="en-US" b="0" u="sng" dirty="0" smtClean="0"/>
              <a:t>but now is manifested, and by the Scriptures of the prophets</a:t>
            </a:r>
            <a:r>
              <a:rPr lang="en-US" b="0" dirty="0" smtClean="0"/>
              <a:t>, according to the commandment of the eternal God, has been made known to all the nations…</a:t>
            </a:r>
            <a:endParaRPr lang="en-US" b="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57400" y="5334000"/>
            <a:ext cx="5943600" cy="1295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Why would God need to keep his plan secret?</a:t>
            </a:r>
            <a:endParaRPr lang="en-US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39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8 Just think! Though I did nothing to deserve it, and though I am the least deserving Christian there is, I was chosen for this special joy of telling the Gentiles about the endless treasures available to them in Christ.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/>
              <a:t>Eph 1:9 God’s secret plan has now been revealed to us; it is a plan centered on Christ, designed long ago according to his good pleasure.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70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4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9 I was chosen to make plain to everyone the administration of this mystery, which </a:t>
            </a:r>
            <a:r>
              <a:rPr lang="en-US" sz="5400" u="sng" dirty="0" smtClean="0"/>
              <a:t>for ages past was kept hidden in God</a:t>
            </a:r>
            <a:r>
              <a:rPr lang="en-US" sz="5400" dirty="0" smtClean="0"/>
              <a:t>, who created all things.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10 God’s purpose was to </a:t>
            </a:r>
            <a:r>
              <a:rPr lang="en-US" sz="4800" u="sng" dirty="0" smtClean="0"/>
              <a:t>show his wisdom in all its rich variety</a:t>
            </a:r>
            <a:r>
              <a:rPr lang="en-US" sz="4800" dirty="0" smtClean="0"/>
              <a:t> to all </a:t>
            </a:r>
            <a:r>
              <a:rPr lang="en-US" sz="4800" u="sng" dirty="0" smtClean="0"/>
              <a:t>the rulers and authorities in the heavenly realms</a:t>
            </a:r>
            <a:r>
              <a:rPr lang="en-US" sz="4800" dirty="0" smtClean="0"/>
              <a:t>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11 This was his plan from all eternity, and it has now been carried out through Christ Jesus our Lord.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10 God’s purpose was to </a:t>
            </a:r>
            <a:r>
              <a:rPr lang="en-US" sz="4800" u="sng" dirty="0" smtClean="0"/>
              <a:t>show his wisdom in all its rich variety</a:t>
            </a:r>
            <a:r>
              <a:rPr lang="en-US" sz="4800" dirty="0" smtClean="0"/>
              <a:t> to all </a:t>
            </a:r>
            <a:r>
              <a:rPr lang="en-US" sz="4800" u="sng" dirty="0" smtClean="0"/>
              <a:t>the rulers and authorities in the heavenly realms</a:t>
            </a:r>
            <a:r>
              <a:rPr lang="en-US" sz="4800" dirty="0" smtClean="0"/>
              <a:t>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11 This was his plan from all eternity, and it has now been carried out through Christ Jesus our Lord.</a:t>
            </a: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286000" y="4114800"/>
            <a:ext cx="38100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5000"/>
              </a:lnSpc>
            </a:pPr>
            <a:r>
              <a:rPr lang="en-US" sz="8800" b="0"/>
              <a:t>Angels!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68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46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10 God’s purpose was to show his wisdom in all its rich variety to all the rulers and authorities in the heavenly realms. </a:t>
            </a:r>
            <a:r>
              <a:rPr lang="en-US" sz="4800" u="sng" dirty="0" smtClean="0"/>
              <a:t>They will see this through the church</a:t>
            </a:r>
            <a:r>
              <a:rPr lang="en-US" sz="4800" dirty="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11 This was his plan from all eternity, and it has now been carried out through Christ Jesus our Lord.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35"/>
          <p:cNvSpPr>
            <a:spLocks noChangeArrowheads="1"/>
          </p:cNvSpPr>
          <p:nvPr/>
        </p:nvSpPr>
        <p:spPr bwMode="auto">
          <a:xfrm>
            <a:off x="990600" y="1981200"/>
            <a:ext cx="8001000" cy="4724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Psalms 2: 6 For the Lord declares, “I have placed my chosen king on the throne in Jerusalem, on my holy mountain.”</a:t>
            </a:r>
          </a:p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7 “I will surely tell of the decree of the Lord: He said to Me, ‘You are My Son, Today I have begotten You.</a:t>
            </a:r>
          </a:p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8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 Only ask, and I will give you the nations as your inheritance, the whole earth as your possession.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304800" y="1143000"/>
            <a:ext cx="8763000" cy="563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6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Is. 9:6 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For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 child will be born to us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a son will be given to us; And the government will rest on His shoulders; And His name will be called Wonderful Counselor,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Mighty God, Eternal Father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Prince of Peace.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304800" y="1143000"/>
            <a:ext cx="8763000" cy="563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6000"/>
              </a:lnSpc>
              <a:defRPr/>
            </a:pPr>
            <a:r>
              <a:rPr lang="en-US" sz="36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Is. 9:6 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For a child will be born to us, a son will be given to us; And the government will rest on His shoulders; And His name will be called Wonderful Counselor, Mighty God, Eternal Father, Prince of Peace. </a:t>
            </a:r>
          </a:p>
          <a:p>
            <a:pPr algn="l">
              <a:lnSpc>
                <a:spcPct val="76000"/>
              </a:lnSpc>
              <a:defRPr/>
            </a:pP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 There will be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no end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to the increase of His</a:t>
            </a:r>
            <a:r>
              <a:rPr lang="en-US" sz="4000" b="0" i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government or of peace, 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on 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throne of David and over his kingdom, </a:t>
            </a:r>
            <a:r>
              <a:rPr lang="en-US" sz="40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establish it and to uphold it with justice and righteousness </a:t>
            </a:r>
            <a:r>
              <a:rPr lang="en-US" sz="4000" b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from </a:t>
            </a:r>
            <a:r>
              <a:rPr lang="en-US" sz="40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then on and forevermore</a:t>
            </a:r>
            <a:r>
              <a:rPr lang="en-US" sz="40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5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/>
              <a:t>Eph 1:9 God’s secret plan has now been revealed to us; it is a plan centered on Christ, designed long ago according to his good pleasure. </a:t>
            </a:r>
          </a:p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/>
              <a:t>10 And this is his plan: At the right time </a:t>
            </a:r>
            <a:r>
              <a:rPr lang="en-US" sz="5400" b="0" u="sng" dirty="0"/>
              <a:t>he will bring everything together in Christ—everything in heaven and on earth</a:t>
            </a:r>
            <a:r>
              <a:rPr lang="en-US" sz="5400" b="0" dirty="0"/>
              <a:t>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36"/>
          <p:cNvSpPr>
            <a:spLocks noChangeArrowheads="1"/>
          </p:cNvSpPr>
          <p:nvPr/>
        </p:nvSpPr>
        <p:spPr bwMode="auto">
          <a:xfrm>
            <a:off x="2590800" y="304800"/>
            <a:ext cx="6400800" cy="640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Is. 53:2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 has no stately form or majesty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That we should look upon Him, Nor appearance that we should be attracted to Him.</a:t>
            </a:r>
          </a:p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 He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was despised and forsaken of men, A man of sorrows and acquainted with grief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; And like one from whom men hide their face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 was despised, and we did not esteem Him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6"/>
          <p:cNvSpPr>
            <a:spLocks noChangeArrowheads="1"/>
          </p:cNvSpPr>
          <p:nvPr/>
        </p:nvSpPr>
        <p:spPr bwMode="auto">
          <a:xfrm>
            <a:off x="1981200" y="152400"/>
            <a:ext cx="7010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 But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 was pierced through for our transgressions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He was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crushed for our iniquities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; The chastening for our well-being fell upon Him… </a:t>
            </a:r>
          </a:p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 Unjustly condemned, he was led away. No one cared that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 died without descendants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that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his life was cut short in midstream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endParaRPr lang="en-US" sz="4400" b="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lnSpc>
                <a:spcPct val="77000"/>
              </a:lnSpc>
              <a:spcBef>
                <a:spcPct val="5000"/>
              </a:spcBef>
              <a:defRPr/>
            </a:pP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he was struck down for the rebellion of my people.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36"/>
          <p:cNvSpPr>
            <a:spLocks noChangeArrowheads="1"/>
          </p:cNvSpPr>
          <p:nvPr/>
        </p:nvSpPr>
        <p:spPr bwMode="auto">
          <a:xfrm>
            <a:off x="2133600" y="152400"/>
            <a:ext cx="67818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His grave was assigned with wicked men, Yet He was with a rich man in His death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because 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 had done no violence,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nor 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was there any deceit in His mouth. </a:t>
            </a:r>
          </a:p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10 But the Lord was pleased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To 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crush Him, putting Him to grief; If He would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render Himself as a guilt offering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He 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see His offspring, </a:t>
            </a:r>
            <a:r>
              <a:rPr lang="en-US" sz="4400" b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God </a:t>
            </a:r>
            <a:r>
              <a:rPr lang="en-US" sz="44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prolong His days</a:t>
            </a: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…</a:t>
            </a:r>
          </a:p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6"/>
          <p:cNvSpPr>
            <a:spLocks noChangeArrowheads="1"/>
          </p:cNvSpPr>
          <p:nvPr/>
        </p:nvSpPr>
        <p:spPr bwMode="auto">
          <a:xfrm>
            <a:off x="34290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 As a result of the anguish of His soul… My Servant,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justify the many, </a:t>
            </a:r>
            <a:r>
              <a:rPr lang="en-US" b="0" u="sng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as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 will bear their iniquities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6"/>
          <p:cNvSpPr>
            <a:spLocks noChangeArrowheads="1"/>
          </p:cNvSpPr>
          <p:nvPr/>
        </p:nvSpPr>
        <p:spPr bwMode="auto">
          <a:xfrm>
            <a:off x="3429000" y="152400"/>
            <a:ext cx="5486400" cy="6553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11 As a result of the anguish of His soul… My Servant, will justify the many,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as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He will bear their iniquities. </a:t>
            </a:r>
          </a:p>
        </p:txBody>
      </p:sp>
      <p:sp>
        <p:nvSpPr>
          <p:cNvPr id="10" name="Rectangle 36"/>
          <p:cNvSpPr>
            <a:spLocks noChangeArrowheads="1"/>
          </p:cNvSpPr>
          <p:nvPr/>
        </p:nvSpPr>
        <p:spPr bwMode="auto">
          <a:xfrm rot="-754465">
            <a:off x="464848" y="3973207"/>
            <a:ext cx="8427053" cy="1446482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5000"/>
              </a:spcBef>
              <a:defRPr/>
            </a:pPr>
            <a:r>
              <a:rPr lang="en-US" sz="129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Who is he??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" name="Rectangle 38"/>
          <p:cNvSpPr>
            <a:spLocks noChangeArrowheads="1"/>
          </p:cNvSpPr>
          <p:nvPr/>
        </p:nvSpPr>
        <p:spPr bwMode="auto">
          <a:xfrm>
            <a:off x="177801" y="4865688"/>
            <a:ext cx="7975600" cy="1763712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7200" b="0">
                <a:effectLst>
                  <a:outerShdw blurRad="38100" dist="38100" dir="2700000" algn="tl">
                    <a:srgbClr val="000000"/>
                  </a:outerShdw>
                </a:effectLst>
              </a:rPr>
              <a:t>These two are totally incompatible roles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177800" y="4865688"/>
            <a:ext cx="8778875" cy="1763712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72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they 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turn out to be </a:t>
            </a:r>
            <a:r>
              <a:rPr lang="en-US" sz="72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and the same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!!!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177800" y="4865688"/>
            <a:ext cx="8778875" cy="1763712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72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they 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turn out to be </a:t>
            </a:r>
            <a:r>
              <a:rPr lang="en-US" sz="72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and the same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!!!</a:t>
            </a: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2667000" y="1676400"/>
            <a:ext cx="6172200" cy="3276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9600" b="0" u="sng" dirty="0" smtClean="0"/>
              <a:t>Impossible</a:t>
            </a:r>
            <a:r>
              <a:rPr lang="en-US" sz="9600" b="0" dirty="0" smtClean="0"/>
              <a:t> to see the connection!</a:t>
            </a:r>
            <a:endParaRPr lang="en-US" sz="9600" b="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/>
              <a:t>Eph 1:9 God’s secret plan has now been revealed to us; it is a plan centered on Christ, designed long ago according to his good pleasure. </a:t>
            </a:r>
          </a:p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5400" b="0" dirty="0"/>
              <a:t>10 And this is his plan: At the right time </a:t>
            </a:r>
            <a:r>
              <a:rPr lang="en-US" sz="5400" b="0" u="sng" dirty="0"/>
              <a:t>he will bring everything together in Christ—everything in heaven and on earth</a:t>
            </a:r>
            <a:r>
              <a:rPr lang="en-US" sz="5400" b="0" dirty="0"/>
              <a:t>.</a:t>
            </a:r>
          </a:p>
        </p:txBody>
      </p:sp>
      <p:sp>
        <p:nvSpPr>
          <p:cNvPr id="3" name="Rectangle 6"/>
          <p:cNvSpPr>
            <a:spLocks noChangeArrowheads="1"/>
          </p:cNvSpPr>
          <p:nvPr/>
        </p:nvSpPr>
        <p:spPr bwMode="auto">
          <a:xfrm>
            <a:off x="152400" y="1066800"/>
            <a:ext cx="8763000" cy="1752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  <a:spcBef>
                <a:spcPct val="10000"/>
              </a:spcBef>
            </a:pPr>
            <a:r>
              <a:rPr lang="en-US" sz="16600" b="0" dirty="0" smtClean="0"/>
              <a:t>The rift…</a:t>
            </a:r>
            <a:endParaRPr lang="en-US" sz="16600" b="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forever</a:t>
            </a:r>
            <a:endParaRPr lang="en-US" sz="4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177800" y="4865688"/>
            <a:ext cx="8778875" cy="1763712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72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they 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turn out to be </a:t>
            </a:r>
            <a:r>
              <a:rPr lang="en-US" sz="72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and the same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!!!</a:t>
            </a:r>
          </a:p>
        </p:txBody>
      </p:sp>
      <p:sp>
        <p:nvSpPr>
          <p:cNvPr id="15" name="Rectangle 40"/>
          <p:cNvSpPr>
            <a:spLocks noChangeArrowheads="1"/>
          </p:cNvSpPr>
          <p:nvPr/>
        </p:nvSpPr>
        <p:spPr bwMode="auto">
          <a:xfrm>
            <a:off x="2667000" y="1676400"/>
            <a:ext cx="6172200" cy="3276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9600" b="0" u="sng" dirty="0" smtClean="0"/>
              <a:t>Impossible</a:t>
            </a:r>
            <a:r>
              <a:rPr lang="en-US" sz="9600" b="0" dirty="0" smtClean="0"/>
              <a:t> to see the connection!</a:t>
            </a:r>
            <a:endParaRPr lang="en-US" sz="9600" b="0" dirty="0"/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3810000" y="3276600"/>
            <a:ext cx="5029200" cy="1752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7200" b="0" dirty="0" smtClean="0"/>
              <a:t>One missing detail…</a:t>
            </a:r>
            <a:endParaRPr lang="en-US" sz="7200" b="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177800" y="4865688"/>
            <a:ext cx="8778875" cy="1763712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72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they 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turn out to be </a:t>
            </a:r>
            <a:r>
              <a:rPr lang="en-US" sz="72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and the same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!!!</a:t>
            </a:r>
          </a:p>
        </p:txBody>
      </p:sp>
      <p:sp>
        <p:nvSpPr>
          <p:cNvPr id="15" name="Rectangle 40"/>
          <p:cNvSpPr>
            <a:spLocks noChangeArrowheads="1"/>
          </p:cNvSpPr>
          <p:nvPr/>
        </p:nvSpPr>
        <p:spPr bwMode="auto">
          <a:xfrm>
            <a:off x="2667000" y="1676400"/>
            <a:ext cx="6172200" cy="3276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9600" b="0" u="sng" dirty="0" smtClean="0"/>
              <a:t>Impossible</a:t>
            </a:r>
            <a:r>
              <a:rPr lang="en-US" sz="9600" b="0" dirty="0" smtClean="0"/>
              <a:t> to see the connection!</a:t>
            </a:r>
            <a:endParaRPr lang="en-US" sz="9600" b="0" dirty="0"/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3810000" y="3276600"/>
            <a:ext cx="5029200" cy="1752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7200" b="0" dirty="0" smtClean="0"/>
              <a:t>One missing detail…</a:t>
            </a:r>
            <a:endParaRPr lang="en-US" sz="7200" b="0" dirty="0"/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457200" y="304800"/>
            <a:ext cx="64770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10000"/>
              </a:spcBef>
            </a:pPr>
            <a:r>
              <a:rPr lang="en-US" sz="19900" b="0" dirty="0" smtClean="0"/>
              <a:t>Why?</a:t>
            </a:r>
            <a:endParaRPr lang="en-US" sz="19900" b="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177800" y="4865688"/>
            <a:ext cx="8778875" cy="1763712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72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they 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turn out to be </a:t>
            </a:r>
            <a:r>
              <a:rPr lang="en-US" sz="72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and the same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!!!</a:t>
            </a: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1676400" y="1676400"/>
            <a:ext cx="7162800" cy="3276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9600" b="0" u="sng" dirty="0" smtClean="0"/>
              <a:t>Impossible</a:t>
            </a:r>
            <a:r>
              <a:rPr lang="en-US" sz="9600" b="0" dirty="0" smtClean="0"/>
              <a:t> to see the connection!</a:t>
            </a:r>
            <a:endParaRPr lang="en-US" sz="9600" b="0" dirty="0"/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2514600" y="3048000"/>
            <a:ext cx="6477000" cy="3505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7200" b="0"/>
              <a:t>None of the passages on “the servant” </a:t>
            </a:r>
            <a:r>
              <a:rPr lang="en-US" sz="7200" b="0" u="sng"/>
              <a:t>ever</a:t>
            </a:r>
            <a:r>
              <a:rPr lang="en-US" sz="7200" b="0"/>
              <a:t> say who he is!</a:t>
            </a:r>
          </a:p>
        </p:txBody>
      </p:sp>
      <p:sp>
        <p:nvSpPr>
          <p:cNvPr id="17" name="Rectangle 32"/>
          <p:cNvSpPr>
            <a:spLocks noChangeArrowheads="1"/>
          </p:cNvSpPr>
          <p:nvPr/>
        </p:nvSpPr>
        <p:spPr bwMode="auto">
          <a:xfrm>
            <a:off x="457200" y="304800"/>
            <a:ext cx="64770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10000"/>
              </a:spcBef>
            </a:pPr>
            <a:r>
              <a:rPr lang="en-US" sz="19900" b="0" dirty="0" smtClean="0"/>
              <a:t>Why?</a:t>
            </a:r>
            <a:endParaRPr lang="en-US" sz="19900" b="0" dirty="0"/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177800" y="1981200"/>
            <a:ext cx="8778875" cy="4648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Cor. 2:7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We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speak of God's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secret wisdom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a wisdom that has been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hidden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and that God destined for our glory before time began.</a:t>
            </a:r>
          </a:p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  None of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rulers of this age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understood it, for if they had, they would not have crucified the Lord of glory.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177800" y="4865688"/>
            <a:ext cx="8778875" cy="1763712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72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they 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turn out to be </a:t>
            </a:r>
            <a:r>
              <a:rPr lang="en-US" sz="72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and the same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!!!</a:t>
            </a: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1676400" y="1676400"/>
            <a:ext cx="7162800" cy="3276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9600" b="0" u="sng" dirty="0" smtClean="0"/>
              <a:t>Impossible</a:t>
            </a:r>
            <a:r>
              <a:rPr lang="en-US" sz="9600" b="0" dirty="0" smtClean="0"/>
              <a:t> to see the connection!</a:t>
            </a:r>
            <a:endParaRPr lang="en-US" sz="9600" b="0" dirty="0"/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2514600" y="3048000"/>
            <a:ext cx="6477000" cy="3505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7200" b="0"/>
              <a:t>None of the passages on “the servant” </a:t>
            </a:r>
            <a:r>
              <a:rPr lang="en-US" sz="7200" b="0" u="sng"/>
              <a:t>ever</a:t>
            </a:r>
            <a:r>
              <a:rPr lang="en-US" sz="7200" b="0"/>
              <a:t> say who he is!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457200" y="304800"/>
            <a:ext cx="64770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10000"/>
              </a:spcBef>
            </a:pPr>
            <a:r>
              <a:rPr lang="en-US" sz="19900" b="0" dirty="0" smtClean="0"/>
              <a:t>Why?</a:t>
            </a:r>
            <a:endParaRPr lang="en-US" sz="19900" b="0" dirty="0"/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177800" y="1981200"/>
            <a:ext cx="8778875" cy="4648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Cor. 2:7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We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speak of God's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secret wisdom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a wisdom that has been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hidden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and that God destined for our glory before time began.</a:t>
            </a:r>
          </a:p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  None of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rulers of this age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understood it, for if they had, they would not have crucified the Lord of glory.</a:t>
            </a: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4748213" y="3581400"/>
            <a:ext cx="3252787" cy="53816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7000"/>
              </a:lnSpc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Satan </a:t>
            </a:r>
            <a:r>
              <a:rPr lang="en-US" b="0" i="1">
                <a:effectLst>
                  <a:outerShdw blurRad="38100" dist="38100" dir="2700000" algn="tl">
                    <a:srgbClr val="000000"/>
                  </a:outerShdw>
                </a:effectLst>
              </a:rPr>
              <a:t>et. al.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177800" y="4865688"/>
            <a:ext cx="8778875" cy="1763712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72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they 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turn out to be </a:t>
            </a:r>
            <a:r>
              <a:rPr lang="en-US" sz="72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and the same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!!!</a:t>
            </a: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1676400" y="1676400"/>
            <a:ext cx="7162800" cy="3276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9600" b="0" u="sng" dirty="0" smtClean="0"/>
              <a:t>Impossible</a:t>
            </a:r>
            <a:r>
              <a:rPr lang="en-US" sz="9600" b="0" dirty="0" smtClean="0"/>
              <a:t> to see the connection!</a:t>
            </a:r>
            <a:endParaRPr lang="en-US" sz="9600" b="0" dirty="0"/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2514600" y="3048000"/>
            <a:ext cx="6477000" cy="3505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7200" b="0"/>
              <a:t>None of the passages on “the servant” </a:t>
            </a:r>
            <a:r>
              <a:rPr lang="en-US" sz="7200" b="0" u="sng"/>
              <a:t>ever</a:t>
            </a:r>
            <a:r>
              <a:rPr lang="en-US" sz="7200" b="0"/>
              <a:t> say who he is!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457200" y="304800"/>
            <a:ext cx="64770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10000"/>
              </a:spcBef>
            </a:pPr>
            <a:r>
              <a:rPr lang="en-US" sz="19900" b="0" dirty="0" smtClean="0"/>
              <a:t>Why?</a:t>
            </a:r>
            <a:endParaRPr lang="en-US" sz="19900" b="0" dirty="0"/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177800" y="1981200"/>
            <a:ext cx="8778875" cy="4648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Cor. 2:7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We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speak of God's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secret wisdom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a wisdom that has been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hidden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and that God destined for our glory before time began.</a:t>
            </a:r>
          </a:p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  None of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rulers of this age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understood it, for if they had,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they would not have crucified the Lord of glory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4748213" y="3581400"/>
            <a:ext cx="3252787" cy="53816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7000"/>
              </a:lnSpc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Satan </a:t>
            </a:r>
            <a:r>
              <a:rPr lang="en-US" b="0" i="1">
                <a:effectLst>
                  <a:outerShdw blurRad="38100" dist="38100" dir="2700000" algn="tl">
                    <a:srgbClr val="000000"/>
                  </a:outerShdw>
                </a:effectLst>
              </a:rPr>
              <a:t>et. al.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57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5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They will see this through the church.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</a:t>
            </a:r>
            <a:r>
              <a:rPr lang="en-US" sz="4800" u="sng" smtClean="0"/>
              <a:t>it has now been carried out</a:t>
            </a:r>
            <a:r>
              <a:rPr lang="en-US" sz="4800" smtClean="0"/>
              <a:t> through Christ Jesus our Lord.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733800" y="152400"/>
            <a:ext cx="5257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God’s secret plan: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Earliest hint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Abraham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Moses and the Torah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Prophets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Nature of God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Sin and justice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</a:t>
            </a:r>
            <a:r>
              <a:rPr lang="en-US" sz="5400" b="0" dirty="0" smtClean="0"/>
              <a:t>&gt; The dilemma</a:t>
            </a:r>
            <a:endParaRPr lang="en-US" b="0" dirty="0" smtClean="0"/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Substitution</a:t>
            </a:r>
          </a:p>
          <a:p>
            <a:pPr algn="l">
              <a:lnSpc>
                <a:spcPct val="77000"/>
              </a:lnSpc>
            </a:pPr>
            <a:r>
              <a:rPr lang="en-US" b="0" dirty="0" smtClean="0"/>
              <a:t> &gt; The Messiah</a:t>
            </a:r>
          </a:p>
          <a:p>
            <a:pPr algn="l">
              <a:lnSpc>
                <a:spcPct val="77000"/>
              </a:lnSpc>
            </a:pPr>
            <a:endParaRPr lang="en-US" b="0" dirty="0"/>
          </a:p>
        </p:txBody>
      </p:sp>
      <p:sp>
        <p:nvSpPr>
          <p:cNvPr id="9" name="Rectangle 35"/>
          <p:cNvSpPr>
            <a:spLocks noChangeArrowheads="1"/>
          </p:cNvSpPr>
          <p:nvPr/>
        </p:nvSpPr>
        <p:spPr bwMode="auto">
          <a:xfrm>
            <a:off x="76200" y="152400"/>
            <a:ext cx="5715000" cy="2209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King Messiah: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take over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reign as king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vanquish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foes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04800" y="2743200"/>
            <a:ext cx="6934200" cy="2209799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chemeClr val="bg1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“Servant of the Lord”: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come and suffer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pay for sin</a:t>
            </a:r>
          </a:p>
          <a:p>
            <a:pPr algn="l">
              <a:spcBef>
                <a:spcPct val="5000"/>
              </a:spcBef>
              <a:defRPr/>
            </a:pPr>
            <a:r>
              <a:rPr lang="en-US" sz="44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Will die </a:t>
            </a:r>
            <a:r>
              <a:rPr lang="en-US" sz="44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badly</a:t>
            </a:r>
            <a:endParaRPr lang="en-US" sz="5400" b="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16200000" flipV="1">
            <a:off x="5105400" y="3352800"/>
            <a:ext cx="2286000" cy="19812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7" name="Straight Arrow Connector 6"/>
          <p:cNvCxnSpPr/>
          <p:nvPr/>
        </p:nvCxnSpPr>
        <p:spPr bwMode="auto">
          <a:xfrm rot="16200000" flipV="1">
            <a:off x="4533900" y="2781300"/>
            <a:ext cx="3276600" cy="2133600"/>
          </a:xfrm>
          <a:prstGeom prst="straightConnector1">
            <a:avLst/>
          </a:pr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Rectangle 38"/>
          <p:cNvSpPr>
            <a:spLocks noChangeArrowheads="1"/>
          </p:cNvSpPr>
          <p:nvPr/>
        </p:nvSpPr>
        <p:spPr bwMode="auto">
          <a:xfrm>
            <a:off x="177800" y="4865688"/>
            <a:ext cx="8778875" cy="1763712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7200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But they 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turn out to be </a:t>
            </a:r>
            <a:r>
              <a:rPr lang="en-US" sz="7200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one and the same</a:t>
            </a:r>
            <a:r>
              <a:rPr lang="en-US" sz="7200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!!!</a:t>
            </a:r>
          </a:p>
        </p:txBody>
      </p: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1676400" y="1676400"/>
            <a:ext cx="7162800" cy="3276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9600" b="0" u="sng" dirty="0" smtClean="0"/>
              <a:t>Impossible</a:t>
            </a:r>
            <a:r>
              <a:rPr lang="en-US" sz="9600" b="0" dirty="0" smtClean="0"/>
              <a:t> to see the connection!</a:t>
            </a:r>
            <a:endParaRPr lang="en-US" sz="9600" b="0" dirty="0"/>
          </a:p>
        </p:txBody>
      </p:sp>
      <p:sp>
        <p:nvSpPr>
          <p:cNvPr id="14" name="Rectangle 32"/>
          <p:cNvSpPr>
            <a:spLocks noChangeArrowheads="1"/>
          </p:cNvSpPr>
          <p:nvPr/>
        </p:nvSpPr>
        <p:spPr bwMode="auto">
          <a:xfrm>
            <a:off x="2514600" y="3048000"/>
            <a:ext cx="6477000" cy="3505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10000"/>
              </a:spcBef>
            </a:pPr>
            <a:r>
              <a:rPr lang="en-US" sz="7200" b="0"/>
              <a:t>None of the passages on “the servant” </a:t>
            </a:r>
            <a:r>
              <a:rPr lang="en-US" sz="7200" b="0" u="sng"/>
              <a:t>ever</a:t>
            </a:r>
            <a:r>
              <a:rPr lang="en-US" sz="7200" b="0"/>
              <a:t> say who he is!</a:t>
            </a:r>
          </a:p>
        </p:txBody>
      </p:sp>
      <p:sp>
        <p:nvSpPr>
          <p:cNvPr id="15" name="Rectangle 32"/>
          <p:cNvSpPr>
            <a:spLocks noChangeArrowheads="1"/>
          </p:cNvSpPr>
          <p:nvPr/>
        </p:nvSpPr>
        <p:spPr bwMode="auto">
          <a:xfrm>
            <a:off x="228600" y="76200"/>
            <a:ext cx="64770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10000"/>
              </a:spcBef>
            </a:pPr>
            <a:r>
              <a:rPr lang="en-US" sz="19900" b="0" dirty="0" smtClean="0"/>
              <a:t>Why?</a:t>
            </a:r>
            <a:endParaRPr lang="en-US" sz="19900" b="0" dirty="0"/>
          </a:p>
        </p:txBody>
      </p:sp>
      <p:sp>
        <p:nvSpPr>
          <p:cNvPr id="16" name="Rectangle 34"/>
          <p:cNvSpPr>
            <a:spLocks noChangeArrowheads="1"/>
          </p:cNvSpPr>
          <p:nvPr/>
        </p:nvSpPr>
        <p:spPr bwMode="auto">
          <a:xfrm>
            <a:off x="177800" y="1981200"/>
            <a:ext cx="8778875" cy="46482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50000">
                <a:srgbClr val="000000"/>
              </a:gs>
              <a:gs pos="100000">
                <a:srgbClr val="FF0000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1 Cor. 2:7 </a:t>
            </a:r>
            <a:r>
              <a:rPr lang="en-US" b="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We 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speak of God's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secret wisdom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a wisdom that has been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hidden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and that God destined for our glory before time began.</a:t>
            </a:r>
          </a:p>
          <a:p>
            <a:pPr algn="l">
              <a:lnSpc>
                <a:spcPct val="76000"/>
              </a:lnSpc>
              <a:spcBef>
                <a:spcPct val="5000"/>
              </a:spcBef>
              <a:defRPr/>
            </a:pP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  None of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 rulers of this age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understood it, for if they had, </a:t>
            </a:r>
            <a:r>
              <a:rPr lang="en-US" b="0" u="sng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they would not have crucified the Lord of glory</a:t>
            </a:r>
            <a:r>
              <a:rPr lang="en-US" b="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</a:p>
        </p:txBody>
      </p:sp>
      <p:sp>
        <p:nvSpPr>
          <p:cNvPr id="17" name="Text Box 33"/>
          <p:cNvSpPr txBox="1">
            <a:spLocks noChangeArrowheads="1"/>
          </p:cNvSpPr>
          <p:nvPr/>
        </p:nvSpPr>
        <p:spPr bwMode="auto">
          <a:xfrm>
            <a:off x="4748213" y="3581400"/>
            <a:ext cx="3252787" cy="538162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77000"/>
              </a:lnSpc>
              <a:defRPr/>
            </a:pPr>
            <a:r>
              <a:rPr lang="en-US" b="0">
                <a:effectLst>
                  <a:outerShdw blurRad="38100" dist="38100" dir="2700000" algn="tl">
                    <a:srgbClr val="000000"/>
                  </a:outerShdw>
                </a:effectLst>
              </a:rPr>
              <a:t>Satan </a:t>
            </a:r>
            <a:r>
              <a:rPr lang="en-US" b="0" i="1">
                <a:effectLst>
                  <a:outerShdw blurRad="38100" dist="38100" dir="2700000" algn="tl">
                    <a:srgbClr val="000000"/>
                  </a:outerShdw>
                </a:effectLst>
              </a:rPr>
              <a:t>et. al.</a:t>
            </a:r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152400" y="152400"/>
            <a:ext cx="8839200" cy="2362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John 13:2 During supper, </a:t>
            </a:r>
            <a:r>
              <a:rPr lang="en-US" b="0" u="sng" dirty="0" smtClean="0"/>
              <a:t>the devil</a:t>
            </a:r>
            <a:r>
              <a:rPr lang="en-US" b="0" dirty="0" smtClean="0"/>
              <a:t> having already put into the heart of Judas Iscariot, the son of Simon, to betray Him…</a:t>
            </a:r>
            <a:endParaRPr lang="en-US" b="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0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9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48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102404" name="Rectangle 4"/>
          <p:cNvSpPr>
            <a:spLocks noChangeArrowheads="1"/>
          </p:cNvSpPr>
          <p:nvPr/>
        </p:nvSpPr>
        <p:spPr bwMode="auto">
          <a:xfrm>
            <a:off x="558800" y="4343400"/>
            <a:ext cx="7061200" cy="99695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5000"/>
              </a:spcBef>
            </a:pPr>
            <a:r>
              <a:rPr lang="en-US" sz="7200" b="0"/>
              <a:t>What do they see?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58800" y="4343400"/>
            <a:ext cx="7061200" cy="99695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5000"/>
              </a:spcBef>
            </a:pPr>
            <a:r>
              <a:rPr lang="en-US" sz="7200" b="0"/>
              <a:t>What do they see?</a:t>
            </a: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3505200" y="1524000"/>
            <a:ext cx="51816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b="0" dirty="0" smtClean="0"/>
              <a:t>The accusation: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58800" y="4343400"/>
            <a:ext cx="7061200" cy="99695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5000"/>
              </a:spcBef>
            </a:pPr>
            <a:r>
              <a:rPr lang="en-US" sz="7200" b="0"/>
              <a:t>What do they see?</a:t>
            </a: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3657600" y="1524000"/>
            <a:ext cx="51816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b="0" dirty="0" smtClean="0"/>
              <a:t>The accusation: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5400" b="0" dirty="0" smtClean="0"/>
              <a:t>What is God like?</a:t>
            </a:r>
            <a:endParaRPr lang="en-US" sz="5400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35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3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3:1 I, Paul, am a prisoner of Christ Jesus because of my preaching to you Gentiles.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2 As you already know, God has given me this special ministry of announcing his grace to you.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33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3539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0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2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58800" y="4343400"/>
            <a:ext cx="7061200" cy="99695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80000"/>
              </a:lnSpc>
              <a:spcBef>
                <a:spcPct val="5000"/>
              </a:spcBef>
            </a:pPr>
            <a:r>
              <a:rPr lang="en-US" sz="7200" b="0"/>
              <a:t>What do they see?</a:t>
            </a:r>
          </a:p>
        </p:txBody>
      </p:sp>
      <p:sp>
        <p:nvSpPr>
          <p:cNvPr id="109574" name="Rectangle 6"/>
          <p:cNvSpPr>
            <a:spLocks noChangeArrowheads="1"/>
          </p:cNvSpPr>
          <p:nvPr/>
        </p:nvSpPr>
        <p:spPr bwMode="auto">
          <a:xfrm>
            <a:off x="3200400" y="228600"/>
            <a:ext cx="5791200" cy="594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b="0" dirty="0"/>
              <a:t>Would a self-serving God come and die in place of rebellious humans?</a:t>
            </a:r>
          </a:p>
          <a:p>
            <a:pPr algn="l">
              <a:spcBef>
                <a:spcPct val="5000"/>
              </a:spcBef>
            </a:pPr>
            <a:r>
              <a:rPr lang="en-US" b="0" dirty="0"/>
              <a:t>Would a harsh and vengeful God forgive undeserving people at his own expense?</a:t>
            </a:r>
          </a:p>
          <a:p>
            <a:pPr algn="l">
              <a:spcBef>
                <a:spcPct val="5000"/>
              </a:spcBef>
            </a:pPr>
            <a:r>
              <a:rPr lang="en-US" b="0" dirty="0"/>
              <a:t>Does self-sacrifice suggest megalomania, or love?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95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95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115716" name="Rectangle 4"/>
          <p:cNvSpPr>
            <a:spLocks noChangeArrowheads="1"/>
          </p:cNvSpPr>
          <p:nvPr/>
        </p:nvSpPr>
        <p:spPr bwMode="auto">
          <a:xfrm>
            <a:off x="4953000" y="228600"/>
            <a:ext cx="4013200" cy="5867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What this means to us: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Rescued humans </a:t>
            </a:r>
            <a:r>
              <a:rPr lang="en-US" sz="4400" b="0" dirty="0" smtClean="0"/>
              <a:t>are </a:t>
            </a:r>
            <a:r>
              <a:rPr lang="en-US" sz="4400" b="0" dirty="0"/>
              <a:t>one-of-a-kind creatures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No other beings in the universe will know what we know about: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1. Fallenness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2. Grace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57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7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7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57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4800600" y="228600"/>
            <a:ext cx="4165600" cy="624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What this means to the rest of the universe: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Before the fall, it was easy to make a case for why God shouldn’t be trusted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Never again!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87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87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06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118788" name="Rectangle 4"/>
          <p:cNvSpPr>
            <a:spLocks noChangeArrowheads="1"/>
          </p:cNvSpPr>
          <p:nvPr/>
        </p:nvSpPr>
        <p:spPr bwMode="auto">
          <a:xfrm>
            <a:off x="4800600" y="228600"/>
            <a:ext cx="4165600" cy="624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What this means to the rest of the universe: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Before the fall, it was easy to make a case for why God shouldn’t be trusted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Never again!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457200" y="1447800"/>
            <a:ext cx="7772400" cy="3733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5000"/>
              </a:lnSpc>
              <a:spcBef>
                <a:spcPct val="5000"/>
              </a:spcBef>
            </a:pPr>
            <a:r>
              <a:rPr lang="en-US" sz="5400" b="0"/>
              <a:t>Col. 2:15 And having </a:t>
            </a:r>
            <a:r>
              <a:rPr lang="en-US" sz="5400" b="0" u="sng"/>
              <a:t>disarmed the powers and authorities</a:t>
            </a:r>
            <a:r>
              <a:rPr lang="en-US" sz="5400" b="0"/>
              <a:t>, God made a public spectacle of them, triumphing over them by the cross.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4800600" y="228600"/>
            <a:ext cx="4165600" cy="624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What this means to the rest of the universe: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Before the fall, it was easy to make a case for why God shouldn’t be trusted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Never again!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 dirty="0"/>
              <a:t>Freedom becomes safe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4800600" y="228600"/>
            <a:ext cx="4165600" cy="624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What this means to the rest of the universe: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Before the fall, it was easy to make a case for why God shouldn’t be trusted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Never again!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Freedom becomes safe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4114800" y="4800600"/>
            <a:ext cx="4267200" cy="1371600"/>
          </a:xfrm>
          <a:prstGeom prst="ellips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2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90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10 God’s purpose was to show his wisdom in all its rich variety to all the rulers and authorities in the heavenly realms. </a:t>
            </a:r>
            <a:r>
              <a:rPr lang="en-US" sz="4800" u="sng" smtClean="0"/>
              <a:t>They will see this through the church</a:t>
            </a:r>
            <a:r>
              <a:rPr lang="en-US" sz="4800" smtClean="0"/>
              <a:t>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smtClean="0"/>
              <a:t>11 This was his plan from all eternity, and it has now been carried out through Christ Jesus our Lord.</a:t>
            </a:r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4800600" y="228600"/>
            <a:ext cx="4165600" cy="6248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What this means to the rest of the universe: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Before the fall, it was easy to make a case for why God shouldn’t be trusted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Never again!</a:t>
            </a:r>
          </a:p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4400" b="0"/>
              <a:t>Freedom becomes safe</a:t>
            </a: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4114800" y="4800600"/>
            <a:ext cx="4267200" cy="1371600"/>
          </a:xfrm>
          <a:prstGeom prst="ellipse">
            <a:avLst/>
          </a:prstGeom>
          <a:noFill/>
          <a:ln w="762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" y="2209800"/>
            <a:ext cx="8001000" cy="1828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7200" b="0"/>
              <a:t>= The summing up of all things in Christ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 smtClean="0"/>
              <a:t>Ephesians 3</a:t>
            </a:r>
          </a:p>
        </p:txBody>
      </p:sp>
      <p:sp>
        <p:nvSpPr>
          <p:cNvPr id="842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3:12 Because of Christ and our faith in him, we can now come fearlessly into God’s presence, </a:t>
            </a:r>
            <a:r>
              <a:rPr lang="en-US" sz="4800" u="sng" dirty="0" smtClean="0"/>
              <a:t>assured of his glad welcome</a:t>
            </a:r>
            <a:r>
              <a:rPr lang="en-US" sz="4800" dirty="0" smtClean="0"/>
              <a:t>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 smtClean="0"/>
              <a:t>Ephesians 3</a:t>
            </a:r>
          </a:p>
        </p:txBody>
      </p:sp>
      <p:sp>
        <p:nvSpPr>
          <p:cNvPr id="8427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4800" dirty="0" smtClean="0"/>
              <a:t>3:12 Because of Christ and our faith in him, we can now come fearlessly into God’s presence, </a:t>
            </a:r>
            <a:r>
              <a:rPr lang="en-US" sz="4800" u="sng" dirty="0" smtClean="0"/>
              <a:t>assured of his glad welcome</a:t>
            </a:r>
            <a:r>
              <a:rPr lang="en-US" sz="4800" dirty="0" smtClean="0"/>
              <a:t>.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38200" y="3733800"/>
            <a:ext cx="7391400" cy="2819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algn="l">
              <a:lnSpc>
                <a:spcPct val="77000"/>
              </a:lnSpc>
              <a:spcBef>
                <a:spcPct val="5000"/>
              </a:spcBef>
            </a:pPr>
            <a:r>
              <a:rPr lang="en-US" sz="6000" b="0" dirty="0" smtClean="0"/>
              <a:t>To as many as received him he gave the right to become children of God  John 1:12</a:t>
            </a:r>
            <a:endParaRPr lang="en-US" sz="6000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3 As I wrote before briefly, God himself revealed </a:t>
            </a:r>
            <a:r>
              <a:rPr lang="en-US" sz="5400" u="sng" smtClean="0"/>
              <a:t>his secret plan</a:t>
            </a:r>
            <a:r>
              <a:rPr lang="en-US" sz="5400" smtClean="0"/>
              <a:t> to me.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smtClean="0"/>
              <a:t>4 As you read what I have written, you will understand what I know about this plan regarding Christ.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4563" grpId="0" uiExpand="1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dirty="0" smtClean="0"/>
              <a:t>Ephesians 3</a:t>
            </a:r>
          </a:p>
        </p:txBody>
      </p:sp>
      <p:sp>
        <p:nvSpPr>
          <p:cNvPr id="42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563" y="2286000"/>
            <a:ext cx="8834437" cy="41148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000" dirty="0" smtClean="0"/>
              <a:t>Added comments?</a:t>
            </a:r>
          </a:p>
          <a:p>
            <a:pPr>
              <a:defRPr/>
            </a:pPr>
            <a:r>
              <a:rPr lang="en-US" sz="6000" dirty="0" smtClean="0"/>
              <a:t>Questions?</a:t>
            </a:r>
          </a:p>
          <a:p>
            <a:pPr>
              <a:defRPr/>
            </a:pPr>
            <a:r>
              <a:rPr lang="en-US" sz="6000" dirty="0" smtClean="0"/>
              <a:t>Experiences?</a:t>
            </a:r>
            <a:br>
              <a:rPr lang="en-US" sz="6000" dirty="0" smtClean="0"/>
            </a:br>
            <a:endParaRPr lang="en-US" sz="6000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sz="4000" dirty="0" smtClean="0"/>
              <a:t>www.dwellcc.org/essays/mystery.htm</a:t>
            </a:r>
            <a:br>
              <a:rPr lang="en-US" sz="4000" dirty="0" smtClean="0"/>
            </a:br>
            <a:r>
              <a:rPr lang="en-US" sz="4000" dirty="0" smtClean="0"/>
              <a:t>or </a:t>
            </a:r>
            <a:r>
              <a:rPr lang="en-US" sz="4000" i="1" dirty="0" smtClean="0"/>
              <a:t>Satan and His Kingdom</a:t>
            </a:r>
            <a:r>
              <a:rPr lang="en-US" sz="4000" dirty="0" smtClean="0"/>
              <a:t> </a:t>
            </a:r>
            <a:r>
              <a:rPr lang="en-US" sz="4000" dirty="0" err="1" smtClean="0"/>
              <a:t>ch</a:t>
            </a:r>
            <a:r>
              <a:rPr lang="en-US" sz="4000" dirty="0" smtClean="0"/>
              <a:t>. 4, 5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5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3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3 As I wrote before briefly, God himself revealed </a:t>
            </a:r>
            <a:r>
              <a:rPr lang="en-US" sz="5400" u="sng" dirty="0" smtClean="0"/>
              <a:t>his secret plan</a:t>
            </a:r>
            <a:r>
              <a:rPr lang="en-US" sz="5400" dirty="0" smtClean="0"/>
              <a:t> to me. </a:t>
            </a:r>
          </a:p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4 As you read what I have written, you will understand what I know about this plan regarding Christ.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657600" y="2667000"/>
            <a:ext cx="54102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488" tIns="44450" rIns="90488" bIns="44450"/>
          <a:lstStyle/>
          <a:p>
            <a:pPr algn="l">
              <a:lnSpc>
                <a:spcPct val="77000"/>
              </a:lnSpc>
            </a:pPr>
            <a:r>
              <a:rPr lang="en-US" b="0" dirty="0" smtClean="0"/>
              <a:t>NASB “the mystery”</a:t>
            </a:r>
            <a:endParaRPr lang="en-US" b="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3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Wingdings" pitchFamily="2" charset="2"/>
              <a:buNone/>
              <a:defRPr/>
            </a:pPr>
            <a:r>
              <a:rPr lang="en-US" sz="5400" dirty="0" smtClean="0"/>
              <a:t>5 God did not reveal it to previous generations, but now he has revealed it by the Holy Spirit to his set apart apostles and prophets.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66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9600" smtClean="0"/>
              <a:t>Ephesians 3</a:t>
            </a:r>
          </a:p>
        </p:txBody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None/>
              <a:defRPr/>
            </a:pPr>
            <a:r>
              <a:rPr lang="en-US" sz="5400" dirty="0" smtClean="0"/>
              <a:t>5 God </a:t>
            </a:r>
            <a:r>
              <a:rPr lang="en-US" sz="5400" u="sng" dirty="0" smtClean="0"/>
              <a:t>did not reveal it to previous generations</a:t>
            </a:r>
            <a:r>
              <a:rPr lang="en-US" sz="5400" dirty="0" smtClean="0"/>
              <a:t>, but now he has revealed it by the Holy Spirit to his set apart apostles and prophets.</a:t>
            </a:r>
          </a:p>
        </p:txBody>
      </p:sp>
      <p:sp>
        <p:nvSpPr>
          <p:cNvPr id="881668" name="Oval 4"/>
          <p:cNvSpPr>
            <a:spLocks noChangeArrowheads="1"/>
          </p:cNvSpPr>
          <p:nvPr/>
        </p:nvSpPr>
        <p:spPr bwMode="auto">
          <a:xfrm>
            <a:off x="1371600" y="609600"/>
            <a:ext cx="609600" cy="1066800"/>
          </a:xfrm>
          <a:prstGeom prst="ellipse">
            <a:avLst/>
          </a:prstGeom>
          <a:solidFill>
            <a:schemeClr val="bg1"/>
          </a:solidFill>
          <a:ln w="5715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 sz="6600">
                <a:effectLst>
                  <a:outerShdw blurRad="38100" dist="38100" dir="2700000" algn="tl">
                    <a:srgbClr val="000000"/>
                  </a:outerShdw>
                </a:effectLst>
              </a:rPr>
              <a:t>1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1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1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7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8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noFill/>
        <a:ln w="57150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den1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1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Office\Templates\den1.pot</Template>
  <TotalTime>0</TotalTime>
  <Words>5481</Words>
  <Application>Microsoft Office PowerPoint</Application>
  <PresentationFormat>Letter Paper (8.5x11 in)</PresentationFormat>
  <Paragraphs>639</Paragraphs>
  <Slides>60</Slides>
  <Notes>60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4" baseType="lpstr">
      <vt:lpstr>Arial</vt:lpstr>
      <vt:lpstr>Times New Roman</vt:lpstr>
      <vt:lpstr>Wingdings</vt:lpstr>
      <vt:lpstr>den1</vt:lpstr>
      <vt:lpstr>Ephesians</vt:lpstr>
      <vt:lpstr>PowerPoint Presentation</vt:lpstr>
      <vt:lpstr>PowerPoint Presentation</vt:lpstr>
      <vt:lpstr>PowerPoint Presentation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  <vt:lpstr>Ephesians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2022-08-31T18:56:52Z</dcterms:created>
  <dcterms:modified xsi:type="dcterms:W3CDTF">2022-08-31T18:56:58Z</dcterms:modified>
</cp:coreProperties>
</file>