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  <p:sldMasterId id="2147483665" r:id="rId3"/>
  </p:sldMasterIdLst>
  <p:notesMasterIdLst>
    <p:notesMasterId r:id="rId53"/>
  </p:notesMasterIdLst>
  <p:sldIdLst>
    <p:sldId id="1561" r:id="rId4"/>
    <p:sldId id="1871" r:id="rId5"/>
    <p:sldId id="2755" r:id="rId6"/>
    <p:sldId id="2728" r:id="rId7"/>
    <p:sldId id="2739" r:id="rId8"/>
    <p:sldId id="2749" r:id="rId9"/>
    <p:sldId id="2748" r:id="rId10"/>
    <p:sldId id="2750" r:id="rId11"/>
    <p:sldId id="2751" r:id="rId12"/>
    <p:sldId id="2752" r:id="rId13"/>
    <p:sldId id="2740" r:id="rId14"/>
    <p:sldId id="2742" r:id="rId15"/>
    <p:sldId id="2744" r:id="rId16"/>
    <p:sldId id="2741" r:id="rId17"/>
    <p:sldId id="2753" r:id="rId18"/>
    <p:sldId id="2754" r:id="rId19"/>
    <p:sldId id="2732" r:id="rId20"/>
    <p:sldId id="1902" r:id="rId21"/>
    <p:sldId id="2763" r:id="rId22"/>
    <p:sldId id="1903" r:id="rId23"/>
    <p:sldId id="1904" r:id="rId24"/>
    <p:sldId id="1905" r:id="rId25"/>
    <p:sldId id="1906" r:id="rId26"/>
    <p:sldId id="1907" r:id="rId27"/>
    <p:sldId id="1908" r:id="rId28"/>
    <p:sldId id="2762" r:id="rId29"/>
    <p:sldId id="2764" r:id="rId30"/>
    <p:sldId id="1390" r:id="rId31"/>
    <p:sldId id="1391" r:id="rId32"/>
    <p:sldId id="1392" r:id="rId33"/>
    <p:sldId id="332" r:id="rId34"/>
    <p:sldId id="333" r:id="rId35"/>
    <p:sldId id="2760" r:id="rId36"/>
    <p:sldId id="2761" r:id="rId37"/>
    <p:sldId id="1909" r:id="rId38"/>
    <p:sldId id="1910" r:id="rId39"/>
    <p:sldId id="2765" r:id="rId40"/>
    <p:sldId id="1911" r:id="rId41"/>
    <p:sldId id="1912" r:id="rId42"/>
    <p:sldId id="1913" r:id="rId43"/>
    <p:sldId id="1914" r:id="rId44"/>
    <p:sldId id="1915" r:id="rId45"/>
    <p:sldId id="1916" r:id="rId46"/>
    <p:sldId id="1917" r:id="rId47"/>
    <p:sldId id="1920" r:id="rId48"/>
    <p:sldId id="1921" r:id="rId49"/>
    <p:sldId id="1922" r:id="rId50"/>
    <p:sldId id="1387" r:id="rId51"/>
    <p:sldId id="152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A959E"/>
    <a:srgbClr val="827D68"/>
    <a:srgbClr val="BDB79F"/>
    <a:srgbClr val="6C9EA8"/>
    <a:srgbClr val="84AEB6"/>
    <a:srgbClr val="BEDEE2"/>
    <a:srgbClr val="9ECFDA"/>
    <a:srgbClr val="80A1B2"/>
    <a:srgbClr val="34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1DB1C0-1A4A-49E7-9C47-6C91DEA31957}" v="428" dt="2024-02-16T00:49:10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33" autoAdjust="0"/>
    <p:restoredTop sz="85754" autoAdjust="0"/>
  </p:normalViewPr>
  <p:slideViewPr>
    <p:cSldViewPr>
      <p:cViewPr varScale="1">
        <p:scale>
          <a:sx n="67" d="100"/>
          <a:sy n="67" d="100"/>
        </p:scale>
        <p:origin x="116" y="1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720747-5AEC-50CD-02E1-31694BD56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94D4686-0B43-4A2E-19D5-0A9100BC9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36F76DD-A509-CB03-B172-FCC96A4FD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3C2C3E-B286-E144-3341-FE1467AFC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5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DEDBC-6C12-E65E-E1CC-C14CE09A3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2C9860A-CC2D-38A9-74DA-836B95718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542D3B9-0EE5-7D0A-3C21-B04B76F5B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52D0CB-049C-B088-1276-38DF205863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9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716F87-47A7-4E46-1F5C-281BB23E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585D0DD-961A-C866-6559-87DE3904C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05EC5FE-BD49-B3FC-6C37-3ECEC3456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5992BC-AEEE-4F0C-DB7A-F05F1E98E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27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CAF597-10E1-17CC-BF5F-A43F8B12F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B286FCC-81B9-BF01-CC4A-5ADC885C7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99D2E2A-E322-25C2-82EF-6DB5F9636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3A0CCF-0F35-0355-EDD1-D7470F184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5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EDCB8E-EBC9-6826-6B34-CDCF8553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83A150C-B015-B5EC-0D3D-0048AC2B2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27E3E79-B285-C9F3-5973-D71B7DCAF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5EC933-6656-1D59-69D2-4D8F36D86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7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F48CE7-890D-6E20-41DD-1358CFAA9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09CC34A-15EE-897E-0605-576017051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DB73CAA-6346-A864-111F-0A8051CB6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9C9186-8856-EB87-F4FD-7ABB318A3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8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E0A0C5-C5A8-7E09-C8E6-C23DA207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1BBEC4F-18F1-6BF6-3F0C-C5614F5A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B9884B5-722E-CA94-0394-1D772D72E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9AE066-FF4F-FB36-9D23-3BA08636B5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91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C64CBD-8E9B-661E-B9C2-7EDF1EF6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E7011FF-E950-BE24-F296-61189D4A8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9D91F1F-10BD-4003-35D6-651CD3B60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4944E8-BB4A-842C-C711-706DB984D9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3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19D5C5-08C6-B7E2-CE01-8C7A7A6C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22C8F6C-C9DE-0EA7-4BA1-50C0D6927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2B12881-B1F6-9500-4473-57D670B5A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B351AF-33E1-6F12-C525-11459A2C6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7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19D5C5-08C6-B7E2-CE01-8C7A7A6C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22C8F6C-C9DE-0EA7-4BA1-50C0D6927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2B12881-B1F6-9500-4473-57D670B5A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B351AF-33E1-6F12-C525-11459A2C6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88905D-0938-71A0-C1D3-F5689B20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70841FB-4EF5-91DD-CEFF-17BDDBD3B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EBD7C1D-2A9B-F96F-DB0D-D0AB9EAB0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5AC487-E29B-ECBD-5FB3-F645B16E0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7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C213D3-3180-B748-5E47-9FBBBCEC7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F178FC6-D796-EEA3-42F3-7AD26B156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E86AD1B-AE1F-9284-7CB8-1B9DECCAE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CA6AA8-4064-6F04-84F5-59C4C1F16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34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FB01F0-AAAC-3F36-FEF0-7BA2B358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2179F02-F4B9-A29A-CD02-C418FE7E5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58DBE51-779B-8C1F-6B92-5672CD94A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B6AC5C-B56F-73EC-0363-2EAE9980E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48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CD34AB-5DF1-2CC1-F565-DCF2DCF3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A454842-DE3C-3271-B91C-3B8F8B60E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211D89E-A661-B090-6425-11D2E87DF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96311E-0645-A8FE-4C16-B0934E5488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74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42A6C6-391A-A264-8B6D-017ABCC3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E8DDFE2-0C83-1E78-4D5A-E2D171510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BD26D39-7D12-9E0E-C61B-D841A987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6E1F88-0C97-8CCE-5E38-FA836F534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2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266867-9402-FE00-5372-C5D24A81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837C34A-833A-9CC3-683B-28AAFA739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8918F86-8FFC-F64E-52B5-5A1C82D77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0201E5-8EE2-4EE5-8C65-A0DA93E659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5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026BE2-3618-D1FD-CF80-15E920F6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A4120F6-10C8-E2B1-72A3-63E22F52E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399FD14-C944-E05E-21C4-82F42646B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07AB42-B70F-67B1-14B8-60113202A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1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026BE2-3618-D1FD-CF80-15E920F6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A4120F6-10C8-E2B1-72A3-63E22F52E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399FD14-C944-E05E-21C4-82F42646B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07AB42-B70F-67B1-14B8-60113202A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1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70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476F41-413B-825F-BF19-6C2F51D48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B56A5AE-8EED-56D0-0F68-CA313F788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6E17E72-D4F2-139E-0811-172CBF315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6507FA-56FA-6CBE-778E-BAD5F4D01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61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CA4888-D0DB-BDB5-B5E8-2163D3AD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8EB1CBE-970E-8D1D-037D-D69C7E3E9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C4C1463-18DC-0425-1FA2-1556E3656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655F35-55AB-F4C6-D35C-9000E6E46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69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C39197-F9F7-330D-8E56-E13738546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09A05C2-4D75-A53C-34C2-2D1C34273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B7B1449-0DD0-F2DF-3659-585729657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B42B18-F4ED-1A48-79B5-17368B148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02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921ED3-5A03-2E7D-1EC6-F154376A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6DC9A44-2B96-EF23-CDAF-43310D608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D4FFE0C-3B67-6AF5-1568-41424AAA4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2925B7-77F7-6A84-4F78-286838F77A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70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1ABF1D-82A4-16D2-D3D5-3B2B5F52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9C6E6EE-0EE2-0337-1109-B7DD6ACF3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2186C1E-8D75-0AE1-D452-FA2032F83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039DC1-8A17-9C98-1497-269B77D7F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458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FE51FC-73DA-ABCD-E562-9800B5BC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52DDD54-7DB4-0D20-CC61-8FBA63153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77ECDF4-30FB-8394-5FAC-0B2545842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E6E112-3AEF-E797-98EF-6CA7BE1EE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00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98D2D-EBB2-B6CF-6A7A-C00D8F5F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3629E71-E55B-6456-2B0F-417D4B3B4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7D5477C-3B09-2D17-6093-47265F9A4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59D605-401F-6D40-EDBD-4D3BA3B3B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59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C415AA-E549-C48B-4405-662C5E466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DC42325-E2CD-0366-9B84-F3F48CCBE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ED4A087-A0D0-B400-49F0-644755B18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1FFFB2-E4B1-11E9-605B-D87976C4AD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1E8F81-44BB-C202-2399-20EE45115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461D4C0-77D2-1436-8219-426375CE5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0EDA277-74C9-0C26-5A1E-F2FB9F7C6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EEA986-E6B7-4794-CEAF-C78A0C8AD1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7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1E8F81-44BB-C202-2399-20EE45115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461D4C0-77D2-1436-8219-426375CE5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0EDA277-74C9-0C26-5A1E-F2FB9F7C6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EEA986-E6B7-4794-CEAF-C78A0C8AD1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00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D1F690-6498-83FB-9354-F1869296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4500AB2-B8EA-CE9B-F745-9151F8F57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D201C84-E796-5845-4315-C63861ABE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D13926-63BE-6758-0988-10BA68B25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46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9E0E61-EF3A-0E3A-A197-9ED61FEA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E8F4FAE-AB73-9757-C751-DE1D7E839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83B2A0A-98F8-D089-45EF-81B4B3410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F9C8C8-C8ED-470D-7CFE-B1026AD58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7154FD-9C61-C512-8CF7-0192339C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5075EDB-AEAC-C3C3-E972-83A047477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0712467-462B-F97E-8FC2-13CA84EE2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5310A6-4351-81CE-941A-E64BF860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28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FB8F80-B0A3-7BA3-32CE-63329F61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4878F30-C9EF-E5D9-4CE6-3C95A27C1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A08C419-63ED-4CF1-9E86-3779AF877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53271D-26AA-D52B-96D1-68DD122F5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69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878AEA-8B28-A18F-BC05-8A89B8BC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AFCE369-5870-F004-13C5-C9285BB6B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D982B94-BF78-D94E-E833-AC0AC96A1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2714AC-CE63-215E-9EB9-6BFA5D92F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52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9E43D4-E5F5-312D-014E-E620FD872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2BB91D6-F6AD-382C-3CBA-A662B9FAE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9486E1F-0909-A1FB-C3AA-55C3A3BBB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1A91AE-C3E6-2B54-5B3D-A593C575B1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655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DD4AB3-034F-8516-D928-D404C9C69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D3CDFFE-5C1B-75F0-4591-40A62B513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56BC9D3-83D6-E9C2-6DA0-3CA29F29C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44A022-19C6-FD15-8A05-76DD6F055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15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57084B-F56A-4AB6-5A70-6AB7A5DC1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EA79FA1-334E-3F8A-0881-A9A9BE927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34310F7-E1F3-88CA-B739-98AC30960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761A77-FBD8-4C96-3B67-7D5EE22FC8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38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2BE527-7524-676C-C5E1-5555FBF04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B88A89C-8021-BBA6-D9AA-41F5A4E2F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A9CCEB7-5B14-774E-F9E3-7176C031D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D4512D-9472-37AB-868A-593864BA3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897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5F4BC6-1CB2-93E5-4A3B-B665B3519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69C22BD-7C13-ADA2-9527-90491601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093C3CA-1432-D9AF-0D43-CAE952990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E556A8-752F-DC04-B484-91995189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385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8DCB8F-72C6-594B-8A6E-4EFDE475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9C17746-D12D-5DC8-61BE-C1CC704C5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8DE2247-DB99-FFB6-2BAF-E930C9B38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86A16D-805E-3461-57F0-CC24232DB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66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36D231-0C0D-043D-3440-86AB292BB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8ED47B4-627D-1E02-5F7D-EFC425DDF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E4621A0-4ACB-ED88-64BD-50AABF3B5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734F36-8D36-EAD7-DE05-A0D003889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8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394848-4608-84FB-73D0-0F020006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232AB36-BA68-F769-D221-57FE9C3B3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B226ABC-3D11-A47F-2A9D-AE72B26DA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2FC910-CABF-8FDF-2963-1E8242175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6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9037E9-D8E1-BD65-B3B6-8D8CB4582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70A4E9E-2071-9A9D-61FA-24A9313CC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1FEBA03-9831-44A9-A9BD-CE255811B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04F0F-6632-D12D-6F2A-894B1DBC2C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9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17BCF6-CCA8-4CCA-22DC-AE924537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5659334-1794-6671-81E6-671814AD3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2E3AA33-A240-55D1-9F10-3749D5AAA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E193A5-E864-B0FE-D4FA-30F450F603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47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81566D-D8F9-CFBD-D888-9A970E48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A77EC13-CA31-237F-7C51-E7CE3C10A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86FF85C-1930-6AEA-9597-4C6E74772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FCFC2A-7143-77C5-F886-58195DDBE3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2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0043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3200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58723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965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1603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3996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946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48637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58545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2908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25908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6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xmlns="" id="{95262AE1-7A42-B619-7AB4-C0BBC9E75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6097" r="7985" b="6555"/>
          <a:stretch/>
        </p:blipFill>
        <p:spPr>
          <a:xfrm>
            <a:off x="6324600" y="4182577"/>
            <a:ext cx="5486400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4AA6756-1C26-6651-F2B8-E31EE205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DB67E3-040C-388A-9881-248BCB72529B}"/>
              </a:ext>
            </a:extLst>
          </p:cNvPr>
          <p:cNvSpPr txBox="1"/>
          <p:nvPr/>
        </p:nvSpPr>
        <p:spPr>
          <a:xfrm>
            <a:off x="72934" y="59615"/>
            <a:ext cx="853766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Samaritans built their own temple on Mount Gerizim—not Mount Zion.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11.8.2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Hyrcanus (the high priest) burned the Samaritan temple to the ground.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(128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13.9.1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Jews and Samaritans had blood feuds with one another.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20.6.1;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Wars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2.12.3-4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6AC106A-52D2-0748-AF54-F0909CCCB91F}"/>
              </a:ext>
            </a:extLst>
          </p:cNvPr>
          <p:cNvSpPr/>
          <p:nvPr/>
        </p:nvSpPr>
        <p:spPr>
          <a:xfrm>
            <a:off x="685800" y="1371600"/>
            <a:ext cx="10820400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Jews in Jerusalem decided to march on Samaria “and slew them, without sparing any age, and set the villages on fire.”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Josephus,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Wars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2.12.4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5291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11DA2C-063E-F690-D9DC-B5CD3BF3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F85E68-8BEB-385F-C993-1F4F580B123D}"/>
              </a:ext>
            </a:extLst>
          </p:cNvPr>
          <p:cNvSpPr txBox="1"/>
          <p:nvPr/>
        </p:nvSpPr>
        <p:spPr>
          <a:xfrm>
            <a:off x="72934" y="59615"/>
            <a:ext cx="85376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people hated the Samaritans!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Ecclesiasticus 50:25-26;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Megillah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2;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Testament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Niddah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4:1;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8:48; Luke 9:53-55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9F5760AA-F0CF-6138-DF53-898AD1898E02}"/>
              </a:ext>
            </a:extLst>
          </p:cNvPr>
          <p:cNvSpPr/>
          <p:nvPr/>
        </p:nvSpPr>
        <p:spPr>
          <a:xfrm>
            <a:off x="228600" y="2109216"/>
            <a:ext cx="10972800" cy="474878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“There be two manner of nations which my heart abhor[s], and the third is no nation: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that sit upon the mountain of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Samaria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they that dwell among the Philistines, and that foolish people that dwell in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Sichem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Ecclesiasticus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50:25-26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6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0C6DD95-BF3D-CDA3-085F-A0932EEC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82D3C1-60E5-205D-93B5-E8BAD6E7D7A5}"/>
              </a:ext>
            </a:extLst>
          </p:cNvPr>
          <p:cNvSpPr txBox="1"/>
          <p:nvPr/>
        </p:nvSpPr>
        <p:spPr>
          <a:xfrm>
            <a:off x="72934" y="59615"/>
            <a:ext cx="85376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people hated the Samaritans!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Ecclesiasticus 50:25-26;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Megillah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2;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Testament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Niddah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4:1;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8:48; Luke 9:53-55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0F960CC3-C297-5152-513D-75FBE44512CE}"/>
              </a:ext>
            </a:extLst>
          </p:cNvPr>
          <p:cNvSpPr/>
          <p:nvPr/>
        </p:nvSpPr>
        <p:spPr>
          <a:xfrm>
            <a:off x="128016" y="1981200"/>
            <a:ext cx="10972800" cy="474878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“‘Sichem’ is the City of Fools, derided by all men.”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Testament of the Twelve Patriarchs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Levi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“‘May I never set eyes on a Samaritan…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May I never be thrown into company with him!”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Megillah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“The daughters of the Samaritans are regarded as menstruants from their cradle.”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Niddah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4:1</a:t>
            </a:r>
          </a:p>
        </p:txBody>
      </p:sp>
    </p:spTree>
    <p:extLst>
      <p:ext uri="{BB962C8B-B14F-4D97-AF65-F5344CB8AC3E}">
        <p14:creationId xmlns:p14="http://schemas.microsoft.com/office/powerpoint/2010/main" val="12241752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B48E3E6-592E-EAA8-7E43-50E225B9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75D969-91B0-7CE3-37F8-CB6ABB6833E7}"/>
              </a:ext>
            </a:extLst>
          </p:cNvPr>
          <p:cNvSpPr txBox="1"/>
          <p:nvPr/>
        </p:nvSpPr>
        <p:spPr>
          <a:xfrm>
            <a:off x="72934" y="59615"/>
            <a:ext cx="85376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people hated the Samaritans!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Ecclesiasticus 50:25-26;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Megillah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2;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Testament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Niddah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4:1;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8:48; Luke 9:53-55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5381C6D-BBC6-DBF5-755B-84873B12B9EA}"/>
              </a:ext>
            </a:extLst>
          </p:cNvPr>
          <p:cNvSpPr/>
          <p:nvPr/>
        </p:nvSpPr>
        <p:spPr>
          <a:xfrm>
            <a:off x="91984" y="2514600"/>
            <a:ext cx="10972800" cy="4343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(Lk. 9:53) The Samaritans did not welcome Jesus because he was on his way to Jerusalem.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James and John saw this, they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“Lord, should we call down fire from heaven to burn them up?”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Jesus turned and rebuked them</a:t>
            </a:r>
            <a:r>
              <a:rPr kumimoji="0" lang="en-US" sz="40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56378670-EE76-0A6A-10C0-32BB6ECF45BD}"/>
              </a:ext>
            </a:extLst>
          </p:cNvPr>
          <p:cNvSpPr/>
          <p:nvPr/>
        </p:nvSpPr>
        <p:spPr>
          <a:xfrm>
            <a:off x="1295400" y="143256"/>
            <a:ext cx="10771632" cy="27523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(Jn. 8:48) The people retorted,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“Aren’t we right in saying that you are a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Samaritan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demon-possessed?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5012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927AB1F-0209-874F-EB2B-83AA5C958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3245EE-86E3-C9E7-47BE-1FE86FE6B751}"/>
              </a:ext>
            </a:extLst>
          </p:cNvPr>
          <p:cNvSpPr txBox="1"/>
          <p:nvPr/>
        </p:nvSpPr>
        <p:spPr>
          <a:xfrm>
            <a:off x="72934" y="59615"/>
            <a:ext cx="853766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people hated the Samaritans!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Ecclesiasticus 50:25-26;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Megillah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2;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Testament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6; m.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Niddah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4:1;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8:48; Luke 9:53-55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Samaritans couldn’t convert to Judaism, and they had no part in the resurrection of the dead.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Alfred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Edersheim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Life and Times of Jesus the Messiah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p.401.</a:t>
            </a:r>
          </a:p>
        </p:txBody>
      </p:sp>
    </p:spTree>
    <p:extLst>
      <p:ext uri="{BB962C8B-B14F-4D97-AF65-F5344CB8AC3E}">
        <p14:creationId xmlns:p14="http://schemas.microsoft.com/office/powerpoint/2010/main" val="11467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351A452-A1E0-EB9C-9F4E-AF726AB9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B94BD-1512-6691-805B-8EE51DD0F833}"/>
              </a:ext>
            </a:extLst>
          </p:cNvPr>
          <p:cNvSpPr/>
          <p:nvPr/>
        </p:nvSpPr>
        <p:spPr>
          <a:xfrm>
            <a:off x="7391400" y="3735324"/>
            <a:ext cx="1892808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1ACEA96-7097-65B3-C4F6-E0EA996DA6DB}"/>
              </a:ext>
            </a:extLst>
          </p:cNvPr>
          <p:cNvCxnSpPr>
            <a:cxnSpLocks/>
            <a:stCxn id="6" idx="0"/>
            <a:endCxn id="10" idx="2"/>
          </p:cNvCxnSpPr>
          <p:nvPr/>
        </p:nvCxnSpPr>
        <p:spPr>
          <a:xfrm flipV="1">
            <a:off x="8337804" y="2871216"/>
            <a:ext cx="403098" cy="86410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789D75-811E-209D-2AF1-1568C4AE844F}"/>
              </a:ext>
            </a:extLst>
          </p:cNvPr>
          <p:cNvSpPr/>
          <p:nvPr/>
        </p:nvSpPr>
        <p:spPr>
          <a:xfrm>
            <a:off x="8337804" y="2453640"/>
            <a:ext cx="806196" cy="4175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27838EB-0AF4-368C-F457-7BF69D9F2186}"/>
              </a:ext>
            </a:extLst>
          </p:cNvPr>
          <p:cNvCxnSpPr>
            <a:cxnSpLocks/>
          </p:cNvCxnSpPr>
          <p:nvPr/>
        </p:nvCxnSpPr>
        <p:spPr>
          <a:xfrm flipV="1">
            <a:off x="9284208" y="3048000"/>
            <a:ext cx="164592" cy="68732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7A423BB-5AB0-0714-BEEE-DE9496AB9334}"/>
              </a:ext>
            </a:extLst>
          </p:cNvPr>
          <p:cNvCxnSpPr>
            <a:cxnSpLocks/>
          </p:cNvCxnSpPr>
          <p:nvPr/>
        </p:nvCxnSpPr>
        <p:spPr>
          <a:xfrm flipV="1">
            <a:off x="9448800" y="2286000"/>
            <a:ext cx="0" cy="76200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DA9CBAB-A5D6-305A-D1CA-10C823F06A26}"/>
              </a:ext>
            </a:extLst>
          </p:cNvPr>
          <p:cNvCxnSpPr>
            <a:cxnSpLocks/>
          </p:cNvCxnSpPr>
          <p:nvPr/>
        </p:nvCxnSpPr>
        <p:spPr>
          <a:xfrm flipH="1" flipV="1">
            <a:off x="9372600" y="1828800"/>
            <a:ext cx="76200" cy="45720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A78E72E-8BEF-5DD6-F4E4-C2E259F57BCA}"/>
              </a:ext>
            </a:extLst>
          </p:cNvPr>
          <p:cNvSpPr/>
          <p:nvPr/>
        </p:nvSpPr>
        <p:spPr>
          <a:xfrm>
            <a:off x="7924800" y="1066800"/>
            <a:ext cx="990598" cy="457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F16AE27C-C8B9-3094-2F0F-A9331BDF0112}"/>
              </a:ext>
            </a:extLst>
          </p:cNvPr>
          <p:cNvCxnSpPr>
            <a:cxnSpLocks/>
          </p:cNvCxnSpPr>
          <p:nvPr/>
        </p:nvCxnSpPr>
        <p:spPr>
          <a:xfrm flipH="1" flipV="1">
            <a:off x="8610600" y="1600200"/>
            <a:ext cx="685800" cy="22860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E35146-7A98-1E16-8230-B2413FAEA9FA}"/>
              </a:ext>
            </a:extLst>
          </p:cNvPr>
          <p:cNvSpPr/>
          <p:nvPr/>
        </p:nvSpPr>
        <p:spPr>
          <a:xfrm>
            <a:off x="7274813" y="2292096"/>
            <a:ext cx="1107167" cy="5791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182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C8E75F-3AD7-D066-6D30-03CD4767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F22522-20FA-1CD1-69E9-71F26991354D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4:3) So he left Judea and went back once more to Galilee.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had to go through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Samaria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6651769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CC366E-39A9-348D-5438-0E371201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755310-E5E7-00C0-E13B-EDC66ABBE2E4}"/>
              </a:ext>
            </a:extLst>
          </p:cNvPr>
          <p:cNvSpPr txBox="1"/>
          <p:nvPr/>
        </p:nvSpPr>
        <p:spPr>
          <a:xfrm>
            <a:off x="72934" y="59615"/>
            <a:ext cx="853766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4:5) So he came to a town in Samaria called Sychar, near the plot of ground Jacob had given to his son Joseph.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Jacob’s well was there.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was tired from the journey, and he sat down by the well.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was about </a:t>
            </a:r>
            <a:r>
              <a:rPr lang="en-US" sz="5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noon</a:t>
            </a:r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2206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0876EA-F534-729F-C32A-8786A763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4E694-15AD-D088-0F22-603C7F368A74}"/>
              </a:ext>
            </a:extLst>
          </p:cNvPr>
          <p:cNvSpPr txBox="1"/>
          <p:nvPr/>
        </p:nvSpPr>
        <p:spPr>
          <a:xfrm>
            <a:off x="0" y="12192"/>
            <a:ext cx="85376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4:7) A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Samaritan woman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came to draw water.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said to her,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“Will you give me a drink?”</a:t>
            </a:r>
          </a:p>
        </p:txBody>
      </p:sp>
    </p:spTree>
    <p:extLst>
      <p:ext uri="{BB962C8B-B14F-4D97-AF65-F5344CB8AC3E}">
        <p14:creationId xmlns:p14="http://schemas.microsoft.com/office/powerpoint/2010/main" val="31777922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0876EA-F534-729F-C32A-8786A763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4E694-15AD-D088-0F22-603C7F368A74}"/>
              </a:ext>
            </a:extLst>
          </p:cNvPr>
          <p:cNvSpPr txBox="1"/>
          <p:nvPr/>
        </p:nvSpPr>
        <p:spPr>
          <a:xfrm>
            <a:off x="0" y="12192"/>
            <a:ext cx="85376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4:7) A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Samaritan woman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came to draw water.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said to her,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“Will you give me a drink?”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47700741-4937-C58A-7775-4C5FC6DE80B6}"/>
              </a:ext>
            </a:extLst>
          </p:cNvPr>
          <p:cNvSpPr/>
          <p:nvPr/>
        </p:nvSpPr>
        <p:spPr>
          <a:xfrm>
            <a:off x="190500" y="3048000"/>
            <a:ext cx="11963400" cy="32341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Jewish men shouldn’t talk to women.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1:5; b.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Eruvin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53b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included your own wife, sister, or daughter.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“They will suspect that he is talking to women who are not his relatives” (</a:t>
            </a:r>
            <a:r>
              <a:rPr lang="en-US" sz="24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Berakhot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43b).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was grounds for divorce!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Ketubot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7:6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0D0ADA76-03F8-432C-3AF1-5654AAD43A95}"/>
              </a:ext>
            </a:extLst>
          </p:cNvPr>
          <p:cNvSpPr/>
          <p:nvPr/>
        </p:nvSpPr>
        <p:spPr>
          <a:xfrm>
            <a:off x="4724400" y="228600"/>
            <a:ext cx="7162800" cy="213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well was a social place.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Isaac and Rebekah (Genesis 24:11-20)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Jacob and Rachel (Genesis 29:8-11)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Moses and Zipporah (Exodus 2:15-20)</a:t>
            </a:r>
          </a:p>
        </p:txBody>
      </p:sp>
    </p:spTree>
    <p:extLst>
      <p:ext uri="{BB962C8B-B14F-4D97-AF65-F5344CB8AC3E}">
        <p14:creationId xmlns:p14="http://schemas.microsoft.com/office/powerpoint/2010/main" val="33186177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4:1) Now Jesus learned that the Pharisees had heard that he was gaining and baptizing more disciples than John—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although in fact it was not Jesus who baptized, but his disciples.</a:t>
            </a:r>
          </a:p>
        </p:txBody>
      </p:sp>
    </p:spTree>
    <p:extLst>
      <p:ext uri="{BB962C8B-B14F-4D97-AF65-F5344CB8AC3E}">
        <p14:creationId xmlns:p14="http://schemas.microsoft.com/office/powerpoint/2010/main" val="35131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848C85-A120-1D76-E887-18329FAA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87983B-F77C-624B-56A3-0206BB8B0DDB}"/>
              </a:ext>
            </a:extLst>
          </p:cNvPr>
          <p:cNvSpPr txBox="1"/>
          <p:nvPr/>
        </p:nvSpPr>
        <p:spPr>
          <a:xfrm>
            <a:off x="72934" y="59615"/>
            <a:ext cx="8537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4:9) The woman was surprised,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Jews refuse to have anything to do with Samaritans.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She said to Jesus,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“You are a Jew.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am a Samaritan woman.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are you asking me for a drink?”</a:t>
            </a:r>
          </a:p>
        </p:txBody>
      </p:sp>
    </p:spTree>
    <p:extLst>
      <p:ext uri="{BB962C8B-B14F-4D97-AF65-F5344CB8AC3E}">
        <p14:creationId xmlns:p14="http://schemas.microsoft.com/office/powerpoint/2010/main" val="12893744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8C39E4-BDCD-5CA5-01E0-66107562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BD357E-E9B2-31CE-881E-3096DDB2DC87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4:10) Jesus answered her,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“If you knew the gift of God and who it is that asks you for a drink,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would have asked him and he would have given you living water.”</a:t>
            </a:r>
          </a:p>
        </p:txBody>
      </p:sp>
    </p:spTree>
    <p:extLst>
      <p:ext uri="{BB962C8B-B14F-4D97-AF65-F5344CB8AC3E}">
        <p14:creationId xmlns:p14="http://schemas.microsoft.com/office/powerpoint/2010/main" val="2730408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9FDCF-C794-0A23-F278-96DAEC3F2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6A383-2EB2-C4DE-8DF3-221DB10BFDB6}"/>
              </a:ext>
            </a:extLst>
          </p:cNvPr>
          <p:cNvSpPr txBox="1"/>
          <p:nvPr/>
        </p:nvSpPr>
        <p:spPr>
          <a:xfrm>
            <a:off x="72934" y="59615"/>
            <a:ext cx="8537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4:11) “Sir,” the woman said, “you have nothing to draw with and the well is deep. Where can you get this living water?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 you greater than our father Jacob, who gave us the well and drank from it himself, as did also his sons and his livestock?”</a:t>
            </a:r>
          </a:p>
        </p:txBody>
      </p:sp>
    </p:spTree>
    <p:extLst>
      <p:ext uri="{BB962C8B-B14F-4D97-AF65-F5344CB8AC3E}">
        <p14:creationId xmlns:p14="http://schemas.microsoft.com/office/powerpoint/2010/main" val="41430451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C78CD9-C57D-E8AD-3588-077918A8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F69C40-7242-50ED-CE00-20FC4857D3B5}"/>
              </a:ext>
            </a:extLst>
          </p:cNvPr>
          <p:cNvSpPr txBox="1"/>
          <p:nvPr/>
        </p:nvSpPr>
        <p:spPr>
          <a:xfrm>
            <a:off x="72934" y="59615"/>
            <a:ext cx="8537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4:13-14) Jesus answered,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“Everyone who drinks this water will be thirsty again.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whoever drinks the water I give them will never thirst.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Indeed, the water I give them will become in them a spring of water welling up to eternal life.”</a:t>
            </a:r>
          </a:p>
        </p:txBody>
      </p:sp>
    </p:spTree>
    <p:extLst>
      <p:ext uri="{BB962C8B-B14F-4D97-AF65-F5344CB8AC3E}">
        <p14:creationId xmlns:p14="http://schemas.microsoft.com/office/powerpoint/2010/main" val="40727577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12D4DA-D10A-2294-2431-0592786F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2C4F50-A7CA-67F6-EAF5-7A6E5AAC39CF}"/>
              </a:ext>
            </a:extLst>
          </p:cNvPr>
          <p:cNvSpPr txBox="1"/>
          <p:nvPr/>
        </p:nvSpPr>
        <p:spPr>
          <a:xfrm>
            <a:off x="72934" y="59615"/>
            <a:ext cx="8537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4:15) The woman said to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“Sir, give me this water so that I won’t get thirsty and have to keep coming here to draw water.”</a:t>
            </a:r>
          </a:p>
        </p:txBody>
      </p:sp>
    </p:spTree>
    <p:extLst>
      <p:ext uri="{BB962C8B-B14F-4D97-AF65-F5344CB8AC3E}">
        <p14:creationId xmlns:p14="http://schemas.microsoft.com/office/powerpoint/2010/main" val="34800799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302BEA-87E4-7544-FF69-D27DE1FEF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4DF413-9BA2-DDCB-B0AA-9FDC51D37EB8}"/>
              </a:ext>
            </a:extLst>
          </p:cNvPr>
          <p:cNvSpPr txBox="1"/>
          <p:nvPr/>
        </p:nvSpPr>
        <p:spPr>
          <a:xfrm>
            <a:off x="72934" y="59615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4:16) He told her, “Go, call your husband and come back.”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have no husband,” she replied.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said to her, “You are right when you say you have no husband.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have had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five husbands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man you are living with now is not your husband.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you have just said is quite true.”</a:t>
            </a:r>
          </a:p>
        </p:txBody>
      </p:sp>
    </p:spTree>
    <p:extLst>
      <p:ext uri="{BB962C8B-B14F-4D97-AF65-F5344CB8AC3E}">
        <p14:creationId xmlns:p14="http://schemas.microsoft.com/office/powerpoint/2010/main" val="40336114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C72F79-FA45-2289-9CFB-B16950FC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5C717E-62B0-24F0-084D-1E4CD64089BE}"/>
              </a:ext>
            </a:extLst>
          </p:cNvPr>
          <p:cNvSpPr txBox="1"/>
          <p:nvPr/>
        </p:nvSpPr>
        <p:spPr>
          <a:xfrm>
            <a:off x="72934" y="59615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4:16)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 told her, “Go, call your husband and come back.”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have no husband,” she replied.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said to her, “You are right when you say you have no husband.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have had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five husbands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the man you are living with now is not your husband.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you have just said is quite true.”</a:t>
            </a:r>
          </a:p>
        </p:txBody>
      </p:sp>
    </p:spTree>
    <p:extLst>
      <p:ext uri="{BB962C8B-B14F-4D97-AF65-F5344CB8AC3E}">
        <p14:creationId xmlns:p14="http://schemas.microsoft.com/office/powerpoint/2010/main" val="42144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C72F79-FA45-2289-9CFB-B16950FC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5C717E-62B0-24F0-084D-1E4CD64089BE}"/>
              </a:ext>
            </a:extLst>
          </p:cNvPr>
          <p:cNvSpPr txBox="1"/>
          <p:nvPr/>
        </p:nvSpPr>
        <p:spPr>
          <a:xfrm>
            <a:off x="72934" y="59615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4:16)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 told her, “Go, call your husband and come back.”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have no husband,” she replied.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said to her, “You are right when you say you have no husband.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have had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five husbands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the man you are living with now is not your husband.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you have just said is quite true.”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59F48A53-641A-2758-2A7C-2D43F107B3AD}"/>
              </a:ext>
            </a:extLst>
          </p:cNvPr>
          <p:cNvSpPr/>
          <p:nvPr/>
        </p:nvSpPr>
        <p:spPr>
          <a:xfrm>
            <a:off x="-20683" y="228600"/>
            <a:ext cx="5219700" cy="205649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 could divorce their wives for any reason.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Life of Josephus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426; m.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Giṭṭin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9.10; m.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Yebam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14.1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B350F8CC-6ABE-2A1E-4DAB-1F77521B6E73}"/>
              </a:ext>
            </a:extLst>
          </p:cNvPr>
          <p:cNvSpPr/>
          <p:nvPr/>
        </p:nvSpPr>
        <p:spPr>
          <a:xfrm>
            <a:off x="5105400" y="524717"/>
            <a:ext cx="7162800" cy="62856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“How did my life end up like this?”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 she think it would end up like this as a little kid?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“When I grow up…”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Did she become self-protective?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 never hope…</a:t>
            </a:r>
          </a:p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Cynical, sarcastic, etc.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Was it hard to break the cycle?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Another relationship won’t fix it… until another one comes around.</a:t>
            </a:r>
          </a:p>
        </p:txBody>
      </p:sp>
    </p:spTree>
    <p:extLst>
      <p:ext uri="{BB962C8B-B14F-4D97-AF65-F5344CB8AC3E}">
        <p14:creationId xmlns:p14="http://schemas.microsoft.com/office/powerpoint/2010/main" val="3781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83ECAC-0730-3BEE-DE8A-4CD2A3C7A776}"/>
              </a:ext>
            </a:extLst>
          </p:cNvPr>
          <p:cNvSpPr txBox="1"/>
          <p:nvPr/>
        </p:nvSpPr>
        <p:spPr>
          <a:xfrm>
            <a:off x="76200" y="70009"/>
            <a:ext cx="77723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Julian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Baggini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(Atheistic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Julian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Baggini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Atheism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(Oxford: Oxford UP, 2003), 67.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97FD36-0995-B103-7312-2877B9BEC0C0}"/>
              </a:ext>
            </a:extLst>
          </p:cNvPr>
          <p:cNvSpPr txBox="1"/>
          <p:nvPr/>
        </p:nvSpPr>
        <p:spPr>
          <a:xfrm>
            <a:off x="76200" y="2133600"/>
            <a:ext cx="777239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developed Western countries, we have access to more and better sources of pleasure than our predecessors could imagine.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Yet we are not a noticeably fulfilled bunch.</a:t>
            </a:r>
          </a:p>
        </p:txBody>
      </p:sp>
      <p:pic>
        <p:nvPicPr>
          <p:cNvPr id="3" name="Picture 2" descr="Atheism: A Very Short Introduction: 9780192804242: Baggini, Julian: Books -  Amazon.com">
            <a:extLst>
              <a:ext uri="{FF2B5EF4-FFF2-40B4-BE49-F238E27FC236}">
                <a16:creationId xmlns:a16="http://schemas.microsoft.com/office/drawing/2014/main" xmlns="" id="{AF560730-604D-6A60-6A3D-CC9A589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6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62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4CDBB6-5EA2-FB9A-9A31-B5EFEDDB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2674A1-3C27-510E-4BAC-F238626A51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6F3F66-B5C6-443A-D57E-7B23B96FA96A}"/>
              </a:ext>
            </a:extLst>
          </p:cNvPr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Viktor Frankl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(Psychotherapist, Holocaust Survivor)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Viktor Frankl,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Man’s Search for Meaning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Simon &amp; Schuster, 1984), 112.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67D73-DDC9-0896-0D54-6B540D73E357}"/>
              </a:ext>
            </a:extLst>
          </p:cNvPr>
          <p:cNvSpPr txBox="1"/>
          <p:nvPr/>
        </p:nvSpPr>
        <p:spPr>
          <a:xfrm>
            <a:off x="76200" y="21336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Such widespread phenomena as depression, aggression and addiction are not understandable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unless we recognize the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existential vacuum</a:t>
            </a:r>
            <a:r>
              <a:rPr kumimoji="0" lang="en-US" sz="4800" b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underlying them.</a:t>
            </a:r>
          </a:p>
        </p:txBody>
      </p:sp>
      <p:pic>
        <p:nvPicPr>
          <p:cNvPr id="3" name="Picture 2" descr="Man's Search for Meaning by Viktor E. Frankl | Goodreads">
            <a:extLst>
              <a:ext uri="{FF2B5EF4-FFF2-40B4-BE49-F238E27FC236}">
                <a16:creationId xmlns:a16="http://schemas.microsoft.com/office/drawing/2014/main" xmlns="" id="{55481C09-21CD-03FC-F257-F6E4F2590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6" y="0"/>
            <a:ext cx="4271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400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724A29-4B06-51E7-FCCC-E3275D620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E09847-1099-CA16-5208-9ECEC3AC7E2D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4:3) So he left Judea and went back once more to Galilee.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had to go through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Samaria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6416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0393D6-1610-8CA7-920F-C03F667A0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25E8FE-FDBC-3B47-146F-A58728F295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446E43-FE39-E439-4C72-D26EDD37E4C5}"/>
              </a:ext>
            </a:extLst>
          </p:cNvPr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Viktor Frankl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(Psychotherapist, Holocaust Survivor)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Viktor Frankl,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Man’s Search for Meaning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Simon &amp; Schuster, 1984), 142.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228F5D-8E24-41CA-C25A-DD1640A7F391}"/>
              </a:ext>
            </a:extLst>
          </p:cNvPr>
          <p:cNvSpPr txBox="1"/>
          <p:nvPr/>
        </p:nvSpPr>
        <p:spPr>
          <a:xfrm>
            <a:off x="76200" y="2133600"/>
            <a:ext cx="77723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People have enough to live </a:t>
            </a:r>
            <a:r>
              <a:rPr kumimoji="0" lang="en-US" sz="5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by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but nothing to live </a:t>
            </a:r>
            <a:r>
              <a:rPr kumimoji="0" lang="en-US" sz="5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for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they have the </a:t>
            </a:r>
            <a:r>
              <a:rPr kumimoji="0" lang="en-US" sz="5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means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but no </a:t>
            </a:r>
            <a:r>
              <a:rPr kumimoji="0" lang="en-US" sz="5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meaning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Man's Search for Meaning by Viktor E. Frankl | Goodreads">
            <a:extLst>
              <a:ext uri="{FF2B5EF4-FFF2-40B4-BE49-F238E27FC236}">
                <a16:creationId xmlns:a16="http://schemas.microsoft.com/office/drawing/2014/main" xmlns="" id="{5CC111DE-DE39-48B6-AAE2-8830690F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6" y="0"/>
            <a:ext cx="4271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080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8F6010B-0147-7D83-919C-8B9D98CAB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80008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B09C709-27A5-9E70-DE96-2D42F5667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A21CD6-481F-5A06-DAE4-5E8204EA3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Million Subscribers EMPTY">
            <a:hlinkClick r:id="" action="ppaction://media"/>
            <a:extLst>
              <a:ext uri="{FF2B5EF4-FFF2-40B4-BE49-F238E27FC236}">
                <a16:creationId xmlns:a16="http://schemas.microsoft.com/office/drawing/2014/main" xmlns="" id="{A02D1ED7-FFDB-839C-82CC-C07EB26C6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A761F6-02F9-A988-FFCD-8E01F9F62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4DF413-9BA2-DDCB-B0AA-9FDC51D37EB8}"/>
              </a:ext>
            </a:extLst>
          </p:cNvPr>
          <p:cNvSpPr txBox="1"/>
          <p:nvPr/>
        </p:nvSpPr>
        <p:spPr>
          <a:xfrm>
            <a:off x="72934" y="59615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4:16) </a:t>
            </a:r>
            <a:r>
              <a:rPr lang="en-US" sz="4400" b="1" spc="-150" dirty="0"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told her, “Go, call your husband and come back.”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have no husband,” she replied.</a:t>
            </a:r>
          </a:p>
          <a:p>
            <a:r>
              <a:rPr lang="en-US" sz="4400" b="1" spc="-150" dirty="0"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said to her, “You are right when you say you have no husband.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have had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five husbands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 man you are living with now is not your husband.</a:t>
            </a:r>
          </a:p>
          <a:p>
            <a:r>
              <a:rPr lang="en-US" sz="4400" b="1" spc="-150" dirty="0"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you have just said is quite true.”</a:t>
            </a:r>
          </a:p>
        </p:txBody>
      </p:sp>
    </p:spTree>
    <p:extLst>
      <p:ext uri="{BB962C8B-B14F-4D97-AF65-F5344CB8AC3E}">
        <p14:creationId xmlns:p14="http://schemas.microsoft.com/office/powerpoint/2010/main" val="4231984068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B8D3C3-D3C1-ED20-A7A4-72C03D84D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E784FB-F3FB-6299-44DD-EF18B520AF9B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4:19) “Sir,” the woman said, “I can see that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are a prophet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“Our ancestors worshiped on this mountain, but you Jews claim that the place where we must worship is in Jerusalem.”</a:t>
            </a:r>
          </a:p>
        </p:txBody>
      </p:sp>
    </p:spTree>
    <p:extLst>
      <p:ext uri="{BB962C8B-B14F-4D97-AF65-F5344CB8AC3E}">
        <p14:creationId xmlns:p14="http://schemas.microsoft.com/office/powerpoint/2010/main" val="35947414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93E01F-7274-E7AE-D66C-1B009280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4F3696-5666-293C-F450-CEC3ED2B55E9}"/>
              </a:ext>
            </a:extLst>
          </p:cNvPr>
          <p:cNvSpPr txBox="1"/>
          <p:nvPr/>
        </p:nvSpPr>
        <p:spPr>
          <a:xfrm>
            <a:off x="72934" y="59615"/>
            <a:ext cx="86900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4:21) Jesus replied,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“Believe me, dear woman, the time is coming when it will no longer matter whether you worship the Father on this mountain or in Jerusalem.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Samaritans know very little about the one you worship, while we Jews know all about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salvation comes through the Jews.”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255A1C-18EA-1C88-E742-010F3AE30C1D}"/>
              </a:ext>
            </a:extLst>
          </p:cNvPr>
          <p:cNvSpPr/>
          <p:nvPr/>
        </p:nvSpPr>
        <p:spPr>
          <a:xfrm>
            <a:off x="72934" y="5410200"/>
            <a:ext cx="8690066" cy="835724"/>
          </a:xfrm>
          <a:prstGeom prst="rect">
            <a:avLst/>
          </a:prstGeom>
          <a:noFill/>
          <a:ln w="38100"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2ED259-6D80-DC9D-3488-5C9BB115CDFA}"/>
              </a:ext>
            </a:extLst>
          </p:cNvPr>
          <p:cNvSpPr/>
          <p:nvPr/>
        </p:nvSpPr>
        <p:spPr>
          <a:xfrm>
            <a:off x="487100" y="3401028"/>
            <a:ext cx="7315200" cy="835724"/>
          </a:xfrm>
          <a:prstGeom prst="rect">
            <a:avLst/>
          </a:prstGeom>
          <a:noFill/>
          <a:ln w="38100"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232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93E01F-7274-E7AE-D66C-1B009280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4F3696-5666-293C-F450-CEC3ED2B55E9}"/>
              </a:ext>
            </a:extLst>
          </p:cNvPr>
          <p:cNvSpPr txBox="1"/>
          <p:nvPr/>
        </p:nvSpPr>
        <p:spPr>
          <a:xfrm>
            <a:off x="72934" y="59615"/>
            <a:ext cx="86900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4:21) Jesus replied,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“Believe me, dear woman, the time is coming when it will no longer matter whether you worship the Father on this mountain or in Jerusalem.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Samaritans know very little about the one you worship, while we Jews know all about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salvation comes through the Jews.”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9FE5E2AC-56C2-B693-718C-BDCA1FF96A75}"/>
              </a:ext>
            </a:extLst>
          </p:cNvPr>
          <p:cNvSpPr/>
          <p:nvPr/>
        </p:nvSpPr>
        <p:spPr>
          <a:xfrm>
            <a:off x="2568616" y="1066800"/>
            <a:ext cx="9144000" cy="236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“Don’t worry about this intramural debate about the Temple.”</a:t>
            </a:r>
          </a:p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(BTW, you’re wrong…)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255A1C-18EA-1C88-E742-010F3AE30C1D}"/>
              </a:ext>
            </a:extLst>
          </p:cNvPr>
          <p:cNvSpPr/>
          <p:nvPr/>
        </p:nvSpPr>
        <p:spPr>
          <a:xfrm>
            <a:off x="72934" y="5410200"/>
            <a:ext cx="8690066" cy="835724"/>
          </a:xfrm>
          <a:prstGeom prst="rect">
            <a:avLst/>
          </a:prstGeom>
          <a:noFill/>
          <a:ln w="38100"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2ED259-6D80-DC9D-3488-5C9BB115CDFA}"/>
              </a:ext>
            </a:extLst>
          </p:cNvPr>
          <p:cNvSpPr/>
          <p:nvPr/>
        </p:nvSpPr>
        <p:spPr>
          <a:xfrm>
            <a:off x="487100" y="3401028"/>
            <a:ext cx="7315200" cy="835724"/>
          </a:xfrm>
          <a:prstGeom prst="rect">
            <a:avLst/>
          </a:prstGeom>
          <a:noFill/>
          <a:ln w="38100"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872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70EF9A-BD4D-8893-108D-1138132E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5ABD50-2C4D-045A-B564-B6322ECD4695}"/>
              </a:ext>
            </a:extLst>
          </p:cNvPr>
          <p:cNvSpPr txBox="1"/>
          <p:nvPr/>
        </p:nvSpPr>
        <p:spPr>
          <a:xfrm>
            <a:off x="72934" y="59615"/>
            <a:ext cx="85376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4:23) “A time is coming and has now come when the true worshipers will worship the Father</a:t>
            </a:r>
          </a:p>
          <a:p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the Spirit and in truth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they are the kind of worshipers the Father seeks.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is spirit, and his worshipers must worship</a:t>
            </a:r>
          </a:p>
          <a:p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the Spirit and in truth.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83084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7E3B6F-FA38-8984-6496-DA2795991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1AC0D4-0962-41E4-5C63-D48CBAFD0BE5}"/>
              </a:ext>
            </a:extLst>
          </p:cNvPr>
          <p:cNvSpPr txBox="1"/>
          <p:nvPr/>
        </p:nvSpPr>
        <p:spPr>
          <a:xfrm>
            <a:off x="72934" y="59615"/>
            <a:ext cx="86900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4:25) The woman said,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know the Messiah is coming—the one who is called Christ. When he comes, he will explain everything to us.”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Then Jesus told her,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AM the Messiah!”</a:t>
            </a:r>
          </a:p>
        </p:txBody>
      </p:sp>
    </p:spTree>
    <p:extLst>
      <p:ext uri="{BB962C8B-B14F-4D97-AF65-F5344CB8AC3E}">
        <p14:creationId xmlns:p14="http://schemas.microsoft.com/office/powerpoint/2010/main" val="26213645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B93AD31-0C2F-DF07-1200-B220C3DE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B2C20B-6F92-5011-61D3-41E7EC7C48F8}"/>
              </a:ext>
            </a:extLst>
          </p:cNvPr>
          <p:cNvSpPr/>
          <p:nvPr/>
        </p:nvSpPr>
        <p:spPr>
          <a:xfrm>
            <a:off x="7391400" y="3735324"/>
            <a:ext cx="1892808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B96F9ED-7C82-247D-2A2C-39EAD5A238A4}"/>
              </a:ext>
            </a:extLst>
          </p:cNvPr>
          <p:cNvSpPr/>
          <p:nvPr/>
        </p:nvSpPr>
        <p:spPr>
          <a:xfrm>
            <a:off x="7924800" y="1066800"/>
            <a:ext cx="990598" cy="457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8FE098EE-2E99-BDEB-B610-0DF774901C40}"/>
              </a:ext>
            </a:extLst>
          </p:cNvPr>
          <p:cNvCxnSpPr>
            <a:cxnSpLocks/>
            <a:stCxn id="6" idx="0"/>
            <a:endCxn id="18" idx="2"/>
          </p:cNvCxnSpPr>
          <p:nvPr/>
        </p:nvCxnSpPr>
        <p:spPr>
          <a:xfrm flipV="1">
            <a:off x="8337804" y="1524000"/>
            <a:ext cx="82295" cy="221132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EF347F-56A2-B36D-48F0-039B302843D1}"/>
              </a:ext>
            </a:extLst>
          </p:cNvPr>
          <p:cNvSpPr/>
          <p:nvPr/>
        </p:nvSpPr>
        <p:spPr>
          <a:xfrm>
            <a:off x="7274813" y="2292096"/>
            <a:ext cx="1107167" cy="5791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3E4735-CC44-52F7-97DF-D17EC78ED3F1}"/>
              </a:ext>
            </a:extLst>
          </p:cNvPr>
          <p:cNvSpPr/>
          <p:nvPr/>
        </p:nvSpPr>
        <p:spPr>
          <a:xfrm>
            <a:off x="7162800" y="2166366"/>
            <a:ext cx="1334958" cy="830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2A9496-D0E6-5ABB-5D2B-2003CE82D577}"/>
              </a:ext>
            </a:extLst>
          </p:cNvPr>
          <p:cNvSpPr/>
          <p:nvPr/>
        </p:nvSpPr>
        <p:spPr>
          <a:xfrm>
            <a:off x="7010400" y="2034250"/>
            <a:ext cx="1636850" cy="1096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AED8A9-7C2A-5AC1-FFB9-FC42AB245A4E}"/>
              </a:ext>
            </a:extLst>
          </p:cNvPr>
          <p:cNvSpPr txBox="1"/>
          <p:nvPr/>
        </p:nvSpPr>
        <p:spPr>
          <a:xfrm>
            <a:off x="3457737" y="1473660"/>
            <a:ext cx="37812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!!!!!</a:t>
            </a:r>
          </a:p>
        </p:txBody>
      </p:sp>
    </p:spTree>
    <p:extLst>
      <p:ext uri="{BB962C8B-B14F-4D97-AF65-F5344CB8AC3E}">
        <p14:creationId xmlns:p14="http://schemas.microsoft.com/office/powerpoint/2010/main" val="470387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8" grpId="0" animBg="1"/>
      <p:bldP spid="10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E07A65-5DD7-1C90-954F-529450E5E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338484-9DA7-AA8E-E78A-B6F603EC9502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4:27) Just then his disciples returned and were surprised to find him talking with a woman.</a:t>
            </a:r>
          </a:p>
        </p:txBody>
      </p:sp>
    </p:spTree>
    <p:extLst>
      <p:ext uri="{BB962C8B-B14F-4D97-AF65-F5344CB8AC3E}">
        <p14:creationId xmlns:p14="http://schemas.microsoft.com/office/powerpoint/2010/main" val="1585599509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6D58E9-6780-FB2E-BFAC-61E6C7D02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496585-31D0-39EC-8A09-F773439EBA83}"/>
              </a:ext>
            </a:extLst>
          </p:cNvPr>
          <p:cNvSpPr txBox="1"/>
          <p:nvPr/>
        </p:nvSpPr>
        <p:spPr>
          <a:xfrm>
            <a:off x="72934" y="59615"/>
            <a:ext cx="853766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4:28)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woman left her water jar beside the well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ran back to the village, telling everyone, </a:t>
            </a:r>
          </a:p>
          <a:p>
            <a:r>
              <a:rPr lang="en-US" sz="5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“Come and see a man who told me everything I ever did!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Could he be the Messiah?” </a:t>
            </a:r>
          </a:p>
        </p:txBody>
      </p:sp>
    </p:spTree>
    <p:extLst>
      <p:ext uri="{BB962C8B-B14F-4D97-AF65-F5344CB8AC3E}">
        <p14:creationId xmlns:p14="http://schemas.microsoft.com/office/powerpoint/2010/main" val="32041078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89CDA1-6EEC-C3CA-CF1C-5D98FE52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4A514F-D77D-E7FD-08FA-83872A35764C}"/>
              </a:ext>
            </a:extLst>
          </p:cNvPr>
          <p:cNvSpPr txBox="1"/>
          <p:nvPr/>
        </p:nvSpPr>
        <p:spPr>
          <a:xfrm>
            <a:off x="72934" y="59615"/>
            <a:ext cx="8537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4:30) They came out of the town and made their way toward him.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Meanwhile his disciples urged him, “Rabbi, eat something.”</a:t>
            </a:r>
          </a:p>
        </p:txBody>
      </p:sp>
    </p:spTree>
    <p:extLst>
      <p:ext uri="{BB962C8B-B14F-4D97-AF65-F5344CB8AC3E}">
        <p14:creationId xmlns:p14="http://schemas.microsoft.com/office/powerpoint/2010/main" val="19003936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EDACAF-093C-D79C-5398-32327C85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F2DDD-9693-AE3A-E61B-A14F684F2DCB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4:32) But Jesus said to them,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 have food to eat that you know nothing about.”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his disciples said to each other,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“Could someone have brought him food?”</a:t>
            </a:r>
          </a:p>
        </p:txBody>
      </p:sp>
    </p:spTree>
    <p:extLst>
      <p:ext uri="{BB962C8B-B14F-4D97-AF65-F5344CB8AC3E}">
        <p14:creationId xmlns:p14="http://schemas.microsoft.com/office/powerpoint/2010/main" val="25048113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8BECE-8DFF-8850-C202-98171D53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793972-825D-60BD-5E83-2FA72B58AC98}"/>
              </a:ext>
            </a:extLst>
          </p:cNvPr>
          <p:cNvSpPr txBox="1"/>
          <p:nvPr/>
        </p:nvSpPr>
        <p:spPr>
          <a:xfrm>
            <a:off x="72934" y="59615"/>
            <a:ext cx="86900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4:34) “My food,” said Jesus, “is to do the will of him who sent me and to finish his work.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tell you, open your eyes and look at the fields! They are ripe for harvest.”</a:t>
            </a:r>
          </a:p>
        </p:txBody>
      </p:sp>
    </p:spTree>
    <p:extLst>
      <p:ext uri="{BB962C8B-B14F-4D97-AF65-F5344CB8AC3E}">
        <p14:creationId xmlns:p14="http://schemas.microsoft.com/office/powerpoint/2010/main" val="339905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B6894F-0DC2-3A7E-BDAA-E7968115A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A0F006-C673-2DC1-9A7B-AC89AB9B6E6B}"/>
              </a:ext>
            </a:extLst>
          </p:cNvPr>
          <p:cNvSpPr txBox="1"/>
          <p:nvPr/>
        </p:nvSpPr>
        <p:spPr>
          <a:xfrm>
            <a:off x="72934" y="59615"/>
            <a:ext cx="76994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4:39) Many Samaritans from the village believed in Jesus because the woman had said,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“He told me everything I ever did!”</a:t>
            </a:r>
          </a:p>
        </p:txBody>
      </p:sp>
    </p:spTree>
    <p:extLst>
      <p:ext uri="{BB962C8B-B14F-4D97-AF65-F5344CB8AC3E}">
        <p14:creationId xmlns:p14="http://schemas.microsoft.com/office/powerpoint/2010/main" val="2276343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96F746-B74B-0119-8D8C-DDCE11C0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C98D8B-5AF6-6136-B47F-79263068245E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4:40) When they came out to see him, they begged him to stay in their village.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41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he stayed for two days, long enough for many more to hear his message and believe.</a:t>
            </a:r>
          </a:p>
        </p:txBody>
      </p:sp>
    </p:spTree>
    <p:extLst>
      <p:ext uri="{BB962C8B-B14F-4D97-AF65-F5344CB8AC3E}">
        <p14:creationId xmlns:p14="http://schemas.microsoft.com/office/powerpoint/2010/main" val="28157350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CBF741-ECF0-5E57-78BD-5A752F333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95082B-BFD0-90BC-CE44-6B02FB0EB596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4:42) They said to the woman,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“Now we believe, not just because of what you told us, but because we have heard him ourselves.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Now we know that he is indeed the Savior of the world.”</a:t>
            </a:r>
          </a:p>
        </p:txBody>
      </p:sp>
    </p:spTree>
    <p:extLst>
      <p:ext uri="{BB962C8B-B14F-4D97-AF65-F5344CB8AC3E}">
        <p14:creationId xmlns:p14="http://schemas.microsoft.com/office/powerpoint/2010/main" val="7905467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45" y="1517250"/>
            <a:ext cx="120226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message of Christ for someone like me?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woman didn’t fit the “profile” of being a follower of Jesus.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(e.g. social, economic, racial, religious, moral, gender,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God really quench my thirst?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Jesus spoke to the greatest pain in her life to reveal her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if I’m still not satisfied?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disciples needed to view the Samaritans in the same way that Jesus did.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Could God use someone like me?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Jesus knew her past, but he also knew her future!</a:t>
            </a:r>
          </a:p>
        </p:txBody>
      </p:sp>
    </p:spTree>
    <p:extLst>
      <p:ext uri="{BB962C8B-B14F-4D97-AF65-F5344CB8AC3E}">
        <p14:creationId xmlns:p14="http://schemas.microsoft.com/office/powerpoint/2010/main" val="20605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92085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A88883F-B2C4-9C32-31DA-6AF536794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32276C-4D31-C485-3044-D7D028F30AA1}"/>
              </a:ext>
            </a:extLst>
          </p:cNvPr>
          <p:cNvSpPr txBox="1"/>
          <p:nvPr/>
        </p:nvSpPr>
        <p:spPr>
          <a:xfrm>
            <a:off x="72934" y="59615"/>
            <a:ext cx="85376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</p:txBody>
      </p:sp>
    </p:spTree>
    <p:extLst>
      <p:ext uri="{BB962C8B-B14F-4D97-AF65-F5344CB8AC3E}">
        <p14:creationId xmlns:p14="http://schemas.microsoft.com/office/powerpoint/2010/main" val="20921905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B3A15BD-FFAE-EDBB-656B-B94676DC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9138A5-30EA-9EF0-B16D-92FE2733DC13}"/>
              </a:ext>
            </a:extLst>
          </p:cNvPr>
          <p:cNvSpPr txBox="1"/>
          <p:nvPr/>
        </p:nvSpPr>
        <p:spPr>
          <a:xfrm>
            <a:off x="72934" y="59615"/>
            <a:ext cx="85376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BDB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mudblood samaritans">
            <a:hlinkClick r:id="" action="ppaction://media"/>
            <a:extLst>
              <a:ext uri="{FF2B5EF4-FFF2-40B4-BE49-F238E27FC236}">
                <a16:creationId xmlns:a16="http://schemas.microsoft.com/office/drawing/2014/main" xmlns="" id="{8D71383F-3B1A-ABFC-431E-C17B477FE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362200"/>
            <a:ext cx="8077200" cy="30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9E5381B-CB99-C588-0AF1-14F522AE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C51220-4C48-9D21-F4C9-199CE6A592AD}"/>
              </a:ext>
            </a:extLst>
          </p:cNvPr>
          <p:cNvSpPr txBox="1"/>
          <p:nvPr/>
        </p:nvSpPr>
        <p:spPr>
          <a:xfrm>
            <a:off x="72934" y="59615"/>
            <a:ext cx="85376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Samaritans built their own temple on Mount Gerizim—not Mount Zion.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11.8.2</a:t>
            </a:r>
          </a:p>
        </p:txBody>
      </p:sp>
    </p:spTree>
    <p:extLst>
      <p:ext uri="{BB962C8B-B14F-4D97-AF65-F5344CB8AC3E}">
        <p14:creationId xmlns:p14="http://schemas.microsoft.com/office/powerpoint/2010/main" val="1252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9DB5523-63DB-C4C9-0DB0-D045BFF5D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1C89DB-C600-C310-4219-6C4DDBC6899C}"/>
              </a:ext>
            </a:extLst>
          </p:cNvPr>
          <p:cNvSpPr txBox="1"/>
          <p:nvPr/>
        </p:nvSpPr>
        <p:spPr>
          <a:xfrm>
            <a:off x="72934" y="59615"/>
            <a:ext cx="85376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Samaritans built their own temple on Mount Gerizim—not Mount Zion.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11.8.2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Hyrcanus (the high priest) burned the Samaritan temple to the ground.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(128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13.9.1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BDB7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DDA61B8-1C1A-AC09-51AC-2D009822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590500-24E4-E67D-A8C1-152E98AC52C6}"/>
              </a:ext>
            </a:extLst>
          </p:cNvPr>
          <p:cNvSpPr txBox="1"/>
          <p:nvPr/>
        </p:nvSpPr>
        <p:spPr>
          <a:xfrm>
            <a:off x="72934" y="59615"/>
            <a:ext cx="853766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Cultural-Historical Background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Assyrians interbred with the Israelites.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(722 BC) 2 Kings 17:24-41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Samaritans built their own temple on Mount Gerizim—not Mount Zion.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27D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11.8.2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Hyrcanus (the high priest) burned the Samaritan temple to the ground.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(128 BC)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13.9.1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Jews and Samaritans had blood feuds with one another.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Antiquities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20.6.1;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Wars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DB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2.12.3-4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8B764BA7-F95A-B1F5-BBE3-F20E7C5C2A6D}"/>
              </a:ext>
            </a:extLst>
          </p:cNvPr>
          <p:cNvSpPr/>
          <p:nvPr/>
        </p:nvSpPr>
        <p:spPr>
          <a:xfrm>
            <a:off x="838200" y="1295400"/>
            <a:ext cx="10820400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Galileans were travelling through a Samaritan city, and a Samaritan killed a Galilean.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 vast number of people ran together out of Galilee, in order to fight with the Samaritans.”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Josephus,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Jewish Wars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2.12.3</a:t>
            </a:r>
          </a:p>
        </p:txBody>
      </p:sp>
    </p:spTree>
    <p:extLst>
      <p:ext uri="{BB962C8B-B14F-4D97-AF65-F5344CB8AC3E}">
        <p14:creationId xmlns:p14="http://schemas.microsoft.com/office/powerpoint/2010/main" val="36817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2514</Words>
  <Application>Microsoft Office PowerPoint</Application>
  <PresentationFormat>Widescreen</PresentationFormat>
  <Paragraphs>264</Paragraphs>
  <Slides>49</Slides>
  <Notes>48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EB Garamond</vt:lpstr>
      <vt:lpstr>Lao UI</vt:lpstr>
      <vt:lpstr>Times New Roman</vt:lpstr>
      <vt:lpstr>Office Theme</vt:lpstr>
      <vt:lpstr>DwellDark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2024-02-20T14:42:33Z</dcterms:created>
  <dcterms:modified xsi:type="dcterms:W3CDTF">2024-02-20T14:42:52Z</dcterms:modified>
</cp:coreProperties>
</file>