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1273" r:id="rId2"/>
    <p:sldId id="7473" r:id="rId3"/>
    <p:sldId id="7474" r:id="rId4"/>
    <p:sldId id="7322" r:id="rId5"/>
    <p:sldId id="7432" r:id="rId6"/>
    <p:sldId id="7435" r:id="rId7"/>
    <p:sldId id="7436" r:id="rId8"/>
    <p:sldId id="7439" r:id="rId9"/>
    <p:sldId id="7438" r:id="rId10"/>
    <p:sldId id="7440" r:id="rId11"/>
    <p:sldId id="7442" r:id="rId12"/>
    <p:sldId id="7434" r:id="rId13"/>
    <p:sldId id="7443" r:id="rId14"/>
    <p:sldId id="7444" r:id="rId15"/>
    <p:sldId id="7445" r:id="rId16"/>
    <p:sldId id="7446" r:id="rId17"/>
    <p:sldId id="7447" r:id="rId18"/>
    <p:sldId id="7448" r:id="rId19"/>
    <p:sldId id="7449" r:id="rId20"/>
    <p:sldId id="7450" r:id="rId21"/>
    <p:sldId id="7451" r:id="rId22"/>
    <p:sldId id="7433" r:id="rId23"/>
    <p:sldId id="7453" r:id="rId24"/>
    <p:sldId id="7454" r:id="rId25"/>
    <p:sldId id="7455" r:id="rId26"/>
    <p:sldId id="7456" r:id="rId27"/>
    <p:sldId id="7457" r:id="rId28"/>
    <p:sldId id="7459" r:id="rId29"/>
    <p:sldId id="7460" r:id="rId30"/>
    <p:sldId id="7405" r:id="rId31"/>
    <p:sldId id="7462" r:id="rId32"/>
    <p:sldId id="7463" r:id="rId33"/>
    <p:sldId id="7464" r:id="rId34"/>
    <p:sldId id="7468" r:id="rId35"/>
    <p:sldId id="7465" r:id="rId36"/>
    <p:sldId id="7469" r:id="rId37"/>
    <p:sldId id="7398" r:id="rId38"/>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a:srgbClr val="A85400"/>
    <a:srgbClr val="B85C00"/>
    <a:srgbClr val="C06000"/>
    <a:srgbClr val="005AB4"/>
    <a:srgbClr val="4D4D4D"/>
    <a:srgbClr val="595959"/>
    <a:srgbClr val="000064"/>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6497B-E25C-4191-894B-DCFA0E7D0347}" v="7" dt="2018-09-28T14:28:1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8" autoAdjust="0"/>
    <p:restoredTop sz="90476" autoAdjust="0"/>
  </p:normalViewPr>
  <p:slideViewPr>
    <p:cSldViewPr>
      <p:cViewPr varScale="1">
        <p:scale>
          <a:sx n="80" d="100"/>
          <a:sy n="80" d="100"/>
        </p:scale>
        <p:origin x="56" y="244"/>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1627126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6353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5173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8577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832891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68859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99161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64993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42780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7457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0742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4211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38167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4913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0084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29072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5663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60542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8800" dirty="0">
                <a:ea typeface="ＭＳ Ｐゴシック" pitchFamily="34" charset="-128"/>
              </a:rPr>
              <a:t>Peace on Earth</a:t>
            </a:r>
          </a:p>
        </p:txBody>
      </p:sp>
      <p:sp>
        <p:nvSpPr>
          <p:cNvPr id="7171" name="Subtitle 2"/>
          <p:cNvSpPr>
            <a:spLocks noGrp="1"/>
          </p:cNvSpPr>
          <p:nvPr>
            <p:ph type="subTitle" idx="1"/>
          </p:nvPr>
        </p:nvSpPr>
        <p:spPr/>
        <p:txBody>
          <a:bodyPr/>
          <a:lstStyle/>
          <a:p>
            <a:r>
              <a:rPr lang="en-US" sz="4000" i="1" dirty="0">
                <a:ea typeface="ＭＳ Ｐゴシック" pitchFamily="34" charset="-128"/>
              </a:rPr>
              <a:t>Ephesians 2:11-22</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C4ED72EE-4216-B87E-15B1-026CA267DF06}"/>
              </a:ext>
            </a:extLst>
          </p:cNvPr>
          <p:cNvSpPr>
            <a:spLocks noChangeArrowheads="1"/>
          </p:cNvSpPr>
          <p:nvPr/>
        </p:nvSpPr>
        <p:spPr bwMode="auto">
          <a:xfrm>
            <a:off x="1174750" y="381000"/>
            <a:ext cx="7848600" cy="4037231"/>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3" name="Rectangle 7">
            <a:extLst>
              <a:ext uri="{FF2B5EF4-FFF2-40B4-BE49-F238E27FC236}">
                <a16:creationId xmlns="" xmlns:a16="http://schemas.microsoft.com/office/drawing/2014/main" id="{D75C1CB6-33DD-B574-26F9-6543EE800F8D}"/>
              </a:ext>
            </a:extLst>
          </p:cNvPr>
          <p:cNvSpPr>
            <a:spLocks noChangeArrowheads="1"/>
          </p:cNvSpPr>
          <p:nvPr/>
        </p:nvSpPr>
        <p:spPr bwMode="auto">
          <a:xfrm>
            <a:off x="4451350" y="1143000"/>
            <a:ext cx="1295400" cy="571500"/>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a:t>
            </a:r>
          </a:p>
        </p:txBody>
      </p:sp>
      <p:sp>
        <p:nvSpPr>
          <p:cNvPr id="14" name="TextBox 13">
            <a:extLst>
              <a:ext uri="{FF2B5EF4-FFF2-40B4-BE49-F238E27FC236}">
                <a16:creationId xmlns="" xmlns:a16="http://schemas.microsoft.com/office/drawing/2014/main" id="{50D2E97D-145B-9BC6-C6F7-D19F337ECE67}"/>
              </a:ext>
            </a:extLst>
          </p:cNvPr>
          <p:cNvSpPr txBox="1">
            <a:spLocks noChangeArrowheads="1"/>
          </p:cNvSpPr>
          <p:nvPr/>
        </p:nvSpPr>
        <p:spPr bwMode="auto">
          <a:xfrm>
            <a:off x="4337050" y="28860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Jews</a:t>
            </a:r>
          </a:p>
        </p:txBody>
      </p:sp>
      <p:sp>
        <p:nvSpPr>
          <p:cNvPr id="15" name="Rectangle 7">
            <a:extLst>
              <a:ext uri="{FF2B5EF4-FFF2-40B4-BE49-F238E27FC236}">
                <a16:creationId xmlns="" xmlns:a16="http://schemas.microsoft.com/office/drawing/2014/main" id="{5ADC1B0C-AB7E-DBDE-51DA-A45AA3183258}"/>
              </a:ext>
            </a:extLst>
          </p:cNvPr>
          <p:cNvSpPr>
            <a:spLocks noChangeArrowheads="1"/>
          </p:cNvSpPr>
          <p:nvPr/>
        </p:nvSpPr>
        <p:spPr bwMode="auto">
          <a:xfrm rot="5400000">
            <a:off x="4165600" y="1009650"/>
            <a:ext cx="1866900" cy="1828800"/>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6" name="Rectangle 7">
            <a:extLst>
              <a:ext uri="{FF2B5EF4-FFF2-40B4-BE49-F238E27FC236}">
                <a16:creationId xmlns="" xmlns:a16="http://schemas.microsoft.com/office/drawing/2014/main" id="{55C5D1EC-0324-49C9-60C0-4243E0DAF500}"/>
              </a:ext>
            </a:extLst>
          </p:cNvPr>
          <p:cNvSpPr>
            <a:spLocks noChangeArrowheads="1"/>
          </p:cNvSpPr>
          <p:nvPr/>
        </p:nvSpPr>
        <p:spPr bwMode="auto">
          <a:xfrm rot="5400000">
            <a:off x="3632200" y="514350"/>
            <a:ext cx="2933700" cy="3276600"/>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7" name="TextBox 16">
            <a:extLst>
              <a:ext uri="{FF2B5EF4-FFF2-40B4-BE49-F238E27FC236}">
                <a16:creationId xmlns="" xmlns:a16="http://schemas.microsoft.com/office/drawing/2014/main" id="{0E601879-DE5C-2ED9-D087-792DE4A2A167}"/>
              </a:ext>
            </a:extLst>
          </p:cNvPr>
          <p:cNvSpPr txBox="1">
            <a:spLocks noChangeArrowheads="1"/>
          </p:cNvSpPr>
          <p:nvPr/>
        </p:nvSpPr>
        <p:spPr bwMode="auto">
          <a:xfrm>
            <a:off x="3803650" y="3667125"/>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Gentiles</a:t>
            </a:r>
          </a:p>
        </p:txBody>
      </p:sp>
      <p:sp>
        <p:nvSpPr>
          <p:cNvPr id="19" name="TextBox 18">
            <a:extLst>
              <a:ext uri="{FF2B5EF4-FFF2-40B4-BE49-F238E27FC236}">
                <a16:creationId xmlns="" xmlns:a16="http://schemas.microsoft.com/office/drawing/2014/main" id="{194FF172-D399-B8D7-989A-54BCC12A1E19}"/>
              </a:ext>
            </a:extLst>
          </p:cNvPr>
          <p:cNvSpPr txBox="1">
            <a:spLocks noChangeArrowheads="1"/>
          </p:cNvSpPr>
          <p:nvPr/>
        </p:nvSpPr>
        <p:spPr bwMode="auto">
          <a:xfrm>
            <a:off x="4298950" y="1790700"/>
            <a:ext cx="1600200"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en-US" altLang="en-US" sz="3600" dirty="0">
                <a:latin typeface="Calibri Light" panose="020F0302020204030204" pitchFamily="34" charset="0"/>
                <a:cs typeface="Calibri Light" panose="020F0302020204030204" pitchFamily="34" charset="0"/>
              </a:rPr>
              <a:t>Jewish Priests</a:t>
            </a:r>
          </a:p>
        </p:txBody>
      </p:sp>
      <p:sp>
        <p:nvSpPr>
          <p:cNvPr id="20" name="Title 19">
            <a:extLst>
              <a:ext uri="{FF2B5EF4-FFF2-40B4-BE49-F238E27FC236}">
                <a16:creationId xmlns="" xmlns:a16="http://schemas.microsoft.com/office/drawing/2014/main" id="{3ECF3CAF-8D0E-8789-BAE5-CFA7F2C8ED6B}"/>
              </a:ext>
            </a:extLst>
          </p:cNvPr>
          <p:cNvSpPr>
            <a:spLocks noGrp="1"/>
          </p:cNvSpPr>
          <p:nvPr>
            <p:ph type="title"/>
          </p:nvPr>
        </p:nvSpPr>
        <p:spPr/>
        <p:txBody>
          <a:bodyPr/>
          <a:lstStyle/>
          <a:p>
            <a:r>
              <a:rPr lang="en-US" dirty="0"/>
              <a:t>The Temple</a:t>
            </a:r>
          </a:p>
        </p:txBody>
      </p:sp>
    </p:spTree>
    <p:extLst>
      <p:ext uri="{BB962C8B-B14F-4D97-AF65-F5344CB8AC3E}">
        <p14:creationId xmlns:p14="http://schemas.microsoft.com/office/powerpoint/2010/main" val="53277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E0A3AF-5976-E9DC-4F67-35FBF40A716B}"/>
              </a:ext>
            </a:extLst>
          </p:cNvPr>
          <p:cNvSpPr>
            <a:spLocks noGrp="1"/>
          </p:cNvSpPr>
          <p:nvPr>
            <p:ph type="title"/>
          </p:nvPr>
        </p:nvSpPr>
        <p:spPr/>
        <p:txBody>
          <a:bodyPr/>
          <a:lstStyle/>
          <a:p>
            <a:r>
              <a:rPr lang="en-US" dirty="0"/>
              <a:t>The Temple</a:t>
            </a:r>
          </a:p>
        </p:txBody>
      </p:sp>
      <p:sp>
        <p:nvSpPr>
          <p:cNvPr id="14" name="Rounded Rectangle 6">
            <a:extLst>
              <a:ext uri="{FF2B5EF4-FFF2-40B4-BE49-F238E27FC236}">
                <a16:creationId xmlns="" xmlns:a16="http://schemas.microsoft.com/office/drawing/2014/main" id="{7D408825-D248-C942-34B2-3369478C00C2}"/>
              </a:ext>
            </a:extLst>
          </p:cNvPr>
          <p:cNvSpPr/>
          <p:nvPr/>
        </p:nvSpPr>
        <p:spPr bwMode="auto">
          <a:xfrm>
            <a:off x="230717" y="3460624"/>
            <a:ext cx="9698566"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“No foreigner is to enter within the balustrade and embankment around the sanctuary. </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Whoever is caught will have himself to blame for his death which follows.”</a:t>
            </a:r>
          </a:p>
        </p:txBody>
      </p:sp>
    </p:spTree>
    <p:extLst>
      <p:ext uri="{BB962C8B-B14F-4D97-AF65-F5344CB8AC3E}">
        <p14:creationId xmlns:p14="http://schemas.microsoft.com/office/powerpoint/2010/main" val="19195234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left)">
                                      <p:cBhvr>
                                        <p:cTn id="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12 In those days you were living apart from Christ. </a:t>
            </a:r>
          </a:p>
          <a:p>
            <a:r>
              <a:rPr lang="en-US" dirty="0">
                <a:solidFill>
                  <a:schemeClr val="tx1">
                    <a:lumMod val="65000"/>
                    <a:lumOff val="35000"/>
                  </a:schemeClr>
                </a:solidFill>
              </a:rPr>
              <a:t>You were excluded from citizenship among the people of Israel,</a:t>
            </a:r>
          </a:p>
          <a:p>
            <a:r>
              <a:rPr lang="en-US" dirty="0">
                <a:solidFill>
                  <a:schemeClr val="tx1">
                    <a:lumMod val="65000"/>
                    <a:lumOff val="35000"/>
                  </a:schemeClr>
                </a:solidFill>
              </a:rPr>
              <a:t>and you did not know the covenant promises God had made to them.</a:t>
            </a:r>
          </a:p>
        </p:txBody>
      </p:sp>
      <p:sp>
        <p:nvSpPr>
          <p:cNvPr id="4" name="Rounded Rectangle 6">
            <a:extLst>
              <a:ext uri="{FF2B5EF4-FFF2-40B4-BE49-F238E27FC236}">
                <a16:creationId xmlns="" xmlns:a16="http://schemas.microsoft.com/office/drawing/2014/main" id="{8CDD90A0-83BE-DD21-60B8-7C8130BC3DF8}"/>
              </a:ext>
            </a:extLst>
          </p:cNvPr>
          <p:cNvSpPr/>
          <p:nvPr/>
        </p:nvSpPr>
        <p:spPr bwMode="auto">
          <a:xfrm>
            <a:off x="279400" y="2990850"/>
            <a:ext cx="96012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Why did God want the Jews to be separate?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For a mission, not personal salvation </a:t>
            </a:r>
            <a:r>
              <a:rPr lang="en-US" sz="2000" i="1" dirty="0">
                <a:solidFill>
                  <a:schemeClr val="bg1"/>
                </a:solidFill>
                <a:latin typeface="Calibri Light" panose="020F0302020204030204" pitchFamily="34" charset="0"/>
                <a:cs typeface="Calibri Light" panose="020F0302020204030204" pitchFamily="34" charset="0"/>
              </a:rPr>
              <a:t>(Messiah, Scripture)</a:t>
            </a:r>
            <a:endParaRPr lang="en-US" sz="3600" i="1"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They couldn’t assimilate into the other nations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Some teaching purposes too </a:t>
            </a:r>
            <a:r>
              <a:rPr lang="en-US" sz="2000" i="1" dirty="0">
                <a:solidFill>
                  <a:schemeClr val="bg1"/>
                </a:solidFill>
                <a:latin typeface="Calibri Light" panose="020F0302020204030204" pitchFamily="34" charset="0"/>
                <a:cs typeface="Calibri Light" panose="020F0302020204030204" pitchFamily="34" charset="0"/>
              </a:rPr>
              <a:t>(e.g. </a:t>
            </a:r>
            <a:r>
              <a:rPr lang="en-US" sz="2000" i="1" dirty="0" err="1">
                <a:solidFill>
                  <a:schemeClr val="bg1"/>
                </a:solidFill>
                <a:latin typeface="Calibri Light" panose="020F0302020204030204" pitchFamily="34" charset="0"/>
                <a:cs typeface="Calibri Light" panose="020F0302020204030204" pitchFamily="34" charset="0"/>
              </a:rPr>
              <a:t>Deut</a:t>
            </a:r>
            <a:r>
              <a:rPr lang="en-US" sz="2000" i="1" dirty="0">
                <a:solidFill>
                  <a:schemeClr val="bg1"/>
                </a:solidFill>
                <a:latin typeface="Calibri Light" panose="020F0302020204030204" pitchFamily="34" charset="0"/>
                <a:cs typeface="Calibri Light" panose="020F0302020204030204" pitchFamily="34" charset="0"/>
              </a:rPr>
              <a:t> 30:6)</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123467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12 In those days you were living apart from Christ. </a:t>
            </a:r>
          </a:p>
          <a:p>
            <a:r>
              <a:rPr lang="en-US" dirty="0">
                <a:solidFill>
                  <a:schemeClr val="tx1">
                    <a:lumMod val="65000"/>
                    <a:lumOff val="35000"/>
                  </a:schemeClr>
                </a:solidFill>
              </a:rPr>
              <a:t>You were excluded from citizenship among the people of Israel,</a:t>
            </a:r>
          </a:p>
          <a:p>
            <a:r>
              <a:rPr lang="en-US" dirty="0">
                <a:solidFill>
                  <a:schemeClr val="tx1">
                    <a:lumMod val="65000"/>
                    <a:lumOff val="35000"/>
                  </a:schemeClr>
                </a:solidFill>
              </a:rPr>
              <a:t>and you did not know the covenant promises God had made to them.</a:t>
            </a:r>
          </a:p>
        </p:txBody>
      </p:sp>
      <p:sp>
        <p:nvSpPr>
          <p:cNvPr id="4" name="Rounded Rectangle 6">
            <a:extLst>
              <a:ext uri="{FF2B5EF4-FFF2-40B4-BE49-F238E27FC236}">
                <a16:creationId xmlns="" xmlns:a16="http://schemas.microsoft.com/office/drawing/2014/main" id="{8CDD90A0-83BE-DD21-60B8-7C8130BC3DF8}"/>
              </a:ext>
            </a:extLst>
          </p:cNvPr>
          <p:cNvSpPr/>
          <p:nvPr/>
        </p:nvSpPr>
        <p:spPr bwMode="auto">
          <a:xfrm>
            <a:off x="279400" y="2990850"/>
            <a:ext cx="96012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Although God instructed them to be separate,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he did not instruct them to be prejudiced</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Humans changed separation into prejudice and hatred</a:t>
            </a:r>
          </a:p>
        </p:txBody>
      </p:sp>
      <p:sp>
        <p:nvSpPr>
          <p:cNvPr id="7" name="Rounded Rectangle 3">
            <a:extLst>
              <a:ext uri="{FF2B5EF4-FFF2-40B4-BE49-F238E27FC236}">
                <a16:creationId xmlns="" xmlns:a16="http://schemas.microsoft.com/office/drawing/2014/main" id="{5FE90AEF-3860-CFEF-5058-7661B77204DE}"/>
              </a:ext>
            </a:extLst>
          </p:cNvPr>
          <p:cNvSpPr/>
          <p:nvPr/>
        </p:nvSpPr>
        <p:spPr bwMode="auto">
          <a:xfrm>
            <a:off x="279400" y="339102"/>
            <a:ext cx="9601200" cy="158812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 foreigner residing among you must be treated as your native-born. Love them as yourself, for you were foreigners in Egypt. </a:t>
            </a:r>
            <a:r>
              <a:rPr lang="en-US" sz="2000" i="1" dirty="0">
                <a:solidFill>
                  <a:schemeClr val="bg1"/>
                </a:solidFill>
                <a:latin typeface="Calibri Light" panose="020F0302020204030204" pitchFamily="34" charset="0"/>
                <a:cs typeface="Calibri Light" panose="020F0302020204030204" pitchFamily="34" charset="0"/>
              </a:rPr>
              <a:t>(Lev 19:34)</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50596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12 In those days you were living apart from Christ. </a:t>
            </a:r>
          </a:p>
          <a:p>
            <a:r>
              <a:rPr lang="en-US" dirty="0">
                <a:solidFill>
                  <a:schemeClr val="tx1">
                    <a:lumMod val="65000"/>
                    <a:lumOff val="35000"/>
                  </a:schemeClr>
                </a:solidFill>
              </a:rPr>
              <a:t>You were excluded from citizenship among the people of Israel,</a:t>
            </a:r>
          </a:p>
          <a:p>
            <a:r>
              <a:rPr lang="en-US" dirty="0">
                <a:solidFill>
                  <a:schemeClr val="tx1">
                    <a:lumMod val="65000"/>
                    <a:lumOff val="35000"/>
                  </a:schemeClr>
                </a:solidFill>
              </a:rPr>
              <a:t>and you did not know the covenant promises God had made to them.</a:t>
            </a:r>
          </a:p>
        </p:txBody>
      </p:sp>
      <p:sp>
        <p:nvSpPr>
          <p:cNvPr id="4" name="Rounded Rectangle 6">
            <a:extLst>
              <a:ext uri="{FF2B5EF4-FFF2-40B4-BE49-F238E27FC236}">
                <a16:creationId xmlns="" xmlns:a16="http://schemas.microsoft.com/office/drawing/2014/main" id="{8CDD90A0-83BE-DD21-60B8-7C8130BC3DF8}"/>
              </a:ext>
            </a:extLst>
          </p:cNvPr>
          <p:cNvSpPr/>
          <p:nvPr/>
        </p:nvSpPr>
        <p:spPr bwMode="auto">
          <a:xfrm>
            <a:off x="279400" y="2990850"/>
            <a:ext cx="96012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Entering a Gentile home was considered a sin </a:t>
            </a:r>
            <a:r>
              <a:rPr lang="en-US" sz="1600" i="1" dirty="0">
                <a:solidFill>
                  <a:schemeClr val="bg1"/>
                </a:solidFill>
                <a:latin typeface="Calibri Light" panose="020F0302020204030204" pitchFamily="34" charset="0"/>
                <a:cs typeface="Calibri Light" panose="020F0302020204030204" pitchFamily="34" charset="0"/>
              </a:rPr>
              <a:t>(Acts 10:28)</a:t>
            </a:r>
            <a:endParaRPr lang="en-US" sz="3600" i="1"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Touching a Gentile made you “unclean”</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They called Gentiles “dogs”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See quotes from the Talmud…</a:t>
            </a:r>
          </a:p>
        </p:txBody>
      </p:sp>
      <p:sp>
        <p:nvSpPr>
          <p:cNvPr id="7" name="Rounded Rectangle 3">
            <a:extLst>
              <a:ext uri="{FF2B5EF4-FFF2-40B4-BE49-F238E27FC236}">
                <a16:creationId xmlns="" xmlns:a16="http://schemas.microsoft.com/office/drawing/2014/main" id="{5FE90AEF-3860-CFEF-5058-7661B77204DE}"/>
              </a:ext>
            </a:extLst>
          </p:cNvPr>
          <p:cNvSpPr/>
          <p:nvPr/>
        </p:nvSpPr>
        <p:spPr bwMode="auto">
          <a:xfrm>
            <a:off x="279400" y="339102"/>
            <a:ext cx="9601200" cy="158812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 foreigner residing among you must be treated as your native-born. Love them as yourself, for you were foreigners in Egypt. </a:t>
            </a:r>
            <a:r>
              <a:rPr lang="en-US" sz="2000" i="1" dirty="0">
                <a:solidFill>
                  <a:schemeClr val="bg1"/>
                </a:solidFill>
                <a:latin typeface="Calibri Light" panose="020F0302020204030204" pitchFamily="34" charset="0"/>
                <a:cs typeface="Calibri Light" panose="020F0302020204030204" pitchFamily="34" charset="0"/>
              </a:rPr>
              <a:t>(Lev 19:34)</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817689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4F7579F-3FFF-2ABF-AB91-D1608DEC5561}"/>
              </a:ext>
            </a:extLst>
          </p:cNvPr>
          <p:cNvSpPr>
            <a:spLocks noGrp="1"/>
          </p:cNvSpPr>
          <p:nvPr>
            <p:ph type="title"/>
          </p:nvPr>
        </p:nvSpPr>
        <p:spPr>
          <a:xfrm>
            <a:off x="6604001" y="5372100"/>
            <a:ext cx="3407832" cy="253714"/>
          </a:xfrm>
        </p:spPr>
        <p:txBody>
          <a:bodyPr/>
          <a:lstStyle/>
          <a:p>
            <a:r>
              <a:rPr lang="en-US" sz="1400" i="1" dirty="0"/>
              <a:t>Babylonian Talmud: Sanhedrin 57a</a:t>
            </a:r>
          </a:p>
        </p:txBody>
      </p:sp>
      <p:sp>
        <p:nvSpPr>
          <p:cNvPr id="6" name="Text Placeholder 5">
            <a:extLst>
              <a:ext uri="{FF2B5EF4-FFF2-40B4-BE49-F238E27FC236}">
                <a16:creationId xmlns="" xmlns:a16="http://schemas.microsoft.com/office/drawing/2014/main" id="{3A01BF04-0624-B681-89AA-7947F5E92CCE}"/>
              </a:ext>
            </a:extLst>
          </p:cNvPr>
          <p:cNvSpPr>
            <a:spLocks noGrp="1"/>
          </p:cNvSpPr>
          <p:nvPr>
            <p:ph type="body" sz="half" idx="2"/>
          </p:nvPr>
        </p:nvSpPr>
        <p:spPr>
          <a:xfrm>
            <a:off x="169335" y="79377"/>
            <a:ext cx="6282265" cy="5521324"/>
          </a:xfrm>
        </p:spPr>
        <p:txBody>
          <a:bodyPr/>
          <a:lstStyle/>
          <a:p>
            <a:r>
              <a:rPr lang="en-US" dirty="0"/>
              <a:t>Unfair laws:</a:t>
            </a:r>
          </a:p>
          <a:p>
            <a:r>
              <a:rPr lang="en-US" dirty="0"/>
              <a:t>For murder, whether of a Gentile by a Gentile, or of an Israelite by a Gentile, punishment is incurred;</a:t>
            </a:r>
          </a:p>
          <a:p>
            <a:r>
              <a:rPr lang="en-US" dirty="0"/>
              <a:t>but of a Gentile by an Israelite, there is no death penalty.</a:t>
            </a:r>
          </a:p>
        </p:txBody>
      </p:sp>
    </p:spTree>
    <p:extLst>
      <p:ext uri="{BB962C8B-B14F-4D97-AF65-F5344CB8AC3E}">
        <p14:creationId xmlns:p14="http://schemas.microsoft.com/office/powerpoint/2010/main" val="8334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4F7579F-3FFF-2ABF-AB91-D1608DEC5561}"/>
              </a:ext>
            </a:extLst>
          </p:cNvPr>
          <p:cNvSpPr>
            <a:spLocks noGrp="1"/>
          </p:cNvSpPr>
          <p:nvPr>
            <p:ph type="title"/>
          </p:nvPr>
        </p:nvSpPr>
        <p:spPr>
          <a:xfrm>
            <a:off x="6604001" y="5372100"/>
            <a:ext cx="3407832" cy="253714"/>
          </a:xfrm>
        </p:spPr>
        <p:txBody>
          <a:bodyPr/>
          <a:lstStyle/>
          <a:p>
            <a:r>
              <a:rPr lang="en-US" sz="1400" i="1" dirty="0"/>
              <a:t>Babylonian Talmud: </a:t>
            </a:r>
            <a:r>
              <a:rPr lang="en-US" sz="1400" i="1" dirty="0" err="1"/>
              <a:t>Aborah</a:t>
            </a:r>
            <a:r>
              <a:rPr lang="en-US" sz="1400" i="1" dirty="0"/>
              <a:t> </a:t>
            </a:r>
            <a:r>
              <a:rPr lang="en-US" sz="1400" i="1" dirty="0" err="1"/>
              <a:t>Zarah</a:t>
            </a:r>
            <a:r>
              <a:rPr lang="en-US" sz="1400" i="1" dirty="0"/>
              <a:t> 36b</a:t>
            </a:r>
          </a:p>
        </p:txBody>
      </p:sp>
      <p:sp>
        <p:nvSpPr>
          <p:cNvPr id="6" name="Text Placeholder 5">
            <a:extLst>
              <a:ext uri="{FF2B5EF4-FFF2-40B4-BE49-F238E27FC236}">
                <a16:creationId xmlns="" xmlns:a16="http://schemas.microsoft.com/office/drawing/2014/main" id="{3A01BF04-0624-B681-89AA-7947F5E92CCE}"/>
              </a:ext>
            </a:extLst>
          </p:cNvPr>
          <p:cNvSpPr>
            <a:spLocks noGrp="1"/>
          </p:cNvSpPr>
          <p:nvPr>
            <p:ph type="body" sz="half" idx="2"/>
          </p:nvPr>
        </p:nvSpPr>
        <p:spPr>
          <a:xfrm>
            <a:off x="169335" y="79377"/>
            <a:ext cx="6282265" cy="5521324"/>
          </a:xfrm>
        </p:spPr>
        <p:txBody>
          <a:bodyPr/>
          <a:lstStyle/>
          <a:p>
            <a:r>
              <a:rPr lang="en-US" dirty="0"/>
              <a:t>Demeaning categorizations:</a:t>
            </a:r>
          </a:p>
          <a:p>
            <a:r>
              <a:rPr lang="en-US" dirty="0"/>
              <a:t>Gentile daughters should be considered as in the state of “defiled” from their cradle.</a:t>
            </a:r>
          </a:p>
        </p:txBody>
      </p:sp>
    </p:spTree>
    <p:extLst>
      <p:ext uri="{BB962C8B-B14F-4D97-AF65-F5344CB8AC3E}">
        <p14:creationId xmlns:p14="http://schemas.microsoft.com/office/powerpoint/2010/main" val="13554094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4F7579F-3FFF-2ABF-AB91-D1608DEC5561}"/>
              </a:ext>
            </a:extLst>
          </p:cNvPr>
          <p:cNvSpPr>
            <a:spLocks noGrp="1"/>
          </p:cNvSpPr>
          <p:nvPr>
            <p:ph type="title"/>
          </p:nvPr>
        </p:nvSpPr>
        <p:spPr>
          <a:xfrm>
            <a:off x="6604001" y="5372100"/>
            <a:ext cx="3407832" cy="253714"/>
          </a:xfrm>
        </p:spPr>
        <p:txBody>
          <a:bodyPr/>
          <a:lstStyle/>
          <a:p>
            <a:r>
              <a:rPr lang="en-US" sz="1400" i="1" dirty="0"/>
              <a:t>Babylonian Talmud: </a:t>
            </a:r>
            <a:r>
              <a:rPr lang="en-US" sz="1400" i="1" dirty="0" err="1"/>
              <a:t>Aborah</a:t>
            </a:r>
            <a:r>
              <a:rPr lang="en-US" sz="1400" i="1" dirty="0"/>
              <a:t> </a:t>
            </a:r>
            <a:r>
              <a:rPr lang="en-US" sz="1400" i="1" dirty="0" err="1"/>
              <a:t>Zarah</a:t>
            </a:r>
            <a:r>
              <a:rPr lang="en-US" sz="1400" i="1" dirty="0"/>
              <a:t> 67b</a:t>
            </a:r>
          </a:p>
        </p:txBody>
      </p:sp>
      <p:sp>
        <p:nvSpPr>
          <p:cNvPr id="6" name="Text Placeholder 5">
            <a:extLst>
              <a:ext uri="{FF2B5EF4-FFF2-40B4-BE49-F238E27FC236}">
                <a16:creationId xmlns="" xmlns:a16="http://schemas.microsoft.com/office/drawing/2014/main" id="{3A01BF04-0624-B681-89AA-7947F5E92CCE}"/>
              </a:ext>
            </a:extLst>
          </p:cNvPr>
          <p:cNvSpPr>
            <a:spLocks noGrp="1"/>
          </p:cNvSpPr>
          <p:nvPr>
            <p:ph type="body" sz="half" idx="2"/>
          </p:nvPr>
        </p:nvSpPr>
        <p:spPr>
          <a:xfrm>
            <a:off x="169335" y="79377"/>
            <a:ext cx="6282265" cy="5521324"/>
          </a:xfrm>
        </p:spPr>
        <p:txBody>
          <a:bodyPr/>
          <a:lstStyle/>
          <a:p>
            <a:r>
              <a:rPr lang="en-US" dirty="0"/>
              <a:t>Weird rumors and biases:</a:t>
            </a:r>
          </a:p>
          <a:p>
            <a:r>
              <a:rPr lang="en-US" dirty="0"/>
              <a:t>The vessels of Gentiles… impart a worsened flavor [to the food cooked in them]</a:t>
            </a:r>
          </a:p>
        </p:txBody>
      </p:sp>
    </p:spTree>
    <p:extLst>
      <p:ext uri="{BB962C8B-B14F-4D97-AF65-F5344CB8AC3E}">
        <p14:creationId xmlns:p14="http://schemas.microsoft.com/office/powerpoint/2010/main" val="16322643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4F7579F-3FFF-2ABF-AB91-D1608DEC5561}"/>
              </a:ext>
            </a:extLst>
          </p:cNvPr>
          <p:cNvSpPr>
            <a:spLocks noGrp="1"/>
          </p:cNvSpPr>
          <p:nvPr>
            <p:ph type="title"/>
          </p:nvPr>
        </p:nvSpPr>
        <p:spPr>
          <a:xfrm>
            <a:off x="6604001" y="5372100"/>
            <a:ext cx="3407832" cy="253714"/>
          </a:xfrm>
        </p:spPr>
        <p:txBody>
          <a:bodyPr/>
          <a:lstStyle/>
          <a:p>
            <a:r>
              <a:rPr lang="pl-PL" sz="1400" i="1" dirty="0"/>
              <a:t>Babylonian Talmud: Aborah Zarah 22a</a:t>
            </a:r>
          </a:p>
        </p:txBody>
      </p:sp>
      <p:sp>
        <p:nvSpPr>
          <p:cNvPr id="6" name="Text Placeholder 5">
            <a:extLst>
              <a:ext uri="{FF2B5EF4-FFF2-40B4-BE49-F238E27FC236}">
                <a16:creationId xmlns="" xmlns:a16="http://schemas.microsoft.com/office/drawing/2014/main" id="{3A01BF04-0624-B681-89AA-7947F5E92CCE}"/>
              </a:ext>
            </a:extLst>
          </p:cNvPr>
          <p:cNvSpPr>
            <a:spLocks noGrp="1"/>
          </p:cNvSpPr>
          <p:nvPr>
            <p:ph type="body" sz="half" idx="2"/>
          </p:nvPr>
        </p:nvSpPr>
        <p:spPr>
          <a:xfrm>
            <a:off x="169335" y="79377"/>
            <a:ext cx="6282265" cy="5521324"/>
          </a:xfrm>
        </p:spPr>
        <p:txBody>
          <a:bodyPr/>
          <a:lstStyle/>
          <a:p>
            <a:r>
              <a:rPr lang="en-US" dirty="0"/>
              <a:t>Weird rumors and biases:</a:t>
            </a:r>
          </a:p>
          <a:p>
            <a:r>
              <a:rPr lang="en-US" dirty="0"/>
              <a:t>One should not place cattle in heathens’ inns</a:t>
            </a:r>
          </a:p>
          <a:p>
            <a:r>
              <a:rPr lang="en-US" dirty="0"/>
              <a:t>	because they are suspected of [sexually] immoral practice with them.</a:t>
            </a:r>
          </a:p>
        </p:txBody>
      </p:sp>
    </p:spTree>
    <p:extLst>
      <p:ext uri="{BB962C8B-B14F-4D97-AF65-F5344CB8AC3E}">
        <p14:creationId xmlns:p14="http://schemas.microsoft.com/office/powerpoint/2010/main" val="34027236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12 In those days you were living apart from Christ. </a:t>
            </a:r>
          </a:p>
          <a:p>
            <a:r>
              <a:rPr lang="en-US" dirty="0">
                <a:solidFill>
                  <a:schemeClr val="tx1">
                    <a:lumMod val="65000"/>
                    <a:lumOff val="35000"/>
                  </a:schemeClr>
                </a:solidFill>
              </a:rPr>
              <a:t>You were excluded from citizenship among the people of Israel,</a:t>
            </a:r>
          </a:p>
          <a:p>
            <a:r>
              <a:rPr lang="en-US" dirty="0">
                <a:solidFill>
                  <a:schemeClr val="tx1">
                    <a:lumMod val="65000"/>
                    <a:lumOff val="35000"/>
                  </a:schemeClr>
                </a:solidFill>
              </a:rPr>
              <a:t>and you did not know the covenant promises God had made to them.</a:t>
            </a:r>
          </a:p>
        </p:txBody>
      </p:sp>
      <p:sp>
        <p:nvSpPr>
          <p:cNvPr id="4" name="Rounded Rectangle 6">
            <a:extLst>
              <a:ext uri="{FF2B5EF4-FFF2-40B4-BE49-F238E27FC236}">
                <a16:creationId xmlns="" xmlns:a16="http://schemas.microsoft.com/office/drawing/2014/main" id="{8CDD90A0-83BE-DD21-60B8-7C8130BC3DF8}"/>
              </a:ext>
            </a:extLst>
          </p:cNvPr>
          <p:cNvSpPr/>
          <p:nvPr/>
        </p:nvSpPr>
        <p:spPr bwMode="auto">
          <a:xfrm>
            <a:off x="279400" y="3009900"/>
            <a:ext cx="96012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Gentiles were just as cruel to the Jews whenever they had the opportunity</a:t>
            </a:r>
          </a:p>
        </p:txBody>
      </p:sp>
      <p:sp>
        <p:nvSpPr>
          <p:cNvPr id="9" name="Rounded Rectangle 6">
            <a:extLst>
              <a:ext uri="{FF2B5EF4-FFF2-40B4-BE49-F238E27FC236}">
                <a16:creationId xmlns="" xmlns:a16="http://schemas.microsoft.com/office/drawing/2014/main" id="{3819DBCB-526F-A559-32FA-174243E4BE19}"/>
              </a:ext>
            </a:extLst>
          </p:cNvPr>
          <p:cNvSpPr/>
          <p:nvPr/>
        </p:nvSpPr>
        <p:spPr bwMode="auto">
          <a:xfrm>
            <a:off x="279400" y="4266266"/>
            <a:ext cx="28956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Paul’s point: “Remember”</a:t>
            </a:r>
          </a:p>
        </p:txBody>
      </p:sp>
    </p:spTree>
    <p:extLst>
      <p:ext uri="{BB962C8B-B14F-4D97-AF65-F5344CB8AC3E}">
        <p14:creationId xmlns:p14="http://schemas.microsoft.com/office/powerpoint/2010/main" val="298817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7559258-9F2A-BF6F-31D0-83406C909D2A}"/>
              </a:ext>
            </a:extLst>
          </p:cNvPr>
          <p:cNvSpPr>
            <a:spLocks noGrp="1"/>
          </p:cNvSpPr>
          <p:nvPr>
            <p:ph type="title"/>
          </p:nvPr>
        </p:nvSpPr>
        <p:spPr/>
        <p:txBody>
          <a:bodyPr/>
          <a:lstStyle/>
          <a:p>
            <a:r>
              <a:rPr lang="en-US" sz="4400" dirty="0"/>
              <a:t>When Most People Think About Religion…</a:t>
            </a:r>
          </a:p>
        </p:txBody>
      </p:sp>
      <p:sp>
        <p:nvSpPr>
          <p:cNvPr id="5" name="Content Placeholder 4">
            <a:extLst>
              <a:ext uri="{FF2B5EF4-FFF2-40B4-BE49-F238E27FC236}">
                <a16:creationId xmlns="" xmlns:a16="http://schemas.microsoft.com/office/drawing/2014/main" id="{C53189B3-1C95-9DBA-A459-A37EB3BDDDA4}"/>
              </a:ext>
            </a:extLst>
          </p:cNvPr>
          <p:cNvSpPr>
            <a:spLocks noGrp="1"/>
          </p:cNvSpPr>
          <p:nvPr>
            <p:ph idx="1"/>
          </p:nvPr>
        </p:nvSpPr>
        <p:spPr/>
        <p:txBody>
          <a:bodyPr/>
          <a:lstStyle/>
          <a:p>
            <a:pPr marL="0" indent="0" algn="ctr"/>
            <a:endParaRPr lang="en-US" sz="4400" dirty="0"/>
          </a:p>
          <a:p>
            <a:pPr marL="0" indent="0" algn="ctr"/>
            <a:r>
              <a:rPr lang="en-US" sz="4400" dirty="0"/>
              <a:t>“I </a:t>
            </a:r>
            <a:r>
              <a:rPr lang="en-US" sz="4400" dirty="0" err="1"/>
              <a:t>gotta</a:t>
            </a:r>
            <a:r>
              <a:rPr lang="en-US" sz="4400" dirty="0"/>
              <a:t> do something for God.”</a:t>
            </a:r>
          </a:p>
          <a:p>
            <a:pPr marL="0" indent="0" algn="ctr"/>
            <a:endParaRPr lang="en-US" sz="2000" dirty="0"/>
          </a:p>
          <a:p>
            <a:pPr marL="0" indent="0" algn="ctr"/>
            <a:endParaRPr lang="en-US" dirty="0"/>
          </a:p>
          <a:p>
            <a:pPr marL="0" indent="0" algn="ctr"/>
            <a:r>
              <a:rPr lang="en-US" dirty="0"/>
              <a:t>By grace you have been saved through faith; </a:t>
            </a:r>
            <a:br>
              <a:rPr lang="en-US" dirty="0"/>
            </a:br>
            <a:r>
              <a:rPr lang="en-US" dirty="0"/>
              <a:t>and that not of yourselves, it is the gift of God </a:t>
            </a:r>
            <a:br>
              <a:rPr lang="en-US" dirty="0"/>
            </a:br>
            <a:r>
              <a:rPr lang="en-US" sz="2000" i="1" dirty="0"/>
              <a:t>(Eph 2:8)</a:t>
            </a:r>
            <a:endParaRPr lang="en-US" i="1" dirty="0"/>
          </a:p>
        </p:txBody>
      </p:sp>
    </p:spTree>
    <p:extLst>
      <p:ext uri="{BB962C8B-B14F-4D97-AF65-F5344CB8AC3E}">
        <p14:creationId xmlns:p14="http://schemas.microsoft.com/office/powerpoint/2010/main" val="38742816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12 In those days you were living </a:t>
            </a:r>
            <a:r>
              <a:rPr lang="en-US" dirty="0"/>
              <a:t>apart from Christ</a:t>
            </a:r>
            <a:r>
              <a:rPr lang="en-US" dirty="0">
                <a:solidFill>
                  <a:schemeClr val="tx1">
                    <a:lumMod val="65000"/>
                    <a:lumOff val="35000"/>
                  </a:schemeClr>
                </a:solidFill>
              </a:rPr>
              <a:t>. </a:t>
            </a:r>
          </a:p>
          <a:p>
            <a:r>
              <a:rPr lang="en-US" dirty="0">
                <a:solidFill>
                  <a:schemeClr val="tx1">
                    <a:lumMod val="65000"/>
                    <a:lumOff val="35000"/>
                  </a:schemeClr>
                </a:solidFill>
              </a:rPr>
              <a:t>You were </a:t>
            </a:r>
            <a:r>
              <a:rPr lang="en-US" dirty="0"/>
              <a:t>excluded from citizenship</a:t>
            </a:r>
            <a:r>
              <a:rPr lang="en-US" dirty="0">
                <a:solidFill>
                  <a:schemeClr val="tx1">
                    <a:lumMod val="65000"/>
                    <a:lumOff val="35000"/>
                  </a:schemeClr>
                </a:solidFill>
              </a:rPr>
              <a:t> among the people of Israel,</a:t>
            </a:r>
          </a:p>
          <a:p>
            <a:r>
              <a:rPr lang="en-US" dirty="0">
                <a:solidFill>
                  <a:schemeClr val="tx1">
                    <a:lumMod val="65000"/>
                    <a:lumOff val="35000"/>
                  </a:schemeClr>
                </a:solidFill>
              </a:rPr>
              <a:t>and you </a:t>
            </a:r>
            <a:r>
              <a:rPr lang="en-US" dirty="0"/>
              <a:t>did not know the covenant promises</a:t>
            </a:r>
            <a:r>
              <a:rPr lang="en-US" dirty="0">
                <a:solidFill>
                  <a:schemeClr val="tx1">
                    <a:lumMod val="65000"/>
                    <a:lumOff val="35000"/>
                  </a:schemeClr>
                </a:solidFill>
              </a:rPr>
              <a:t> God had made to them.</a:t>
            </a:r>
          </a:p>
        </p:txBody>
      </p:sp>
      <p:sp>
        <p:nvSpPr>
          <p:cNvPr id="8" name="Rounded Rectangle 6">
            <a:extLst>
              <a:ext uri="{FF2B5EF4-FFF2-40B4-BE49-F238E27FC236}">
                <a16:creationId xmlns="" xmlns:a16="http://schemas.microsoft.com/office/drawing/2014/main" id="{819CC437-9822-8853-8709-545473F11E34}"/>
              </a:ext>
            </a:extLst>
          </p:cNvPr>
          <p:cNvSpPr/>
          <p:nvPr/>
        </p:nvSpPr>
        <p:spPr bwMode="auto">
          <a:xfrm>
            <a:off x="7366000" y="2476500"/>
            <a:ext cx="2667000"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No Christ</a:t>
            </a:r>
          </a:p>
          <a:p>
            <a:pPr>
              <a:lnSpc>
                <a:spcPct val="90000"/>
              </a:lnSpc>
            </a:pPr>
            <a:r>
              <a:rPr lang="en-US" sz="3600" dirty="0">
                <a:solidFill>
                  <a:schemeClr val="bg1"/>
                </a:solidFill>
                <a:latin typeface="Calibri Light" panose="020F0302020204030204" pitchFamily="34" charset="0"/>
                <a:cs typeface="Calibri Light" panose="020F0302020204030204" pitchFamily="34" charset="0"/>
              </a:rPr>
              <a:t>No Country</a:t>
            </a:r>
          </a:p>
          <a:p>
            <a:pPr>
              <a:lnSpc>
                <a:spcPct val="90000"/>
              </a:lnSpc>
            </a:pPr>
            <a:r>
              <a:rPr lang="en-US" sz="3600" dirty="0">
                <a:solidFill>
                  <a:schemeClr val="bg1"/>
                </a:solidFill>
                <a:latin typeface="Calibri Light" panose="020F0302020204030204" pitchFamily="34" charset="0"/>
                <a:cs typeface="Calibri Light" panose="020F0302020204030204" pitchFamily="34" charset="0"/>
              </a:rPr>
              <a:t>No Promises</a:t>
            </a:r>
          </a:p>
          <a:p>
            <a:pPr>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a:p>
            <a:pPr>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9" name="Rounded Rectangle 6">
            <a:extLst>
              <a:ext uri="{FF2B5EF4-FFF2-40B4-BE49-F238E27FC236}">
                <a16:creationId xmlns="" xmlns:a16="http://schemas.microsoft.com/office/drawing/2014/main" id="{F6191728-C0F9-5744-783B-1F22B0ED7D62}"/>
              </a:ext>
            </a:extLst>
          </p:cNvPr>
          <p:cNvSpPr/>
          <p:nvPr/>
        </p:nvSpPr>
        <p:spPr bwMode="auto">
          <a:xfrm>
            <a:off x="279400" y="4266266"/>
            <a:ext cx="28956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Paul’s point: “Remember”</a:t>
            </a:r>
          </a:p>
        </p:txBody>
      </p:sp>
    </p:spTree>
    <p:extLst>
      <p:ext uri="{BB962C8B-B14F-4D97-AF65-F5344CB8AC3E}">
        <p14:creationId xmlns:p14="http://schemas.microsoft.com/office/powerpoint/2010/main" val="27454927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12 In those days you were living </a:t>
            </a:r>
            <a:r>
              <a:rPr lang="en-US" dirty="0"/>
              <a:t>apart from Christ</a:t>
            </a:r>
            <a:r>
              <a:rPr lang="en-US" dirty="0">
                <a:solidFill>
                  <a:schemeClr val="tx1">
                    <a:lumMod val="65000"/>
                    <a:lumOff val="35000"/>
                  </a:schemeClr>
                </a:solidFill>
              </a:rPr>
              <a:t>. </a:t>
            </a:r>
          </a:p>
          <a:p>
            <a:r>
              <a:rPr lang="en-US" dirty="0">
                <a:solidFill>
                  <a:schemeClr val="tx1">
                    <a:lumMod val="65000"/>
                    <a:lumOff val="35000"/>
                  </a:schemeClr>
                </a:solidFill>
              </a:rPr>
              <a:t>You were </a:t>
            </a:r>
            <a:r>
              <a:rPr lang="en-US" dirty="0"/>
              <a:t>excluded from citizenship</a:t>
            </a:r>
            <a:r>
              <a:rPr lang="en-US" dirty="0">
                <a:solidFill>
                  <a:schemeClr val="tx1">
                    <a:lumMod val="65000"/>
                    <a:lumOff val="35000"/>
                  </a:schemeClr>
                </a:solidFill>
              </a:rPr>
              <a:t> among the people of Israel,</a:t>
            </a:r>
          </a:p>
          <a:p>
            <a:r>
              <a:rPr lang="en-US" dirty="0">
                <a:solidFill>
                  <a:schemeClr val="tx1">
                    <a:lumMod val="65000"/>
                    <a:lumOff val="35000"/>
                  </a:schemeClr>
                </a:solidFill>
              </a:rPr>
              <a:t>and you </a:t>
            </a:r>
            <a:r>
              <a:rPr lang="en-US" dirty="0"/>
              <a:t>did not know the covenant promises</a:t>
            </a:r>
            <a:r>
              <a:rPr lang="en-US" dirty="0">
                <a:solidFill>
                  <a:schemeClr val="tx1">
                    <a:lumMod val="65000"/>
                    <a:lumOff val="35000"/>
                  </a:schemeClr>
                </a:solidFill>
              </a:rPr>
              <a:t> God had made to them.</a:t>
            </a:r>
          </a:p>
          <a:p>
            <a:r>
              <a:rPr lang="en-US" dirty="0"/>
              <a:t>You lived in this world </a:t>
            </a:r>
            <a:r>
              <a:rPr lang="en-US" u="sng" dirty="0"/>
              <a:t>without God</a:t>
            </a:r>
            <a:r>
              <a:rPr lang="en-US" dirty="0"/>
              <a:t> </a:t>
            </a:r>
            <a:br>
              <a:rPr lang="en-US" dirty="0"/>
            </a:br>
            <a:r>
              <a:rPr lang="en-US" dirty="0"/>
              <a:t>and </a:t>
            </a:r>
            <a:r>
              <a:rPr lang="en-US" u="sng" dirty="0"/>
              <a:t>without hope</a:t>
            </a:r>
            <a:r>
              <a:rPr lang="en-US" dirty="0"/>
              <a:t>.</a:t>
            </a:r>
          </a:p>
        </p:txBody>
      </p:sp>
      <p:sp>
        <p:nvSpPr>
          <p:cNvPr id="8" name="Rounded Rectangle 6">
            <a:extLst>
              <a:ext uri="{FF2B5EF4-FFF2-40B4-BE49-F238E27FC236}">
                <a16:creationId xmlns="" xmlns:a16="http://schemas.microsoft.com/office/drawing/2014/main" id="{234B88C7-D428-9CA2-816F-275DBEA958B9}"/>
              </a:ext>
            </a:extLst>
          </p:cNvPr>
          <p:cNvSpPr/>
          <p:nvPr/>
        </p:nvSpPr>
        <p:spPr bwMode="auto">
          <a:xfrm>
            <a:off x="7366000" y="2476500"/>
            <a:ext cx="2667000"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No Christ</a:t>
            </a:r>
          </a:p>
          <a:p>
            <a:pPr>
              <a:lnSpc>
                <a:spcPct val="90000"/>
              </a:lnSpc>
            </a:pPr>
            <a:r>
              <a:rPr lang="en-US" sz="3600" dirty="0">
                <a:solidFill>
                  <a:schemeClr val="bg1"/>
                </a:solidFill>
                <a:latin typeface="Calibri Light" panose="020F0302020204030204" pitchFamily="34" charset="0"/>
                <a:cs typeface="Calibri Light" panose="020F0302020204030204" pitchFamily="34" charset="0"/>
              </a:rPr>
              <a:t>No Country</a:t>
            </a:r>
          </a:p>
          <a:p>
            <a:pPr>
              <a:lnSpc>
                <a:spcPct val="90000"/>
              </a:lnSpc>
            </a:pPr>
            <a:r>
              <a:rPr lang="en-US" sz="3600" dirty="0">
                <a:solidFill>
                  <a:schemeClr val="bg1"/>
                </a:solidFill>
                <a:latin typeface="Calibri Light" panose="020F0302020204030204" pitchFamily="34" charset="0"/>
                <a:cs typeface="Calibri Light" panose="020F0302020204030204" pitchFamily="34" charset="0"/>
              </a:rPr>
              <a:t>No Promises</a:t>
            </a:r>
          </a:p>
          <a:p>
            <a:pPr>
              <a:lnSpc>
                <a:spcPct val="90000"/>
              </a:lnSpc>
            </a:pPr>
            <a:r>
              <a:rPr lang="en-US" sz="3600" dirty="0">
                <a:solidFill>
                  <a:schemeClr val="bg1"/>
                </a:solidFill>
                <a:latin typeface="Calibri Light" panose="020F0302020204030204" pitchFamily="34" charset="0"/>
                <a:cs typeface="Calibri Light" panose="020F0302020204030204" pitchFamily="34" charset="0"/>
              </a:rPr>
              <a:t>No God</a:t>
            </a:r>
          </a:p>
          <a:p>
            <a:pPr>
              <a:lnSpc>
                <a:spcPct val="90000"/>
              </a:lnSpc>
            </a:pPr>
            <a:r>
              <a:rPr lang="en-US" sz="3600" dirty="0">
                <a:solidFill>
                  <a:schemeClr val="bg1"/>
                </a:solidFill>
                <a:latin typeface="Calibri Light" panose="020F0302020204030204" pitchFamily="34" charset="0"/>
                <a:cs typeface="Calibri Light" panose="020F0302020204030204" pitchFamily="34" charset="0"/>
              </a:rPr>
              <a:t>No Hope</a:t>
            </a:r>
          </a:p>
        </p:txBody>
      </p:sp>
      <p:sp>
        <p:nvSpPr>
          <p:cNvPr id="9" name="Rounded Rectangle 6">
            <a:extLst>
              <a:ext uri="{FF2B5EF4-FFF2-40B4-BE49-F238E27FC236}">
                <a16:creationId xmlns="" xmlns:a16="http://schemas.microsoft.com/office/drawing/2014/main" id="{E13CDBBA-F204-65B1-5198-57DE52C22827}"/>
              </a:ext>
            </a:extLst>
          </p:cNvPr>
          <p:cNvSpPr/>
          <p:nvPr/>
        </p:nvSpPr>
        <p:spPr bwMode="auto">
          <a:xfrm>
            <a:off x="279400" y="4266266"/>
            <a:ext cx="2895600"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Paul’s point: “Remember”</a:t>
            </a:r>
          </a:p>
        </p:txBody>
      </p:sp>
    </p:spTree>
    <p:extLst>
      <p:ext uri="{BB962C8B-B14F-4D97-AF65-F5344CB8AC3E}">
        <p14:creationId xmlns:p14="http://schemas.microsoft.com/office/powerpoint/2010/main" val="24675112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t>13 But now you have been </a:t>
            </a:r>
            <a:r>
              <a:rPr lang="en-US" u="sng" dirty="0"/>
              <a:t>united with Christ Jesus</a:t>
            </a:r>
            <a:r>
              <a:rPr lang="en-US" dirty="0"/>
              <a:t>. </a:t>
            </a:r>
          </a:p>
          <a:p>
            <a:r>
              <a:rPr lang="en-US" dirty="0"/>
              <a:t>Once you were </a:t>
            </a:r>
            <a:r>
              <a:rPr lang="en-US" u="sng" dirty="0"/>
              <a:t>far</a:t>
            </a:r>
            <a:r>
              <a:rPr lang="en-US" dirty="0"/>
              <a:t> away from God, </a:t>
            </a:r>
            <a:br>
              <a:rPr lang="en-US" dirty="0"/>
            </a:br>
            <a:r>
              <a:rPr lang="en-US" dirty="0"/>
              <a:t>but now you have been brought </a:t>
            </a:r>
            <a:r>
              <a:rPr lang="en-US" u="sng" dirty="0"/>
              <a:t>near</a:t>
            </a:r>
            <a:r>
              <a:rPr lang="en-US" dirty="0"/>
              <a:t> to him through the blood of Christ. </a:t>
            </a:r>
          </a:p>
          <a:p>
            <a:r>
              <a:rPr lang="en-US" dirty="0"/>
              <a:t>14 For Christ himself has brought </a:t>
            </a:r>
            <a:r>
              <a:rPr lang="en-US" u="sng" dirty="0"/>
              <a:t>peace</a:t>
            </a:r>
            <a:r>
              <a:rPr lang="en-US" dirty="0"/>
              <a:t> to us</a:t>
            </a:r>
          </a:p>
          <a:p>
            <a:r>
              <a:rPr lang="en-US" dirty="0"/>
              <a:t>He united Jews and Gentiles into one people when, in his own body on the cross, he broke down </a:t>
            </a:r>
            <a:br>
              <a:rPr lang="en-US" dirty="0"/>
            </a:br>
            <a:r>
              <a:rPr lang="en-US" dirty="0"/>
              <a:t>the wall of hostility that separated us.</a:t>
            </a:r>
          </a:p>
        </p:txBody>
      </p:sp>
    </p:spTree>
    <p:extLst>
      <p:ext uri="{BB962C8B-B14F-4D97-AF65-F5344CB8AC3E}">
        <p14:creationId xmlns:p14="http://schemas.microsoft.com/office/powerpoint/2010/main" val="40205802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C4ED72EE-4216-B87E-15B1-026CA267DF06}"/>
              </a:ext>
            </a:extLst>
          </p:cNvPr>
          <p:cNvSpPr>
            <a:spLocks noChangeArrowheads="1"/>
          </p:cNvSpPr>
          <p:nvPr/>
        </p:nvSpPr>
        <p:spPr bwMode="auto">
          <a:xfrm>
            <a:off x="1174750" y="381000"/>
            <a:ext cx="7848600" cy="4037231"/>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3" name="Rectangle 7">
            <a:extLst>
              <a:ext uri="{FF2B5EF4-FFF2-40B4-BE49-F238E27FC236}">
                <a16:creationId xmlns="" xmlns:a16="http://schemas.microsoft.com/office/drawing/2014/main" id="{D75C1CB6-33DD-B574-26F9-6543EE800F8D}"/>
              </a:ext>
            </a:extLst>
          </p:cNvPr>
          <p:cNvSpPr>
            <a:spLocks noChangeArrowheads="1"/>
          </p:cNvSpPr>
          <p:nvPr/>
        </p:nvSpPr>
        <p:spPr bwMode="auto">
          <a:xfrm>
            <a:off x="4451350" y="1143000"/>
            <a:ext cx="1295400" cy="571500"/>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a:t>
            </a:r>
          </a:p>
        </p:txBody>
      </p:sp>
      <p:sp>
        <p:nvSpPr>
          <p:cNvPr id="14" name="TextBox 13">
            <a:extLst>
              <a:ext uri="{FF2B5EF4-FFF2-40B4-BE49-F238E27FC236}">
                <a16:creationId xmlns="" xmlns:a16="http://schemas.microsoft.com/office/drawing/2014/main" id="{50D2E97D-145B-9BC6-C6F7-D19F337ECE67}"/>
              </a:ext>
            </a:extLst>
          </p:cNvPr>
          <p:cNvSpPr txBox="1">
            <a:spLocks noChangeArrowheads="1"/>
          </p:cNvSpPr>
          <p:nvPr/>
        </p:nvSpPr>
        <p:spPr bwMode="auto">
          <a:xfrm>
            <a:off x="4337050" y="28860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Jews</a:t>
            </a:r>
          </a:p>
        </p:txBody>
      </p:sp>
      <p:sp>
        <p:nvSpPr>
          <p:cNvPr id="15" name="Rectangle 7">
            <a:extLst>
              <a:ext uri="{FF2B5EF4-FFF2-40B4-BE49-F238E27FC236}">
                <a16:creationId xmlns="" xmlns:a16="http://schemas.microsoft.com/office/drawing/2014/main" id="{5ADC1B0C-AB7E-DBDE-51DA-A45AA3183258}"/>
              </a:ext>
            </a:extLst>
          </p:cNvPr>
          <p:cNvSpPr>
            <a:spLocks noChangeArrowheads="1"/>
          </p:cNvSpPr>
          <p:nvPr/>
        </p:nvSpPr>
        <p:spPr bwMode="auto">
          <a:xfrm rot="5400000">
            <a:off x="4165600" y="1009650"/>
            <a:ext cx="1866900" cy="1828800"/>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6" name="Rectangle 7">
            <a:extLst>
              <a:ext uri="{FF2B5EF4-FFF2-40B4-BE49-F238E27FC236}">
                <a16:creationId xmlns="" xmlns:a16="http://schemas.microsoft.com/office/drawing/2014/main" id="{55C5D1EC-0324-49C9-60C0-4243E0DAF500}"/>
              </a:ext>
            </a:extLst>
          </p:cNvPr>
          <p:cNvSpPr>
            <a:spLocks noChangeArrowheads="1"/>
          </p:cNvSpPr>
          <p:nvPr/>
        </p:nvSpPr>
        <p:spPr bwMode="auto">
          <a:xfrm rot="5400000">
            <a:off x="3632200" y="514350"/>
            <a:ext cx="2933700" cy="3276600"/>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7" name="TextBox 16">
            <a:extLst>
              <a:ext uri="{FF2B5EF4-FFF2-40B4-BE49-F238E27FC236}">
                <a16:creationId xmlns="" xmlns:a16="http://schemas.microsoft.com/office/drawing/2014/main" id="{0E601879-DE5C-2ED9-D087-792DE4A2A167}"/>
              </a:ext>
            </a:extLst>
          </p:cNvPr>
          <p:cNvSpPr txBox="1">
            <a:spLocks noChangeArrowheads="1"/>
          </p:cNvSpPr>
          <p:nvPr/>
        </p:nvSpPr>
        <p:spPr bwMode="auto">
          <a:xfrm>
            <a:off x="3803650" y="3667125"/>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Gentiles</a:t>
            </a:r>
          </a:p>
        </p:txBody>
      </p:sp>
      <p:sp>
        <p:nvSpPr>
          <p:cNvPr id="19" name="TextBox 18">
            <a:extLst>
              <a:ext uri="{FF2B5EF4-FFF2-40B4-BE49-F238E27FC236}">
                <a16:creationId xmlns="" xmlns:a16="http://schemas.microsoft.com/office/drawing/2014/main" id="{194FF172-D399-B8D7-989A-54BCC12A1E19}"/>
              </a:ext>
            </a:extLst>
          </p:cNvPr>
          <p:cNvSpPr txBox="1">
            <a:spLocks noChangeArrowheads="1"/>
          </p:cNvSpPr>
          <p:nvPr/>
        </p:nvSpPr>
        <p:spPr bwMode="auto">
          <a:xfrm>
            <a:off x="4298950" y="1790700"/>
            <a:ext cx="1600200"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en-US" altLang="en-US" sz="3600" dirty="0">
                <a:latin typeface="Calibri Light" panose="020F0302020204030204" pitchFamily="34" charset="0"/>
                <a:cs typeface="Calibri Light" panose="020F0302020204030204" pitchFamily="34" charset="0"/>
              </a:rPr>
              <a:t>Jewish Priests</a:t>
            </a:r>
          </a:p>
        </p:txBody>
      </p:sp>
      <p:sp>
        <p:nvSpPr>
          <p:cNvPr id="20" name="Title 19">
            <a:extLst>
              <a:ext uri="{FF2B5EF4-FFF2-40B4-BE49-F238E27FC236}">
                <a16:creationId xmlns="" xmlns:a16="http://schemas.microsoft.com/office/drawing/2014/main" id="{3ECF3CAF-8D0E-8789-BAE5-CFA7F2C8ED6B}"/>
              </a:ext>
            </a:extLst>
          </p:cNvPr>
          <p:cNvSpPr>
            <a:spLocks noGrp="1"/>
          </p:cNvSpPr>
          <p:nvPr>
            <p:ph type="title"/>
          </p:nvPr>
        </p:nvSpPr>
        <p:spPr/>
        <p:txBody>
          <a:bodyPr/>
          <a:lstStyle/>
          <a:p>
            <a:r>
              <a:rPr lang="en-US" dirty="0"/>
              <a:t>The Temple</a:t>
            </a:r>
          </a:p>
        </p:txBody>
      </p:sp>
      <p:sp>
        <p:nvSpPr>
          <p:cNvPr id="10" name="Rounded Rectangle 3">
            <a:extLst>
              <a:ext uri="{FF2B5EF4-FFF2-40B4-BE49-F238E27FC236}">
                <a16:creationId xmlns="" xmlns:a16="http://schemas.microsoft.com/office/drawing/2014/main" id="{9837A55D-4E1C-E4A3-962C-77CB60F04888}"/>
              </a:ext>
            </a:extLst>
          </p:cNvPr>
          <p:cNvSpPr/>
          <p:nvPr/>
        </p:nvSpPr>
        <p:spPr bwMode="auto">
          <a:xfrm>
            <a:off x="146050" y="248739"/>
            <a:ext cx="2952750" cy="2585323"/>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 indent="-57150">
              <a:lnSpc>
                <a:spcPct val="90000"/>
              </a:lnSpc>
            </a:pPr>
            <a:r>
              <a:rPr lang="en-US" sz="3600" dirty="0">
                <a:solidFill>
                  <a:schemeClr val="bg1"/>
                </a:solidFill>
                <a:latin typeface="Calibri Light" panose="020F0302020204030204" pitchFamily="34" charset="0"/>
                <a:cs typeface="Calibri Light" panose="020F0302020204030204" pitchFamily="34" charset="0"/>
              </a:rPr>
              <a:t>You have been brought near to him through the blood of Christ</a:t>
            </a:r>
          </a:p>
        </p:txBody>
      </p:sp>
      <p:sp>
        <p:nvSpPr>
          <p:cNvPr id="11" name="Freeform 13">
            <a:extLst>
              <a:ext uri="{FF2B5EF4-FFF2-40B4-BE49-F238E27FC236}">
                <a16:creationId xmlns="" xmlns:a16="http://schemas.microsoft.com/office/drawing/2014/main" id="{82FDD93A-37FD-2B45-45FD-11B1DB125313}"/>
              </a:ext>
            </a:extLst>
          </p:cNvPr>
          <p:cNvSpPr>
            <a:spLocks/>
          </p:cNvSpPr>
          <p:nvPr/>
        </p:nvSpPr>
        <p:spPr bwMode="auto">
          <a:xfrm>
            <a:off x="3203575" y="533400"/>
            <a:ext cx="3733800" cy="3238500"/>
          </a:xfrm>
          <a:custGeom>
            <a:avLst/>
            <a:gdLst>
              <a:gd name="T0" fmla="*/ 756745 w 3662196"/>
              <a:gd name="T1" fmla="*/ 110359 h 3373821"/>
              <a:gd name="T2" fmla="*/ 1040524 w 3662196"/>
              <a:gd name="T3" fmla="*/ 141890 h 3373821"/>
              <a:gd name="T4" fmla="*/ 1481959 w 3662196"/>
              <a:gd name="T5" fmla="*/ 78828 h 3373821"/>
              <a:gd name="T6" fmla="*/ 1844565 w 3662196"/>
              <a:gd name="T7" fmla="*/ 110359 h 3373821"/>
              <a:gd name="T8" fmla="*/ 2096814 w 3662196"/>
              <a:gd name="T9" fmla="*/ 220717 h 3373821"/>
              <a:gd name="T10" fmla="*/ 2364828 w 3662196"/>
              <a:gd name="T11" fmla="*/ 252248 h 3373821"/>
              <a:gd name="T12" fmla="*/ 2585545 w 3662196"/>
              <a:gd name="T13" fmla="*/ 157655 h 3373821"/>
              <a:gd name="T14" fmla="*/ 2853559 w 3662196"/>
              <a:gd name="T15" fmla="*/ 220717 h 3373821"/>
              <a:gd name="T16" fmla="*/ 3153103 w 3662196"/>
              <a:gd name="T17" fmla="*/ 173421 h 3373821"/>
              <a:gd name="T18" fmla="*/ 3389586 w 3662196"/>
              <a:gd name="T19" fmla="*/ 141890 h 3373821"/>
              <a:gd name="T20" fmla="*/ 3563007 w 3662196"/>
              <a:gd name="T21" fmla="*/ 141890 h 3373821"/>
              <a:gd name="T22" fmla="*/ 3594538 w 3662196"/>
              <a:gd name="T23" fmla="*/ 457200 h 3373821"/>
              <a:gd name="T24" fmla="*/ 3452648 w 3662196"/>
              <a:gd name="T25" fmla="*/ 804042 h 3373821"/>
              <a:gd name="T26" fmla="*/ 3452648 w 3662196"/>
              <a:gd name="T27" fmla="*/ 977462 h 3373821"/>
              <a:gd name="T28" fmla="*/ 3578772 w 3662196"/>
              <a:gd name="T29" fmla="*/ 1229711 h 3373821"/>
              <a:gd name="T30" fmla="*/ 3468414 w 3662196"/>
              <a:gd name="T31" fmla="*/ 1592317 h 3373821"/>
              <a:gd name="T32" fmla="*/ 3515710 w 3662196"/>
              <a:gd name="T33" fmla="*/ 1749973 h 3373821"/>
              <a:gd name="T34" fmla="*/ 3342290 w 3662196"/>
              <a:gd name="T35" fmla="*/ 1923393 h 3373821"/>
              <a:gd name="T36" fmla="*/ 3626069 w 3662196"/>
              <a:gd name="T37" fmla="*/ 2286000 h 3373821"/>
              <a:gd name="T38" fmla="*/ 3452648 w 3662196"/>
              <a:gd name="T39" fmla="*/ 2459421 h 3373821"/>
              <a:gd name="T40" fmla="*/ 3594538 w 3662196"/>
              <a:gd name="T41" fmla="*/ 2885090 h 3373821"/>
              <a:gd name="T42" fmla="*/ 3531476 w 3662196"/>
              <a:gd name="T43" fmla="*/ 3105807 h 3373821"/>
              <a:gd name="T44" fmla="*/ 3247696 w 3662196"/>
              <a:gd name="T45" fmla="*/ 3105807 h 3373821"/>
              <a:gd name="T46" fmla="*/ 2979683 w 3662196"/>
              <a:gd name="T47" fmla="*/ 3200400 h 3373821"/>
              <a:gd name="T48" fmla="*/ 2617076 w 3662196"/>
              <a:gd name="T49" fmla="*/ 3294993 h 3373821"/>
              <a:gd name="T50" fmla="*/ 2301765 w 3662196"/>
              <a:gd name="T51" fmla="*/ 3373821 h 3373821"/>
              <a:gd name="T52" fmla="*/ 2033752 w 3662196"/>
              <a:gd name="T53" fmla="*/ 3231931 h 3373821"/>
              <a:gd name="T54" fmla="*/ 1371600 w 3662196"/>
              <a:gd name="T55" fmla="*/ 3168869 h 3373821"/>
              <a:gd name="T56" fmla="*/ 1166648 w 3662196"/>
              <a:gd name="T57" fmla="*/ 3168869 h 3373821"/>
              <a:gd name="T58" fmla="*/ 1008993 w 3662196"/>
              <a:gd name="T59" fmla="*/ 3247697 h 3373821"/>
              <a:gd name="T60" fmla="*/ 756745 w 3662196"/>
              <a:gd name="T61" fmla="*/ 3184635 h 3373821"/>
              <a:gd name="T62" fmla="*/ 630621 w 3662196"/>
              <a:gd name="T63" fmla="*/ 3090042 h 3373821"/>
              <a:gd name="T64" fmla="*/ 268014 w 3662196"/>
              <a:gd name="T65" fmla="*/ 3200400 h 3373821"/>
              <a:gd name="T66" fmla="*/ 141890 w 3662196"/>
              <a:gd name="T67" fmla="*/ 3153104 h 3373821"/>
              <a:gd name="T68" fmla="*/ 236483 w 3662196"/>
              <a:gd name="T69" fmla="*/ 2885090 h 3373821"/>
              <a:gd name="T70" fmla="*/ 0 w 3662196"/>
              <a:gd name="T71" fmla="*/ 2774731 h 3373821"/>
              <a:gd name="T72" fmla="*/ 220717 w 3662196"/>
              <a:gd name="T73" fmla="*/ 2585545 h 3373821"/>
              <a:gd name="T74" fmla="*/ 252248 w 3662196"/>
              <a:gd name="T75" fmla="*/ 2364828 h 3373821"/>
              <a:gd name="T76" fmla="*/ 283779 w 3662196"/>
              <a:gd name="T77" fmla="*/ 2159876 h 3373821"/>
              <a:gd name="T78" fmla="*/ 236483 w 3662196"/>
              <a:gd name="T79" fmla="*/ 1986455 h 3373821"/>
              <a:gd name="T80" fmla="*/ 283779 w 3662196"/>
              <a:gd name="T81" fmla="*/ 1560786 h 3373821"/>
              <a:gd name="T82" fmla="*/ 220717 w 3662196"/>
              <a:gd name="T83" fmla="*/ 1418897 h 3373821"/>
              <a:gd name="T84" fmla="*/ 315310 w 3662196"/>
              <a:gd name="T85" fmla="*/ 1135117 h 3373821"/>
              <a:gd name="T86" fmla="*/ 409903 w 3662196"/>
              <a:gd name="T87" fmla="*/ 930166 h 3373821"/>
              <a:gd name="T88" fmla="*/ 346841 w 3662196"/>
              <a:gd name="T89" fmla="*/ 804042 h 3373821"/>
              <a:gd name="T90" fmla="*/ 141890 w 3662196"/>
              <a:gd name="T91" fmla="*/ 630621 h 3373821"/>
              <a:gd name="T92" fmla="*/ 220717 w 3662196"/>
              <a:gd name="T93" fmla="*/ 441435 h 3373821"/>
              <a:gd name="T94" fmla="*/ 331076 w 3662196"/>
              <a:gd name="T95" fmla="*/ 173421 h 3373821"/>
              <a:gd name="T96" fmla="*/ 331076 w 3662196"/>
              <a:gd name="T97" fmla="*/ 63062 h 3373821"/>
              <a:gd name="T98" fmla="*/ 0 w 3662196"/>
              <a:gd name="T99" fmla="*/ 0 h 3373821"/>
              <a:gd name="T100" fmla="*/ 3662196 w 3662196"/>
              <a:gd name="T101" fmla="*/ 3373821 h 3373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662196" h="3373821">
                <a:moveTo>
                  <a:pt x="614855" y="0"/>
                </a:moveTo>
                <a:cubicBezTo>
                  <a:pt x="615884" y="4116"/>
                  <a:pt x="638163" y="100081"/>
                  <a:pt x="646386" y="110359"/>
                </a:cubicBezTo>
                <a:cubicBezTo>
                  <a:pt x="658223" y="125155"/>
                  <a:pt x="677917" y="131380"/>
                  <a:pt x="693683" y="141890"/>
                </a:cubicBezTo>
                <a:cubicBezTo>
                  <a:pt x="714704" y="131380"/>
                  <a:pt x="736816" y="122815"/>
                  <a:pt x="756745" y="110359"/>
                </a:cubicBezTo>
                <a:cubicBezTo>
                  <a:pt x="785306" y="92508"/>
                  <a:pt x="833754" y="48205"/>
                  <a:pt x="867103" y="31531"/>
                </a:cubicBezTo>
                <a:cubicBezTo>
                  <a:pt x="881967" y="24099"/>
                  <a:pt x="898634" y="21021"/>
                  <a:pt x="914400" y="15766"/>
                </a:cubicBezTo>
                <a:cubicBezTo>
                  <a:pt x="939060" y="65086"/>
                  <a:pt x="945290" y="94166"/>
                  <a:pt x="993228" y="126124"/>
                </a:cubicBezTo>
                <a:cubicBezTo>
                  <a:pt x="1007055" y="135342"/>
                  <a:pt x="1024759" y="136635"/>
                  <a:pt x="1040524" y="141890"/>
                </a:cubicBezTo>
                <a:cubicBezTo>
                  <a:pt x="1052396" y="139911"/>
                  <a:pt x="1174664" y="122117"/>
                  <a:pt x="1198179" y="110359"/>
                </a:cubicBezTo>
                <a:cubicBezTo>
                  <a:pt x="1232074" y="93412"/>
                  <a:pt x="1257587" y="61371"/>
                  <a:pt x="1292772" y="47297"/>
                </a:cubicBezTo>
                <a:cubicBezTo>
                  <a:pt x="1387030" y="9594"/>
                  <a:pt x="1344752" y="24716"/>
                  <a:pt x="1418896" y="0"/>
                </a:cubicBezTo>
                <a:cubicBezTo>
                  <a:pt x="1453426" y="34529"/>
                  <a:pt x="1455441" y="32420"/>
                  <a:pt x="1481959" y="78828"/>
                </a:cubicBezTo>
                <a:cubicBezTo>
                  <a:pt x="1493619" y="99233"/>
                  <a:pt x="1499830" y="122766"/>
                  <a:pt x="1513490" y="141890"/>
                </a:cubicBezTo>
                <a:cubicBezTo>
                  <a:pt x="1538826" y="177361"/>
                  <a:pt x="1590727" y="211642"/>
                  <a:pt x="1623848" y="236483"/>
                </a:cubicBezTo>
                <a:cubicBezTo>
                  <a:pt x="1810462" y="205380"/>
                  <a:pt x="1657243" y="254559"/>
                  <a:pt x="1749972" y="173421"/>
                </a:cubicBezTo>
                <a:cubicBezTo>
                  <a:pt x="1778491" y="148467"/>
                  <a:pt x="1844565" y="110359"/>
                  <a:pt x="1844565" y="110359"/>
                </a:cubicBezTo>
                <a:cubicBezTo>
                  <a:pt x="1860331" y="120869"/>
                  <a:pt x="1878464" y="128492"/>
                  <a:pt x="1891862" y="141890"/>
                </a:cubicBezTo>
                <a:cubicBezTo>
                  <a:pt x="1905260" y="155288"/>
                  <a:pt x="1908837" y="177056"/>
                  <a:pt x="1923393" y="189186"/>
                </a:cubicBezTo>
                <a:cubicBezTo>
                  <a:pt x="1949368" y="210832"/>
                  <a:pt x="2000895" y="225530"/>
                  <a:pt x="2033752" y="236483"/>
                </a:cubicBezTo>
                <a:cubicBezTo>
                  <a:pt x="2054773" y="231228"/>
                  <a:pt x="2077434" y="230407"/>
                  <a:pt x="2096814" y="220717"/>
                </a:cubicBezTo>
                <a:cubicBezTo>
                  <a:pt x="2120316" y="208966"/>
                  <a:pt x="2138495" y="188693"/>
                  <a:pt x="2159876" y="173421"/>
                </a:cubicBezTo>
                <a:cubicBezTo>
                  <a:pt x="2211873" y="136280"/>
                  <a:pt x="2208648" y="141152"/>
                  <a:pt x="2270234" y="110359"/>
                </a:cubicBezTo>
                <a:cubicBezTo>
                  <a:pt x="2286000" y="120869"/>
                  <a:pt x="2305694" y="127094"/>
                  <a:pt x="2317531" y="141890"/>
                </a:cubicBezTo>
                <a:cubicBezTo>
                  <a:pt x="2392916" y="236121"/>
                  <a:pt x="2252057" y="139477"/>
                  <a:pt x="2364828" y="252248"/>
                </a:cubicBezTo>
                <a:cubicBezTo>
                  <a:pt x="2376579" y="263999"/>
                  <a:pt x="2396359" y="262759"/>
                  <a:pt x="2412124" y="268014"/>
                </a:cubicBezTo>
                <a:cubicBezTo>
                  <a:pt x="2433145" y="262759"/>
                  <a:pt x="2456373" y="262998"/>
                  <a:pt x="2475186" y="252248"/>
                </a:cubicBezTo>
                <a:cubicBezTo>
                  <a:pt x="2494544" y="241186"/>
                  <a:pt x="2505555" y="219462"/>
                  <a:pt x="2522483" y="204952"/>
                </a:cubicBezTo>
                <a:cubicBezTo>
                  <a:pt x="2542433" y="187852"/>
                  <a:pt x="2566965" y="176235"/>
                  <a:pt x="2585545" y="157655"/>
                </a:cubicBezTo>
                <a:cubicBezTo>
                  <a:pt x="2690648" y="52552"/>
                  <a:pt x="2538249" y="162911"/>
                  <a:pt x="2664372" y="78828"/>
                </a:cubicBezTo>
                <a:cubicBezTo>
                  <a:pt x="2680138" y="99849"/>
                  <a:pt x="2696396" y="120508"/>
                  <a:pt x="2711669" y="141890"/>
                </a:cubicBezTo>
                <a:cubicBezTo>
                  <a:pt x="2722682" y="157308"/>
                  <a:pt x="2728404" y="177349"/>
                  <a:pt x="2743200" y="189186"/>
                </a:cubicBezTo>
                <a:cubicBezTo>
                  <a:pt x="2753483" y="197413"/>
                  <a:pt x="2849435" y="219686"/>
                  <a:pt x="2853559" y="220717"/>
                </a:cubicBezTo>
                <a:cubicBezTo>
                  <a:pt x="2903145" y="204189"/>
                  <a:pt x="2914410" y="208268"/>
                  <a:pt x="2948152" y="157655"/>
                </a:cubicBezTo>
                <a:cubicBezTo>
                  <a:pt x="2996199" y="85584"/>
                  <a:pt x="2921124" y="124624"/>
                  <a:pt x="3011214" y="94593"/>
                </a:cubicBezTo>
                <a:cubicBezTo>
                  <a:pt x="3016726" y="111130"/>
                  <a:pt x="3036282" y="183629"/>
                  <a:pt x="3058510" y="189186"/>
                </a:cubicBezTo>
                <a:cubicBezTo>
                  <a:pt x="3089521" y="196939"/>
                  <a:pt x="3121572" y="178676"/>
                  <a:pt x="3153103" y="173421"/>
                </a:cubicBezTo>
                <a:cubicBezTo>
                  <a:pt x="3174124" y="152400"/>
                  <a:pt x="3197594" y="133572"/>
                  <a:pt x="3216165" y="110359"/>
                </a:cubicBezTo>
                <a:cubicBezTo>
                  <a:pt x="3239838" y="80767"/>
                  <a:pt x="3279228" y="15766"/>
                  <a:pt x="3279228" y="15766"/>
                </a:cubicBezTo>
                <a:cubicBezTo>
                  <a:pt x="3294993" y="21021"/>
                  <a:pt x="3313547" y="21150"/>
                  <a:pt x="3326524" y="31531"/>
                </a:cubicBezTo>
                <a:cubicBezTo>
                  <a:pt x="3376371" y="71409"/>
                  <a:pt x="3343032" y="95337"/>
                  <a:pt x="3389586" y="141890"/>
                </a:cubicBezTo>
                <a:cubicBezTo>
                  <a:pt x="3401337" y="153641"/>
                  <a:pt x="3421117" y="152400"/>
                  <a:pt x="3436883" y="157655"/>
                </a:cubicBezTo>
                <a:cubicBezTo>
                  <a:pt x="3442138" y="141890"/>
                  <a:pt x="3445216" y="125223"/>
                  <a:pt x="3452648" y="110359"/>
                </a:cubicBezTo>
                <a:cubicBezTo>
                  <a:pt x="3474598" y="66459"/>
                  <a:pt x="3496607" y="50634"/>
                  <a:pt x="3531476" y="15766"/>
                </a:cubicBezTo>
                <a:cubicBezTo>
                  <a:pt x="3541986" y="57807"/>
                  <a:pt x="3554508" y="99396"/>
                  <a:pt x="3563007" y="141890"/>
                </a:cubicBezTo>
                <a:cubicBezTo>
                  <a:pt x="3568262" y="168166"/>
                  <a:pt x="3571722" y="194865"/>
                  <a:pt x="3578772" y="220717"/>
                </a:cubicBezTo>
                <a:cubicBezTo>
                  <a:pt x="3587517" y="252783"/>
                  <a:pt x="3610303" y="315311"/>
                  <a:pt x="3610303" y="315311"/>
                </a:cubicBezTo>
                <a:cubicBezTo>
                  <a:pt x="3594538" y="320566"/>
                  <a:pt x="3568262" y="315311"/>
                  <a:pt x="3563007" y="331076"/>
                </a:cubicBezTo>
                <a:cubicBezTo>
                  <a:pt x="3556665" y="350103"/>
                  <a:pt x="3586029" y="431675"/>
                  <a:pt x="3594538" y="457200"/>
                </a:cubicBezTo>
                <a:cubicBezTo>
                  <a:pt x="3573517" y="467710"/>
                  <a:pt x="3549531" y="473685"/>
                  <a:pt x="3531476" y="488731"/>
                </a:cubicBezTo>
                <a:cubicBezTo>
                  <a:pt x="3501916" y="513364"/>
                  <a:pt x="3480593" y="587453"/>
                  <a:pt x="3468414" y="614855"/>
                </a:cubicBezTo>
                <a:cubicBezTo>
                  <a:pt x="3458869" y="636331"/>
                  <a:pt x="3447393" y="656896"/>
                  <a:pt x="3436883" y="677917"/>
                </a:cubicBezTo>
                <a:cubicBezTo>
                  <a:pt x="3442138" y="719959"/>
                  <a:pt x="3435440" y="765325"/>
                  <a:pt x="3452648" y="804042"/>
                </a:cubicBezTo>
                <a:cubicBezTo>
                  <a:pt x="3459397" y="819228"/>
                  <a:pt x="3488194" y="808056"/>
                  <a:pt x="3499945" y="819807"/>
                </a:cubicBezTo>
                <a:cubicBezTo>
                  <a:pt x="3511696" y="831558"/>
                  <a:pt x="3510455" y="851338"/>
                  <a:pt x="3515710" y="867104"/>
                </a:cubicBezTo>
                <a:cubicBezTo>
                  <a:pt x="3510455" y="882869"/>
                  <a:pt x="3508190" y="899971"/>
                  <a:pt x="3499945" y="914400"/>
                </a:cubicBezTo>
                <a:cubicBezTo>
                  <a:pt x="3486908" y="937214"/>
                  <a:pt x="3467921" y="956080"/>
                  <a:pt x="3452648" y="977462"/>
                </a:cubicBezTo>
                <a:cubicBezTo>
                  <a:pt x="3441635" y="992881"/>
                  <a:pt x="3431627" y="1008993"/>
                  <a:pt x="3421117" y="1024759"/>
                </a:cubicBezTo>
                <a:cubicBezTo>
                  <a:pt x="3431627" y="1077311"/>
                  <a:pt x="3432035" y="1132944"/>
                  <a:pt x="3452648" y="1182414"/>
                </a:cubicBezTo>
                <a:cubicBezTo>
                  <a:pt x="3459936" y="1199904"/>
                  <a:pt x="3482204" y="1207292"/>
                  <a:pt x="3499945" y="1213945"/>
                </a:cubicBezTo>
                <a:cubicBezTo>
                  <a:pt x="3525035" y="1223354"/>
                  <a:pt x="3552776" y="1223212"/>
                  <a:pt x="3578772" y="1229711"/>
                </a:cubicBezTo>
                <a:cubicBezTo>
                  <a:pt x="3594894" y="1233742"/>
                  <a:pt x="3610303" y="1240221"/>
                  <a:pt x="3626069" y="1245476"/>
                </a:cubicBezTo>
                <a:cubicBezTo>
                  <a:pt x="3502312" y="1369233"/>
                  <a:pt x="3544568" y="1312549"/>
                  <a:pt x="3484179" y="1403131"/>
                </a:cubicBezTo>
                <a:cubicBezTo>
                  <a:pt x="3478924" y="1418897"/>
                  <a:pt x="3475846" y="1435564"/>
                  <a:pt x="3468414" y="1450428"/>
                </a:cubicBezTo>
                <a:cubicBezTo>
                  <a:pt x="3435861" y="1515534"/>
                  <a:pt x="3400343" y="1497017"/>
                  <a:pt x="3468414" y="1592317"/>
                </a:cubicBezTo>
                <a:cubicBezTo>
                  <a:pt x="3478073" y="1605840"/>
                  <a:pt x="3501183" y="1600012"/>
                  <a:pt x="3515710" y="1608083"/>
                </a:cubicBezTo>
                <a:cubicBezTo>
                  <a:pt x="3548837" y="1626487"/>
                  <a:pt x="3610303" y="1671145"/>
                  <a:pt x="3610303" y="1671145"/>
                </a:cubicBezTo>
                <a:cubicBezTo>
                  <a:pt x="3599793" y="1692166"/>
                  <a:pt x="3596827" y="1719161"/>
                  <a:pt x="3578772" y="1734207"/>
                </a:cubicBezTo>
                <a:cubicBezTo>
                  <a:pt x="3562126" y="1748078"/>
                  <a:pt x="3535510" y="1741173"/>
                  <a:pt x="3515710" y="1749973"/>
                </a:cubicBezTo>
                <a:cubicBezTo>
                  <a:pt x="3487709" y="1762418"/>
                  <a:pt x="3463159" y="1781504"/>
                  <a:pt x="3436883" y="1797269"/>
                </a:cubicBezTo>
                <a:cubicBezTo>
                  <a:pt x="3431628" y="1813035"/>
                  <a:pt x="3431498" y="1831589"/>
                  <a:pt x="3421117" y="1844566"/>
                </a:cubicBezTo>
                <a:cubicBezTo>
                  <a:pt x="3409281" y="1859362"/>
                  <a:pt x="3387219" y="1862699"/>
                  <a:pt x="3373821" y="1876097"/>
                </a:cubicBezTo>
                <a:cubicBezTo>
                  <a:pt x="3360423" y="1889495"/>
                  <a:pt x="3352800" y="1907628"/>
                  <a:pt x="3342290" y="1923393"/>
                </a:cubicBezTo>
                <a:cubicBezTo>
                  <a:pt x="3327697" y="1996356"/>
                  <a:pt x="3311001" y="2034358"/>
                  <a:pt x="3342290" y="2112580"/>
                </a:cubicBezTo>
                <a:cubicBezTo>
                  <a:pt x="3350570" y="2133281"/>
                  <a:pt x="3372658" y="2145366"/>
                  <a:pt x="3389586" y="2159876"/>
                </a:cubicBezTo>
                <a:cubicBezTo>
                  <a:pt x="3476415" y="2234301"/>
                  <a:pt x="3427038" y="2186485"/>
                  <a:pt x="3531476" y="2238704"/>
                </a:cubicBezTo>
                <a:cubicBezTo>
                  <a:pt x="3653720" y="2299826"/>
                  <a:pt x="3507189" y="2246375"/>
                  <a:pt x="3626069" y="2286000"/>
                </a:cubicBezTo>
                <a:cubicBezTo>
                  <a:pt x="3636579" y="2301766"/>
                  <a:pt x="3662196" y="2314915"/>
                  <a:pt x="3657600" y="2333297"/>
                </a:cubicBezTo>
                <a:cubicBezTo>
                  <a:pt x="3653569" y="2349419"/>
                  <a:pt x="3625578" y="2342516"/>
                  <a:pt x="3610303" y="2349062"/>
                </a:cubicBezTo>
                <a:cubicBezTo>
                  <a:pt x="3578555" y="2362668"/>
                  <a:pt x="3527886" y="2388840"/>
                  <a:pt x="3499945" y="2412124"/>
                </a:cubicBezTo>
                <a:cubicBezTo>
                  <a:pt x="3482817" y="2426398"/>
                  <a:pt x="3466336" y="2441822"/>
                  <a:pt x="3452648" y="2459421"/>
                </a:cubicBezTo>
                <a:cubicBezTo>
                  <a:pt x="3429382" y="2489334"/>
                  <a:pt x="3389586" y="2554014"/>
                  <a:pt x="3389586" y="2554014"/>
                </a:cubicBezTo>
                <a:cubicBezTo>
                  <a:pt x="3400096" y="2606566"/>
                  <a:pt x="3397150" y="2663735"/>
                  <a:pt x="3421117" y="2711669"/>
                </a:cubicBezTo>
                <a:cubicBezTo>
                  <a:pt x="3463654" y="2796744"/>
                  <a:pt x="3497186" y="2800087"/>
                  <a:pt x="3563007" y="2822028"/>
                </a:cubicBezTo>
                <a:cubicBezTo>
                  <a:pt x="3573517" y="2843049"/>
                  <a:pt x="3598402" y="2861908"/>
                  <a:pt x="3594538" y="2885090"/>
                </a:cubicBezTo>
                <a:cubicBezTo>
                  <a:pt x="3591423" y="2903780"/>
                  <a:pt x="3563692" y="2907220"/>
                  <a:pt x="3547241" y="2916621"/>
                </a:cubicBezTo>
                <a:cubicBezTo>
                  <a:pt x="3526836" y="2928281"/>
                  <a:pt x="3505200" y="2937642"/>
                  <a:pt x="3484179" y="2948152"/>
                </a:cubicBezTo>
                <a:cubicBezTo>
                  <a:pt x="3478924" y="2963917"/>
                  <a:pt x="3466064" y="2978997"/>
                  <a:pt x="3468414" y="2995448"/>
                </a:cubicBezTo>
                <a:cubicBezTo>
                  <a:pt x="3470121" y="3007399"/>
                  <a:pt x="3517784" y="3093826"/>
                  <a:pt x="3531476" y="3105807"/>
                </a:cubicBezTo>
                <a:cubicBezTo>
                  <a:pt x="3559995" y="3130761"/>
                  <a:pt x="3626069" y="3168869"/>
                  <a:pt x="3626069" y="3168869"/>
                </a:cubicBezTo>
                <a:cubicBezTo>
                  <a:pt x="3610303" y="3174124"/>
                  <a:pt x="3595391" y="3184635"/>
                  <a:pt x="3578772" y="3184635"/>
                </a:cubicBezTo>
                <a:cubicBezTo>
                  <a:pt x="3558406" y="3184635"/>
                  <a:pt x="3369496" y="3156991"/>
                  <a:pt x="3342290" y="3153104"/>
                </a:cubicBezTo>
                <a:cubicBezTo>
                  <a:pt x="3338674" y="3150693"/>
                  <a:pt x="3262530" y="3093940"/>
                  <a:pt x="3247696" y="3105807"/>
                </a:cubicBezTo>
                <a:cubicBezTo>
                  <a:pt x="3219871" y="3128067"/>
                  <a:pt x="3214030" y="3215893"/>
                  <a:pt x="3200400" y="3247697"/>
                </a:cubicBezTo>
                <a:cubicBezTo>
                  <a:pt x="3178561" y="3298655"/>
                  <a:pt x="3150374" y="3308864"/>
                  <a:pt x="3105807" y="3342290"/>
                </a:cubicBezTo>
                <a:cubicBezTo>
                  <a:pt x="3090041" y="3326524"/>
                  <a:pt x="3072784" y="3312121"/>
                  <a:pt x="3058510" y="3294993"/>
                </a:cubicBezTo>
                <a:cubicBezTo>
                  <a:pt x="3029750" y="3260481"/>
                  <a:pt x="3022563" y="3224223"/>
                  <a:pt x="2979683" y="3200400"/>
                </a:cubicBezTo>
                <a:cubicBezTo>
                  <a:pt x="2950629" y="3184259"/>
                  <a:pt x="2885090" y="3168869"/>
                  <a:pt x="2885090" y="3168869"/>
                </a:cubicBezTo>
                <a:cubicBezTo>
                  <a:pt x="2848304" y="3174124"/>
                  <a:pt x="2810581" y="3174858"/>
                  <a:pt x="2774731" y="3184635"/>
                </a:cubicBezTo>
                <a:cubicBezTo>
                  <a:pt x="2752057" y="3190819"/>
                  <a:pt x="2732074" y="3204506"/>
                  <a:pt x="2711669" y="3216166"/>
                </a:cubicBezTo>
                <a:cubicBezTo>
                  <a:pt x="2660453" y="3245432"/>
                  <a:pt x="2660553" y="3251516"/>
                  <a:pt x="2617076" y="3294993"/>
                </a:cubicBezTo>
                <a:cubicBezTo>
                  <a:pt x="2601310" y="3289738"/>
                  <a:pt x="2581530" y="3290979"/>
                  <a:pt x="2569779" y="3279228"/>
                </a:cubicBezTo>
                <a:cubicBezTo>
                  <a:pt x="2510974" y="3220423"/>
                  <a:pt x="2617320" y="3216104"/>
                  <a:pt x="2490952" y="3247697"/>
                </a:cubicBezTo>
                <a:cubicBezTo>
                  <a:pt x="2450143" y="3288505"/>
                  <a:pt x="2405633" y="3339198"/>
                  <a:pt x="2349062" y="3358055"/>
                </a:cubicBezTo>
                <a:lnTo>
                  <a:pt x="2301765" y="3373821"/>
                </a:lnTo>
                <a:cubicBezTo>
                  <a:pt x="2275489" y="3368566"/>
                  <a:pt x="2244743" y="3373630"/>
                  <a:pt x="2222938" y="3358055"/>
                </a:cubicBezTo>
                <a:cubicBezTo>
                  <a:pt x="2203814" y="3344395"/>
                  <a:pt x="2208025" y="3311611"/>
                  <a:pt x="2191407" y="3294993"/>
                </a:cubicBezTo>
                <a:cubicBezTo>
                  <a:pt x="2174789" y="3278375"/>
                  <a:pt x="2150166" y="3272190"/>
                  <a:pt x="2128345" y="3263462"/>
                </a:cubicBezTo>
                <a:cubicBezTo>
                  <a:pt x="2097486" y="3251118"/>
                  <a:pt x="2033752" y="3231931"/>
                  <a:pt x="2033752" y="3231931"/>
                </a:cubicBezTo>
                <a:cubicBezTo>
                  <a:pt x="1849365" y="3241636"/>
                  <a:pt x="1680646" y="3262418"/>
                  <a:pt x="1497724" y="3231931"/>
                </a:cubicBezTo>
                <a:cubicBezTo>
                  <a:pt x="1479034" y="3228816"/>
                  <a:pt x="1466193" y="3210910"/>
                  <a:pt x="1450428" y="3200400"/>
                </a:cubicBezTo>
                <a:cubicBezTo>
                  <a:pt x="1439917" y="3184635"/>
                  <a:pt x="1436489" y="3160141"/>
                  <a:pt x="1418896" y="3153104"/>
                </a:cubicBezTo>
                <a:cubicBezTo>
                  <a:pt x="1403466" y="3146932"/>
                  <a:pt x="1383351" y="3157118"/>
                  <a:pt x="1371600" y="3168869"/>
                </a:cubicBezTo>
                <a:cubicBezTo>
                  <a:pt x="1344804" y="3195665"/>
                  <a:pt x="1345302" y="3254271"/>
                  <a:pt x="1308538" y="3263462"/>
                </a:cubicBezTo>
                <a:lnTo>
                  <a:pt x="1245476" y="3279228"/>
                </a:lnTo>
                <a:cubicBezTo>
                  <a:pt x="1224455" y="3258207"/>
                  <a:pt x="1199693" y="3240356"/>
                  <a:pt x="1182414" y="3216166"/>
                </a:cubicBezTo>
                <a:cubicBezTo>
                  <a:pt x="1172755" y="3202643"/>
                  <a:pt x="1174080" y="3183733"/>
                  <a:pt x="1166648" y="3168869"/>
                </a:cubicBezTo>
                <a:cubicBezTo>
                  <a:pt x="1158174" y="3151922"/>
                  <a:pt x="1145627" y="3137338"/>
                  <a:pt x="1135117" y="3121573"/>
                </a:cubicBezTo>
                <a:cubicBezTo>
                  <a:pt x="1119352" y="3137338"/>
                  <a:pt x="1102094" y="3151741"/>
                  <a:pt x="1087821" y="3168869"/>
                </a:cubicBezTo>
                <a:cubicBezTo>
                  <a:pt x="1075691" y="3183425"/>
                  <a:pt x="1069688" y="3202768"/>
                  <a:pt x="1056290" y="3216166"/>
                </a:cubicBezTo>
                <a:cubicBezTo>
                  <a:pt x="1042892" y="3229564"/>
                  <a:pt x="1024759" y="3237187"/>
                  <a:pt x="1008993" y="3247697"/>
                </a:cubicBezTo>
                <a:cubicBezTo>
                  <a:pt x="977462" y="3242442"/>
                  <a:pt x="943611" y="3244914"/>
                  <a:pt x="914400" y="3231931"/>
                </a:cubicBezTo>
                <a:cubicBezTo>
                  <a:pt x="856760" y="3206313"/>
                  <a:pt x="873104" y="3180870"/>
                  <a:pt x="851338" y="3137338"/>
                </a:cubicBezTo>
                <a:cubicBezTo>
                  <a:pt x="842864" y="3120391"/>
                  <a:pt x="830317" y="3105807"/>
                  <a:pt x="819807" y="3090042"/>
                </a:cubicBezTo>
                <a:cubicBezTo>
                  <a:pt x="668926" y="3240920"/>
                  <a:pt x="848009" y="3047739"/>
                  <a:pt x="756745" y="3184635"/>
                </a:cubicBezTo>
                <a:cubicBezTo>
                  <a:pt x="744378" y="3203186"/>
                  <a:pt x="725214" y="3216166"/>
                  <a:pt x="709448" y="3231931"/>
                </a:cubicBezTo>
                <a:cubicBezTo>
                  <a:pt x="693683" y="3221421"/>
                  <a:pt x="673989" y="3215196"/>
                  <a:pt x="662152" y="3200400"/>
                </a:cubicBezTo>
                <a:cubicBezTo>
                  <a:pt x="651771" y="3187423"/>
                  <a:pt x="650951" y="3169083"/>
                  <a:pt x="646386" y="3153104"/>
                </a:cubicBezTo>
                <a:cubicBezTo>
                  <a:pt x="640433" y="3132270"/>
                  <a:pt x="644157" y="3106962"/>
                  <a:pt x="630621" y="3090042"/>
                </a:cubicBezTo>
                <a:cubicBezTo>
                  <a:pt x="620240" y="3077065"/>
                  <a:pt x="599090" y="3079531"/>
                  <a:pt x="583324" y="3074276"/>
                </a:cubicBezTo>
                <a:cubicBezTo>
                  <a:pt x="562303" y="3084786"/>
                  <a:pt x="540806" y="3094393"/>
                  <a:pt x="520262" y="3105807"/>
                </a:cubicBezTo>
                <a:cubicBezTo>
                  <a:pt x="493475" y="3120689"/>
                  <a:pt x="469330" y="3140424"/>
                  <a:pt x="441434" y="3153104"/>
                </a:cubicBezTo>
                <a:cubicBezTo>
                  <a:pt x="378569" y="3181679"/>
                  <a:pt x="333358" y="3187332"/>
                  <a:pt x="268014" y="3200400"/>
                </a:cubicBezTo>
                <a:cubicBezTo>
                  <a:pt x="197005" y="3193299"/>
                  <a:pt x="94593" y="3231492"/>
                  <a:pt x="94593" y="3137338"/>
                </a:cubicBezTo>
                <a:cubicBezTo>
                  <a:pt x="94593" y="3105372"/>
                  <a:pt x="110359" y="3074711"/>
                  <a:pt x="110359" y="3042745"/>
                </a:cubicBezTo>
                <a:cubicBezTo>
                  <a:pt x="110359" y="3015949"/>
                  <a:pt x="99848" y="3095297"/>
                  <a:pt x="94593" y="3121573"/>
                </a:cubicBezTo>
                <a:cubicBezTo>
                  <a:pt x="110359" y="3132083"/>
                  <a:pt x="123310" y="3156820"/>
                  <a:pt x="141890" y="3153104"/>
                </a:cubicBezTo>
                <a:cubicBezTo>
                  <a:pt x="160470" y="3149388"/>
                  <a:pt x="160023" y="3119205"/>
                  <a:pt x="173421" y="3105807"/>
                </a:cubicBezTo>
                <a:cubicBezTo>
                  <a:pt x="192001" y="3087227"/>
                  <a:pt x="215462" y="3074276"/>
                  <a:pt x="236483" y="3058511"/>
                </a:cubicBezTo>
                <a:cubicBezTo>
                  <a:pt x="274006" y="2945941"/>
                  <a:pt x="295669" y="2982353"/>
                  <a:pt x="220717" y="2932386"/>
                </a:cubicBezTo>
                <a:cubicBezTo>
                  <a:pt x="225972" y="2916621"/>
                  <a:pt x="224732" y="2896841"/>
                  <a:pt x="236483" y="2885090"/>
                </a:cubicBezTo>
                <a:cubicBezTo>
                  <a:pt x="248234" y="2873339"/>
                  <a:pt x="279749" y="2885446"/>
                  <a:pt x="283779" y="2869324"/>
                </a:cubicBezTo>
                <a:cubicBezTo>
                  <a:pt x="288374" y="2850942"/>
                  <a:pt x="267044" y="2833865"/>
                  <a:pt x="252248" y="2822028"/>
                </a:cubicBezTo>
                <a:cubicBezTo>
                  <a:pt x="239271" y="2811647"/>
                  <a:pt x="221174" y="2809867"/>
                  <a:pt x="204952" y="2806262"/>
                </a:cubicBezTo>
                <a:cubicBezTo>
                  <a:pt x="165591" y="2797515"/>
                  <a:pt x="35187" y="2779758"/>
                  <a:pt x="0" y="2774731"/>
                </a:cubicBezTo>
                <a:cubicBezTo>
                  <a:pt x="21021" y="2758966"/>
                  <a:pt x="41680" y="2742707"/>
                  <a:pt x="63062" y="2727435"/>
                </a:cubicBezTo>
                <a:cubicBezTo>
                  <a:pt x="78481" y="2716422"/>
                  <a:pt x="98522" y="2710700"/>
                  <a:pt x="110359" y="2695904"/>
                </a:cubicBezTo>
                <a:cubicBezTo>
                  <a:pt x="120740" y="2682927"/>
                  <a:pt x="116906" y="2662434"/>
                  <a:pt x="126124" y="2648607"/>
                </a:cubicBezTo>
                <a:cubicBezTo>
                  <a:pt x="159864" y="2597997"/>
                  <a:pt x="171133" y="2602074"/>
                  <a:pt x="220717" y="2585545"/>
                </a:cubicBezTo>
                <a:cubicBezTo>
                  <a:pt x="231227" y="2569779"/>
                  <a:pt x="252248" y="2557196"/>
                  <a:pt x="252248" y="2538248"/>
                </a:cubicBezTo>
                <a:cubicBezTo>
                  <a:pt x="252248" y="2475186"/>
                  <a:pt x="199696" y="2464676"/>
                  <a:pt x="157655" y="2443655"/>
                </a:cubicBezTo>
                <a:cubicBezTo>
                  <a:pt x="173421" y="2427890"/>
                  <a:pt x="187824" y="2410632"/>
                  <a:pt x="204952" y="2396359"/>
                </a:cubicBezTo>
                <a:cubicBezTo>
                  <a:pt x="219508" y="2384229"/>
                  <a:pt x="238850" y="2378226"/>
                  <a:pt x="252248" y="2364828"/>
                </a:cubicBezTo>
                <a:cubicBezTo>
                  <a:pt x="265646" y="2351430"/>
                  <a:pt x="273269" y="2333297"/>
                  <a:pt x="283779" y="2317531"/>
                </a:cubicBezTo>
                <a:cubicBezTo>
                  <a:pt x="273269" y="2301766"/>
                  <a:pt x="255363" y="2288925"/>
                  <a:pt x="252248" y="2270235"/>
                </a:cubicBezTo>
                <a:cubicBezTo>
                  <a:pt x="249516" y="2253843"/>
                  <a:pt x="263449" y="2238917"/>
                  <a:pt x="268014" y="2222938"/>
                </a:cubicBezTo>
                <a:cubicBezTo>
                  <a:pt x="273967" y="2202104"/>
                  <a:pt x="278524" y="2180897"/>
                  <a:pt x="283779" y="2159876"/>
                </a:cubicBezTo>
                <a:cubicBezTo>
                  <a:pt x="278524" y="2144111"/>
                  <a:pt x="278395" y="2125557"/>
                  <a:pt x="268014" y="2112580"/>
                </a:cubicBezTo>
                <a:cubicBezTo>
                  <a:pt x="256177" y="2097784"/>
                  <a:pt x="234115" y="2094446"/>
                  <a:pt x="220717" y="2081048"/>
                </a:cubicBezTo>
                <a:cubicBezTo>
                  <a:pt x="207319" y="2067650"/>
                  <a:pt x="199696" y="2049517"/>
                  <a:pt x="189186" y="2033752"/>
                </a:cubicBezTo>
                <a:cubicBezTo>
                  <a:pt x="204952" y="2017986"/>
                  <a:pt x="224115" y="2005006"/>
                  <a:pt x="236483" y="1986455"/>
                </a:cubicBezTo>
                <a:cubicBezTo>
                  <a:pt x="267531" y="1939883"/>
                  <a:pt x="245026" y="1895825"/>
                  <a:pt x="236483" y="1844566"/>
                </a:cubicBezTo>
                <a:cubicBezTo>
                  <a:pt x="322554" y="1672425"/>
                  <a:pt x="211320" y="1868819"/>
                  <a:pt x="315310" y="1749973"/>
                </a:cubicBezTo>
                <a:cubicBezTo>
                  <a:pt x="340264" y="1721454"/>
                  <a:pt x="378372" y="1655380"/>
                  <a:pt x="378372" y="1655380"/>
                </a:cubicBezTo>
                <a:cubicBezTo>
                  <a:pt x="323362" y="1633375"/>
                  <a:pt x="272771" y="1637847"/>
                  <a:pt x="283779" y="1560786"/>
                </a:cubicBezTo>
                <a:cubicBezTo>
                  <a:pt x="286459" y="1542029"/>
                  <a:pt x="304800" y="1529255"/>
                  <a:pt x="315310" y="1513490"/>
                </a:cubicBezTo>
                <a:cubicBezTo>
                  <a:pt x="299545" y="1497724"/>
                  <a:pt x="288715" y="1474473"/>
                  <a:pt x="268014" y="1466193"/>
                </a:cubicBezTo>
                <a:cubicBezTo>
                  <a:pt x="233512" y="1452392"/>
                  <a:pt x="183931" y="1476704"/>
                  <a:pt x="157655" y="1450428"/>
                </a:cubicBezTo>
                <a:cubicBezTo>
                  <a:pt x="141037" y="1433810"/>
                  <a:pt x="201593" y="1432557"/>
                  <a:pt x="220717" y="1418897"/>
                </a:cubicBezTo>
                <a:cubicBezTo>
                  <a:pt x="259341" y="1391309"/>
                  <a:pt x="274403" y="1362017"/>
                  <a:pt x="299545" y="1324304"/>
                </a:cubicBezTo>
                <a:cubicBezTo>
                  <a:pt x="304800" y="1308538"/>
                  <a:pt x="323860" y="1291257"/>
                  <a:pt x="315310" y="1277007"/>
                </a:cubicBezTo>
                <a:cubicBezTo>
                  <a:pt x="297508" y="1247338"/>
                  <a:pt x="196363" y="1234299"/>
                  <a:pt x="173421" y="1229711"/>
                </a:cubicBezTo>
                <a:cubicBezTo>
                  <a:pt x="210949" y="1207194"/>
                  <a:pt x="282469" y="1167958"/>
                  <a:pt x="315310" y="1135117"/>
                </a:cubicBezTo>
                <a:cubicBezTo>
                  <a:pt x="328708" y="1121719"/>
                  <a:pt x="336331" y="1103586"/>
                  <a:pt x="346841" y="1087821"/>
                </a:cubicBezTo>
                <a:cubicBezTo>
                  <a:pt x="331076" y="1077311"/>
                  <a:pt x="303261" y="1074870"/>
                  <a:pt x="299545" y="1056290"/>
                </a:cubicBezTo>
                <a:cubicBezTo>
                  <a:pt x="293363" y="1025377"/>
                  <a:pt x="363533" y="987355"/>
                  <a:pt x="378372" y="977462"/>
                </a:cubicBezTo>
                <a:cubicBezTo>
                  <a:pt x="388882" y="961697"/>
                  <a:pt x="414498" y="948548"/>
                  <a:pt x="409903" y="930166"/>
                </a:cubicBezTo>
                <a:cubicBezTo>
                  <a:pt x="405873" y="914044"/>
                  <a:pt x="378586" y="918965"/>
                  <a:pt x="362607" y="914400"/>
                </a:cubicBezTo>
                <a:cubicBezTo>
                  <a:pt x="341773" y="908447"/>
                  <a:pt x="320566" y="903890"/>
                  <a:pt x="299545" y="898635"/>
                </a:cubicBezTo>
                <a:cubicBezTo>
                  <a:pt x="310055" y="882869"/>
                  <a:pt x="322602" y="868286"/>
                  <a:pt x="331076" y="851338"/>
                </a:cubicBezTo>
                <a:cubicBezTo>
                  <a:pt x="338508" y="836474"/>
                  <a:pt x="338596" y="818471"/>
                  <a:pt x="346841" y="804042"/>
                </a:cubicBezTo>
                <a:cubicBezTo>
                  <a:pt x="359878" y="781228"/>
                  <a:pt x="378372" y="762001"/>
                  <a:pt x="394138" y="740980"/>
                </a:cubicBezTo>
                <a:cubicBezTo>
                  <a:pt x="383628" y="714704"/>
                  <a:pt x="384094" y="680570"/>
                  <a:pt x="362607" y="662152"/>
                </a:cubicBezTo>
                <a:cubicBezTo>
                  <a:pt x="342262" y="644713"/>
                  <a:pt x="310306" y="650176"/>
                  <a:pt x="283779" y="646386"/>
                </a:cubicBezTo>
                <a:cubicBezTo>
                  <a:pt x="236670" y="639656"/>
                  <a:pt x="189186" y="635876"/>
                  <a:pt x="141890" y="630621"/>
                </a:cubicBezTo>
                <a:cubicBezTo>
                  <a:pt x="157655" y="625366"/>
                  <a:pt x="174659" y="622926"/>
                  <a:pt x="189186" y="614855"/>
                </a:cubicBezTo>
                <a:cubicBezTo>
                  <a:pt x="274044" y="567711"/>
                  <a:pt x="273625" y="561947"/>
                  <a:pt x="331076" y="504497"/>
                </a:cubicBezTo>
                <a:cubicBezTo>
                  <a:pt x="315310" y="488731"/>
                  <a:pt x="303137" y="468262"/>
                  <a:pt x="283779" y="457200"/>
                </a:cubicBezTo>
                <a:cubicBezTo>
                  <a:pt x="264966" y="446450"/>
                  <a:pt x="242167" y="444499"/>
                  <a:pt x="220717" y="441435"/>
                </a:cubicBezTo>
                <a:cubicBezTo>
                  <a:pt x="168434" y="433966"/>
                  <a:pt x="115614" y="430924"/>
                  <a:pt x="63062" y="425669"/>
                </a:cubicBezTo>
                <a:cubicBezTo>
                  <a:pt x="137762" y="388319"/>
                  <a:pt x="214537" y="355084"/>
                  <a:pt x="268014" y="283780"/>
                </a:cubicBezTo>
                <a:lnTo>
                  <a:pt x="315310" y="220717"/>
                </a:lnTo>
                <a:cubicBezTo>
                  <a:pt x="320565" y="204952"/>
                  <a:pt x="331076" y="190039"/>
                  <a:pt x="331076" y="173421"/>
                </a:cubicBezTo>
                <a:cubicBezTo>
                  <a:pt x="331076" y="100111"/>
                  <a:pt x="281932" y="120561"/>
                  <a:pt x="220717" y="110359"/>
                </a:cubicBezTo>
                <a:cubicBezTo>
                  <a:pt x="236483" y="99849"/>
                  <a:pt x="256177" y="93624"/>
                  <a:pt x="268014" y="78828"/>
                </a:cubicBezTo>
                <a:cubicBezTo>
                  <a:pt x="278395" y="65851"/>
                  <a:pt x="267657" y="35562"/>
                  <a:pt x="283779" y="31531"/>
                </a:cubicBezTo>
                <a:cubicBezTo>
                  <a:pt x="302161" y="26935"/>
                  <a:pt x="312176" y="61712"/>
                  <a:pt x="331076" y="63062"/>
                </a:cubicBezTo>
                <a:cubicBezTo>
                  <a:pt x="462121" y="72422"/>
                  <a:pt x="593835" y="63062"/>
                  <a:pt x="725214" y="63062"/>
                </a:cubicBezTo>
              </a:path>
            </a:pathLst>
          </a:custGeom>
          <a:noFill/>
          <a:ln w="508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8" name="Freeform 14">
            <a:extLst>
              <a:ext uri="{FF2B5EF4-FFF2-40B4-BE49-F238E27FC236}">
                <a16:creationId xmlns="" xmlns:a16="http://schemas.microsoft.com/office/drawing/2014/main" id="{1D75C65C-F8C2-6F6B-C487-6B9CB883F616}"/>
              </a:ext>
            </a:extLst>
          </p:cNvPr>
          <p:cNvSpPr>
            <a:spLocks/>
          </p:cNvSpPr>
          <p:nvPr/>
        </p:nvSpPr>
        <p:spPr bwMode="auto">
          <a:xfrm>
            <a:off x="4013200" y="914400"/>
            <a:ext cx="2133600" cy="2019300"/>
          </a:xfrm>
          <a:custGeom>
            <a:avLst/>
            <a:gdLst>
              <a:gd name="T0" fmla="*/ 756745 w 3662196"/>
              <a:gd name="T1" fmla="*/ 110359 h 3373821"/>
              <a:gd name="T2" fmla="*/ 1040524 w 3662196"/>
              <a:gd name="T3" fmla="*/ 141890 h 3373821"/>
              <a:gd name="T4" fmla="*/ 1481959 w 3662196"/>
              <a:gd name="T5" fmla="*/ 78828 h 3373821"/>
              <a:gd name="T6" fmla="*/ 1844565 w 3662196"/>
              <a:gd name="T7" fmla="*/ 110359 h 3373821"/>
              <a:gd name="T8" fmla="*/ 2096814 w 3662196"/>
              <a:gd name="T9" fmla="*/ 220717 h 3373821"/>
              <a:gd name="T10" fmla="*/ 2364828 w 3662196"/>
              <a:gd name="T11" fmla="*/ 252248 h 3373821"/>
              <a:gd name="T12" fmla="*/ 2585545 w 3662196"/>
              <a:gd name="T13" fmla="*/ 157655 h 3373821"/>
              <a:gd name="T14" fmla="*/ 2853559 w 3662196"/>
              <a:gd name="T15" fmla="*/ 220717 h 3373821"/>
              <a:gd name="T16" fmla="*/ 3153103 w 3662196"/>
              <a:gd name="T17" fmla="*/ 173421 h 3373821"/>
              <a:gd name="T18" fmla="*/ 3389586 w 3662196"/>
              <a:gd name="T19" fmla="*/ 141890 h 3373821"/>
              <a:gd name="T20" fmla="*/ 3563007 w 3662196"/>
              <a:gd name="T21" fmla="*/ 141890 h 3373821"/>
              <a:gd name="T22" fmla="*/ 3594538 w 3662196"/>
              <a:gd name="T23" fmla="*/ 457200 h 3373821"/>
              <a:gd name="T24" fmla="*/ 3452648 w 3662196"/>
              <a:gd name="T25" fmla="*/ 804042 h 3373821"/>
              <a:gd name="T26" fmla="*/ 3452648 w 3662196"/>
              <a:gd name="T27" fmla="*/ 977462 h 3373821"/>
              <a:gd name="T28" fmla="*/ 3578772 w 3662196"/>
              <a:gd name="T29" fmla="*/ 1229711 h 3373821"/>
              <a:gd name="T30" fmla="*/ 3468414 w 3662196"/>
              <a:gd name="T31" fmla="*/ 1592317 h 3373821"/>
              <a:gd name="T32" fmla="*/ 3515710 w 3662196"/>
              <a:gd name="T33" fmla="*/ 1749973 h 3373821"/>
              <a:gd name="T34" fmla="*/ 3342290 w 3662196"/>
              <a:gd name="T35" fmla="*/ 1923393 h 3373821"/>
              <a:gd name="T36" fmla="*/ 3626069 w 3662196"/>
              <a:gd name="T37" fmla="*/ 2286000 h 3373821"/>
              <a:gd name="T38" fmla="*/ 3452648 w 3662196"/>
              <a:gd name="T39" fmla="*/ 2459421 h 3373821"/>
              <a:gd name="T40" fmla="*/ 3594538 w 3662196"/>
              <a:gd name="T41" fmla="*/ 2885090 h 3373821"/>
              <a:gd name="T42" fmla="*/ 3531476 w 3662196"/>
              <a:gd name="T43" fmla="*/ 3105807 h 3373821"/>
              <a:gd name="T44" fmla="*/ 3247696 w 3662196"/>
              <a:gd name="T45" fmla="*/ 3105807 h 3373821"/>
              <a:gd name="T46" fmla="*/ 2979683 w 3662196"/>
              <a:gd name="T47" fmla="*/ 3200400 h 3373821"/>
              <a:gd name="T48" fmla="*/ 2617076 w 3662196"/>
              <a:gd name="T49" fmla="*/ 3294993 h 3373821"/>
              <a:gd name="T50" fmla="*/ 2301765 w 3662196"/>
              <a:gd name="T51" fmla="*/ 3373821 h 3373821"/>
              <a:gd name="T52" fmla="*/ 2033752 w 3662196"/>
              <a:gd name="T53" fmla="*/ 3231931 h 3373821"/>
              <a:gd name="T54" fmla="*/ 1371600 w 3662196"/>
              <a:gd name="T55" fmla="*/ 3168869 h 3373821"/>
              <a:gd name="T56" fmla="*/ 1166648 w 3662196"/>
              <a:gd name="T57" fmla="*/ 3168869 h 3373821"/>
              <a:gd name="T58" fmla="*/ 1008993 w 3662196"/>
              <a:gd name="T59" fmla="*/ 3247697 h 3373821"/>
              <a:gd name="T60" fmla="*/ 756745 w 3662196"/>
              <a:gd name="T61" fmla="*/ 3184635 h 3373821"/>
              <a:gd name="T62" fmla="*/ 630621 w 3662196"/>
              <a:gd name="T63" fmla="*/ 3090042 h 3373821"/>
              <a:gd name="T64" fmla="*/ 268014 w 3662196"/>
              <a:gd name="T65" fmla="*/ 3200400 h 3373821"/>
              <a:gd name="T66" fmla="*/ 141890 w 3662196"/>
              <a:gd name="T67" fmla="*/ 3153104 h 3373821"/>
              <a:gd name="T68" fmla="*/ 236483 w 3662196"/>
              <a:gd name="T69" fmla="*/ 2885090 h 3373821"/>
              <a:gd name="T70" fmla="*/ 0 w 3662196"/>
              <a:gd name="T71" fmla="*/ 2774731 h 3373821"/>
              <a:gd name="T72" fmla="*/ 220717 w 3662196"/>
              <a:gd name="T73" fmla="*/ 2585545 h 3373821"/>
              <a:gd name="T74" fmla="*/ 252248 w 3662196"/>
              <a:gd name="T75" fmla="*/ 2364828 h 3373821"/>
              <a:gd name="T76" fmla="*/ 283779 w 3662196"/>
              <a:gd name="T77" fmla="*/ 2159876 h 3373821"/>
              <a:gd name="T78" fmla="*/ 236483 w 3662196"/>
              <a:gd name="T79" fmla="*/ 1986455 h 3373821"/>
              <a:gd name="T80" fmla="*/ 283779 w 3662196"/>
              <a:gd name="T81" fmla="*/ 1560786 h 3373821"/>
              <a:gd name="T82" fmla="*/ 220717 w 3662196"/>
              <a:gd name="T83" fmla="*/ 1418897 h 3373821"/>
              <a:gd name="T84" fmla="*/ 315310 w 3662196"/>
              <a:gd name="T85" fmla="*/ 1135117 h 3373821"/>
              <a:gd name="T86" fmla="*/ 409903 w 3662196"/>
              <a:gd name="T87" fmla="*/ 930166 h 3373821"/>
              <a:gd name="T88" fmla="*/ 346841 w 3662196"/>
              <a:gd name="T89" fmla="*/ 804042 h 3373821"/>
              <a:gd name="T90" fmla="*/ 141890 w 3662196"/>
              <a:gd name="T91" fmla="*/ 630621 h 3373821"/>
              <a:gd name="T92" fmla="*/ 220717 w 3662196"/>
              <a:gd name="T93" fmla="*/ 441435 h 3373821"/>
              <a:gd name="T94" fmla="*/ 331076 w 3662196"/>
              <a:gd name="T95" fmla="*/ 173421 h 3373821"/>
              <a:gd name="T96" fmla="*/ 331076 w 3662196"/>
              <a:gd name="T97" fmla="*/ 63062 h 3373821"/>
              <a:gd name="T98" fmla="*/ 0 w 3662196"/>
              <a:gd name="T99" fmla="*/ 0 h 3373821"/>
              <a:gd name="T100" fmla="*/ 3662196 w 3662196"/>
              <a:gd name="T101" fmla="*/ 3373821 h 3373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662196" h="3373821">
                <a:moveTo>
                  <a:pt x="614855" y="0"/>
                </a:moveTo>
                <a:cubicBezTo>
                  <a:pt x="615884" y="4116"/>
                  <a:pt x="638163" y="100081"/>
                  <a:pt x="646386" y="110359"/>
                </a:cubicBezTo>
                <a:cubicBezTo>
                  <a:pt x="658223" y="125155"/>
                  <a:pt x="677917" y="131380"/>
                  <a:pt x="693683" y="141890"/>
                </a:cubicBezTo>
                <a:cubicBezTo>
                  <a:pt x="714704" y="131380"/>
                  <a:pt x="736816" y="122815"/>
                  <a:pt x="756745" y="110359"/>
                </a:cubicBezTo>
                <a:cubicBezTo>
                  <a:pt x="785306" y="92508"/>
                  <a:pt x="833754" y="48205"/>
                  <a:pt x="867103" y="31531"/>
                </a:cubicBezTo>
                <a:cubicBezTo>
                  <a:pt x="881967" y="24099"/>
                  <a:pt x="898634" y="21021"/>
                  <a:pt x="914400" y="15766"/>
                </a:cubicBezTo>
                <a:cubicBezTo>
                  <a:pt x="939060" y="65086"/>
                  <a:pt x="945290" y="94166"/>
                  <a:pt x="993228" y="126124"/>
                </a:cubicBezTo>
                <a:cubicBezTo>
                  <a:pt x="1007055" y="135342"/>
                  <a:pt x="1024759" y="136635"/>
                  <a:pt x="1040524" y="141890"/>
                </a:cubicBezTo>
                <a:cubicBezTo>
                  <a:pt x="1052396" y="139911"/>
                  <a:pt x="1174664" y="122117"/>
                  <a:pt x="1198179" y="110359"/>
                </a:cubicBezTo>
                <a:cubicBezTo>
                  <a:pt x="1232074" y="93412"/>
                  <a:pt x="1257587" y="61371"/>
                  <a:pt x="1292772" y="47297"/>
                </a:cubicBezTo>
                <a:cubicBezTo>
                  <a:pt x="1387030" y="9594"/>
                  <a:pt x="1344752" y="24716"/>
                  <a:pt x="1418896" y="0"/>
                </a:cubicBezTo>
                <a:cubicBezTo>
                  <a:pt x="1453426" y="34529"/>
                  <a:pt x="1455441" y="32420"/>
                  <a:pt x="1481959" y="78828"/>
                </a:cubicBezTo>
                <a:cubicBezTo>
                  <a:pt x="1493619" y="99233"/>
                  <a:pt x="1499830" y="122766"/>
                  <a:pt x="1513490" y="141890"/>
                </a:cubicBezTo>
                <a:cubicBezTo>
                  <a:pt x="1538826" y="177361"/>
                  <a:pt x="1590727" y="211642"/>
                  <a:pt x="1623848" y="236483"/>
                </a:cubicBezTo>
                <a:cubicBezTo>
                  <a:pt x="1810462" y="205380"/>
                  <a:pt x="1657243" y="254559"/>
                  <a:pt x="1749972" y="173421"/>
                </a:cubicBezTo>
                <a:cubicBezTo>
                  <a:pt x="1778491" y="148467"/>
                  <a:pt x="1844565" y="110359"/>
                  <a:pt x="1844565" y="110359"/>
                </a:cubicBezTo>
                <a:cubicBezTo>
                  <a:pt x="1860331" y="120869"/>
                  <a:pt x="1878464" y="128492"/>
                  <a:pt x="1891862" y="141890"/>
                </a:cubicBezTo>
                <a:cubicBezTo>
                  <a:pt x="1905260" y="155288"/>
                  <a:pt x="1908837" y="177056"/>
                  <a:pt x="1923393" y="189186"/>
                </a:cubicBezTo>
                <a:cubicBezTo>
                  <a:pt x="1949368" y="210832"/>
                  <a:pt x="2000895" y="225530"/>
                  <a:pt x="2033752" y="236483"/>
                </a:cubicBezTo>
                <a:cubicBezTo>
                  <a:pt x="2054773" y="231228"/>
                  <a:pt x="2077434" y="230407"/>
                  <a:pt x="2096814" y="220717"/>
                </a:cubicBezTo>
                <a:cubicBezTo>
                  <a:pt x="2120316" y="208966"/>
                  <a:pt x="2138495" y="188693"/>
                  <a:pt x="2159876" y="173421"/>
                </a:cubicBezTo>
                <a:cubicBezTo>
                  <a:pt x="2211873" y="136280"/>
                  <a:pt x="2208648" y="141152"/>
                  <a:pt x="2270234" y="110359"/>
                </a:cubicBezTo>
                <a:cubicBezTo>
                  <a:pt x="2286000" y="120869"/>
                  <a:pt x="2305694" y="127094"/>
                  <a:pt x="2317531" y="141890"/>
                </a:cubicBezTo>
                <a:cubicBezTo>
                  <a:pt x="2392916" y="236121"/>
                  <a:pt x="2252057" y="139477"/>
                  <a:pt x="2364828" y="252248"/>
                </a:cubicBezTo>
                <a:cubicBezTo>
                  <a:pt x="2376579" y="263999"/>
                  <a:pt x="2396359" y="262759"/>
                  <a:pt x="2412124" y="268014"/>
                </a:cubicBezTo>
                <a:cubicBezTo>
                  <a:pt x="2433145" y="262759"/>
                  <a:pt x="2456373" y="262998"/>
                  <a:pt x="2475186" y="252248"/>
                </a:cubicBezTo>
                <a:cubicBezTo>
                  <a:pt x="2494544" y="241186"/>
                  <a:pt x="2505555" y="219462"/>
                  <a:pt x="2522483" y="204952"/>
                </a:cubicBezTo>
                <a:cubicBezTo>
                  <a:pt x="2542433" y="187852"/>
                  <a:pt x="2566965" y="176235"/>
                  <a:pt x="2585545" y="157655"/>
                </a:cubicBezTo>
                <a:cubicBezTo>
                  <a:pt x="2690648" y="52552"/>
                  <a:pt x="2538249" y="162911"/>
                  <a:pt x="2664372" y="78828"/>
                </a:cubicBezTo>
                <a:cubicBezTo>
                  <a:pt x="2680138" y="99849"/>
                  <a:pt x="2696396" y="120508"/>
                  <a:pt x="2711669" y="141890"/>
                </a:cubicBezTo>
                <a:cubicBezTo>
                  <a:pt x="2722682" y="157308"/>
                  <a:pt x="2728404" y="177349"/>
                  <a:pt x="2743200" y="189186"/>
                </a:cubicBezTo>
                <a:cubicBezTo>
                  <a:pt x="2753483" y="197413"/>
                  <a:pt x="2849435" y="219686"/>
                  <a:pt x="2853559" y="220717"/>
                </a:cubicBezTo>
                <a:cubicBezTo>
                  <a:pt x="2903145" y="204189"/>
                  <a:pt x="2914410" y="208268"/>
                  <a:pt x="2948152" y="157655"/>
                </a:cubicBezTo>
                <a:cubicBezTo>
                  <a:pt x="2996199" y="85584"/>
                  <a:pt x="2921124" y="124624"/>
                  <a:pt x="3011214" y="94593"/>
                </a:cubicBezTo>
                <a:cubicBezTo>
                  <a:pt x="3016726" y="111130"/>
                  <a:pt x="3036282" y="183629"/>
                  <a:pt x="3058510" y="189186"/>
                </a:cubicBezTo>
                <a:cubicBezTo>
                  <a:pt x="3089521" y="196939"/>
                  <a:pt x="3121572" y="178676"/>
                  <a:pt x="3153103" y="173421"/>
                </a:cubicBezTo>
                <a:cubicBezTo>
                  <a:pt x="3174124" y="152400"/>
                  <a:pt x="3197594" y="133572"/>
                  <a:pt x="3216165" y="110359"/>
                </a:cubicBezTo>
                <a:cubicBezTo>
                  <a:pt x="3239838" y="80767"/>
                  <a:pt x="3279228" y="15766"/>
                  <a:pt x="3279228" y="15766"/>
                </a:cubicBezTo>
                <a:cubicBezTo>
                  <a:pt x="3294993" y="21021"/>
                  <a:pt x="3313547" y="21150"/>
                  <a:pt x="3326524" y="31531"/>
                </a:cubicBezTo>
                <a:cubicBezTo>
                  <a:pt x="3376371" y="71409"/>
                  <a:pt x="3343032" y="95337"/>
                  <a:pt x="3389586" y="141890"/>
                </a:cubicBezTo>
                <a:cubicBezTo>
                  <a:pt x="3401337" y="153641"/>
                  <a:pt x="3421117" y="152400"/>
                  <a:pt x="3436883" y="157655"/>
                </a:cubicBezTo>
                <a:cubicBezTo>
                  <a:pt x="3442138" y="141890"/>
                  <a:pt x="3445216" y="125223"/>
                  <a:pt x="3452648" y="110359"/>
                </a:cubicBezTo>
                <a:cubicBezTo>
                  <a:pt x="3474598" y="66459"/>
                  <a:pt x="3496607" y="50634"/>
                  <a:pt x="3531476" y="15766"/>
                </a:cubicBezTo>
                <a:cubicBezTo>
                  <a:pt x="3541986" y="57807"/>
                  <a:pt x="3554508" y="99396"/>
                  <a:pt x="3563007" y="141890"/>
                </a:cubicBezTo>
                <a:cubicBezTo>
                  <a:pt x="3568262" y="168166"/>
                  <a:pt x="3571722" y="194865"/>
                  <a:pt x="3578772" y="220717"/>
                </a:cubicBezTo>
                <a:cubicBezTo>
                  <a:pt x="3587517" y="252783"/>
                  <a:pt x="3610303" y="315311"/>
                  <a:pt x="3610303" y="315311"/>
                </a:cubicBezTo>
                <a:cubicBezTo>
                  <a:pt x="3594538" y="320566"/>
                  <a:pt x="3568262" y="315311"/>
                  <a:pt x="3563007" y="331076"/>
                </a:cubicBezTo>
                <a:cubicBezTo>
                  <a:pt x="3556665" y="350103"/>
                  <a:pt x="3586029" y="431675"/>
                  <a:pt x="3594538" y="457200"/>
                </a:cubicBezTo>
                <a:cubicBezTo>
                  <a:pt x="3573517" y="467710"/>
                  <a:pt x="3549531" y="473685"/>
                  <a:pt x="3531476" y="488731"/>
                </a:cubicBezTo>
                <a:cubicBezTo>
                  <a:pt x="3501916" y="513364"/>
                  <a:pt x="3480593" y="587453"/>
                  <a:pt x="3468414" y="614855"/>
                </a:cubicBezTo>
                <a:cubicBezTo>
                  <a:pt x="3458869" y="636331"/>
                  <a:pt x="3447393" y="656896"/>
                  <a:pt x="3436883" y="677917"/>
                </a:cubicBezTo>
                <a:cubicBezTo>
                  <a:pt x="3442138" y="719959"/>
                  <a:pt x="3435440" y="765325"/>
                  <a:pt x="3452648" y="804042"/>
                </a:cubicBezTo>
                <a:cubicBezTo>
                  <a:pt x="3459397" y="819228"/>
                  <a:pt x="3488194" y="808056"/>
                  <a:pt x="3499945" y="819807"/>
                </a:cubicBezTo>
                <a:cubicBezTo>
                  <a:pt x="3511696" y="831558"/>
                  <a:pt x="3510455" y="851338"/>
                  <a:pt x="3515710" y="867104"/>
                </a:cubicBezTo>
                <a:cubicBezTo>
                  <a:pt x="3510455" y="882869"/>
                  <a:pt x="3508190" y="899971"/>
                  <a:pt x="3499945" y="914400"/>
                </a:cubicBezTo>
                <a:cubicBezTo>
                  <a:pt x="3486908" y="937214"/>
                  <a:pt x="3467921" y="956080"/>
                  <a:pt x="3452648" y="977462"/>
                </a:cubicBezTo>
                <a:cubicBezTo>
                  <a:pt x="3441635" y="992881"/>
                  <a:pt x="3431627" y="1008993"/>
                  <a:pt x="3421117" y="1024759"/>
                </a:cubicBezTo>
                <a:cubicBezTo>
                  <a:pt x="3431627" y="1077311"/>
                  <a:pt x="3432035" y="1132944"/>
                  <a:pt x="3452648" y="1182414"/>
                </a:cubicBezTo>
                <a:cubicBezTo>
                  <a:pt x="3459936" y="1199904"/>
                  <a:pt x="3482204" y="1207292"/>
                  <a:pt x="3499945" y="1213945"/>
                </a:cubicBezTo>
                <a:cubicBezTo>
                  <a:pt x="3525035" y="1223354"/>
                  <a:pt x="3552776" y="1223212"/>
                  <a:pt x="3578772" y="1229711"/>
                </a:cubicBezTo>
                <a:cubicBezTo>
                  <a:pt x="3594894" y="1233742"/>
                  <a:pt x="3610303" y="1240221"/>
                  <a:pt x="3626069" y="1245476"/>
                </a:cubicBezTo>
                <a:cubicBezTo>
                  <a:pt x="3502312" y="1369233"/>
                  <a:pt x="3544568" y="1312549"/>
                  <a:pt x="3484179" y="1403131"/>
                </a:cubicBezTo>
                <a:cubicBezTo>
                  <a:pt x="3478924" y="1418897"/>
                  <a:pt x="3475846" y="1435564"/>
                  <a:pt x="3468414" y="1450428"/>
                </a:cubicBezTo>
                <a:cubicBezTo>
                  <a:pt x="3435861" y="1515534"/>
                  <a:pt x="3400343" y="1497017"/>
                  <a:pt x="3468414" y="1592317"/>
                </a:cubicBezTo>
                <a:cubicBezTo>
                  <a:pt x="3478073" y="1605840"/>
                  <a:pt x="3501183" y="1600012"/>
                  <a:pt x="3515710" y="1608083"/>
                </a:cubicBezTo>
                <a:cubicBezTo>
                  <a:pt x="3548837" y="1626487"/>
                  <a:pt x="3610303" y="1671145"/>
                  <a:pt x="3610303" y="1671145"/>
                </a:cubicBezTo>
                <a:cubicBezTo>
                  <a:pt x="3599793" y="1692166"/>
                  <a:pt x="3596827" y="1719161"/>
                  <a:pt x="3578772" y="1734207"/>
                </a:cubicBezTo>
                <a:cubicBezTo>
                  <a:pt x="3562126" y="1748078"/>
                  <a:pt x="3535510" y="1741173"/>
                  <a:pt x="3515710" y="1749973"/>
                </a:cubicBezTo>
                <a:cubicBezTo>
                  <a:pt x="3487709" y="1762418"/>
                  <a:pt x="3463159" y="1781504"/>
                  <a:pt x="3436883" y="1797269"/>
                </a:cubicBezTo>
                <a:cubicBezTo>
                  <a:pt x="3431628" y="1813035"/>
                  <a:pt x="3431498" y="1831589"/>
                  <a:pt x="3421117" y="1844566"/>
                </a:cubicBezTo>
                <a:cubicBezTo>
                  <a:pt x="3409281" y="1859362"/>
                  <a:pt x="3387219" y="1862699"/>
                  <a:pt x="3373821" y="1876097"/>
                </a:cubicBezTo>
                <a:cubicBezTo>
                  <a:pt x="3360423" y="1889495"/>
                  <a:pt x="3352800" y="1907628"/>
                  <a:pt x="3342290" y="1923393"/>
                </a:cubicBezTo>
                <a:cubicBezTo>
                  <a:pt x="3327697" y="1996356"/>
                  <a:pt x="3311001" y="2034358"/>
                  <a:pt x="3342290" y="2112580"/>
                </a:cubicBezTo>
                <a:cubicBezTo>
                  <a:pt x="3350570" y="2133281"/>
                  <a:pt x="3372658" y="2145366"/>
                  <a:pt x="3389586" y="2159876"/>
                </a:cubicBezTo>
                <a:cubicBezTo>
                  <a:pt x="3476415" y="2234301"/>
                  <a:pt x="3427038" y="2186485"/>
                  <a:pt x="3531476" y="2238704"/>
                </a:cubicBezTo>
                <a:cubicBezTo>
                  <a:pt x="3653720" y="2299826"/>
                  <a:pt x="3507189" y="2246375"/>
                  <a:pt x="3626069" y="2286000"/>
                </a:cubicBezTo>
                <a:cubicBezTo>
                  <a:pt x="3636579" y="2301766"/>
                  <a:pt x="3662196" y="2314915"/>
                  <a:pt x="3657600" y="2333297"/>
                </a:cubicBezTo>
                <a:cubicBezTo>
                  <a:pt x="3653569" y="2349419"/>
                  <a:pt x="3625578" y="2342516"/>
                  <a:pt x="3610303" y="2349062"/>
                </a:cubicBezTo>
                <a:cubicBezTo>
                  <a:pt x="3578555" y="2362668"/>
                  <a:pt x="3527886" y="2388840"/>
                  <a:pt x="3499945" y="2412124"/>
                </a:cubicBezTo>
                <a:cubicBezTo>
                  <a:pt x="3482817" y="2426398"/>
                  <a:pt x="3466336" y="2441822"/>
                  <a:pt x="3452648" y="2459421"/>
                </a:cubicBezTo>
                <a:cubicBezTo>
                  <a:pt x="3429382" y="2489334"/>
                  <a:pt x="3389586" y="2554014"/>
                  <a:pt x="3389586" y="2554014"/>
                </a:cubicBezTo>
                <a:cubicBezTo>
                  <a:pt x="3400096" y="2606566"/>
                  <a:pt x="3397150" y="2663735"/>
                  <a:pt x="3421117" y="2711669"/>
                </a:cubicBezTo>
                <a:cubicBezTo>
                  <a:pt x="3463654" y="2796744"/>
                  <a:pt x="3497186" y="2800087"/>
                  <a:pt x="3563007" y="2822028"/>
                </a:cubicBezTo>
                <a:cubicBezTo>
                  <a:pt x="3573517" y="2843049"/>
                  <a:pt x="3598402" y="2861908"/>
                  <a:pt x="3594538" y="2885090"/>
                </a:cubicBezTo>
                <a:cubicBezTo>
                  <a:pt x="3591423" y="2903780"/>
                  <a:pt x="3563692" y="2907220"/>
                  <a:pt x="3547241" y="2916621"/>
                </a:cubicBezTo>
                <a:cubicBezTo>
                  <a:pt x="3526836" y="2928281"/>
                  <a:pt x="3505200" y="2937642"/>
                  <a:pt x="3484179" y="2948152"/>
                </a:cubicBezTo>
                <a:cubicBezTo>
                  <a:pt x="3478924" y="2963917"/>
                  <a:pt x="3466064" y="2978997"/>
                  <a:pt x="3468414" y="2995448"/>
                </a:cubicBezTo>
                <a:cubicBezTo>
                  <a:pt x="3470121" y="3007399"/>
                  <a:pt x="3517784" y="3093826"/>
                  <a:pt x="3531476" y="3105807"/>
                </a:cubicBezTo>
                <a:cubicBezTo>
                  <a:pt x="3559995" y="3130761"/>
                  <a:pt x="3626069" y="3168869"/>
                  <a:pt x="3626069" y="3168869"/>
                </a:cubicBezTo>
                <a:cubicBezTo>
                  <a:pt x="3610303" y="3174124"/>
                  <a:pt x="3595391" y="3184635"/>
                  <a:pt x="3578772" y="3184635"/>
                </a:cubicBezTo>
                <a:cubicBezTo>
                  <a:pt x="3558406" y="3184635"/>
                  <a:pt x="3369496" y="3156991"/>
                  <a:pt x="3342290" y="3153104"/>
                </a:cubicBezTo>
                <a:cubicBezTo>
                  <a:pt x="3338674" y="3150693"/>
                  <a:pt x="3262530" y="3093940"/>
                  <a:pt x="3247696" y="3105807"/>
                </a:cubicBezTo>
                <a:cubicBezTo>
                  <a:pt x="3219871" y="3128067"/>
                  <a:pt x="3214030" y="3215893"/>
                  <a:pt x="3200400" y="3247697"/>
                </a:cubicBezTo>
                <a:cubicBezTo>
                  <a:pt x="3178561" y="3298655"/>
                  <a:pt x="3150374" y="3308864"/>
                  <a:pt x="3105807" y="3342290"/>
                </a:cubicBezTo>
                <a:cubicBezTo>
                  <a:pt x="3090041" y="3326524"/>
                  <a:pt x="3072784" y="3312121"/>
                  <a:pt x="3058510" y="3294993"/>
                </a:cubicBezTo>
                <a:cubicBezTo>
                  <a:pt x="3029750" y="3260481"/>
                  <a:pt x="3022563" y="3224223"/>
                  <a:pt x="2979683" y="3200400"/>
                </a:cubicBezTo>
                <a:cubicBezTo>
                  <a:pt x="2950629" y="3184259"/>
                  <a:pt x="2885090" y="3168869"/>
                  <a:pt x="2885090" y="3168869"/>
                </a:cubicBezTo>
                <a:cubicBezTo>
                  <a:pt x="2848304" y="3174124"/>
                  <a:pt x="2810581" y="3174858"/>
                  <a:pt x="2774731" y="3184635"/>
                </a:cubicBezTo>
                <a:cubicBezTo>
                  <a:pt x="2752057" y="3190819"/>
                  <a:pt x="2732074" y="3204506"/>
                  <a:pt x="2711669" y="3216166"/>
                </a:cubicBezTo>
                <a:cubicBezTo>
                  <a:pt x="2660453" y="3245432"/>
                  <a:pt x="2660553" y="3251516"/>
                  <a:pt x="2617076" y="3294993"/>
                </a:cubicBezTo>
                <a:cubicBezTo>
                  <a:pt x="2601310" y="3289738"/>
                  <a:pt x="2581530" y="3290979"/>
                  <a:pt x="2569779" y="3279228"/>
                </a:cubicBezTo>
                <a:cubicBezTo>
                  <a:pt x="2510974" y="3220423"/>
                  <a:pt x="2617320" y="3216104"/>
                  <a:pt x="2490952" y="3247697"/>
                </a:cubicBezTo>
                <a:cubicBezTo>
                  <a:pt x="2450143" y="3288505"/>
                  <a:pt x="2405633" y="3339198"/>
                  <a:pt x="2349062" y="3358055"/>
                </a:cubicBezTo>
                <a:lnTo>
                  <a:pt x="2301765" y="3373821"/>
                </a:lnTo>
                <a:cubicBezTo>
                  <a:pt x="2275489" y="3368566"/>
                  <a:pt x="2244743" y="3373630"/>
                  <a:pt x="2222938" y="3358055"/>
                </a:cubicBezTo>
                <a:cubicBezTo>
                  <a:pt x="2203814" y="3344395"/>
                  <a:pt x="2208025" y="3311611"/>
                  <a:pt x="2191407" y="3294993"/>
                </a:cubicBezTo>
                <a:cubicBezTo>
                  <a:pt x="2174789" y="3278375"/>
                  <a:pt x="2150166" y="3272190"/>
                  <a:pt x="2128345" y="3263462"/>
                </a:cubicBezTo>
                <a:cubicBezTo>
                  <a:pt x="2097486" y="3251118"/>
                  <a:pt x="2033752" y="3231931"/>
                  <a:pt x="2033752" y="3231931"/>
                </a:cubicBezTo>
                <a:cubicBezTo>
                  <a:pt x="1849365" y="3241636"/>
                  <a:pt x="1680646" y="3262418"/>
                  <a:pt x="1497724" y="3231931"/>
                </a:cubicBezTo>
                <a:cubicBezTo>
                  <a:pt x="1479034" y="3228816"/>
                  <a:pt x="1466193" y="3210910"/>
                  <a:pt x="1450428" y="3200400"/>
                </a:cubicBezTo>
                <a:cubicBezTo>
                  <a:pt x="1439917" y="3184635"/>
                  <a:pt x="1436489" y="3160141"/>
                  <a:pt x="1418896" y="3153104"/>
                </a:cubicBezTo>
                <a:cubicBezTo>
                  <a:pt x="1403466" y="3146932"/>
                  <a:pt x="1383351" y="3157118"/>
                  <a:pt x="1371600" y="3168869"/>
                </a:cubicBezTo>
                <a:cubicBezTo>
                  <a:pt x="1344804" y="3195665"/>
                  <a:pt x="1345302" y="3254271"/>
                  <a:pt x="1308538" y="3263462"/>
                </a:cubicBezTo>
                <a:lnTo>
                  <a:pt x="1245476" y="3279228"/>
                </a:lnTo>
                <a:cubicBezTo>
                  <a:pt x="1224455" y="3258207"/>
                  <a:pt x="1199693" y="3240356"/>
                  <a:pt x="1182414" y="3216166"/>
                </a:cubicBezTo>
                <a:cubicBezTo>
                  <a:pt x="1172755" y="3202643"/>
                  <a:pt x="1174080" y="3183733"/>
                  <a:pt x="1166648" y="3168869"/>
                </a:cubicBezTo>
                <a:cubicBezTo>
                  <a:pt x="1158174" y="3151922"/>
                  <a:pt x="1145627" y="3137338"/>
                  <a:pt x="1135117" y="3121573"/>
                </a:cubicBezTo>
                <a:cubicBezTo>
                  <a:pt x="1119352" y="3137338"/>
                  <a:pt x="1102094" y="3151741"/>
                  <a:pt x="1087821" y="3168869"/>
                </a:cubicBezTo>
                <a:cubicBezTo>
                  <a:pt x="1075691" y="3183425"/>
                  <a:pt x="1069688" y="3202768"/>
                  <a:pt x="1056290" y="3216166"/>
                </a:cubicBezTo>
                <a:cubicBezTo>
                  <a:pt x="1042892" y="3229564"/>
                  <a:pt x="1024759" y="3237187"/>
                  <a:pt x="1008993" y="3247697"/>
                </a:cubicBezTo>
                <a:cubicBezTo>
                  <a:pt x="977462" y="3242442"/>
                  <a:pt x="943611" y="3244914"/>
                  <a:pt x="914400" y="3231931"/>
                </a:cubicBezTo>
                <a:cubicBezTo>
                  <a:pt x="856760" y="3206313"/>
                  <a:pt x="873104" y="3180870"/>
                  <a:pt x="851338" y="3137338"/>
                </a:cubicBezTo>
                <a:cubicBezTo>
                  <a:pt x="842864" y="3120391"/>
                  <a:pt x="830317" y="3105807"/>
                  <a:pt x="819807" y="3090042"/>
                </a:cubicBezTo>
                <a:cubicBezTo>
                  <a:pt x="668926" y="3240920"/>
                  <a:pt x="848009" y="3047739"/>
                  <a:pt x="756745" y="3184635"/>
                </a:cubicBezTo>
                <a:cubicBezTo>
                  <a:pt x="744378" y="3203186"/>
                  <a:pt x="725214" y="3216166"/>
                  <a:pt x="709448" y="3231931"/>
                </a:cubicBezTo>
                <a:cubicBezTo>
                  <a:pt x="693683" y="3221421"/>
                  <a:pt x="673989" y="3215196"/>
                  <a:pt x="662152" y="3200400"/>
                </a:cubicBezTo>
                <a:cubicBezTo>
                  <a:pt x="651771" y="3187423"/>
                  <a:pt x="650951" y="3169083"/>
                  <a:pt x="646386" y="3153104"/>
                </a:cubicBezTo>
                <a:cubicBezTo>
                  <a:pt x="640433" y="3132270"/>
                  <a:pt x="644157" y="3106962"/>
                  <a:pt x="630621" y="3090042"/>
                </a:cubicBezTo>
                <a:cubicBezTo>
                  <a:pt x="620240" y="3077065"/>
                  <a:pt x="599090" y="3079531"/>
                  <a:pt x="583324" y="3074276"/>
                </a:cubicBezTo>
                <a:cubicBezTo>
                  <a:pt x="562303" y="3084786"/>
                  <a:pt x="540806" y="3094393"/>
                  <a:pt x="520262" y="3105807"/>
                </a:cubicBezTo>
                <a:cubicBezTo>
                  <a:pt x="493475" y="3120689"/>
                  <a:pt x="469330" y="3140424"/>
                  <a:pt x="441434" y="3153104"/>
                </a:cubicBezTo>
                <a:cubicBezTo>
                  <a:pt x="378569" y="3181679"/>
                  <a:pt x="333358" y="3187332"/>
                  <a:pt x="268014" y="3200400"/>
                </a:cubicBezTo>
                <a:cubicBezTo>
                  <a:pt x="197005" y="3193299"/>
                  <a:pt x="94593" y="3231492"/>
                  <a:pt x="94593" y="3137338"/>
                </a:cubicBezTo>
                <a:cubicBezTo>
                  <a:pt x="94593" y="3105372"/>
                  <a:pt x="110359" y="3074711"/>
                  <a:pt x="110359" y="3042745"/>
                </a:cubicBezTo>
                <a:cubicBezTo>
                  <a:pt x="110359" y="3015949"/>
                  <a:pt x="99848" y="3095297"/>
                  <a:pt x="94593" y="3121573"/>
                </a:cubicBezTo>
                <a:cubicBezTo>
                  <a:pt x="110359" y="3132083"/>
                  <a:pt x="123310" y="3156820"/>
                  <a:pt x="141890" y="3153104"/>
                </a:cubicBezTo>
                <a:cubicBezTo>
                  <a:pt x="160470" y="3149388"/>
                  <a:pt x="160023" y="3119205"/>
                  <a:pt x="173421" y="3105807"/>
                </a:cubicBezTo>
                <a:cubicBezTo>
                  <a:pt x="192001" y="3087227"/>
                  <a:pt x="215462" y="3074276"/>
                  <a:pt x="236483" y="3058511"/>
                </a:cubicBezTo>
                <a:cubicBezTo>
                  <a:pt x="274006" y="2945941"/>
                  <a:pt x="295669" y="2982353"/>
                  <a:pt x="220717" y="2932386"/>
                </a:cubicBezTo>
                <a:cubicBezTo>
                  <a:pt x="225972" y="2916621"/>
                  <a:pt x="224732" y="2896841"/>
                  <a:pt x="236483" y="2885090"/>
                </a:cubicBezTo>
                <a:cubicBezTo>
                  <a:pt x="248234" y="2873339"/>
                  <a:pt x="279749" y="2885446"/>
                  <a:pt x="283779" y="2869324"/>
                </a:cubicBezTo>
                <a:cubicBezTo>
                  <a:pt x="288374" y="2850942"/>
                  <a:pt x="267044" y="2833865"/>
                  <a:pt x="252248" y="2822028"/>
                </a:cubicBezTo>
                <a:cubicBezTo>
                  <a:pt x="239271" y="2811647"/>
                  <a:pt x="221174" y="2809867"/>
                  <a:pt x="204952" y="2806262"/>
                </a:cubicBezTo>
                <a:cubicBezTo>
                  <a:pt x="165591" y="2797515"/>
                  <a:pt x="35187" y="2779758"/>
                  <a:pt x="0" y="2774731"/>
                </a:cubicBezTo>
                <a:cubicBezTo>
                  <a:pt x="21021" y="2758966"/>
                  <a:pt x="41680" y="2742707"/>
                  <a:pt x="63062" y="2727435"/>
                </a:cubicBezTo>
                <a:cubicBezTo>
                  <a:pt x="78481" y="2716422"/>
                  <a:pt x="98522" y="2710700"/>
                  <a:pt x="110359" y="2695904"/>
                </a:cubicBezTo>
                <a:cubicBezTo>
                  <a:pt x="120740" y="2682927"/>
                  <a:pt x="116906" y="2662434"/>
                  <a:pt x="126124" y="2648607"/>
                </a:cubicBezTo>
                <a:cubicBezTo>
                  <a:pt x="159864" y="2597997"/>
                  <a:pt x="171133" y="2602074"/>
                  <a:pt x="220717" y="2585545"/>
                </a:cubicBezTo>
                <a:cubicBezTo>
                  <a:pt x="231227" y="2569779"/>
                  <a:pt x="252248" y="2557196"/>
                  <a:pt x="252248" y="2538248"/>
                </a:cubicBezTo>
                <a:cubicBezTo>
                  <a:pt x="252248" y="2475186"/>
                  <a:pt x="199696" y="2464676"/>
                  <a:pt x="157655" y="2443655"/>
                </a:cubicBezTo>
                <a:cubicBezTo>
                  <a:pt x="173421" y="2427890"/>
                  <a:pt x="187824" y="2410632"/>
                  <a:pt x="204952" y="2396359"/>
                </a:cubicBezTo>
                <a:cubicBezTo>
                  <a:pt x="219508" y="2384229"/>
                  <a:pt x="238850" y="2378226"/>
                  <a:pt x="252248" y="2364828"/>
                </a:cubicBezTo>
                <a:cubicBezTo>
                  <a:pt x="265646" y="2351430"/>
                  <a:pt x="273269" y="2333297"/>
                  <a:pt x="283779" y="2317531"/>
                </a:cubicBezTo>
                <a:cubicBezTo>
                  <a:pt x="273269" y="2301766"/>
                  <a:pt x="255363" y="2288925"/>
                  <a:pt x="252248" y="2270235"/>
                </a:cubicBezTo>
                <a:cubicBezTo>
                  <a:pt x="249516" y="2253843"/>
                  <a:pt x="263449" y="2238917"/>
                  <a:pt x="268014" y="2222938"/>
                </a:cubicBezTo>
                <a:cubicBezTo>
                  <a:pt x="273967" y="2202104"/>
                  <a:pt x="278524" y="2180897"/>
                  <a:pt x="283779" y="2159876"/>
                </a:cubicBezTo>
                <a:cubicBezTo>
                  <a:pt x="278524" y="2144111"/>
                  <a:pt x="278395" y="2125557"/>
                  <a:pt x="268014" y="2112580"/>
                </a:cubicBezTo>
                <a:cubicBezTo>
                  <a:pt x="256177" y="2097784"/>
                  <a:pt x="234115" y="2094446"/>
                  <a:pt x="220717" y="2081048"/>
                </a:cubicBezTo>
                <a:cubicBezTo>
                  <a:pt x="207319" y="2067650"/>
                  <a:pt x="199696" y="2049517"/>
                  <a:pt x="189186" y="2033752"/>
                </a:cubicBezTo>
                <a:cubicBezTo>
                  <a:pt x="204952" y="2017986"/>
                  <a:pt x="224115" y="2005006"/>
                  <a:pt x="236483" y="1986455"/>
                </a:cubicBezTo>
                <a:cubicBezTo>
                  <a:pt x="267531" y="1939883"/>
                  <a:pt x="245026" y="1895825"/>
                  <a:pt x="236483" y="1844566"/>
                </a:cubicBezTo>
                <a:cubicBezTo>
                  <a:pt x="322554" y="1672425"/>
                  <a:pt x="211320" y="1868819"/>
                  <a:pt x="315310" y="1749973"/>
                </a:cubicBezTo>
                <a:cubicBezTo>
                  <a:pt x="340264" y="1721454"/>
                  <a:pt x="378372" y="1655380"/>
                  <a:pt x="378372" y="1655380"/>
                </a:cubicBezTo>
                <a:cubicBezTo>
                  <a:pt x="323362" y="1633375"/>
                  <a:pt x="272771" y="1637847"/>
                  <a:pt x="283779" y="1560786"/>
                </a:cubicBezTo>
                <a:cubicBezTo>
                  <a:pt x="286459" y="1542029"/>
                  <a:pt x="304800" y="1529255"/>
                  <a:pt x="315310" y="1513490"/>
                </a:cubicBezTo>
                <a:cubicBezTo>
                  <a:pt x="299545" y="1497724"/>
                  <a:pt x="288715" y="1474473"/>
                  <a:pt x="268014" y="1466193"/>
                </a:cubicBezTo>
                <a:cubicBezTo>
                  <a:pt x="233512" y="1452392"/>
                  <a:pt x="183931" y="1476704"/>
                  <a:pt x="157655" y="1450428"/>
                </a:cubicBezTo>
                <a:cubicBezTo>
                  <a:pt x="141037" y="1433810"/>
                  <a:pt x="201593" y="1432557"/>
                  <a:pt x="220717" y="1418897"/>
                </a:cubicBezTo>
                <a:cubicBezTo>
                  <a:pt x="259341" y="1391309"/>
                  <a:pt x="274403" y="1362017"/>
                  <a:pt x="299545" y="1324304"/>
                </a:cubicBezTo>
                <a:cubicBezTo>
                  <a:pt x="304800" y="1308538"/>
                  <a:pt x="323860" y="1291257"/>
                  <a:pt x="315310" y="1277007"/>
                </a:cubicBezTo>
                <a:cubicBezTo>
                  <a:pt x="297508" y="1247338"/>
                  <a:pt x="196363" y="1234299"/>
                  <a:pt x="173421" y="1229711"/>
                </a:cubicBezTo>
                <a:cubicBezTo>
                  <a:pt x="210949" y="1207194"/>
                  <a:pt x="282469" y="1167958"/>
                  <a:pt x="315310" y="1135117"/>
                </a:cubicBezTo>
                <a:cubicBezTo>
                  <a:pt x="328708" y="1121719"/>
                  <a:pt x="336331" y="1103586"/>
                  <a:pt x="346841" y="1087821"/>
                </a:cubicBezTo>
                <a:cubicBezTo>
                  <a:pt x="331076" y="1077311"/>
                  <a:pt x="303261" y="1074870"/>
                  <a:pt x="299545" y="1056290"/>
                </a:cubicBezTo>
                <a:cubicBezTo>
                  <a:pt x="293363" y="1025377"/>
                  <a:pt x="363533" y="987355"/>
                  <a:pt x="378372" y="977462"/>
                </a:cubicBezTo>
                <a:cubicBezTo>
                  <a:pt x="388882" y="961697"/>
                  <a:pt x="414498" y="948548"/>
                  <a:pt x="409903" y="930166"/>
                </a:cubicBezTo>
                <a:cubicBezTo>
                  <a:pt x="405873" y="914044"/>
                  <a:pt x="378586" y="918965"/>
                  <a:pt x="362607" y="914400"/>
                </a:cubicBezTo>
                <a:cubicBezTo>
                  <a:pt x="341773" y="908447"/>
                  <a:pt x="320566" y="903890"/>
                  <a:pt x="299545" y="898635"/>
                </a:cubicBezTo>
                <a:cubicBezTo>
                  <a:pt x="310055" y="882869"/>
                  <a:pt x="322602" y="868286"/>
                  <a:pt x="331076" y="851338"/>
                </a:cubicBezTo>
                <a:cubicBezTo>
                  <a:pt x="338508" y="836474"/>
                  <a:pt x="338596" y="818471"/>
                  <a:pt x="346841" y="804042"/>
                </a:cubicBezTo>
                <a:cubicBezTo>
                  <a:pt x="359878" y="781228"/>
                  <a:pt x="378372" y="762001"/>
                  <a:pt x="394138" y="740980"/>
                </a:cubicBezTo>
                <a:cubicBezTo>
                  <a:pt x="383628" y="714704"/>
                  <a:pt x="384094" y="680570"/>
                  <a:pt x="362607" y="662152"/>
                </a:cubicBezTo>
                <a:cubicBezTo>
                  <a:pt x="342262" y="644713"/>
                  <a:pt x="310306" y="650176"/>
                  <a:pt x="283779" y="646386"/>
                </a:cubicBezTo>
                <a:cubicBezTo>
                  <a:pt x="236670" y="639656"/>
                  <a:pt x="189186" y="635876"/>
                  <a:pt x="141890" y="630621"/>
                </a:cubicBezTo>
                <a:cubicBezTo>
                  <a:pt x="157655" y="625366"/>
                  <a:pt x="174659" y="622926"/>
                  <a:pt x="189186" y="614855"/>
                </a:cubicBezTo>
                <a:cubicBezTo>
                  <a:pt x="274044" y="567711"/>
                  <a:pt x="273625" y="561947"/>
                  <a:pt x="331076" y="504497"/>
                </a:cubicBezTo>
                <a:cubicBezTo>
                  <a:pt x="315310" y="488731"/>
                  <a:pt x="303137" y="468262"/>
                  <a:pt x="283779" y="457200"/>
                </a:cubicBezTo>
                <a:cubicBezTo>
                  <a:pt x="264966" y="446450"/>
                  <a:pt x="242167" y="444499"/>
                  <a:pt x="220717" y="441435"/>
                </a:cubicBezTo>
                <a:cubicBezTo>
                  <a:pt x="168434" y="433966"/>
                  <a:pt x="115614" y="430924"/>
                  <a:pt x="63062" y="425669"/>
                </a:cubicBezTo>
                <a:cubicBezTo>
                  <a:pt x="137762" y="388319"/>
                  <a:pt x="214537" y="355084"/>
                  <a:pt x="268014" y="283780"/>
                </a:cubicBezTo>
                <a:lnTo>
                  <a:pt x="315310" y="220717"/>
                </a:lnTo>
                <a:cubicBezTo>
                  <a:pt x="320565" y="204952"/>
                  <a:pt x="331076" y="190039"/>
                  <a:pt x="331076" y="173421"/>
                </a:cubicBezTo>
                <a:cubicBezTo>
                  <a:pt x="331076" y="100111"/>
                  <a:pt x="281932" y="120561"/>
                  <a:pt x="220717" y="110359"/>
                </a:cubicBezTo>
                <a:cubicBezTo>
                  <a:pt x="236483" y="99849"/>
                  <a:pt x="256177" y="93624"/>
                  <a:pt x="268014" y="78828"/>
                </a:cubicBezTo>
                <a:cubicBezTo>
                  <a:pt x="278395" y="65851"/>
                  <a:pt x="267657" y="35562"/>
                  <a:pt x="283779" y="31531"/>
                </a:cubicBezTo>
                <a:cubicBezTo>
                  <a:pt x="302161" y="26935"/>
                  <a:pt x="312176" y="61712"/>
                  <a:pt x="331076" y="63062"/>
                </a:cubicBezTo>
                <a:cubicBezTo>
                  <a:pt x="462121" y="72422"/>
                  <a:pt x="593835" y="63062"/>
                  <a:pt x="725214" y="63062"/>
                </a:cubicBezTo>
              </a:path>
            </a:pathLst>
          </a:custGeom>
          <a:noFill/>
          <a:ln w="508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1" name="Freeform 16">
            <a:extLst>
              <a:ext uri="{FF2B5EF4-FFF2-40B4-BE49-F238E27FC236}">
                <a16:creationId xmlns="" xmlns:a16="http://schemas.microsoft.com/office/drawing/2014/main" id="{9EDE4FDB-0780-399A-8AA6-41ACE9C7BC8E}"/>
              </a:ext>
            </a:extLst>
          </p:cNvPr>
          <p:cNvSpPr>
            <a:spLocks/>
          </p:cNvSpPr>
          <p:nvPr/>
        </p:nvSpPr>
        <p:spPr bwMode="auto">
          <a:xfrm>
            <a:off x="4362450" y="1111250"/>
            <a:ext cx="1447800" cy="631825"/>
          </a:xfrm>
          <a:custGeom>
            <a:avLst/>
            <a:gdLst>
              <a:gd name="T0" fmla="*/ 756745 w 3662196"/>
              <a:gd name="T1" fmla="*/ 110359 h 3373821"/>
              <a:gd name="T2" fmla="*/ 1040524 w 3662196"/>
              <a:gd name="T3" fmla="*/ 141890 h 3373821"/>
              <a:gd name="T4" fmla="*/ 1481959 w 3662196"/>
              <a:gd name="T5" fmla="*/ 78828 h 3373821"/>
              <a:gd name="T6" fmla="*/ 1844565 w 3662196"/>
              <a:gd name="T7" fmla="*/ 110359 h 3373821"/>
              <a:gd name="T8" fmla="*/ 2096814 w 3662196"/>
              <a:gd name="T9" fmla="*/ 220717 h 3373821"/>
              <a:gd name="T10" fmla="*/ 2364828 w 3662196"/>
              <a:gd name="T11" fmla="*/ 252248 h 3373821"/>
              <a:gd name="T12" fmla="*/ 2585545 w 3662196"/>
              <a:gd name="T13" fmla="*/ 157655 h 3373821"/>
              <a:gd name="T14" fmla="*/ 2853559 w 3662196"/>
              <a:gd name="T15" fmla="*/ 220717 h 3373821"/>
              <a:gd name="T16" fmla="*/ 3153103 w 3662196"/>
              <a:gd name="T17" fmla="*/ 173421 h 3373821"/>
              <a:gd name="T18" fmla="*/ 3389586 w 3662196"/>
              <a:gd name="T19" fmla="*/ 141890 h 3373821"/>
              <a:gd name="T20" fmla="*/ 3563007 w 3662196"/>
              <a:gd name="T21" fmla="*/ 141890 h 3373821"/>
              <a:gd name="T22" fmla="*/ 3594538 w 3662196"/>
              <a:gd name="T23" fmla="*/ 457200 h 3373821"/>
              <a:gd name="T24" fmla="*/ 3452648 w 3662196"/>
              <a:gd name="T25" fmla="*/ 804042 h 3373821"/>
              <a:gd name="T26" fmla="*/ 3452648 w 3662196"/>
              <a:gd name="T27" fmla="*/ 977462 h 3373821"/>
              <a:gd name="T28" fmla="*/ 3578772 w 3662196"/>
              <a:gd name="T29" fmla="*/ 1229711 h 3373821"/>
              <a:gd name="T30" fmla="*/ 3468414 w 3662196"/>
              <a:gd name="T31" fmla="*/ 1592317 h 3373821"/>
              <a:gd name="T32" fmla="*/ 3515710 w 3662196"/>
              <a:gd name="T33" fmla="*/ 1749973 h 3373821"/>
              <a:gd name="T34" fmla="*/ 3342290 w 3662196"/>
              <a:gd name="T35" fmla="*/ 1923393 h 3373821"/>
              <a:gd name="T36" fmla="*/ 3626069 w 3662196"/>
              <a:gd name="T37" fmla="*/ 2286000 h 3373821"/>
              <a:gd name="T38" fmla="*/ 3452648 w 3662196"/>
              <a:gd name="T39" fmla="*/ 2459421 h 3373821"/>
              <a:gd name="T40" fmla="*/ 3594538 w 3662196"/>
              <a:gd name="T41" fmla="*/ 2885090 h 3373821"/>
              <a:gd name="T42" fmla="*/ 3531476 w 3662196"/>
              <a:gd name="T43" fmla="*/ 3105807 h 3373821"/>
              <a:gd name="T44" fmla="*/ 3247696 w 3662196"/>
              <a:gd name="T45" fmla="*/ 3105807 h 3373821"/>
              <a:gd name="T46" fmla="*/ 2979683 w 3662196"/>
              <a:gd name="T47" fmla="*/ 3200400 h 3373821"/>
              <a:gd name="T48" fmla="*/ 2617076 w 3662196"/>
              <a:gd name="T49" fmla="*/ 3294993 h 3373821"/>
              <a:gd name="T50" fmla="*/ 2301765 w 3662196"/>
              <a:gd name="T51" fmla="*/ 3373821 h 3373821"/>
              <a:gd name="T52" fmla="*/ 2033752 w 3662196"/>
              <a:gd name="T53" fmla="*/ 3231931 h 3373821"/>
              <a:gd name="T54" fmla="*/ 1371600 w 3662196"/>
              <a:gd name="T55" fmla="*/ 3168869 h 3373821"/>
              <a:gd name="T56" fmla="*/ 1166648 w 3662196"/>
              <a:gd name="T57" fmla="*/ 3168869 h 3373821"/>
              <a:gd name="T58" fmla="*/ 1008993 w 3662196"/>
              <a:gd name="T59" fmla="*/ 3247697 h 3373821"/>
              <a:gd name="T60" fmla="*/ 756745 w 3662196"/>
              <a:gd name="T61" fmla="*/ 3184635 h 3373821"/>
              <a:gd name="T62" fmla="*/ 630621 w 3662196"/>
              <a:gd name="T63" fmla="*/ 3090042 h 3373821"/>
              <a:gd name="T64" fmla="*/ 268014 w 3662196"/>
              <a:gd name="T65" fmla="*/ 3200400 h 3373821"/>
              <a:gd name="T66" fmla="*/ 141890 w 3662196"/>
              <a:gd name="T67" fmla="*/ 3153104 h 3373821"/>
              <a:gd name="T68" fmla="*/ 236483 w 3662196"/>
              <a:gd name="T69" fmla="*/ 2885090 h 3373821"/>
              <a:gd name="T70" fmla="*/ 0 w 3662196"/>
              <a:gd name="T71" fmla="*/ 2774731 h 3373821"/>
              <a:gd name="T72" fmla="*/ 220717 w 3662196"/>
              <a:gd name="T73" fmla="*/ 2585545 h 3373821"/>
              <a:gd name="T74" fmla="*/ 252248 w 3662196"/>
              <a:gd name="T75" fmla="*/ 2364828 h 3373821"/>
              <a:gd name="T76" fmla="*/ 283779 w 3662196"/>
              <a:gd name="T77" fmla="*/ 2159876 h 3373821"/>
              <a:gd name="T78" fmla="*/ 236483 w 3662196"/>
              <a:gd name="T79" fmla="*/ 1986455 h 3373821"/>
              <a:gd name="T80" fmla="*/ 283779 w 3662196"/>
              <a:gd name="T81" fmla="*/ 1560786 h 3373821"/>
              <a:gd name="T82" fmla="*/ 220717 w 3662196"/>
              <a:gd name="T83" fmla="*/ 1418897 h 3373821"/>
              <a:gd name="T84" fmla="*/ 315310 w 3662196"/>
              <a:gd name="T85" fmla="*/ 1135117 h 3373821"/>
              <a:gd name="T86" fmla="*/ 409903 w 3662196"/>
              <a:gd name="T87" fmla="*/ 930166 h 3373821"/>
              <a:gd name="T88" fmla="*/ 346841 w 3662196"/>
              <a:gd name="T89" fmla="*/ 804042 h 3373821"/>
              <a:gd name="T90" fmla="*/ 141890 w 3662196"/>
              <a:gd name="T91" fmla="*/ 630621 h 3373821"/>
              <a:gd name="T92" fmla="*/ 220717 w 3662196"/>
              <a:gd name="T93" fmla="*/ 441435 h 3373821"/>
              <a:gd name="T94" fmla="*/ 331076 w 3662196"/>
              <a:gd name="T95" fmla="*/ 173421 h 3373821"/>
              <a:gd name="T96" fmla="*/ 331076 w 3662196"/>
              <a:gd name="T97" fmla="*/ 63062 h 3373821"/>
              <a:gd name="T98" fmla="*/ 0 w 3662196"/>
              <a:gd name="T99" fmla="*/ 0 h 3373821"/>
              <a:gd name="T100" fmla="*/ 3662196 w 3662196"/>
              <a:gd name="T101" fmla="*/ 3373821 h 3373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662196" h="3373821">
                <a:moveTo>
                  <a:pt x="614855" y="0"/>
                </a:moveTo>
                <a:cubicBezTo>
                  <a:pt x="615884" y="4116"/>
                  <a:pt x="638163" y="100081"/>
                  <a:pt x="646386" y="110359"/>
                </a:cubicBezTo>
                <a:cubicBezTo>
                  <a:pt x="658223" y="125155"/>
                  <a:pt x="677917" y="131380"/>
                  <a:pt x="693683" y="141890"/>
                </a:cubicBezTo>
                <a:cubicBezTo>
                  <a:pt x="714704" y="131380"/>
                  <a:pt x="736816" y="122815"/>
                  <a:pt x="756745" y="110359"/>
                </a:cubicBezTo>
                <a:cubicBezTo>
                  <a:pt x="785306" y="92508"/>
                  <a:pt x="833754" y="48205"/>
                  <a:pt x="867103" y="31531"/>
                </a:cubicBezTo>
                <a:cubicBezTo>
                  <a:pt x="881967" y="24099"/>
                  <a:pt x="898634" y="21021"/>
                  <a:pt x="914400" y="15766"/>
                </a:cubicBezTo>
                <a:cubicBezTo>
                  <a:pt x="939060" y="65086"/>
                  <a:pt x="945290" y="94166"/>
                  <a:pt x="993228" y="126124"/>
                </a:cubicBezTo>
                <a:cubicBezTo>
                  <a:pt x="1007055" y="135342"/>
                  <a:pt x="1024759" y="136635"/>
                  <a:pt x="1040524" y="141890"/>
                </a:cubicBezTo>
                <a:cubicBezTo>
                  <a:pt x="1052396" y="139911"/>
                  <a:pt x="1174664" y="122117"/>
                  <a:pt x="1198179" y="110359"/>
                </a:cubicBezTo>
                <a:cubicBezTo>
                  <a:pt x="1232074" y="93412"/>
                  <a:pt x="1257587" y="61371"/>
                  <a:pt x="1292772" y="47297"/>
                </a:cubicBezTo>
                <a:cubicBezTo>
                  <a:pt x="1387030" y="9594"/>
                  <a:pt x="1344752" y="24716"/>
                  <a:pt x="1418896" y="0"/>
                </a:cubicBezTo>
                <a:cubicBezTo>
                  <a:pt x="1453426" y="34529"/>
                  <a:pt x="1455441" y="32420"/>
                  <a:pt x="1481959" y="78828"/>
                </a:cubicBezTo>
                <a:cubicBezTo>
                  <a:pt x="1493619" y="99233"/>
                  <a:pt x="1499830" y="122766"/>
                  <a:pt x="1513490" y="141890"/>
                </a:cubicBezTo>
                <a:cubicBezTo>
                  <a:pt x="1538826" y="177361"/>
                  <a:pt x="1590727" y="211642"/>
                  <a:pt x="1623848" y="236483"/>
                </a:cubicBezTo>
                <a:cubicBezTo>
                  <a:pt x="1810462" y="205380"/>
                  <a:pt x="1657243" y="254559"/>
                  <a:pt x="1749972" y="173421"/>
                </a:cubicBezTo>
                <a:cubicBezTo>
                  <a:pt x="1778491" y="148467"/>
                  <a:pt x="1844565" y="110359"/>
                  <a:pt x="1844565" y="110359"/>
                </a:cubicBezTo>
                <a:cubicBezTo>
                  <a:pt x="1860331" y="120869"/>
                  <a:pt x="1878464" y="128492"/>
                  <a:pt x="1891862" y="141890"/>
                </a:cubicBezTo>
                <a:cubicBezTo>
                  <a:pt x="1905260" y="155288"/>
                  <a:pt x="1908837" y="177056"/>
                  <a:pt x="1923393" y="189186"/>
                </a:cubicBezTo>
                <a:cubicBezTo>
                  <a:pt x="1949368" y="210832"/>
                  <a:pt x="2000895" y="225530"/>
                  <a:pt x="2033752" y="236483"/>
                </a:cubicBezTo>
                <a:cubicBezTo>
                  <a:pt x="2054773" y="231228"/>
                  <a:pt x="2077434" y="230407"/>
                  <a:pt x="2096814" y="220717"/>
                </a:cubicBezTo>
                <a:cubicBezTo>
                  <a:pt x="2120316" y="208966"/>
                  <a:pt x="2138495" y="188693"/>
                  <a:pt x="2159876" y="173421"/>
                </a:cubicBezTo>
                <a:cubicBezTo>
                  <a:pt x="2211873" y="136280"/>
                  <a:pt x="2208648" y="141152"/>
                  <a:pt x="2270234" y="110359"/>
                </a:cubicBezTo>
                <a:cubicBezTo>
                  <a:pt x="2286000" y="120869"/>
                  <a:pt x="2305694" y="127094"/>
                  <a:pt x="2317531" y="141890"/>
                </a:cubicBezTo>
                <a:cubicBezTo>
                  <a:pt x="2392916" y="236121"/>
                  <a:pt x="2252057" y="139477"/>
                  <a:pt x="2364828" y="252248"/>
                </a:cubicBezTo>
                <a:cubicBezTo>
                  <a:pt x="2376579" y="263999"/>
                  <a:pt x="2396359" y="262759"/>
                  <a:pt x="2412124" y="268014"/>
                </a:cubicBezTo>
                <a:cubicBezTo>
                  <a:pt x="2433145" y="262759"/>
                  <a:pt x="2456373" y="262998"/>
                  <a:pt x="2475186" y="252248"/>
                </a:cubicBezTo>
                <a:cubicBezTo>
                  <a:pt x="2494544" y="241186"/>
                  <a:pt x="2505555" y="219462"/>
                  <a:pt x="2522483" y="204952"/>
                </a:cubicBezTo>
                <a:cubicBezTo>
                  <a:pt x="2542433" y="187852"/>
                  <a:pt x="2566965" y="176235"/>
                  <a:pt x="2585545" y="157655"/>
                </a:cubicBezTo>
                <a:cubicBezTo>
                  <a:pt x="2690648" y="52552"/>
                  <a:pt x="2538249" y="162911"/>
                  <a:pt x="2664372" y="78828"/>
                </a:cubicBezTo>
                <a:cubicBezTo>
                  <a:pt x="2680138" y="99849"/>
                  <a:pt x="2696396" y="120508"/>
                  <a:pt x="2711669" y="141890"/>
                </a:cubicBezTo>
                <a:cubicBezTo>
                  <a:pt x="2722682" y="157308"/>
                  <a:pt x="2728404" y="177349"/>
                  <a:pt x="2743200" y="189186"/>
                </a:cubicBezTo>
                <a:cubicBezTo>
                  <a:pt x="2753483" y="197413"/>
                  <a:pt x="2849435" y="219686"/>
                  <a:pt x="2853559" y="220717"/>
                </a:cubicBezTo>
                <a:cubicBezTo>
                  <a:pt x="2903145" y="204189"/>
                  <a:pt x="2914410" y="208268"/>
                  <a:pt x="2948152" y="157655"/>
                </a:cubicBezTo>
                <a:cubicBezTo>
                  <a:pt x="2996199" y="85584"/>
                  <a:pt x="2921124" y="124624"/>
                  <a:pt x="3011214" y="94593"/>
                </a:cubicBezTo>
                <a:cubicBezTo>
                  <a:pt x="3016726" y="111130"/>
                  <a:pt x="3036282" y="183629"/>
                  <a:pt x="3058510" y="189186"/>
                </a:cubicBezTo>
                <a:cubicBezTo>
                  <a:pt x="3089521" y="196939"/>
                  <a:pt x="3121572" y="178676"/>
                  <a:pt x="3153103" y="173421"/>
                </a:cubicBezTo>
                <a:cubicBezTo>
                  <a:pt x="3174124" y="152400"/>
                  <a:pt x="3197594" y="133572"/>
                  <a:pt x="3216165" y="110359"/>
                </a:cubicBezTo>
                <a:cubicBezTo>
                  <a:pt x="3239838" y="80767"/>
                  <a:pt x="3279228" y="15766"/>
                  <a:pt x="3279228" y="15766"/>
                </a:cubicBezTo>
                <a:cubicBezTo>
                  <a:pt x="3294993" y="21021"/>
                  <a:pt x="3313547" y="21150"/>
                  <a:pt x="3326524" y="31531"/>
                </a:cubicBezTo>
                <a:cubicBezTo>
                  <a:pt x="3376371" y="71409"/>
                  <a:pt x="3343032" y="95337"/>
                  <a:pt x="3389586" y="141890"/>
                </a:cubicBezTo>
                <a:cubicBezTo>
                  <a:pt x="3401337" y="153641"/>
                  <a:pt x="3421117" y="152400"/>
                  <a:pt x="3436883" y="157655"/>
                </a:cubicBezTo>
                <a:cubicBezTo>
                  <a:pt x="3442138" y="141890"/>
                  <a:pt x="3445216" y="125223"/>
                  <a:pt x="3452648" y="110359"/>
                </a:cubicBezTo>
                <a:cubicBezTo>
                  <a:pt x="3474598" y="66459"/>
                  <a:pt x="3496607" y="50634"/>
                  <a:pt x="3531476" y="15766"/>
                </a:cubicBezTo>
                <a:cubicBezTo>
                  <a:pt x="3541986" y="57807"/>
                  <a:pt x="3554508" y="99396"/>
                  <a:pt x="3563007" y="141890"/>
                </a:cubicBezTo>
                <a:cubicBezTo>
                  <a:pt x="3568262" y="168166"/>
                  <a:pt x="3571722" y="194865"/>
                  <a:pt x="3578772" y="220717"/>
                </a:cubicBezTo>
                <a:cubicBezTo>
                  <a:pt x="3587517" y="252783"/>
                  <a:pt x="3610303" y="315311"/>
                  <a:pt x="3610303" y="315311"/>
                </a:cubicBezTo>
                <a:cubicBezTo>
                  <a:pt x="3594538" y="320566"/>
                  <a:pt x="3568262" y="315311"/>
                  <a:pt x="3563007" y="331076"/>
                </a:cubicBezTo>
                <a:cubicBezTo>
                  <a:pt x="3556665" y="350103"/>
                  <a:pt x="3586029" y="431675"/>
                  <a:pt x="3594538" y="457200"/>
                </a:cubicBezTo>
                <a:cubicBezTo>
                  <a:pt x="3573517" y="467710"/>
                  <a:pt x="3549531" y="473685"/>
                  <a:pt x="3531476" y="488731"/>
                </a:cubicBezTo>
                <a:cubicBezTo>
                  <a:pt x="3501916" y="513364"/>
                  <a:pt x="3480593" y="587453"/>
                  <a:pt x="3468414" y="614855"/>
                </a:cubicBezTo>
                <a:cubicBezTo>
                  <a:pt x="3458869" y="636331"/>
                  <a:pt x="3447393" y="656896"/>
                  <a:pt x="3436883" y="677917"/>
                </a:cubicBezTo>
                <a:cubicBezTo>
                  <a:pt x="3442138" y="719959"/>
                  <a:pt x="3435440" y="765325"/>
                  <a:pt x="3452648" y="804042"/>
                </a:cubicBezTo>
                <a:cubicBezTo>
                  <a:pt x="3459397" y="819228"/>
                  <a:pt x="3488194" y="808056"/>
                  <a:pt x="3499945" y="819807"/>
                </a:cubicBezTo>
                <a:cubicBezTo>
                  <a:pt x="3511696" y="831558"/>
                  <a:pt x="3510455" y="851338"/>
                  <a:pt x="3515710" y="867104"/>
                </a:cubicBezTo>
                <a:cubicBezTo>
                  <a:pt x="3510455" y="882869"/>
                  <a:pt x="3508190" y="899971"/>
                  <a:pt x="3499945" y="914400"/>
                </a:cubicBezTo>
                <a:cubicBezTo>
                  <a:pt x="3486908" y="937214"/>
                  <a:pt x="3467921" y="956080"/>
                  <a:pt x="3452648" y="977462"/>
                </a:cubicBezTo>
                <a:cubicBezTo>
                  <a:pt x="3441635" y="992881"/>
                  <a:pt x="3431627" y="1008993"/>
                  <a:pt x="3421117" y="1024759"/>
                </a:cubicBezTo>
                <a:cubicBezTo>
                  <a:pt x="3431627" y="1077311"/>
                  <a:pt x="3432035" y="1132944"/>
                  <a:pt x="3452648" y="1182414"/>
                </a:cubicBezTo>
                <a:cubicBezTo>
                  <a:pt x="3459936" y="1199904"/>
                  <a:pt x="3482204" y="1207292"/>
                  <a:pt x="3499945" y="1213945"/>
                </a:cubicBezTo>
                <a:cubicBezTo>
                  <a:pt x="3525035" y="1223354"/>
                  <a:pt x="3552776" y="1223212"/>
                  <a:pt x="3578772" y="1229711"/>
                </a:cubicBezTo>
                <a:cubicBezTo>
                  <a:pt x="3594894" y="1233742"/>
                  <a:pt x="3610303" y="1240221"/>
                  <a:pt x="3626069" y="1245476"/>
                </a:cubicBezTo>
                <a:cubicBezTo>
                  <a:pt x="3502312" y="1369233"/>
                  <a:pt x="3544568" y="1312549"/>
                  <a:pt x="3484179" y="1403131"/>
                </a:cubicBezTo>
                <a:cubicBezTo>
                  <a:pt x="3478924" y="1418897"/>
                  <a:pt x="3475846" y="1435564"/>
                  <a:pt x="3468414" y="1450428"/>
                </a:cubicBezTo>
                <a:cubicBezTo>
                  <a:pt x="3435861" y="1515534"/>
                  <a:pt x="3400343" y="1497017"/>
                  <a:pt x="3468414" y="1592317"/>
                </a:cubicBezTo>
                <a:cubicBezTo>
                  <a:pt x="3478073" y="1605840"/>
                  <a:pt x="3501183" y="1600012"/>
                  <a:pt x="3515710" y="1608083"/>
                </a:cubicBezTo>
                <a:cubicBezTo>
                  <a:pt x="3548837" y="1626487"/>
                  <a:pt x="3610303" y="1671145"/>
                  <a:pt x="3610303" y="1671145"/>
                </a:cubicBezTo>
                <a:cubicBezTo>
                  <a:pt x="3599793" y="1692166"/>
                  <a:pt x="3596827" y="1719161"/>
                  <a:pt x="3578772" y="1734207"/>
                </a:cubicBezTo>
                <a:cubicBezTo>
                  <a:pt x="3562126" y="1748078"/>
                  <a:pt x="3535510" y="1741173"/>
                  <a:pt x="3515710" y="1749973"/>
                </a:cubicBezTo>
                <a:cubicBezTo>
                  <a:pt x="3487709" y="1762418"/>
                  <a:pt x="3463159" y="1781504"/>
                  <a:pt x="3436883" y="1797269"/>
                </a:cubicBezTo>
                <a:cubicBezTo>
                  <a:pt x="3431628" y="1813035"/>
                  <a:pt x="3431498" y="1831589"/>
                  <a:pt x="3421117" y="1844566"/>
                </a:cubicBezTo>
                <a:cubicBezTo>
                  <a:pt x="3409281" y="1859362"/>
                  <a:pt x="3387219" y="1862699"/>
                  <a:pt x="3373821" y="1876097"/>
                </a:cubicBezTo>
                <a:cubicBezTo>
                  <a:pt x="3360423" y="1889495"/>
                  <a:pt x="3352800" y="1907628"/>
                  <a:pt x="3342290" y="1923393"/>
                </a:cubicBezTo>
                <a:cubicBezTo>
                  <a:pt x="3327697" y="1996356"/>
                  <a:pt x="3311001" y="2034358"/>
                  <a:pt x="3342290" y="2112580"/>
                </a:cubicBezTo>
                <a:cubicBezTo>
                  <a:pt x="3350570" y="2133281"/>
                  <a:pt x="3372658" y="2145366"/>
                  <a:pt x="3389586" y="2159876"/>
                </a:cubicBezTo>
                <a:cubicBezTo>
                  <a:pt x="3476415" y="2234301"/>
                  <a:pt x="3427038" y="2186485"/>
                  <a:pt x="3531476" y="2238704"/>
                </a:cubicBezTo>
                <a:cubicBezTo>
                  <a:pt x="3653720" y="2299826"/>
                  <a:pt x="3507189" y="2246375"/>
                  <a:pt x="3626069" y="2286000"/>
                </a:cubicBezTo>
                <a:cubicBezTo>
                  <a:pt x="3636579" y="2301766"/>
                  <a:pt x="3662196" y="2314915"/>
                  <a:pt x="3657600" y="2333297"/>
                </a:cubicBezTo>
                <a:cubicBezTo>
                  <a:pt x="3653569" y="2349419"/>
                  <a:pt x="3625578" y="2342516"/>
                  <a:pt x="3610303" y="2349062"/>
                </a:cubicBezTo>
                <a:cubicBezTo>
                  <a:pt x="3578555" y="2362668"/>
                  <a:pt x="3527886" y="2388840"/>
                  <a:pt x="3499945" y="2412124"/>
                </a:cubicBezTo>
                <a:cubicBezTo>
                  <a:pt x="3482817" y="2426398"/>
                  <a:pt x="3466336" y="2441822"/>
                  <a:pt x="3452648" y="2459421"/>
                </a:cubicBezTo>
                <a:cubicBezTo>
                  <a:pt x="3429382" y="2489334"/>
                  <a:pt x="3389586" y="2554014"/>
                  <a:pt x="3389586" y="2554014"/>
                </a:cubicBezTo>
                <a:cubicBezTo>
                  <a:pt x="3400096" y="2606566"/>
                  <a:pt x="3397150" y="2663735"/>
                  <a:pt x="3421117" y="2711669"/>
                </a:cubicBezTo>
                <a:cubicBezTo>
                  <a:pt x="3463654" y="2796744"/>
                  <a:pt x="3497186" y="2800087"/>
                  <a:pt x="3563007" y="2822028"/>
                </a:cubicBezTo>
                <a:cubicBezTo>
                  <a:pt x="3573517" y="2843049"/>
                  <a:pt x="3598402" y="2861908"/>
                  <a:pt x="3594538" y="2885090"/>
                </a:cubicBezTo>
                <a:cubicBezTo>
                  <a:pt x="3591423" y="2903780"/>
                  <a:pt x="3563692" y="2907220"/>
                  <a:pt x="3547241" y="2916621"/>
                </a:cubicBezTo>
                <a:cubicBezTo>
                  <a:pt x="3526836" y="2928281"/>
                  <a:pt x="3505200" y="2937642"/>
                  <a:pt x="3484179" y="2948152"/>
                </a:cubicBezTo>
                <a:cubicBezTo>
                  <a:pt x="3478924" y="2963917"/>
                  <a:pt x="3466064" y="2978997"/>
                  <a:pt x="3468414" y="2995448"/>
                </a:cubicBezTo>
                <a:cubicBezTo>
                  <a:pt x="3470121" y="3007399"/>
                  <a:pt x="3517784" y="3093826"/>
                  <a:pt x="3531476" y="3105807"/>
                </a:cubicBezTo>
                <a:cubicBezTo>
                  <a:pt x="3559995" y="3130761"/>
                  <a:pt x="3626069" y="3168869"/>
                  <a:pt x="3626069" y="3168869"/>
                </a:cubicBezTo>
                <a:cubicBezTo>
                  <a:pt x="3610303" y="3174124"/>
                  <a:pt x="3595391" y="3184635"/>
                  <a:pt x="3578772" y="3184635"/>
                </a:cubicBezTo>
                <a:cubicBezTo>
                  <a:pt x="3558406" y="3184635"/>
                  <a:pt x="3369496" y="3156991"/>
                  <a:pt x="3342290" y="3153104"/>
                </a:cubicBezTo>
                <a:cubicBezTo>
                  <a:pt x="3338674" y="3150693"/>
                  <a:pt x="3262530" y="3093940"/>
                  <a:pt x="3247696" y="3105807"/>
                </a:cubicBezTo>
                <a:cubicBezTo>
                  <a:pt x="3219871" y="3128067"/>
                  <a:pt x="3214030" y="3215893"/>
                  <a:pt x="3200400" y="3247697"/>
                </a:cubicBezTo>
                <a:cubicBezTo>
                  <a:pt x="3178561" y="3298655"/>
                  <a:pt x="3150374" y="3308864"/>
                  <a:pt x="3105807" y="3342290"/>
                </a:cubicBezTo>
                <a:cubicBezTo>
                  <a:pt x="3090041" y="3326524"/>
                  <a:pt x="3072784" y="3312121"/>
                  <a:pt x="3058510" y="3294993"/>
                </a:cubicBezTo>
                <a:cubicBezTo>
                  <a:pt x="3029750" y="3260481"/>
                  <a:pt x="3022563" y="3224223"/>
                  <a:pt x="2979683" y="3200400"/>
                </a:cubicBezTo>
                <a:cubicBezTo>
                  <a:pt x="2950629" y="3184259"/>
                  <a:pt x="2885090" y="3168869"/>
                  <a:pt x="2885090" y="3168869"/>
                </a:cubicBezTo>
                <a:cubicBezTo>
                  <a:pt x="2848304" y="3174124"/>
                  <a:pt x="2810581" y="3174858"/>
                  <a:pt x="2774731" y="3184635"/>
                </a:cubicBezTo>
                <a:cubicBezTo>
                  <a:pt x="2752057" y="3190819"/>
                  <a:pt x="2732074" y="3204506"/>
                  <a:pt x="2711669" y="3216166"/>
                </a:cubicBezTo>
                <a:cubicBezTo>
                  <a:pt x="2660453" y="3245432"/>
                  <a:pt x="2660553" y="3251516"/>
                  <a:pt x="2617076" y="3294993"/>
                </a:cubicBezTo>
                <a:cubicBezTo>
                  <a:pt x="2601310" y="3289738"/>
                  <a:pt x="2581530" y="3290979"/>
                  <a:pt x="2569779" y="3279228"/>
                </a:cubicBezTo>
                <a:cubicBezTo>
                  <a:pt x="2510974" y="3220423"/>
                  <a:pt x="2617320" y="3216104"/>
                  <a:pt x="2490952" y="3247697"/>
                </a:cubicBezTo>
                <a:cubicBezTo>
                  <a:pt x="2450143" y="3288505"/>
                  <a:pt x="2405633" y="3339198"/>
                  <a:pt x="2349062" y="3358055"/>
                </a:cubicBezTo>
                <a:lnTo>
                  <a:pt x="2301765" y="3373821"/>
                </a:lnTo>
                <a:cubicBezTo>
                  <a:pt x="2275489" y="3368566"/>
                  <a:pt x="2244743" y="3373630"/>
                  <a:pt x="2222938" y="3358055"/>
                </a:cubicBezTo>
                <a:cubicBezTo>
                  <a:pt x="2203814" y="3344395"/>
                  <a:pt x="2208025" y="3311611"/>
                  <a:pt x="2191407" y="3294993"/>
                </a:cubicBezTo>
                <a:cubicBezTo>
                  <a:pt x="2174789" y="3278375"/>
                  <a:pt x="2150166" y="3272190"/>
                  <a:pt x="2128345" y="3263462"/>
                </a:cubicBezTo>
                <a:cubicBezTo>
                  <a:pt x="2097486" y="3251118"/>
                  <a:pt x="2033752" y="3231931"/>
                  <a:pt x="2033752" y="3231931"/>
                </a:cubicBezTo>
                <a:cubicBezTo>
                  <a:pt x="1849365" y="3241636"/>
                  <a:pt x="1680646" y="3262418"/>
                  <a:pt x="1497724" y="3231931"/>
                </a:cubicBezTo>
                <a:cubicBezTo>
                  <a:pt x="1479034" y="3228816"/>
                  <a:pt x="1466193" y="3210910"/>
                  <a:pt x="1450428" y="3200400"/>
                </a:cubicBezTo>
                <a:cubicBezTo>
                  <a:pt x="1439917" y="3184635"/>
                  <a:pt x="1436489" y="3160141"/>
                  <a:pt x="1418896" y="3153104"/>
                </a:cubicBezTo>
                <a:cubicBezTo>
                  <a:pt x="1403466" y="3146932"/>
                  <a:pt x="1383351" y="3157118"/>
                  <a:pt x="1371600" y="3168869"/>
                </a:cubicBezTo>
                <a:cubicBezTo>
                  <a:pt x="1344804" y="3195665"/>
                  <a:pt x="1345302" y="3254271"/>
                  <a:pt x="1308538" y="3263462"/>
                </a:cubicBezTo>
                <a:lnTo>
                  <a:pt x="1245476" y="3279228"/>
                </a:lnTo>
                <a:cubicBezTo>
                  <a:pt x="1224455" y="3258207"/>
                  <a:pt x="1199693" y="3240356"/>
                  <a:pt x="1182414" y="3216166"/>
                </a:cubicBezTo>
                <a:cubicBezTo>
                  <a:pt x="1172755" y="3202643"/>
                  <a:pt x="1174080" y="3183733"/>
                  <a:pt x="1166648" y="3168869"/>
                </a:cubicBezTo>
                <a:cubicBezTo>
                  <a:pt x="1158174" y="3151922"/>
                  <a:pt x="1145627" y="3137338"/>
                  <a:pt x="1135117" y="3121573"/>
                </a:cubicBezTo>
                <a:cubicBezTo>
                  <a:pt x="1119352" y="3137338"/>
                  <a:pt x="1102094" y="3151741"/>
                  <a:pt x="1087821" y="3168869"/>
                </a:cubicBezTo>
                <a:cubicBezTo>
                  <a:pt x="1075691" y="3183425"/>
                  <a:pt x="1069688" y="3202768"/>
                  <a:pt x="1056290" y="3216166"/>
                </a:cubicBezTo>
                <a:cubicBezTo>
                  <a:pt x="1042892" y="3229564"/>
                  <a:pt x="1024759" y="3237187"/>
                  <a:pt x="1008993" y="3247697"/>
                </a:cubicBezTo>
                <a:cubicBezTo>
                  <a:pt x="977462" y="3242442"/>
                  <a:pt x="943611" y="3244914"/>
                  <a:pt x="914400" y="3231931"/>
                </a:cubicBezTo>
                <a:cubicBezTo>
                  <a:pt x="856760" y="3206313"/>
                  <a:pt x="873104" y="3180870"/>
                  <a:pt x="851338" y="3137338"/>
                </a:cubicBezTo>
                <a:cubicBezTo>
                  <a:pt x="842864" y="3120391"/>
                  <a:pt x="830317" y="3105807"/>
                  <a:pt x="819807" y="3090042"/>
                </a:cubicBezTo>
                <a:cubicBezTo>
                  <a:pt x="668926" y="3240920"/>
                  <a:pt x="848009" y="3047739"/>
                  <a:pt x="756745" y="3184635"/>
                </a:cubicBezTo>
                <a:cubicBezTo>
                  <a:pt x="744378" y="3203186"/>
                  <a:pt x="725214" y="3216166"/>
                  <a:pt x="709448" y="3231931"/>
                </a:cubicBezTo>
                <a:cubicBezTo>
                  <a:pt x="693683" y="3221421"/>
                  <a:pt x="673989" y="3215196"/>
                  <a:pt x="662152" y="3200400"/>
                </a:cubicBezTo>
                <a:cubicBezTo>
                  <a:pt x="651771" y="3187423"/>
                  <a:pt x="650951" y="3169083"/>
                  <a:pt x="646386" y="3153104"/>
                </a:cubicBezTo>
                <a:cubicBezTo>
                  <a:pt x="640433" y="3132270"/>
                  <a:pt x="644157" y="3106962"/>
                  <a:pt x="630621" y="3090042"/>
                </a:cubicBezTo>
                <a:cubicBezTo>
                  <a:pt x="620240" y="3077065"/>
                  <a:pt x="599090" y="3079531"/>
                  <a:pt x="583324" y="3074276"/>
                </a:cubicBezTo>
                <a:cubicBezTo>
                  <a:pt x="562303" y="3084786"/>
                  <a:pt x="540806" y="3094393"/>
                  <a:pt x="520262" y="3105807"/>
                </a:cubicBezTo>
                <a:cubicBezTo>
                  <a:pt x="493475" y="3120689"/>
                  <a:pt x="469330" y="3140424"/>
                  <a:pt x="441434" y="3153104"/>
                </a:cubicBezTo>
                <a:cubicBezTo>
                  <a:pt x="378569" y="3181679"/>
                  <a:pt x="333358" y="3187332"/>
                  <a:pt x="268014" y="3200400"/>
                </a:cubicBezTo>
                <a:cubicBezTo>
                  <a:pt x="197005" y="3193299"/>
                  <a:pt x="94593" y="3231492"/>
                  <a:pt x="94593" y="3137338"/>
                </a:cubicBezTo>
                <a:cubicBezTo>
                  <a:pt x="94593" y="3105372"/>
                  <a:pt x="110359" y="3074711"/>
                  <a:pt x="110359" y="3042745"/>
                </a:cubicBezTo>
                <a:cubicBezTo>
                  <a:pt x="110359" y="3015949"/>
                  <a:pt x="99848" y="3095297"/>
                  <a:pt x="94593" y="3121573"/>
                </a:cubicBezTo>
                <a:cubicBezTo>
                  <a:pt x="110359" y="3132083"/>
                  <a:pt x="123310" y="3156820"/>
                  <a:pt x="141890" y="3153104"/>
                </a:cubicBezTo>
                <a:cubicBezTo>
                  <a:pt x="160470" y="3149388"/>
                  <a:pt x="160023" y="3119205"/>
                  <a:pt x="173421" y="3105807"/>
                </a:cubicBezTo>
                <a:cubicBezTo>
                  <a:pt x="192001" y="3087227"/>
                  <a:pt x="215462" y="3074276"/>
                  <a:pt x="236483" y="3058511"/>
                </a:cubicBezTo>
                <a:cubicBezTo>
                  <a:pt x="274006" y="2945941"/>
                  <a:pt x="295669" y="2982353"/>
                  <a:pt x="220717" y="2932386"/>
                </a:cubicBezTo>
                <a:cubicBezTo>
                  <a:pt x="225972" y="2916621"/>
                  <a:pt x="224732" y="2896841"/>
                  <a:pt x="236483" y="2885090"/>
                </a:cubicBezTo>
                <a:cubicBezTo>
                  <a:pt x="248234" y="2873339"/>
                  <a:pt x="279749" y="2885446"/>
                  <a:pt x="283779" y="2869324"/>
                </a:cubicBezTo>
                <a:cubicBezTo>
                  <a:pt x="288374" y="2850942"/>
                  <a:pt x="267044" y="2833865"/>
                  <a:pt x="252248" y="2822028"/>
                </a:cubicBezTo>
                <a:cubicBezTo>
                  <a:pt x="239271" y="2811647"/>
                  <a:pt x="221174" y="2809867"/>
                  <a:pt x="204952" y="2806262"/>
                </a:cubicBezTo>
                <a:cubicBezTo>
                  <a:pt x="165591" y="2797515"/>
                  <a:pt x="35187" y="2779758"/>
                  <a:pt x="0" y="2774731"/>
                </a:cubicBezTo>
                <a:cubicBezTo>
                  <a:pt x="21021" y="2758966"/>
                  <a:pt x="41680" y="2742707"/>
                  <a:pt x="63062" y="2727435"/>
                </a:cubicBezTo>
                <a:cubicBezTo>
                  <a:pt x="78481" y="2716422"/>
                  <a:pt x="98522" y="2710700"/>
                  <a:pt x="110359" y="2695904"/>
                </a:cubicBezTo>
                <a:cubicBezTo>
                  <a:pt x="120740" y="2682927"/>
                  <a:pt x="116906" y="2662434"/>
                  <a:pt x="126124" y="2648607"/>
                </a:cubicBezTo>
                <a:cubicBezTo>
                  <a:pt x="159864" y="2597997"/>
                  <a:pt x="171133" y="2602074"/>
                  <a:pt x="220717" y="2585545"/>
                </a:cubicBezTo>
                <a:cubicBezTo>
                  <a:pt x="231227" y="2569779"/>
                  <a:pt x="252248" y="2557196"/>
                  <a:pt x="252248" y="2538248"/>
                </a:cubicBezTo>
                <a:cubicBezTo>
                  <a:pt x="252248" y="2475186"/>
                  <a:pt x="199696" y="2464676"/>
                  <a:pt x="157655" y="2443655"/>
                </a:cubicBezTo>
                <a:cubicBezTo>
                  <a:pt x="173421" y="2427890"/>
                  <a:pt x="187824" y="2410632"/>
                  <a:pt x="204952" y="2396359"/>
                </a:cubicBezTo>
                <a:cubicBezTo>
                  <a:pt x="219508" y="2384229"/>
                  <a:pt x="238850" y="2378226"/>
                  <a:pt x="252248" y="2364828"/>
                </a:cubicBezTo>
                <a:cubicBezTo>
                  <a:pt x="265646" y="2351430"/>
                  <a:pt x="273269" y="2333297"/>
                  <a:pt x="283779" y="2317531"/>
                </a:cubicBezTo>
                <a:cubicBezTo>
                  <a:pt x="273269" y="2301766"/>
                  <a:pt x="255363" y="2288925"/>
                  <a:pt x="252248" y="2270235"/>
                </a:cubicBezTo>
                <a:cubicBezTo>
                  <a:pt x="249516" y="2253843"/>
                  <a:pt x="263449" y="2238917"/>
                  <a:pt x="268014" y="2222938"/>
                </a:cubicBezTo>
                <a:cubicBezTo>
                  <a:pt x="273967" y="2202104"/>
                  <a:pt x="278524" y="2180897"/>
                  <a:pt x="283779" y="2159876"/>
                </a:cubicBezTo>
                <a:cubicBezTo>
                  <a:pt x="278524" y="2144111"/>
                  <a:pt x="278395" y="2125557"/>
                  <a:pt x="268014" y="2112580"/>
                </a:cubicBezTo>
                <a:cubicBezTo>
                  <a:pt x="256177" y="2097784"/>
                  <a:pt x="234115" y="2094446"/>
                  <a:pt x="220717" y="2081048"/>
                </a:cubicBezTo>
                <a:cubicBezTo>
                  <a:pt x="207319" y="2067650"/>
                  <a:pt x="199696" y="2049517"/>
                  <a:pt x="189186" y="2033752"/>
                </a:cubicBezTo>
                <a:cubicBezTo>
                  <a:pt x="204952" y="2017986"/>
                  <a:pt x="224115" y="2005006"/>
                  <a:pt x="236483" y="1986455"/>
                </a:cubicBezTo>
                <a:cubicBezTo>
                  <a:pt x="267531" y="1939883"/>
                  <a:pt x="245026" y="1895825"/>
                  <a:pt x="236483" y="1844566"/>
                </a:cubicBezTo>
                <a:cubicBezTo>
                  <a:pt x="322554" y="1672425"/>
                  <a:pt x="211320" y="1868819"/>
                  <a:pt x="315310" y="1749973"/>
                </a:cubicBezTo>
                <a:cubicBezTo>
                  <a:pt x="340264" y="1721454"/>
                  <a:pt x="378372" y="1655380"/>
                  <a:pt x="378372" y="1655380"/>
                </a:cubicBezTo>
                <a:cubicBezTo>
                  <a:pt x="323362" y="1633375"/>
                  <a:pt x="272771" y="1637847"/>
                  <a:pt x="283779" y="1560786"/>
                </a:cubicBezTo>
                <a:cubicBezTo>
                  <a:pt x="286459" y="1542029"/>
                  <a:pt x="304800" y="1529255"/>
                  <a:pt x="315310" y="1513490"/>
                </a:cubicBezTo>
                <a:cubicBezTo>
                  <a:pt x="299545" y="1497724"/>
                  <a:pt x="288715" y="1474473"/>
                  <a:pt x="268014" y="1466193"/>
                </a:cubicBezTo>
                <a:cubicBezTo>
                  <a:pt x="233512" y="1452392"/>
                  <a:pt x="183931" y="1476704"/>
                  <a:pt x="157655" y="1450428"/>
                </a:cubicBezTo>
                <a:cubicBezTo>
                  <a:pt x="141037" y="1433810"/>
                  <a:pt x="201593" y="1432557"/>
                  <a:pt x="220717" y="1418897"/>
                </a:cubicBezTo>
                <a:cubicBezTo>
                  <a:pt x="259341" y="1391309"/>
                  <a:pt x="274403" y="1362017"/>
                  <a:pt x="299545" y="1324304"/>
                </a:cubicBezTo>
                <a:cubicBezTo>
                  <a:pt x="304800" y="1308538"/>
                  <a:pt x="323860" y="1291257"/>
                  <a:pt x="315310" y="1277007"/>
                </a:cubicBezTo>
                <a:cubicBezTo>
                  <a:pt x="297508" y="1247338"/>
                  <a:pt x="196363" y="1234299"/>
                  <a:pt x="173421" y="1229711"/>
                </a:cubicBezTo>
                <a:cubicBezTo>
                  <a:pt x="210949" y="1207194"/>
                  <a:pt x="282469" y="1167958"/>
                  <a:pt x="315310" y="1135117"/>
                </a:cubicBezTo>
                <a:cubicBezTo>
                  <a:pt x="328708" y="1121719"/>
                  <a:pt x="336331" y="1103586"/>
                  <a:pt x="346841" y="1087821"/>
                </a:cubicBezTo>
                <a:cubicBezTo>
                  <a:pt x="331076" y="1077311"/>
                  <a:pt x="303261" y="1074870"/>
                  <a:pt x="299545" y="1056290"/>
                </a:cubicBezTo>
                <a:cubicBezTo>
                  <a:pt x="293363" y="1025377"/>
                  <a:pt x="363533" y="987355"/>
                  <a:pt x="378372" y="977462"/>
                </a:cubicBezTo>
                <a:cubicBezTo>
                  <a:pt x="388882" y="961697"/>
                  <a:pt x="414498" y="948548"/>
                  <a:pt x="409903" y="930166"/>
                </a:cubicBezTo>
                <a:cubicBezTo>
                  <a:pt x="405873" y="914044"/>
                  <a:pt x="378586" y="918965"/>
                  <a:pt x="362607" y="914400"/>
                </a:cubicBezTo>
                <a:cubicBezTo>
                  <a:pt x="341773" y="908447"/>
                  <a:pt x="320566" y="903890"/>
                  <a:pt x="299545" y="898635"/>
                </a:cubicBezTo>
                <a:cubicBezTo>
                  <a:pt x="310055" y="882869"/>
                  <a:pt x="322602" y="868286"/>
                  <a:pt x="331076" y="851338"/>
                </a:cubicBezTo>
                <a:cubicBezTo>
                  <a:pt x="338508" y="836474"/>
                  <a:pt x="338596" y="818471"/>
                  <a:pt x="346841" y="804042"/>
                </a:cubicBezTo>
                <a:cubicBezTo>
                  <a:pt x="359878" y="781228"/>
                  <a:pt x="378372" y="762001"/>
                  <a:pt x="394138" y="740980"/>
                </a:cubicBezTo>
                <a:cubicBezTo>
                  <a:pt x="383628" y="714704"/>
                  <a:pt x="384094" y="680570"/>
                  <a:pt x="362607" y="662152"/>
                </a:cubicBezTo>
                <a:cubicBezTo>
                  <a:pt x="342262" y="644713"/>
                  <a:pt x="310306" y="650176"/>
                  <a:pt x="283779" y="646386"/>
                </a:cubicBezTo>
                <a:cubicBezTo>
                  <a:pt x="236670" y="639656"/>
                  <a:pt x="189186" y="635876"/>
                  <a:pt x="141890" y="630621"/>
                </a:cubicBezTo>
                <a:cubicBezTo>
                  <a:pt x="157655" y="625366"/>
                  <a:pt x="174659" y="622926"/>
                  <a:pt x="189186" y="614855"/>
                </a:cubicBezTo>
                <a:cubicBezTo>
                  <a:pt x="274044" y="567711"/>
                  <a:pt x="273625" y="561947"/>
                  <a:pt x="331076" y="504497"/>
                </a:cubicBezTo>
                <a:cubicBezTo>
                  <a:pt x="315310" y="488731"/>
                  <a:pt x="303137" y="468262"/>
                  <a:pt x="283779" y="457200"/>
                </a:cubicBezTo>
                <a:cubicBezTo>
                  <a:pt x="264966" y="446450"/>
                  <a:pt x="242167" y="444499"/>
                  <a:pt x="220717" y="441435"/>
                </a:cubicBezTo>
                <a:cubicBezTo>
                  <a:pt x="168434" y="433966"/>
                  <a:pt x="115614" y="430924"/>
                  <a:pt x="63062" y="425669"/>
                </a:cubicBezTo>
                <a:cubicBezTo>
                  <a:pt x="137762" y="388319"/>
                  <a:pt x="214537" y="355084"/>
                  <a:pt x="268014" y="283780"/>
                </a:cubicBezTo>
                <a:lnTo>
                  <a:pt x="315310" y="220717"/>
                </a:lnTo>
                <a:cubicBezTo>
                  <a:pt x="320565" y="204952"/>
                  <a:pt x="331076" y="190039"/>
                  <a:pt x="331076" y="173421"/>
                </a:cubicBezTo>
                <a:cubicBezTo>
                  <a:pt x="331076" y="100111"/>
                  <a:pt x="281932" y="120561"/>
                  <a:pt x="220717" y="110359"/>
                </a:cubicBezTo>
                <a:cubicBezTo>
                  <a:pt x="236483" y="99849"/>
                  <a:pt x="256177" y="93624"/>
                  <a:pt x="268014" y="78828"/>
                </a:cubicBezTo>
                <a:cubicBezTo>
                  <a:pt x="278395" y="65851"/>
                  <a:pt x="267657" y="35562"/>
                  <a:pt x="283779" y="31531"/>
                </a:cubicBezTo>
                <a:cubicBezTo>
                  <a:pt x="302161" y="26935"/>
                  <a:pt x="312176" y="61712"/>
                  <a:pt x="331076" y="63062"/>
                </a:cubicBezTo>
                <a:cubicBezTo>
                  <a:pt x="462121" y="72422"/>
                  <a:pt x="593835" y="63062"/>
                  <a:pt x="725214" y="63062"/>
                </a:cubicBezTo>
              </a:path>
            </a:pathLst>
          </a:custGeom>
          <a:noFill/>
          <a:ln w="5080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Tree>
    <p:extLst>
      <p:ext uri="{BB962C8B-B14F-4D97-AF65-F5344CB8AC3E}">
        <p14:creationId xmlns:p14="http://schemas.microsoft.com/office/powerpoint/2010/main" val="222522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C4ED72EE-4216-B87E-15B1-026CA267DF06}"/>
              </a:ext>
            </a:extLst>
          </p:cNvPr>
          <p:cNvSpPr>
            <a:spLocks noChangeArrowheads="1"/>
          </p:cNvSpPr>
          <p:nvPr/>
        </p:nvSpPr>
        <p:spPr bwMode="auto">
          <a:xfrm>
            <a:off x="1174750" y="381000"/>
            <a:ext cx="7848600" cy="4037231"/>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3" name="Rectangle 7">
            <a:extLst>
              <a:ext uri="{FF2B5EF4-FFF2-40B4-BE49-F238E27FC236}">
                <a16:creationId xmlns="" xmlns:a16="http://schemas.microsoft.com/office/drawing/2014/main" id="{D75C1CB6-33DD-B574-26F9-6543EE800F8D}"/>
              </a:ext>
            </a:extLst>
          </p:cNvPr>
          <p:cNvSpPr>
            <a:spLocks noChangeArrowheads="1"/>
          </p:cNvSpPr>
          <p:nvPr/>
        </p:nvSpPr>
        <p:spPr bwMode="auto">
          <a:xfrm>
            <a:off x="4451350" y="1143000"/>
            <a:ext cx="1295400" cy="5715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a:t>
            </a:r>
          </a:p>
        </p:txBody>
      </p:sp>
      <p:sp>
        <p:nvSpPr>
          <p:cNvPr id="14" name="TextBox 13">
            <a:extLst>
              <a:ext uri="{FF2B5EF4-FFF2-40B4-BE49-F238E27FC236}">
                <a16:creationId xmlns="" xmlns:a16="http://schemas.microsoft.com/office/drawing/2014/main" id="{50D2E97D-145B-9BC6-C6F7-D19F337ECE67}"/>
              </a:ext>
            </a:extLst>
          </p:cNvPr>
          <p:cNvSpPr txBox="1">
            <a:spLocks noChangeArrowheads="1"/>
          </p:cNvSpPr>
          <p:nvPr/>
        </p:nvSpPr>
        <p:spPr bwMode="auto">
          <a:xfrm>
            <a:off x="4337050" y="2886075"/>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Jews</a:t>
            </a:r>
          </a:p>
        </p:txBody>
      </p:sp>
      <p:sp>
        <p:nvSpPr>
          <p:cNvPr id="15" name="Rectangle 7">
            <a:extLst>
              <a:ext uri="{FF2B5EF4-FFF2-40B4-BE49-F238E27FC236}">
                <a16:creationId xmlns="" xmlns:a16="http://schemas.microsoft.com/office/drawing/2014/main" id="{5ADC1B0C-AB7E-DBDE-51DA-A45AA3183258}"/>
              </a:ext>
            </a:extLst>
          </p:cNvPr>
          <p:cNvSpPr>
            <a:spLocks noChangeArrowheads="1"/>
          </p:cNvSpPr>
          <p:nvPr/>
        </p:nvSpPr>
        <p:spPr bwMode="auto">
          <a:xfrm rot="5400000">
            <a:off x="4165600" y="1009650"/>
            <a:ext cx="1866900" cy="18288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6" name="Rectangle 7">
            <a:extLst>
              <a:ext uri="{FF2B5EF4-FFF2-40B4-BE49-F238E27FC236}">
                <a16:creationId xmlns="" xmlns:a16="http://schemas.microsoft.com/office/drawing/2014/main" id="{55C5D1EC-0324-49C9-60C0-4243E0DAF500}"/>
              </a:ext>
            </a:extLst>
          </p:cNvPr>
          <p:cNvSpPr>
            <a:spLocks noChangeArrowheads="1"/>
          </p:cNvSpPr>
          <p:nvPr/>
        </p:nvSpPr>
        <p:spPr bwMode="auto">
          <a:xfrm rot="5400000">
            <a:off x="3632200" y="514350"/>
            <a:ext cx="2933700" cy="32766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7" name="TextBox 16">
            <a:extLst>
              <a:ext uri="{FF2B5EF4-FFF2-40B4-BE49-F238E27FC236}">
                <a16:creationId xmlns="" xmlns:a16="http://schemas.microsoft.com/office/drawing/2014/main" id="{0E601879-DE5C-2ED9-D087-792DE4A2A167}"/>
              </a:ext>
            </a:extLst>
          </p:cNvPr>
          <p:cNvSpPr txBox="1">
            <a:spLocks noChangeArrowheads="1"/>
          </p:cNvSpPr>
          <p:nvPr/>
        </p:nvSpPr>
        <p:spPr bwMode="auto">
          <a:xfrm>
            <a:off x="3803650" y="3667125"/>
            <a:ext cx="259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Gentiles</a:t>
            </a:r>
          </a:p>
        </p:txBody>
      </p:sp>
      <p:sp>
        <p:nvSpPr>
          <p:cNvPr id="19" name="TextBox 18">
            <a:extLst>
              <a:ext uri="{FF2B5EF4-FFF2-40B4-BE49-F238E27FC236}">
                <a16:creationId xmlns="" xmlns:a16="http://schemas.microsoft.com/office/drawing/2014/main" id="{194FF172-D399-B8D7-989A-54BCC12A1E19}"/>
              </a:ext>
            </a:extLst>
          </p:cNvPr>
          <p:cNvSpPr txBox="1">
            <a:spLocks noChangeArrowheads="1"/>
          </p:cNvSpPr>
          <p:nvPr/>
        </p:nvSpPr>
        <p:spPr bwMode="auto">
          <a:xfrm>
            <a:off x="4298950" y="1790700"/>
            <a:ext cx="1600200"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lnSpc>
                <a:spcPct val="80000"/>
              </a:lnSpc>
            </a:pPr>
            <a:r>
              <a:rPr lang="en-US" altLang="en-US" sz="3600" dirty="0">
                <a:latin typeface="Calibri Light" panose="020F0302020204030204" pitchFamily="34" charset="0"/>
                <a:cs typeface="Calibri Light" panose="020F0302020204030204" pitchFamily="34" charset="0"/>
              </a:rPr>
              <a:t>Jewish Priests</a:t>
            </a:r>
          </a:p>
        </p:txBody>
      </p:sp>
      <p:sp>
        <p:nvSpPr>
          <p:cNvPr id="20" name="Title 19">
            <a:extLst>
              <a:ext uri="{FF2B5EF4-FFF2-40B4-BE49-F238E27FC236}">
                <a16:creationId xmlns="" xmlns:a16="http://schemas.microsoft.com/office/drawing/2014/main" id="{3ECF3CAF-8D0E-8789-BAE5-CFA7F2C8ED6B}"/>
              </a:ext>
            </a:extLst>
          </p:cNvPr>
          <p:cNvSpPr>
            <a:spLocks noGrp="1"/>
          </p:cNvSpPr>
          <p:nvPr>
            <p:ph type="title"/>
          </p:nvPr>
        </p:nvSpPr>
        <p:spPr/>
        <p:txBody>
          <a:bodyPr/>
          <a:lstStyle/>
          <a:p>
            <a:r>
              <a:rPr lang="en-US" dirty="0"/>
              <a:t>The Temple</a:t>
            </a:r>
          </a:p>
        </p:txBody>
      </p:sp>
      <p:sp>
        <p:nvSpPr>
          <p:cNvPr id="10" name="Rounded Rectangle 3">
            <a:extLst>
              <a:ext uri="{FF2B5EF4-FFF2-40B4-BE49-F238E27FC236}">
                <a16:creationId xmlns="" xmlns:a16="http://schemas.microsoft.com/office/drawing/2014/main" id="{9837A55D-4E1C-E4A3-962C-77CB60F04888}"/>
              </a:ext>
            </a:extLst>
          </p:cNvPr>
          <p:cNvSpPr/>
          <p:nvPr/>
        </p:nvSpPr>
        <p:spPr bwMode="auto">
          <a:xfrm>
            <a:off x="146050" y="248739"/>
            <a:ext cx="2952750"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 indent="-57150">
              <a:lnSpc>
                <a:spcPct val="90000"/>
              </a:lnSpc>
            </a:pPr>
            <a:r>
              <a:rPr lang="en-US" sz="3600" dirty="0">
                <a:solidFill>
                  <a:schemeClr val="bg1"/>
                </a:solidFill>
                <a:latin typeface="Calibri Light" panose="020F0302020204030204" pitchFamily="34" charset="0"/>
                <a:cs typeface="Calibri Light" panose="020F0302020204030204" pitchFamily="34" charset="0"/>
              </a:rPr>
              <a:t>Christ united Jews and Gentiles into one people </a:t>
            </a:r>
          </a:p>
        </p:txBody>
      </p:sp>
      <p:sp>
        <p:nvSpPr>
          <p:cNvPr id="22" name="Oval 21">
            <a:extLst>
              <a:ext uri="{FF2B5EF4-FFF2-40B4-BE49-F238E27FC236}">
                <a16:creationId xmlns="" xmlns:a16="http://schemas.microsoft.com/office/drawing/2014/main" id="{C31B80F2-106A-5B39-E3A1-90F1F3ED8322}"/>
              </a:ext>
            </a:extLst>
          </p:cNvPr>
          <p:cNvSpPr>
            <a:spLocks noChangeArrowheads="1"/>
          </p:cNvSpPr>
          <p:nvPr/>
        </p:nvSpPr>
        <p:spPr bwMode="auto">
          <a:xfrm>
            <a:off x="3327400" y="1724025"/>
            <a:ext cx="3543300" cy="2660511"/>
          </a:xfrm>
          <a:prstGeom prst="ellipse">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Tree>
    <p:extLst>
      <p:ext uri="{BB962C8B-B14F-4D97-AF65-F5344CB8AC3E}">
        <p14:creationId xmlns:p14="http://schemas.microsoft.com/office/powerpoint/2010/main" val="205920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C4ED72EE-4216-B87E-15B1-026CA267DF06}"/>
              </a:ext>
            </a:extLst>
          </p:cNvPr>
          <p:cNvSpPr>
            <a:spLocks noChangeArrowheads="1"/>
          </p:cNvSpPr>
          <p:nvPr/>
        </p:nvSpPr>
        <p:spPr bwMode="auto">
          <a:xfrm>
            <a:off x="1174750" y="381000"/>
            <a:ext cx="7848600" cy="4037231"/>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3" name="Rectangle 7">
            <a:extLst>
              <a:ext uri="{FF2B5EF4-FFF2-40B4-BE49-F238E27FC236}">
                <a16:creationId xmlns="" xmlns:a16="http://schemas.microsoft.com/office/drawing/2014/main" id="{D75C1CB6-33DD-B574-26F9-6543EE800F8D}"/>
              </a:ext>
            </a:extLst>
          </p:cNvPr>
          <p:cNvSpPr>
            <a:spLocks noChangeArrowheads="1"/>
          </p:cNvSpPr>
          <p:nvPr/>
        </p:nvSpPr>
        <p:spPr bwMode="auto">
          <a:xfrm>
            <a:off x="4451350" y="1143000"/>
            <a:ext cx="1295400" cy="5715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a:t>
            </a:r>
          </a:p>
        </p:txBody>
      </p:sp>
      <p:sp>
        <p:nvSpPr>
          <p:cNvPr id="15" name="Rectangle 7">
            <a:extLst>
              <a:ext uri="{FF2B5EF4-FFF2-40B4-BE49-F238E27FC236}">
                <a16:creationId xmlns="" xmlns:a16="http://schemas.microsoft.com/office/drawing/2014/main" id="{5ADC1B0C-AB7E-DBDE-51DA-A45AA3183258}"/>
              </a:ext>
            </a:extLst>
          </p:cNvPr>
          <p:cNvSpPr>
            <a:spLocks noChangeArrowheads="1"/>
          </p:cNvSpPr>
          <p:nvPr/>
        </p:nvSpPr>
        <p:spPr bwMode="auto">
          <a:xfrm rot="5400000">
            <a:off x="4165600" y="1009650"/>
            <a:ext cx="1866900" cy="18288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6" name="Rectangle 7">
            <a:extLst>
              <a:ext uri="{FF2B5EF4-FFF2-40B4-BE49-F238E27FC236}">
                <a16:creationId xmlns="" xmlns:a16="http://schemas.microsoft.com/office/drawing/2014/main" id="{55C5D1EC-0324-49C9-60C0-4243E0DAF500}"/>
              </a:ext>
            </a:extLst>
          </p:cNvPr>
          <p:cNvSpPr>
            <a:spLocks noChangeArrowheads="1"/>
          </p:cNvSpPr>
          <p:nvPr/>
        </p:nvSpPr>
        <p:spPr bwMode="auto">
          <a:xfrm rot="5400000">
            <a:off x="3632200" y="514350"/>
            <a:ext cx="2933700" cy="32766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 name="Title 19">
            <a:extLst>
              <a:ext uri="{FF2B5EF4-FFF2-40B4-BE49-F238E27FC236}">
                <a16:creationId xmlns="" xmlns:a16="http://schemas.microsoft.com/office/drawing/2014/main" id="{3ECF3CAF-8D0E-8789-BAE5-CFA7F2C8ED6B}"/>
              </a:ext>
            </a:extLst>
          </p:cNvPr>
          <p:cNvSpPr>
            <a:spLocks noGrp="1"/>
          </p:cNvSpPr>
          <p:nvPr>
            <p:ph type="title"/>
          </p:nvPr>
        </p:nvSpPr>
        <p:spPr/>
        <p:txBody>
          <a:bodyPr/>
          <a:lstStyle/>
          <a:p>
            <a:r>
              <a:rPr lang="en-US" dirty="0"/>
              <a:t>The Temple</a:t>
            </a:r>
          </a:p>
        </p:txBody>
      </p:sp>
      <p:sp>
        <p:nvSpPr>
          <p:cNvPr id="10" name="Rounded Rectangle 3">
            <a:extLst>
              <a:ext uri="{FF2B5EF4-FFF2-40B4-BE49-F238E27FC236}">
                <a16:creationId xmlns="" xmlns:a16="http://schemas.microsoft.com/office/drawing/2014/main" id="{9837A55D-4E1C-E4A3-962C-77CB60F04888}"/>
              </a:ext>
            </a:extLst>
          </p:cNvPr>
          <p:cNvSpPr/>
          <p:nvPr/>
        </p:nvSpPr>
        <p:spPr bwMode="auto">
          <a:xfrm>
            <a:off x="146050" y="248739"/>
            <a:ext cx="2952750"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 indent="-57150">
              <a:lnSpc>
                <a:spcPct val="90000"/>
              </a:lnSpc>
            </a:pPr>
            <a:r>
              <a:rPr lang="en-US" sz="3600" dirty="0">
                <a:solidFill>
                  <a:schemeClr val="bg1"/>
                </a:solidFill>
                <a:latin typeface="Calibri Light" panose="020F0302020204030204" pitchFamily="34" charset="0"/>
                <a:cs typeface="Calibri Light" panose="020F0302020204030204" pitchFamily="34" charset="0"/>
              </a:rPr>
              <a:t>Christ united Jews and Gentiles into one people </a:t>
            </a:r>
          </a:p>
        </p:txBody>
      </p:sp>
      <p:grpSp>
        <p:nvGrpSpPr>
          <p:cNvPr id="2" name="Group 1">
            <a:extLst>
              <a:ext uri="{FF2B5EF4-FFF2-40B4-BE49-F238E27FC236}">
                <a16:creationId xmlns="" xmlns:a16="http://schemas.microsoft.com/office/drawing/2014/main" id="{1082B392-F2AC-B662-A9B3-9C0232227AEF}"/>
              </a:ext>
            </a:extLst>
          </p:cNvPr>
          <p:cNvGrpSpPr/>
          <p:nvPr/>
        </p:nvGrpSpPr>
        <p:grpSpPr>
          <a:xfrm>
            <a:off x="3327400" y="1724025"/>
            <a:ext cx="3543300" cy="2660511"/>
            <a:chOff x="3327400" y="1724025"/>
            <a:chExt cx="3543300" cy="2660511"/>
          </a:xfrm>
        </p:grpSpPr>
        <p:sp>
          <p:nvSpPr>
            <p:cNvPr id="14" name="TextBox 13">
              <a:extLst>
                <a:ext uri="{FF2B5EF4-FFF2-40B4-BE49-F238E27FC236}">
                  <a16:creationId xmlns="" xmlns:a16="http://schemas.microsoft.com/office/drawing/2014/main" id="{50D2E97D-145B-9BC6-C6F7-D19F337ECE67}"/>
                </a:ext>
              </a:extLst>
            </p:cNvPr>
            <p:cNvSpPr txBox="1">
              <a:spLocks noChangeArrowheads="1"/>
            </p:cNvSpPr>
            <p:nvPr/>
          </p:nvSpPr>
          <p:spPr bwMode="auto">
            <a:xfrm>
              <a:off x="3517900" y="2695575"/>
              <a:ext cx="3162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God’s People</a:t>
              </a:r>
            </a:p>
          </p:txBody>
        </p:sp>
        <p:sp>
          <p:nvSpPr>
            <p:cNvPr id="22" name="Oval 21">
              <a:extLst>
                <a:ext uri="{FF2B5EF4-FFF2-40B4-BE49-F238E27FC236}">
                  <a16:creationId xmlns="" xmlns:a16="http://schemas.microsoft.com/office/drawing/2014/main" id="{C31B80F2-106A-5B39-E3A1-90F1F3ED8322}"/>
                </a:ext>
              </a:extLst>
            </p:cNvPr>
            <p:cNvSpPr>
              <a:spLocks noChangeArrowheads="1"/>
            </p:cNvSpPr>
            <p:nvPr/>
          </p:nvSpPr>
          <p:spPr bwMode="auto">
            <a:xfrm>
              <a:off x="3327400" y="1724025"/>
              <a:ext cx="3543300" cy="2660511"/>
            </a:xfrm>
            <a:prstGeom prst="ellipse">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dirty="0"/>
            </a:p>
          </p:txBody>
        </p:sp>
      </p:grpSp>
      <p:sp>
        <p:nvSpPr>
          <p:cNvPr id="18" name="Rounded Rectangle 6">
            <a:extLst>
              <a:ext uri="{FF2B5EF4-FFF2-40B4-BE49-F238E27FC236}">
                <a16:creationId xmlns="" xmlns:a16="http://schemas.microsoft.com/office/drawing/2014/main" id="{45A6F1D6-4830-DC7F-DC09-6D7822C1272D}"/>
              </a:ext>
            </a:extLst>
          </p:cNvPr>
          <p:cNvSpPr/>
          <p:nvPr/>
        </p:nvSpPr>
        <p:spPr bwMode="auto">
          <a:xfrm>
            <a:off x="603250" y="4000500"/>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did this by ending the system of law with its commandments and regulations. </a:t>
            </a:r>
            <a:r>
              <a:rPr lang="en-US" sz="2000" i="1" dirty="0">
                <a:solidFill>
                  <a:schemeClr val="bg1"/>
                </a:solidFill>
                <a:latin typeface="Calibri Light" panose="020F0302020204030204" pitchFamily="34" charset="0"/>
                <a:cs typeface="Calibri Light" panose="020F0302020204030204" pitchFamily="34" charset="0"/>
              </a:rPr>
              <a:t>(Eph. 2:15)</a:t>
            </a:r>
            <a:endParaRPr lang="en-US" sz="3600" i="1" dirty="0">
              <a:solidFill>
                <a:schemeClr val="bg1"/>
              </a:solidFill>
              <a:latin typeface="Calibri Light" panose="020F0302020204030204" pitchFamily="34" charset="0"/>
              <a:cs typeface="Calibri Light" panose="020F0302020204030204" pitchFamily="34" charset="0"/>
            </a:endParaRP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2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C4ED72EE-4216-B87E-15B1-026CA267DF06}"/>
              </a:ext>
            </a:extLst>
          </p:cNvPr>
          <p:cNvSpPr>
            <a:spLocks noChangeArrowheads="1"/>
          </p:cNvSpPr>
          <p:nvPr/>
        </p:nvSpPr>
        <p:spPr bwMode="auto">
          <a:xfrm>
            <a:off x="1174750" y="381000"/>
            <a:ext cx="7848600" cy="4037231"/>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3" name="Rectangle 7">
            <a:extLst>
              <a:ext uri="{FF2B5EF4-FFF2-40B4-BE49-F238E27FC236}">
                <a16:creationId xmlns="" xmlns:a16="http://schemas.microsoft.com/office/drawing/2014/main" id="{D75C1CB6-33DD-B574-26F9-6543EE800F8D}"/>
              </a:ext>
            </a:extLst>
          </p:cNvPr>
          <p:cNvSpPr>
            <a:spLocks noChangeArrowheads="1"/>
          </p:cNvSpPr>
          <p:nvPr/>
        </p:nvSpPr>
        <p:spPr bwMode="auto">
          <a:xfrm>
            <a:off x="4451350" y="1143000"/>
            <a:ext cx="1295400" cy="5715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a:t>
            </a:r>
          </a:p>
        </p:txBody>
      </p:sp>
      <p:sp>
        <p:nvSpPr>
          <p:cNvPr id="15" name="Rectangle 7">
            <a:extLst>
              <a:ext uri="{FF2B5EF4-FFF2-40B4-BE49-F238E27FC236}">
                <a16:creationId xmlns="" xmlns:a16="http://schemas.microsoft.com/office/drawing/2014/main" id="{5ADC1B0C-AB7E-DBDE-51DA-A45AA3183258}"/>
              </a:ext>
            </a:extLst>
          </p:cNvPr>
          <p:cNvSpPr>
            <a:spLocks noChangeArrowheads="1"/>
          </p:cNvSpPr>
          <p:nvPr/>
        </p:nvSpPr>
        <p:spPr bwMode="auto">
          <a:xfrm rot="5400000">
            <a:off x="4165600" y="1009650"/>
            <a:ext cx="1866900" cy="18288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6" name="Rectangle 7">
            <a:extLst>
              <a:ext uri="{FF2B5EF4-FFF2-40B4-BE49-F238E27FC236}">
                <a16:creationId xmlns="" xmlns:a16="http://schemas.microsoft.com/office/drawing/2014/main" id="{55C5D1EC-0324-49C9-60C0-4243E0DAF500}"/>
              </a:ext>
            </a:extLst>
          </p:cNvPr>
          <p:cNvSpPr>
            <a:spLocks noChangeArrowheads="1"/>
          </p:cNvSpPr>
          <p:nvPr/>
        </p:nvSpPr>
        <p:spPr bwMode="auto">
          <a:xfrm rot="5400000">
            <a:off x="3632200" y="514350"/>
            <a:ext cx="2933700" cy="32766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 name="Title 19">
            <a:extLst>
              <a:ext uri="{FF2B5EF4-FFF2-40B4-BE49-F238E27FC236}">
                <a16:creationId xmlns="" xmlns:a16="http://schemas.microsoft.com/office/drawing/2014/main" id="{3ECF3CAF-8D0E-8789-BAE5-CFA7F2C8ED6B}"/>
              </a:ext>
            </a:extLst>
          </p:cNvPr>
          <p:cNvSpPr>
            <a:spLocks noGrp="1"/>
          </p:cNvSpPr>
          <p:nvPr>
            <p:ph type="title"/>
          </p:nvPr>
        </p:nvSpPr>
        <p:spPr/>
        <p:txBody>
          <a:bodyPr/>
          <a:lstStyle/>
          <a:p>
            <a:r>
              <a:rPr lang="en-US" dirty="0"/>
              <a:t>The Temple</a:t>
            </a:r>
          </a:p>
        </p:txBody>
      </p:sp>
      <p:sp>
        <p:nvSpPr>
          <p:cNvPr id="10" name="Rounded Rectangle 3">
            <a:extLst>
              <a:ext uri="{FF2B5EF4-FFF2-40B4-BE49-F238E27FC236}">
                <a16:creationId xmlns="" xmlns:a16="http://schemas.microsoft.com/office/drawing/2014/main" id="{9837A55D-4E1C-E4A3-962C-77CB60F04888}"/>
              </a:ext>
            </a:extLst>
          </p:cNvPr>
          <p:cNvSpPr/>
          <p:nvPr/>
        </p:nvSpPr>
        <p:spPr bwMode="auto">
          <a:xfrm>
            <a:off x="146050" y="248739"/>
            <a:ext cx="2952750"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 indent="-57150">
              <a:lnSpc>
                <a:spcPct val="90000"/>
              </a:lnSpc>
            </a:pPr>
            <a:r>
              <a:rPr lang="en-US" sz="3600" dirty="0">
                <a:solidFill>
                  <a:schemeClr val="bg1"/>
                </a:solidFill>
                <a:latin typeface="Calibri Light" panose="020F0302020204030204" pitchFamily="34" charset="0"/>
                <a:cs typeface="Calibri Light" panose="020F0302020204030204" pitchFamily="34" charset="0"/>
              </a:rPr>
              <a:t>Christ united Jews and Gentiles into one people </a:t>
            </a:r>
          </a:p>
        </p:txBody>
      </p:sp>
      <p:grpSp>
        <p:nvGrpSpPr>
          <p:cNvPr id="2" name="Group 1">
            <a:extLst>
              <a:ext uri="{FF2B5EF4-FFF2-40B4-BE49-F238E27FC236}">
                <a16:creationId xmlns="" xmlns:a16="http://schemas.microsoft.com/office/drawing/2014/main" id="{1082B392-F2AC-B662-A9B3-9C0232227AEF}"/>
              </a:ext>
            </a:extLst>
          </p:cNvPr>
          <p:cNvGrpSpPr/>
          <p:nvPr/>
        </p:nvGrpSpPr>
        <p:grpSpPr>
          <a:xfrm>
            <a:off x="3327400" y="1724025"/>
            <a:ext cx="3543300" cy="2660511"/>
            <a:chOff x="3327400" y="1724025"/>
            <a:chExt cx="3543300" cy="2660511"/>
          </a:xfrm>
        </p:grpSpPr>
        <p:sp>
          <p:nvSpPr>
            <p:cNvPr id="14" name="TextBox 13">
              <a:extLst>
                <a:ext uri="{FF2B5EF4-FFF2-40B4-BE49-F238E27FC236}">
                  <a16:creationId xmlns="" xmlns:a16="http://schemas.microsoft.com/office/drawing/2014/main" id="{50D2E97D-145B-9BC6-C6F7-D19F337ECE67}"/>
                </a:ext>
              </a:extLst>
            </p:cNvPr>
            <p:cNvSpPr txBox="1">
              <a:spLocks noChangeArrowheads="1"/>
            </p:cNvSpPr>
            <p:nvPr/>
          </p:nvSpPr>
          <p:spPr bwMode="auto">
            <a:xfrm>
              <a:off x="3517900" y="2695575"/>
              <a:ext cx="3162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God’s People</a:t>
              </a:r>
            </a:p>
          </p:txBody>
        </p:sp>
        <p:sp>
          <p:nvSpPr>
            <p:cNvPr id="22" name="Oval 21">
              <a:extLst>
                <a:ext uri="{FF2B5EF4-FFF2-40B4-BE49-F238E27FC236}">
                  <a16:creationId xmlns="" xmlns:a16="http://schemas.microsoft.com/office/drawing/2014/main" id="{C31B80F2-106A-5B39-E3A1-90F1F3ED8322}"/>
                </a:ext>
              </a:extLst>
            </p:cNvPr>
            <p:cNvSpPr>
              <a:spLocks noChangeArrowheads="1"/>
            </p:cNvSpPr>
            <p:nvPr/>
          </p:nvSpPr>
          <p:spPr bwMode="auto">
            <a:xfrm>
              <a:off x="3327400" y="1724025"/>
              <a:ext cx="3543300" cy="2660511"/>
            </a:xfrm>
            <a:prstGeom prst="ellipse">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dirty="0"/>
            </a:p>
          </p:txBody>
        </p:sp>
      </p:grpSp>
      <p:sp>
        <p:nvSpPr>
          <p:cNvPr id="18" name="Rounded Rectangle 6">
            <a:extLst>
              <a:ext uri="{FF2B5EF4-FFF2-40B4-BE49-F238E27FC236}">
                <a16:creationId xmlns="" xmlns:a16="http://schemas.microsoft.com/office/drawing/2014/main" id="{45A6F1D6-4830-DC7F-DC09-6D7822C1272D}"/>
              </a:ext>
            </a:extLst>
          </p:cNvPr>
          <p:cNvSpPr/>
          <p:nvPr/>
        </p:nvSpPr>
        <p:spPr bwMode="auto">
          <a:xfrm>
            <a:off x="603250" y="4000500"/>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made peace between Jews and Gentiles by creating </a:t>
            </a:r>
            <a:r>
              <a:rPr lang="en-US" sz="3600" u="sng" dirty="0">
                <a:solidFill>
                  <a:schemeClr val="bg1"/>
                </a:solidFill>
                <a:latin typeface="Calibri Light" panose="020F0302020204030204" pitchFamily="34" charset="0"/>
                <a:cs typeface="Calibri Light" panose="020F0302020204030204" pitchFamily="34" charset="0"/>
              </a:rPr>
              <a:t>in himself</a:t>
            </a:r>
            <a:r>
              <a:rPr lang="en-US" sz="3600" dirty="0">
                <a:solidFill>
                  <a:schemeClr val="bg1"/>
                </a:solidFill>
                <a:latin typeface="Calibri Light" panose="020F0302020204030204" pitchFamily="34" charset="0"/>
                <a:cs typeface="Calibri Light" panose="020F0302020204030204" pitchFamily="34" charset="0"/>
              </a:rPr>
              <a:t> one new people from the two groups. </a:t>
            </a:r>
            <a:r>
              <a:rPr lang="en-US" sz="2000" i="1" dirty="0">
                <a:solidFill>
                  <a:schemeClr val="bg1"/>
                </a:solidFill>
                <a:latin typeface="Calibri Light" panose="020F0302020204030204" pitchFamily="34" charset="0"/>
                <a:cs typeface="Calibri Light" panose="020F0302020204030204" pitchFamily="34" charset="0"/>
              </a:rPr>
              <a:t>(Eph. 2:15)</a:t>
            </a:r>
            <a:endParaRPr lang="en-US" sz="3600" i="1" dirty="0">
              <a:solidFill>
                <a:schemeClr val="bg1"/>
              </a:solidFill>
              <a:latin typeface="Calibri Light" panose="020F0302020204030204" pitchFamily="34" charset="0"/>
              <a:cs typeface="Calibri Light" panose="020F0302020204030204" pitchFamily="34" charset="0"/>
            </a:endParaRPr>
          </a:p>
        </p:txBody>
      </p:sp>
      <p:grpSp>
        <p:nvGrpSpPr>
          <p:cNvPr id="25" name="Group 23">
            <a:extLst>
              <a:ext uri="{FF2B5EF4-FFF2-40B4-BE49-F238E27FC236}">
                <a16:creationId xmlns="" xmlns:a16="http://schemas.microsoft.com/office/drawing/2014/main" id="{3873BF0B-CD8A-8A8D-0680-0BF893049C52}"/>
              </a:ext>
            </a:extLst>
          </p:cNvPr>
          <p:cNvGrpSpPr>
            <a:grpSpLocks/>
          </p:cNvGrpSpPr>
          <p:nvPr/>
        </p:nvGrpSpPr>
        <p:grpSpPr bwMode="auto">
          <a:xfrm>
            <a:off x="6788150" y="1509355"/>
            <a:ext cx="2292350" cy="1149350"/>
            <a:chOff x="6305550" y="1613585"/>
            <a:chExt cx="2292350" cy="1149350"/>
          </a:xfrm>
        </p:grpSpPr>
        <p:sp>
          <p:nvSpPr>
            <p:cNvPr id="26" name="TextBox 19">
              <a:extLst>
                <a:ext uri="{FF2B5EF4-FFF2-40B4-BE49-F238E27FC236}">
                  <a16:creationId xmlns="" xmlns:a16="http://schemas.microsoft.com/office/drawing/2014/main" id="{75D27B38-B7C0-1E16-0981-7E0211D93060}"/>
                </a:ext>
              </a:extLst>
            </p:cNvPr>
            <p:cNvSpPr txBox="1">
              <a:spLocks noChangeArrowheads="1"/>
            </p:cNvSpPr>
            <p:nvPr/>
          </p:nvSpPr>
          <p:spPr bwMode="auto">
            <a:xfrm>
              <a:off x="6438900" y="1613585"/>
              <a:ext cx="215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r>
                <a:rPr lang="en-US" altLang="en-US" sz="3600" dirty="0">
                  <a:latin typeface="Calibri Light" panose="020F0302020204030204" pitchFamily="34" charset="0"/>
                  <a:cs typeface="Calibri Light" panose="020F0302020204030204" pitchFamily="34" charset="0"/>
                </a:rPr>
                <a:t>“In Christ”</a:t>
              </a:r>
            </a:p>
          </p:txBody>
        </p:sp>
        <p:cxnSp>
          <p:nvCxnSpPr>
            <p:cNvPr id="27" name="Straight Arrow Connector 21">
              <a:extLst>
                <a:ext uri="{FF2B5EF4-FFF2-40B4-BE49-F238E27FC236}">
                  <a16:creationId xmlns="" xmlns:a16="http://schemas.microsoft.com/office/drawing/2014/main" id="{C68CF036-4467-6BAB-1C2F-D93608EB570A}"/>
                </a:ext>
              </a:extLst>
            </p:cNvPr>
            <p:cNvCxnSpPr>
              <a:cxnSpLocks noChangeShapeType="1"/>
            </p:cNvCxnSpPr>
            <p:nvPr/>
          </p:nvCxnSpPr>
          <p:spPr bwMode="auto">
            <a:xfrm rot="10800000" flipV="1">
              <a:off x="6305550" y="2229535"/>
              <a:ext cx="609600" cy="5334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062647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C4ED72EE-4216-B87E-15B1-026CA267DF06}"/>
              </a:ext>
            </a:extLst>
          </p:cNvPr>
          <p:cNvSpPr>
            <a:spLocks noChangeArrowheads="1"/>
          </p:cNvSpPr>
          <p:nvPr/>
        </p:nvSpPr>
        <p:spPr bwMode="auto">
          <a:xfrm>
            <a:off x="1174750" y="381000"/>
            <a:ext cx="7848600" cy="4037231"/>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3" name="Rectangle 7">
            <a:extLst>
              <a:ext uri="{FF2B5EF4-FFF2-40B4-BE49-F238E27FC236}">
                <a16:creationId xmlns="" xmlns:a16="http://schemas.microsoft.com/office/drawing/2014/main" id="{D75C1CB6-33DD-B574-26F9-6543EE800F8D}"/>
              </a:ext>
            </a:extLst>
          </p:cNvPr>
          <p:cNvSpPr>
            <a:spLocks noChangeArrowheads="1"/>
          </p:cNvSpPr>
          <p:nvPr/>
        </p:nvSpPr>
        <p:spPr bwMode="auto">
          <a:xfrm>
            <a:off x="4451350" y="1143000"/>
            <a:ext cx="1295400" cy="5715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a:t>
            </a:r>
          </a:p>
        </p:txBody>
      </p:sp>
      <p:sp>
        <p:nvSpPr>
          <p:cNvPr id="15" name="Rectangle 7">
            <a:extLst>
              <a:ext uri="{FF2B5EF4-FFF2-40B4-BE49-F238E27FC236}">
                <a16:creationId xmlns="" xmlns:a16="http://schemas.microsoft.com/office/drawing/2014/main" id="{5ADC1B0C-AB7E-DBDE-51DA-A45AA3183258}"/>
              </a:ext>
            </a:extLst>
          </p:cNvPr>
          <p:cNvSpPr>
            <a:spLocks noChangeArrowheads="1"/>
          </p:cNvSpPr>
          <p:nvPr/>
        </p:nvSpPr>
        <p:spPr bwMode="auto">
          <a:xfrm rot="5400000">
            <a:off x="4165600" y="1009650"/>
            <a:ext cx="1866900" cy="18288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6" name="Rectangle 7">
            <a:extLst>
              <a:ext uri="{FF2B5EF4-FFF2-40B4-BE49-F238E27FC236}">
                <a16:creationId xmlns="" xmlns:a16="http://schemas.microsoft.com/office/drawing/2014/main" id="{55C5D1EC-0324-49C9-60C0-4243E0DAF500}"/>
              </a:ext>
            </a:extLst>
          </p:cNvPr>
          <p:cNvSpPr>
            <a:spLocks noChangeArrowheads="1"/>
          </p:cNvSpPr>
          <p:nvPr/>
        </p:nvSpPr>
        <p:spPr bwMode="auto">
          <a:xfrm rot="5400000">
            <a:off x="3632200" y="514350"/>
            <a:ext cx="2933700" cy="32766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 name="Title 19">
            <a:extLst>
              <a:ext uri="{FF2B5EF4-FFF2-40B4-BE49-F238E27FC236}">
                <a16:creationId xmlns="" xmlns:a16="http://schemas.microsoft.com/office/drawing/2014/main" id="{3ECF3CAF-8D0E-8789-BAE5-CFA7F2C8ED6B}"/>
              </a:ext>
            </a:extLst>
          </p:cNvPr>
          <p:cNvSpPr>
            <a:spLocks noGrp="1"/>
          </p:cNvSpPr>
          <p:nvPr>
            <p:ph type="title"/>
          </p:nvPr>
        </p:nvSpPr>
        <p:spPr/>
        <p:txBody>
          <a:bodyPr/>
          <a:lstStyle/>
          <a:p>
            <a:r>
              <a:rPr lang="en-US" dirty="0"/>
              <a:t>The Temple</a:t>
            </a:r>
          </a:p>
        </p:txBody>
      </p:sp>
      <p:sp>
        <p:nvSpPr>
          <p:cNvPr id="10" name="Rounded Rectangle 3">
            <a:extLst>
              <a:ext uri="{FF2B5EF4-FFF2-40B4-BE49-F238E27FC236}">
                <a16:creationId xmlns="" xmlns:a16="http://schemas.microsoft.com/office/drawing/2014/main" id="{9837A55D-4E1C-E4A3-962C-77CB60F04888}"/>
              </a:ext>
            </a:extLst>
          </p:cNvPr>
          <p:cNvSpPr/>
          <p:nvPr/>
        </p:nvSpPr>
        <p:spPr bwMode="auto">
          <a:xfrm>
            <a:off x="146050" y="248739"/>
            <a:ext cx="2952750"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 indent="-57150">
              <a:lnSpc>
                <a:spcPct val="90000"/>
              </a:lnSpc>
            </a:pPr>
            <a:r>
              <a:rPr lang="en-US" sz="3600" dirty="0">
                <a:solidFill>
                  <a:schemeClr val="bg1"/>
                </a:solidFill>
                <a:latin typeface="Calibri Light" panose="020F0302020204030204" pitchFamily="34" charset="0"/>
                <a:cs typeface="Calibri Light" panose="020F0302020204030204" pitchFamily="34" charset="0"/>
              </a:rPr>
              <a:t>Christ united Jews and Gentiles into one people </a:t>
            </a:r>
          </a:p>
        </p:txBody>
      </p:sp>
      <p:grpSp>
        <p:nvGrpSpPr>
          <p:cNvPr id="3" name="Group 2">
            <a:extLst>
              <a:ext uri="{FF2B5EF4-FFF2-40B4-BE49-F238E27FC236}">
                <a16:creationId xmlns="" xmlns:a16="http://schemas.microsoft.com/office/drawing/2014/main" id="{F3BC2C77-6DB4-6570-71E4-461E41A4AACE}"/>
              </a:ext>
            </a:extLst>
          </p:cNvPr>
          <p:cNvGrpSpPr/>
          <p:nvPr/>
        </p:nvGrpSpPr>
        <p:grpSpPr>
          <a:xfrm>
            <a:off x="3327400" y="1509355"/>
            <a:ext cx="5753100" cy="2875181"/>
            <a:chOff x="3327400" y="1509355"/>
            <a:chExt cx="5753100" cy="2875181"/>
          </a:xfrm>
        </p:grpSpPr>
        <p:grpSp>
          <p:nvGrpSpPr>
            <p:cNvPr id="2" name="Group 1">
              <a:extLst>
                <a:ext uri="{FF2B5EF4-FFF2-40B4-BE49-F238E27FC236}">
                  <a16:creationId xmlns="" xmlns:a16="http://schemas.microsoft.com/office/drawing/2014/main" id="{1082B392-F2AC-B662-A9B3-9C0232227AEF}"/>
                </a:ext>
              </a:extLst>
            </p:cNvPr>
            <p:cNvGrpSpPr/>
            <p:nvPr/>
          </p:nvGrpSpPr>
          <p:grpSpPr>
            <a:xfrm>
              <a:off x="3327400" y="1724025"/>
              <a:ext cx="3543300" cy="2660511"/>
              <a:chOff x="3327400" y="1724025"/>
              <a:chExt cx="3543300" cy="2660511"/>
            </a:xfrm>
          </p:grpSpPr>
          <p:sp>
            <p:nvSpPr>
              <p:cNvPr id="14" name="TextBox 13">
                <a:extLst>
                  <a:ext uri="{FF2B5EF4-FFF2-40B4-BE49-F238E27FC236}">
                    <a16:creationId xmlns="" xmlns:a16="http://schemas.microsoft.com/office/drawing/2014/main" id="{50D2E97D-145B-9BC6-C6F7-D19F337ECE67}"/>
                  </a:ext>
                </a:extLst>
              </p:cNvPr>
              <p:cNvSpPr txBox="1">
                <a:spLocks noChangeArrowheads="1"/>
              </p:cNvSpPr>
              <p:nvPr/>
            </p:nvSpPr>
            <p:spPr bwMode="auto">
              <a:xfrm>
                <a:off x="3517900" y="2695575"/>
                <a:ext cx="3162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God’s People</a:t>
                </a:r>
              </a:p>
            </p:txBody>
          </p:sp>
          <p:sp>
            <p:nvSpPr>
              <p:cNvPr id="22" name="Oval 21">
                <a:extLst>
                  <a:ext uri="{FF2B5EF4-FFF2-40B4-BE49-F238E27FC236}">
                    <a16:creationId xmlns="" xmlns:a16="http://schemas.microsoft.com/office/drawing/2014/main" id="{C31B80F2-106A-5B39-E3A1-90F1F3ED8322}"/>
                  </a:ext>
                </a:extLst>
              </p:cNvPr>
              <p:cNvSpPr>
                <a:spLocks noChangeArrowheads="1"/>
              </p:cNvSpPr>
              <p:nvPr/>
            </p:nvSpPr>
            <p:spPr bwMode="auto">
              <a:xfrm>
                <a:off x="3327400" y="1724025"/>
                <a:ext cx="3543300" cy="2660511"/>
              </a:xfrm>
              <a:prstGeom prst="ellipse">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dirty="0"/>
              </a:p>
            </p:txBody>
          </p:sp>
        </p:grpSp>
        <p:grpSp>
          <p:nvGrpSpPr>
            <p:cNvPr id="17" name="Group 23">
              <a:extLst>
                <a:ext uri="{FF2B5EF4-FFF2-40B4-BE49-F238E27FC236}">
                  <a16:creationId xmlns="" xmlns:a16="http://schemas.microsoft.com/office/drawing/2014/main" id="{E32102E0-9E2F-7004-07BD-9AB8BCBD7B64}"/>
                </a:ext>
              </a:extLst>
            </p:cNvPr>
            <p:cNvGrpSpPr>
              <a:grpSpLocks/>
            </p:cNvGrpSpPr>
            <p:nvPr/>
          </p:nvGrpSpPr>
          <p:grpSpPr bwMode="auto">
            <a:xfrm>
              <a:off x="6788150" y="1509355"/>
              <a:ext cx="2292350" cy="1149350"/>
              <a:chOff x="6305550" y="1613585"/>
              <a:chExt cx="2292350" cy="1149350"/>
            </a:xfrm>
          </p:grpSpPr>
          <p:sp>
            <p:nvSpPr>
              <p:cNvPr id="19" name="TextBox 19">
                <a:extLst>
                  <a:ext uri="{FF2B5EF4-FFF2-40B4-BE49-F238E27FC236}">
                    <a16:creationId xmlns="" xmlns:a16="http://schemas.microsoft.com/office/drawing/2014/main" id="{2636DB14-0C49-DA5E-EC27-20AB3B8D31C3}"/>
                  </a:ext>
                </a:extLst>
              </p:cNvPr>
              <p:cNvSpPr txBox="1">
                <a:spLocks noChangeArrowheads="1"/>
              </p:cNvSpPr>
              <p:nvPr/>
            </p:nvSpPr>
            <p:spPr bwMode="auto">
              <a:xfrm>
                <a:off x="6438900" y="1613585"/>
                <a:ext cx="215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r>
                  <a:rPr lang="en-US" altLang="en-US" sz="3600" dirty="0">
                    <a:latin typeface="Calibri Light" panose="020F0302020204030204" pitchFamily="34" charset="0"/>
                    <a:cs typeface="Calibri Light" panose="020F0302020204030204" pitchFamily="34" charset="0"/>
                  </a:rPr>
                  <a:t>“In Christ”</a:t>
                </a:r>
              </a:p>
            </p:txBody>
          </p:sp>
          <p:cxnSp>
            <p:nvCxnSpPr>
              <p:cNvPr id="21" name="Straight Arrow Connector 21">
                <a:extLst>
                  <a:ext uri="{FF2B5EF4-FFF2-40B4-BE49-F238E27FC236}">
                    <a16:creationId xmlns="" xmlns:a16="http://schemas.microsoft.com/office/drawing/2014/main" id="{FE5E9813-91DC-DB72-B05E-745290500BF1}"/>
                  </a:ext>
                </a:extLst>
              </p:cNvPr>
              <p:cNvCxnSpPr>
                <a:cxnSpLocks noChangeShapeType="1"/>
              </p:cNvCxnSpPr>
              <p:nvPr/>
            </p:nvCxnSpPr>
            <p:spPr bwMode="auto">
              <a:xfrm rot="10800000" flipV="1">
                <a:off x="6305550" y="2229535"/>
                <a:ext cx="609600" cy="5334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grpSp>
      <p:sp>
        <p:nvSpPr>
          <p:cNvPr id="18" name="Rounded Rectangle 6">
            <a:extLst>
              <a:ext uri="{FF2B5EF4-FFF2-40B4-BE49-F238E27FC236}">
                <a16:creationId xmlns="" xmlns:a16="http://schemas.microsoft.com/office/drawing/2014/main" id="{45A6F1D6-4830-DC7F-DC09-6D7822C1272D}"/>
              </a:ext>
            </a:extLst>
          </p:cNvPr>
          <p:cNvSpPr/>
          <p:nvPr/>
        </p:nvSpPr>
        <p:spPr bwMode="auto">
          <a:xfrm>
            <a:off x="603250" y="4000500"/>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Together as one body, </a:t>
            </a:r>
            <a:br>
              <a:rPr lang="en-US" sz="3600" dirty="0">
                <a:solidFill>
                  <a:schemeClr val="bg1"/>
                </a:solidFill>
                <a:latin typeface="Calibri Light" panose="020F0302020204030204" pitchFamily="34" charset="0"/>
                <a:cs typeface="Calibri Light" panose="020F0302020204030204" pitchFamily="34" charset="0"/>
              </a:rPr>
            </a:br>
            <a:r>
              <a:rPr lang="en-US" sz="3600" u="sng" dirty="0">
                <a:solidFill>
                  <a:schemeClr val="bg1"/>
                </a:solidFill>
                <a:latin typeface="Calibri Light" panose="020F0302020204030204" pitchFamily="34" charset="0"/>
                <a:cs typeface="Calibri Light" panose="020F0302020204030204" pitchFamily="34" charset="0"/>
              </a:rPr>
              <a:t>Christ reconciled both groups to God</a:t>
            </a:r>
            <a:r>
              <a:rPr lang="en-US" sz="3600" dirty="0">
                <a:solidFill>
                  <a:schemeClr val="bg1"/>
                </a:solidFill>
                <a:latin typeface="Calibri Light" panose="020F0302020204030204" pitchFamily="34" charset="0"/>
                <a:cs typeface="Calibri Light" panose="020F0302020204030204" pitchFamily="34" charset="0"/>
              </a:rPr>
              <a:t>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by means of his death on the cross </a:t>
            </a:r>
            <a:r>
              <a:rPr lang="en-US" sz="2000" i="1" dirty="0">
                <a:solidFill>
                  <a:schemeClr val="bg1"/>
                </a:solidFill>
                <a:latin typeface="Calibri Light" panose="020F0302020204030204" pitchFamily="34" charset="0"/>
                <a:cs typeface="Calibri Light" panose="020F0302020204030204" pitchFamily="34" charset="0"/>
              </a:rPr>
              <a:t>(Eph. 2:16)</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72393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E-6 4.44444E-6 L -0.00374 -0.17195 " pathEditMode="relative" rAng="0" ptsTypes="AA">
                                      <p:cBhvr>
                                        <p:cTn id="6" dur="1500" fill="hold"/>
                                        <p:tgtEl>
                                          <p:spTgt spid="3"/>
                                        </p:tgtEl>
                                        <p:attrNameLst>
                                          <p:attrName>ppt_x</p:attrName>
                                          <p:attrName>ppt_y</p:attrName>
                                        </p:attrNameLst>
                                      </p:cBhvr>
                                      <p:rCtr x="-187" y="-8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C4ED72EE-4216-B87E-15B1-026CA267DF06}"/>
              </a:ext>
            </a:extLst>
          </p:cNvPr>
          <p:cNvSpPr>
            <a:spLocks noChangeArrowheads="1"/>
          </p:cNvSpPr>
          <p:nvPr/>
        </p:nvSpPr>
        <p:spPr bwMode="auto">
          <a:xfrm>
            <a:off x="1174750" y="381000"/>
            <a:ext cx="7848600" cy="4037231"/>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3" name="Rectangle 7">
            <a:extLst>
              <a:ext uri="{FF2B5EF4-FFF2-40B4-BE49-F238E27FC236}">
                <a16:creationId xmlns="" xmlns:a16="http://schemas.microsoft.com/office/drawing/2014/main" id="{D75C1CB6-33DD-B574-26F9-6543EE800F8D}"/>
              </a:ext>
            </a:extLst>
          </p:cNvPr>
          <p:cNvSpPr>
            <a:spLocks noChangeArrowheads="1"/>
          </p:cNvSpPr>
          <p:nvPr/>
        </p:nvSpPr>
        <p:spPr bwMode="auto">
          <a:xfrm>
            <a:off x="4451350" y="1143000"/>
            <a:ext cx="1295400" cy="5715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a:t>
            </a:r>
          </a:p>
        </p:txBody>
      </p:sp>
      <p:sp>
        <p:nvSpPr>
          <p:cNvPr id="15" name="Rectangle 7">
            <a:extLst>
              <a:ext uri="{FF2B5EF4-FFF2-40B4-BE49-F238E27FC236}">
                <a16:creationId xmlns="" xmlns:a16="http://schemas.microsoft.com/office/drawing/2014/main" id="{5ADC1B0C-AB7E-DBDE-51DA-A45AA3183258}"/>
              </a:ext>
            </a:extLst>
          </p:cNvPr>
          <p:cNvSpPr>
            <a:spLocks noChangeArrowheads="1"/>
          </p:cNvSpPr>
          <p:nvPr/>
        </p:nvSpPr>
        <p:spPr bwMode="auto">
          <a:xfrm rot="5400000">
            <a:off x="4165600" y="1009650"/>
            <a:ext cx="1866900" cy="18288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6" name="Rectangle 7">
            <a:extLst>
              <a:ext uri="{FF2B5EF4-FFF2-40B4-BE49-F238E27FC236}">
                <a16:creationId xmlns="" xmlns:a16="http://schemas.microsoft.com/office/drawing/2014/main" id="{55C5D1EC-0324-49C9-60C0-4243E0DAF500}"/>
              </a:ext>
            </a:extLst>
          </p:cNvPr>
          <p:cNvSpPr>
            <a:spLocks noChangeArrowheads="1"/>
          </p:cNvSpPr>
          <p:nvPr/>
        </p:nvSpPr>
        <p:spPr bwMode="auto">
          <a:xfrm rot="5400000">
            <a:off x="3632200" y="514350"/>
            <a:ext cx="2933700" cy="32766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 name="Title 19">
            <a:extLst>
              <a:ext uri="{FF2B5EF4-FFF2-40B4-BE49-F238E27FC236}">
                <a16:creationId xmlns="" xmlns:a16="http://schemas.microsoft.com/office/drawing/2014/main" id="{3ECF3CAF-8D0E-8789-BAE5-CFA7F2C8ED6B}"/>
              </a:ext>
            </a:extLst>
          </p:cNvPr>
          <p:cNvSpPr>
            <a:spLocks noGrp="1"/>
          </p:cNvSpPr>
          <p:nvPr>
            <p:ph type="title"/>
          </p:nvPr>
        </p:nvSpPr>
        <p:spPr/>
        <p:txBody>
          <a:bodyPr/>
          <a:lstStyle/>
          <a:p>
            <a:r>
              <a:rPr lang="en-US" dirty="0"/>
              <a:t>The Temple</a:t>
            </a:r>
          </a:p>
        </p:txBody>
      </p:sp>
      <p:sp>
        <p:nvSpPr>
          <p:cNvPr id="10" name="Rounded Rectangle 3">
            <a:extLst>
              <a:ext uri="{FF2B5EF4-FFF2-40B4-BE49-F238E27FC236}">
                <a16:creationId xmlns="" xmlns:a16="http://schemas.microsoft.com/office/drawing/2014/main" id="{9837A55D-4E1C-E4A3-962C-77CB60F04888}"/>
              </a:ext>
            </a:extLst>
          </p:cNvPr>
          <p:cNvSpPr/>
          <p:nvPr/>
        </p:nvSpPr>
        <p:spPr bwMode="auto">
          <a:xfrm>
            <a:off x="146050" y="248739"/>
            <a:ext cx="2952750"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 indent="-57150">
              <a:lnSpc>
                <a:spcPct val="90000"/>
              </a:lnSpc>
            </a:pPr>
            <a:r>
              <a:rPr lang="en-US" sz="3600" dirty="0">
                <a:solidFill>
                  <a:schemeClr val="bg1"/>
                </a:solidFill>
                <a:latin typeface="Calibri Light" panose="020F0302020204030204" pitchFamily="34" charset="0"/>
                <a:cs typeface="Calibri Light" panose="020F0302020204030204" pitchFamily="34" charset="0"/>
              </a:rPr>
              <a:t>Christ united Jews and Gentiles into one people </a:t>
            </a:r>
          </a:p>
        </p:txBody>
      </p:sp>
      <p:sp>
        <p:nvSpPr>
          <p:cNvPr id="18" name="Rounded Rectangle 6">
            <a:extLst>
              <a:ext uri="{FF2B5EF4-FFF2-40B4-BE49-F238E27FC236}">
                <a16:creationId xmlns="" xmlns:a16="http://schemas.microsoft.com/office/drawing/2014/main" id="{45A6F1D6-4830-DC7F-DC09-6D7822C1272D}"/>
              </a:ext>
            </a:extLst>
          </p:cNvPr>
          <p:cNvSpPr/>
          <p:nvPr/>
        </p:nvSpPr>
        <p:spPr bwMode="auto">
          <a:xfrm>
            <a:off x="603250" y="4000500"/>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and our hostility toward each other was put to death. </a:t>
            </a:r>
            <a:r>
              <a:rPr lang="en-US" sz="2000" i="1" dirty="0">
                <a:solidFill>
                  <a:schemeClr val="bg1"/>
                </a:solidFill>
                <a:latin typeface="Calibri Light" panose="020F0302020204030204" pitchFamily="34" charset="0"/>
                <a:cs typeface="Calibri Light" panose="020F0302020204030204" pitchFamily="34" charset="0"/>
              </a:rPr>
              <a:t>(Eph. 2:16)</a:t>
            </a:r>
          </a:p>
          <a:p>
            <a:pPr marL="174625" indent="-174625">
              <a:lnSpc>
                <a:spcPct val="90000"/>
              </a:lnSpc>
            </a:pPr>
            <a:endParaRPr lang="en-US" sz="3600" i="1" dirty="0">
              <a:solidFill>
                <a:schemeClr val="bg1"/>
              </a:solidFill>
              <a:latin typeface="Calibri Light" panose="020F0302020204030204" pitchFamily="34" charset="0"/>
              <a:cs typeface="Calibri Light" panose="020F0302020204030204" pitchFamily="34" charset="0"/>
            </a:endParaRPr>
          </a:p>
        </p:txBody>
      </p:sp>
      <p:grpSp>
        <p:nvGrpSpPr>
          <p:cNvPr id="26" name="Group 25">
            <a:extLst>
              <a:ext uri="{FF2B5EF4-FFF2-40B4-BE49-F238E27FC236}">
                <a16:creationId xmlns="" xmlns:a16="http://schemas.microsoft.com/office/drawing/2014/main" id="{15E2A213-C840-FE09-3FEA-1F53A3FB037C}"/>
              </a:ext>
            </a:extLst>
          </p:cNvPr>
          <p:cNvGrpSpPr/>
          <p:nvPr/>
        </p:nvGrpSpPr>
        <p:grpSpPr>
          <a:xfrm>
            <a:off x="3298825" y="525244"/>
            <a:ext cx="5753100" cy="2875181"/>
            <a:chOff x="3327400" y="1509355"/>
            <a:chExt cx="5753100" cy="2875181"/>
          </a:xfrm>
        </p:grpSpPr>
        <p:grpSp>
          <p:nvGrpSpPr>
            <p:cNvPr id="27" name="Group 26">
              <a:extLst>
                <a:ext uri="{FF2B5EF4-FFF2-40B4-BE49-F238E27FC236}">
                  <a16:creationId xmlns="" xmlns:a16="http://schemas.microsoft.com/office/drawing/2014/main" id="{679D4A82-BB03-681A-7548-B033A6476BF9}"/>
                </a:ext>
              </a:extLst>
            </p:cNvPr>
            <p:cNvGrpSpPr/>
            <p:nvPr/>
          </p:nvGrpSpPr>
          <p:grpSpPr>
            <a:xfrm>
              <a:off x="3327400" y="1724025"/>
              <a:ext cx="3543300" cy="2660511"/>
              <a:chOff x="3327400" y="1724025"/>
              <a:chExt cx="3543300" cy="2660511"/>
            </a:xfrm>
          </p:grpSpPr>
          <p:sp>
            <p:nvSpPr>
              <p:cNvPr id="31" name="TextBox 30">
                <a:extLst>
                  <a:ext uri="{FF2B5EF4-FFF2-40B4-BE49-F238E27FC236}">
                    <a16:creationId xmlns="" xmlns:a16="http://schemas.microsoft.com/office/drawing/2014/main" id="{A5A92F0E-3976-EEA1-5559-6B74D1F9A677}"/>
                  </a:ext>
                </a:extLst>
              </p:cNvPr>
              <p:cNvSpPr txBox="1">
                <a:spLocks noChangeArrowheads="1"/>
              </p:cNvSpPr>
              <p:nvPr/>
            </p:nvSpPr>
            <p:spPr bwMode="auto">
              <a:xfrm>
                <a:off x="3517900" y="2695575"/>
                <a:ext cx="3162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God’s People</a:t>
                </a:r>
              </a:p>
            </p:txBody>
          </p:sp>
          <p:sp>
            <p:nvSpPr>
              <p:cNvPr id="32" name="Oval 31">
                <a:extLst>
                  <a:ext uri="{FF2B5EF4-FFF2-40B4-BE49-F238E27FC236}">
                    <a16:creationId xmlns="" xmlns:a16="http://schemas.microsoft.com/office/drawing/2014/main" id="{9CB0D927-50A8-9598-8503-253DF2E5BD87}"/>
                  </a:ext>
                </a:extLst>
              </p:cNvPr>
              <p:cNvSpPr>
                <a:spLocks noChangeArrowheads="1"/>
              </p:cNvSpPr>
              <p:nvPr/>
            </p:nvSpPr>
            <p:spPr bwMode="auto">
              <a:xfrm>
                <a:off x="3327400" y="1724025"/>
                <a:ext cx="3543300" cy="2660511"/>
              </a:xfrm>
              <a:prstGeom prst="ellipse">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dirty="0"/>
              </a:p>
            </p:txBody>
          </p:sp>
        </p:grpSp>
        <p:grpSp>
          <p:nvGrpSpPr>
            <p:cNvPr id="28" name="Group 23">
              <a:extLst>
                <a:ext uri="{FF2B5EF4-FFF2-40B4-BE49-F238E27FC236}">
                  <a16:creationId xmlns="" xmlns:a16="http://schemas.microsoft.com/office/drawing/2014/main" id="{D015791F-F9CC-7B6C-0D30-515AD7A125D9}"/>
                </a:ext>
              </a:extLst>
            </p:cNvPr>
            <p:cNvGrpSpPr>
              <a:grpSpLocks/>
            </p:cNvGrpSpPr>
            <p:nvPr/>
          </p:nvGrpSpPr>
          <p:grpSpPr bwMode="auto">
            <a:xfrm>
              <a:off x="6778625" y="1509355"/>
              <a:ext cx="2301875" cy="1149350"/>
              <a:chOff x="6296025" y="1613585"/>
              <a:chExt cx="2301875" cy="1149350"/>
            </a:xfrm>
          </p:grpSpPr>
          <p:sp>
            <p:nvSpPr>
              <p:cNvPr id="29" name="TextBox 19">
                <a:extLst>
                  <a:ext uri="{FF2B5EF4-FFF2-40B4-BE49-F238E27FC236}">
                    <a16:creationId xmlns="" xmlns:a16="http://schemas.microsoft.com/office/drawing/2014/main" id="{72AD24BD-CCA3-345C-FCD0-D749B75099B8}"/>
                  </a:ext>
                </a:extLst>
              </p:cNvPr>
              <p:cNvSpPr txBox="1">
                <a:spLocks noChangeArrowheads="1"/>
              </p:cNvSpPr>
              <p:nvPr/>
            </p:nvSpPr>
            <p:spPr bwMode="auto">
              <a:xfrm>
                <a:off x="6438900" y="1613585"/>
                <a:ext cx="215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r>
                  <a:rPr lang="en-US" altLang="en-US" sz="3600" dirty="0">
                    <a:latin typeface="Calibri Light" panose="020F0302020204030204" pitchFamily="34" charset="0"/>
                    <a:cs typeface="Calibri Light" panose="020F0302020204030204" pitchFamily="34" charset="0"/>
                  </a:rPr>
                  <a:t>“In Christ”</a:t>
                </a:r>
              </a:p>
            </p:txBody>
          </p:sp>
          <p:cxnSp>
            <p:nvCxnSpPr>
              <p:cNvPr id="30" name="Straight Arrow Connector 21">
                <a:extLst>
                  <a:ext uri="{FF2B5EF4-FFF2-40B4-BE49-F238E27FC236}">
                    <a16:creationId xmlns="" xmlns:a16="http://schemas.microsoft.com/office/drawing/2014/main" id="{CF219A7C-E184-65C5-57BA-FFC23E85D1F9}"/>
                  </a:ext>
                </a:extLst>
              </p:cNvPr>
              <p:cNvCxnSpPr>
                <a:cxnSpLocks noChangeShapeType="1"/>
              </p:cNvCxnSpPr>
              <p:nvPr/>
            </p:nvCxnSpPr>
            <p:spPr bwMode="auto">
              <a:xfrm rot="10800000" flipV="1">
                <a:off x="6296025" y="2229535"/>
                <a:ext cx="609600" cy="5334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2321318432"/>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 xmlns:a16="http://schemas.microsoft.com/office/drawing/2014/main" id="{C4ED72EE-4216-B87E-15B1-026CA267DF06}"/>
              </a:ext>
            </a:extLst>
          </p:cNvPr>
          <p:cNvSpPr>
            <a:spLocks noChangeArrowheads="1"/>
          </p:cNvSpPr>
          <p:nvPr/>
        </p:nvSpPr>
        <p:spPr bwMode="auto">
          <a:xfrm>
            <a:off x="1174750" y="381000"/>
            <a:ext cx="7848600" cy="4037231"/>
          </a:xfrm>
          <a:prstGeom prst="rect">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3" name="Rectangle 7">
            <a:extLst>
              <a:ext uri="{FF2B5EF4-FFF2-40B4-BE49-F238E27FC236}">
                <a16:creationId xmlns="" xmlns:a16="http://schemas.microsoft.com/office/drawing/2014/main" id="{D75C1CB6-33DD-B574-26F9-6543EE800F8D}"/>
              </a:ext>
            </a:extLst>
          </p:cNvPr>
          <p:cNvSpPr>
            <a:spLocks noChangeArrowheads="1"/>
          </p:cNvSpPr>
          <p:nvPr/>
        </p:nvSpPr>
        <p:spPr bwMode="auto">
          <a:xfrm>
            <a:off x="4451350" y="1143000"/>
            <a:ext cx="1295400" cy="5715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a:t>
            </a:r>
          </a:p>
        </p:txBody>
      </p:sp>
      <p:sp>
        <p:nvSpPr>
          <p:cNvPr id="15" name="Rectangle 7">
            <a:extLst>
              <a:ext uri="{FF2B5EF4-FFF2-40B4-BE49-F238E27FC236}">
                <a16:creationId xmlns="" xmlns:a16="http://schemas.microsoft.com/office/drawing/2014/main" id="{5ADC1B0C-AB7E-DBDE-51DA-A45AA3183258}"/>
              </a:ext>
            </a:extLst>
          </p:cNvPr>
          <p:cNvSpPr>
            <a:spLocks noChangeArrowheads="1"/>
          </p:cNvSpPr>
          <p:nvPr/>
        </p:nvSpPr>
        <p:spPr bwMode="auto">
          <a:xfrm rot="5400000">
            <a:off x="4165600" y="1009650"/>
            <a:ext cx="1866900" cy="18288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16" name="Rectangle 7">
            <a:extLst>
              <a:ext uri="{FF2B5EF4-FFF2-40B4-BE49-F238E27FC236}">
                <a16:creationId xmlns="" xmlns:a16="http://schemas.microsoft.com/office/drawing/2014/main" id="{55C5D1EC-0324-49C9-60C0-4243E0DAF500}"/>
              </a:ext>
            </a:extLst>
          </p:cNvPr>
          <p:cNvSpPr>
            <a:spLocks noChangeArrowheads="1"/>
          </p:cNvSpPr>
          <p:nvPr/>
        </p:nvSpPr>
        <p:spPr bwMode="auto">
          <a:xfrm rot="5400000">
            <a:off x="3632200" y="514350"/>
            <a:ext cx="2933700" cy="3276600"/>
          </a:xfrm>
          <a:prstGeom prst="rect">
            <a:avLst/>
          </a:prstGeom>
          <a:noFill/>
          <a:ln w="25400" algn="ctr">
            <a:no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a:p>
        </p:txBody>
      </p:sp>
      <p:sp>
        <p:nvSpPr>
          <p:cNvPr id="20" name="Title 19">
            <a:extLst>
              <a:ext uri="{FF2B5EF4-FFF2-40B4-BE49-F238E27FC236}">
                <a16:creationId xmlns="" xmlns:a16="http://schemas.microsoft.com/office/drawing/2014/main" id="{3ECF3CAF-8D0E-8789-BAE5-CFA7F2C8ED6B}"/>
              </a:ext>
            </a:extLst>
          </p:cNvPr>
          <p:cNvSpPr>
            <a:spLocks noGrp="1"/>
          </p:cNvSpPr>
          <p:nvPr>
            <p:ph type="title"/>
          </p:nvPr>
        </p:nvSpPr>
        <p:spPr/>
        <p:txBody>
          <a:bodyPr/>
          <a:lstStyle/>
          <a:p>
            <a:r>
              <a:rPr lang="en-US" dirty="0"/>
              <a:t>The Temple</a:t>
            </a:r>
          </a:p>
        </p:txBody>
      </p:sp>
      <p:sp>
        <p:nvSpPr>
          <p:cNvPr id="10" name="Rounded Rectangle 3">
            <a:extLst>
              <a:ext uri="{FF2B5EF4-FFF2-40B4-BE49-F238E27FC236}">
                <a16:creationId xmlns="" xmlns:a16="http://schemas.microsoft.com/office/drawing/2014/main" id="{9837A55D-4E1C-E4A3-962C-77CB60F04888}"/>
              </a:ext>
            </a:extLst>
          </p:cNvPr>
          <p:cNvSpPr/>
          <p:nvPr/>
        </p:nvSpPr>
        <p:spPr bwMode="auto">
          <a:xfrm>
            <a:off x="146050" y="248739"/>
            <a:ext cx="2952750"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57150" indent="-57150">
              <a:lnSpc>
                <a:spcPct val="90000"/>
              </a:lnSpc>
            </a:pPr>
            <a:r>
              <a:rPr lang="en-US" sz="3600" dirty="0">
                <a:solidFill>
                  <a:schemeClr val="bg1"/>
                </a:solidFill>
                <a:latin typeface="Calibri Light" panose="020F0302020204030204" pitchFamily="34" charset="0"/>
                <a:cs typeface="Calibri Light" panose="020F0302020204030204" pitchFamily="34" charset="0"/>
              </a:rPr>
              <a:t>Christ united Jews and Gentiles into one people </a:t>
            </a:r>
          </a:p>
        </p:txBody>
      </p:sp>
      <p:sp>
        <p:nvSpPr>
          <p:cNvPr id="18" name="Rounded Rectangle 6">
            <a:extLst>
              <a:ext uri="{FF2B5EF4-FFF2-40B4-BE49-F238E27FC236}">
                <a16:creationId xmlns="" xmlns:a16="http://schemas.microsoft.com/office/drawing/2014/main" id="{45A6F1D6-4830-DC7F-DC09-6D7822C1272D}"/>
              </a:ext>
            </a:extLst>
          </p:cNvPr>
          <p:cNvSpPr/>
          <p:nvPr/>
        </p:nvSpPr>
        <p:spPr bwMode="auto">
          <a:xfrm>
            <a:off x="603250" y="4000500"/>
            <a:ext cx="8991600"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He came and preached peace to you </a:t>
            </a:r>
            <a:br>
              <a:rPr lang="en-US" sz="3600" dirty="0">
                <a:solidFill>
                  <a:schemeClr val="bg1"/>
                </a:solidFill>
                <a:latin typeface="Calibri Light" panose="020F0302020204030204" pitchFamily="34" charset="0"/>
                <a:cs typeface="Calibri Light" panose="020F0302020204030204" pitchFamily="34" charset="0"/>
              </a:rPr>
            </a:br>
            <a:r>
              <a:rPr lang="en-US" sz="3600" u="sng" dirty="0">
                <a:solidFill>
                  <a:schemeClr val="bg1"/>
                </a:solidFill>
                <a:latin typeface="Calibri Light" panose="020F0302020204030204" pitchFamily="34" charset="0"/>
                <a:cs typeface="Calibri Light" panose="020F0302020204030204" pitchFamily="34" charset="0"/>
              </a:rPr>
              <a:t>who were far away</a:t>
            </a:r>
            <a:r>
              <a:rPr lang="en-US" sz="3600" dirty="0">
                <a:solidFill>
                  <a:schemeClr val="bg1"/>
                </a:solidFill>
                <a:latin typeface="Calibri Light" panose="020F0302020204030204" pitchFamily="34" charset="0"/>
                <a:cs typeface="Calibri Light" panose="020F0302020204030204" pitchFamily="34" charset="0"/>
              </a:rPr>
              <a:t> and peace to those </a:t>
            </a:r>
            <a:br>
              <a:rPr lang="en-US" sz="3600" dirty="0">
                <a:solidFill>
                  <a:schemeClr val="bg1"/>
                </a:solidFill>
                <a:latin typeface="Calibri Light" panose="020F0302020204030204" pitchFamily="34" charset="0"/>
                <a:cs typeface="Calibri Light" panose="020F0302020204030204" pitchFamily="34" charset="0"/>
              </a:rPr>
            </a:br>
            <a:r>
              <a:rPr lang="en-US" sz="3600" u="sng" dirty="0">
                <a:solidFill>
                  <a:schemeClr val="bg1"/>
                </a:solidFill>
                <a:latin typeface="Calibri Light" panose="020F0302020204030204" pitchFamily="34" charset="0"/>
                <a:cs typeface="Calibri Light" panose="020F0302020204030204" pitchFamily="34" charset="0"/>
              </a:rPr>
              <a:t>who were near</a:t>
            </a:r>
            <a:r>
              <a:rPr lang="en-US" sz="3600" dirty="0">
                <a:solidFill>
                  <a:schemeClr val="bg1"/>
                </a:solidFill>
                <a:latin typeface="Calibri Light" panose="020F0302020204030204" pitchFamily="34" charset="0"/>
                <a:cs typeface="Calibri Light" panose="020F0302020204030204" pitchFamily="34" charset="0"/>
              </a:rPr>
              <a:t>. </a:t>
            </a:r>
            <a:r>
              <a:rPr lang="en-US" sz="2000" i="1" dirty="0">
                <a:solidFill>
                  <a:schemeClr val="bg1"/>
                </a:solidFill>
                <a:latin typeface="Calibri Light" panose="020F0302020204030204" pitchFamily="34" charset="0"/>
                <a:cs typeface="Calibri Light" panose="020F0302020204030204" pitchFamily="34" charset="0"/>
              </a:rPr>
              <a:t>(Eph. 2:17)</a:t>
            </a:r>
            <a:endParaRPr lang="en-US" sz="3600" i="1" dirty="0">
              <a:solidFill>
                <a:schemeClr val="bg1"/>
              </a:solidFill>
              <a:latin typeface="Calibri Light" panose="020F0302020204030204" pitchFamily="34" charset="0"/>
              <a:cs typeface="Calibri Light" panose="020F0302020204030204" pitchFamily="34" charset="0"/>
            </a:endParaRPr>
          </a:p>
        </p:txBody>
      </p:sp>
      <p:grpSp>
        <p:nvGrpSpPr>
          <p:cNvPr id="26" name="Group 25">
            <a:extLst>
              <a:ext uri="{FF2B5EF4-FFF2-40B4-BE49-F238E27FC236}">
                <a16:creationId xmlns="" xmlns:a16="http://schemas.microsoft.com/office/drawing/2014/main" id="{15E2A213-C840-FE09-3FEA-1F53A3FB037C}"/>
              </a:ext>
            </a:extLst>
          </p:cNvPr>
          <p:cNvGrpSpPr/>
          <p:nvPr/>
        </p:nvGrpSpPr>
        <p:grpSpPr>
          <a:xfrm>
            <a:off x="3298825" y="525244"/>
            <a:ext cx="5753100" cy="2875181"/>
            <a:chOff x="3327400" y="1509355"/>
            <a:chExt cx="5753100" cy="2875181"/>
          </a:xfrm>
        </p:grpSpPr>
        <p:grpSp>
          <p:nvGrpSpPr>
            <p:cNvPr id="27" name="Group 26">
              <a:extLst>
                <a:ext uri="{FF2B5EF4-FFF2-40B4-BE49-F238E27FC236}">
                  <a16:creationId xmlns="" xmlns:a16="http://schemas.microsoft.com/office/drawing/2014/main" id="{679D4A82-BB03-681A-7548-B033A6476BF9}"/>
                </a:ext>
              </a:extLst>
            </p:cNvPr>
            <p:cNvGrpSpPr/>
            <p:nvPr/>
          </p:nvGrpSpPr>
          <p:grpSpPr>
            <a:xfrm>
              <a:off x="3327400" y="1724025"/>
              <a:ext cx="3543300" cy="2660511"/>
              <a:chOff x="3327400" y="1724025"/>
              <a:chExt cx="3543300" cy="2660511"/>
            </a:xfrm>
          </p:grpSpPr>
          <p:sp>
            <p:nvSpPr>
              <p:cNvPr id="31" name="TextBox 30">
                <a:extLst>
                  <a:ext uri="{FF2B5EF4-FFF2-40B4-BE49-F238E27FC236}">
                    <a16:creationId xmlns="" xmlns:a16="http://schemas.microsoft.com/office/drawing/2014/main" id="{A5A92F0E-3976-EEA1-5559-6B74D1F9A677}"/>
                  </a:ext>
                </a:extLst>
              </p:cNvPr>
              <p:cNvSpPr txBox="1">
                <a:spLocks noChangeArrowheads="1"/>
              </p:cNvSpPr>
              <p:nvPr/>
            </p:nvSpPr>
            <p:spPr bwMode="auto">
              <a:xfrm>
                <a:off x="3517900" y="2695575"/>
                <a:ext cx="3162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Calibri Light" panose="020F0302020204030204" pitchFamily="34" charset="0"/>
                    <a:cs typeface="Calibri Light" panose="020F0302020204030204" pitchFamily="34" charset="0"/>
                  </a:rPr>
                  <a:t>God’s People</a:t>
                </a:r>
              </a:p>
            </p:txBody>
          </p:sp>
          <p:sp>
            <p:nvSpPr>
              <p:cNvPr id="32" name="Oval 31">
                <a:extLst>
                  <a:ext uri="{FF2B5EF4-FFF2-40B4-BE49-F238E27FC236}">
                    <a16:creationId xmlns="" xmlns:a16="http://schemas.microsoft.com/office/drawing/2014/main" id="{9CB0D927-50A8-9598-8503-253DF2E5BD87}"/>
                  </a:ext>
                </a:extLst>
              </p:cNvPr>
              <p:cNvSpPr>
                <a:spLocks noChangeArrowheads="1"/>
              </p:cNvSpPr>
              <p:nvPr/>
            </p:nvSpPr>
            <p:spPr bwMode="auto">
              <a:xfrm>
                <a:off x="3327400" y="1724025"/>
                <a:ext cx="3543300" cy="2660511"/>
              </a:xfrm>
              <a:prstGeom prst="ellipse">
                <a:avLst/>
              </a:prstGeom>
              <a:noFill/>
              <a:ln w="254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dirty="0"/>
              </a:p>
            </p:txBody>
          </p:sp>
        </p:grpSp>
        <p:grpSp>
          <p:nvGrpSpPr>
            <p:cNvPr id="28" name="Group 23">
              <a:extLst>
                <a:ext uri="{FF2B5EF4-FFF2-40B4-BE49-F238E27FC236}">
                  <a16:creationId xmlns="" xmlns:a16="http://schemas.microsoft.com/office/drawing/2014/main" id="{D015791F-F9CC-7B6C-0D30-515AD7A125D9}"/>
                </a:ext>
              </a:extLst>
            </p:cNvPr>
            <p:cNvGrpSpPr>
              <a:grpSpLocks/>
            </p:cNvGrpSpPr>
            <p:nvPr/>
          </p:nvGrpSpPr>
          <p:grpSpPr bwMode="auto">
            <a:xfrm>
              <a:off x="6778625" y="1509355"/>
              <a:ext cx="2301875" cy="1149350"/>
              <a:chOff x="6296025" y="1613585"/>
              <a:chExt cx="2301875" cy="1149350"/>
            </a:xfrm>
          </p:grpSpPr>
          <p:sp>
            <p:nvSpPr>
              <p:cNvPr id="29" name="TextBox 19">
                <a:extLst>
                  <a:ext uri="{FF2B5EF4-FFF2-40B4-BE49-F238E27FC236}">
                    <a16:creationId xmlns="" xmlns:a16="http://schemas.microsoft.com/office/drawing/2014/main" id="{72AD24BD-CCA3-345C-FCD0-D749B75099B8}"/>
                  </a:ext>
                </a:extLst>
              </p:cNvPr>
              <p:cNvSpPr txBox="1">
                <a:spLocks noChangeArrowheads="1"/>
              </p:cNvSpPr>
              <p:nvPr/>
            </p:nvSpPr>
            <p:spPr bwMode="auto">
              <a:xfrm>
                <a:off x="6438900" y="1613585"/>
                <a:ext cx="215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r>
                  <a:rPr lang="en-US" altLang="en-US" sz="3600" dirty="0">
                    <a:latin typeface="Calibri Light" panose="020F0302020204030204" pitchFamily="34" charset="0"/>
                    <a:cs typeface="Calibri Light" panose="020F0302020204030204" pitchFamily="34" charset="0"/>
                  </a:rPr>
                  <a:t>“In Christ”</a:t>
                </a:r>
              </a:p>
            </p:txBody>
          </p:sp>
          <p:cxnSp>
            <p:nvCxnSpPr>
              <p:cNvPr id="30" name="Straight Arrow Connector 21">
                <a:extLst>
                  <a:ext uri="{FF2B5EF4-FFF2-40B4-BE49-F238E27FC236}">
                    <a16:creationId xmlns="" xmlns:a16="http://schemas.microsoft.com/office/drawing/2014/main" id="{CF219A7C-E184-65C5-57BA-FFC23E85D1F9}"/>
                  </a:ext>
                </a:extLst>
              </p:cNvPr>
              <p:cNvCxnSpPr>
                <a:cxnSpLocks noChangeShapeType="1"/>
              </p:cNvCxnSpPr>
              <p:nvPr/>
            </p:nvCxnSpPr>
            <p:spPr bwMode="auto">
              <a:xfrm rot="10800000" flipV="1">
                <a:off x="6296025" y="2229535"/>
                <a:ext cx="609600" cy="533400"/>
              </a:xfrm>
              <a:prstGeom prst="straightConnector1">
                <a:avLst/>
              </a:prstGeom>
              <a:noFill/>
              <a:ln w="25400" algn="ctr">
                <a:solidFill>
                  <a:schemeClr val="bg1"/>
                </a:solidFill>
                <a:round/>
                <a:headEnd/>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25097118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7CA63DD-89E5-4067-5841-839FF5301AE2}"/>
              </a:ext>
            </a:extLst>
          </p:cNvPr>
          <p:cNvSpPr>
            <a:spLocks noGrp="1"/>
          </p:cNvSpPr>
          <p:nvPr>
            <p:ph type="title"/>
          </p:nvPr>
        </p:nvSpPr>
        <p:spPr>
          <a:xfrm>
            <a:off x="6146799" y="5343525"/>
            <a:ext cx="3865034" cy="329914"/>
          </a:xfrm>
        </p:spPr>
        <p:txBody>
          <a:bodyPr/>
          <a:lstStyle/>
          <a:p>
            <a:r>
              <a:rPr lang="en-US" sz="1600" dirty="0"/>
              <a:t>Watchman Nee, </a:t>
            </a:r>
            <a:r>
              <a:rPr lang="en-US" sz="1600" i="1" dirty="0"/>
              <a:t>Sit, Walk, Stand</a:t>
            </a:r>
            <a:r>
              <a:rPr lang="en-US" sz="1600" dirty="0"/>
              <a:t>, 15</a:t>
            </a:r>
          </a:p>
        </p:txBody>
      </p:sp>
      <p:sp>
        <p:nvSpPr>
          <p:cNvPr id="6" name="Text Placeholder 5">
            <a:extLst>
              <a:ext uri="{FF2B5EF4-FFF2-40B4-BE49-F238E27FC236}">
                <a16:creationId xmlns="" xmlns:a16="http://schemas.microsoft.com/office/drawing/2014/main" id="{FEA0AB70-4AB7-D301-F9AD-306883D5F9EE}"/>
              </a:ext>
            </a:extLst>
          </p:cNvPr>
          <p:cNvSpPr>
            <a:spLocks noGrp="1"/>
          </p:cNvSpPr>
          <p:nvPr>
            <p:ph type="body" sz="half" idx="2"/>
          </p:nvPr>
        </p:nvSpPr>
        <p:spPr/>
        <p:txBody>
          <a:bodyPr/>
          <a:lstStyle/>
          <a:p>
            <a:endParaRPr lang="en-US" sz="4400" dirty="0"/>
          </a:p>
          <a:p>
            <a:endParaRPr lang="en-US" sz="4400" dirty="0"/>
          </a:p>
          <a:p>
            <a:r>
              <a:rPr lang="en-US" sz="4400" dirty="0"/>
              <a:t>Christianity begins </a:t>
            </a:r>
            <a:br>
              <a:rPr lang="en-US" sz="4400" dirty="0"/>
            </a:br>
            <a:r>
              <a:rPr lang="en-US" sz="4400" dirty="0"/>
              <a:t>not with a big DO, </a:t>
            </a:r>
            <a:br>
              <a:rPr lang="en-US" sz="4400" dirty="0"/>
            </a:br>
            <a:r>
              <a:rPr lang="en-US" sz="4400" dirty="0"/>
              <a:t>but with a big DONE.</a:t>
            </a:r>
          </a:p>
        </p:txBody>
      </p:sp>
    </p:spTree>
    <p:extLst>
      <p:ext uri="{BB962C8B-B14F-4D97-AF65-F5344CB8AC3E}">
        <p14:creationId xmlns:p14="http://schemas.microsoft.com/office/powerpoint/2010/main" val="257306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grpSp>
        <p:nvGrpSpPr>
          <p:cNvPr id="10" name="Group 5">
            <a:extLst>
              <a:ext uri="{FF2B5EF4-FFF2-40B4-BE49-F238E27FC236}">
                <a16:creationId xmlns="" xmlns:a16="http://schemas.microsoft.com/office/drawing/2014/main" id="{828BD4D6-03B7-458F-F803-7B366C304D36}"/>
              </a:ext>
            </a:extLst>
          </p:cNvPr>
          <p:cNvGrpSpPr>
            <a:grpSpLocks/>
          </p:cNvGrpSpPr>
          <p:nvPr/>
        </p:nvGrpSpPr>
        <p:grpSpPr bwMode="auto">
          <a:xfrm>
            <a:off x="8193087" y="1104900"/>
            <a:ext cx="152400" cy="533400"/>
            <a:chOff x="-336" y="1008"/>
            <a:chExt cx="96" cy="336"/>
          </a:xfrm>
          <a:solidFill>
            <a:schemeClr val="tx1"/>
          </a:solidFill>
        </p:grpSpPr>
        <p:sp>
          <p:nvSpPr>
            <p:cNvPr id="11" name="Oval 6">
              <a:extLst>
                <a:ext uri="{FF2B5EF4-FFF2-40B4-BE49-F238E27FC236}">
                  <a16:creationId xmlns="" xmlns:a16="http://schemas.microsoft.com/office/drawing/2014/main" id="{BC3B3CB6-F79D-BF70-511D-DAE4B86219B7}"/>
                </a:ext>
              </a:extLst>
            </p:cNvPr>
            <p:cNvSpPr>
              <a:spLocks noChangeArrowheads="1"/>
            </p:cNvSpPr>
            <p:nvPr/>
          </p:nvSpPr>
          <p:spPr bwMode="auto">
            <a:xfrm>
              <a:off x="-336" y="1008"/>
              <a:ext cx="96" cy="96"/>
            </a:xfrm>
            <a:prstGeom prst="ellipse">
              <a:avLst/>
            </a:prstGeom>
            <a:grpFill/>
            <a:ln w="38100" algn="ctr">
              <a:solidFill>
                <a:schemeClr val="tx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2" name="Line 7">
              <a:extLst>
                <a:ext uri="{FF2B5EF4-FFF2-40B4-BE49-F238E27FC236}">
                  <a16:creationId xmlns="" xmlns:a16="http://schemas.microsoft.com/office/drawing/2014/main" id="{EF7EB44A-699B-4BAF-E1E7-D216128F7C94}"/>
                </a:ext>
              </a:extLst>
            </p:cNvPr>
            <p:cNvSpPr>
              <a:spLocks noChangeShapeType="1"/>
            </p:cNvSpPr>
            <p:nvPr/>
          </p:nvSpPr>
          <p:spPr bwMode="auto">
            <a:xfrm>
              <a:off x="-288" y="1104"/>
              <a:ext cx="0" cy="144"/>
            </a:xfrm>
            <a:prstGeom prst="line">
              <a:avLst/>
            </a:prstGeom>
            <a:grpFill/>
            <a:ln w="12700">
              <a:solidFill>
                <a:schemeClr val="tx1"/>
              </a:solidFill>
              <a:round/>
              <a:headEnd/>
              <a:tailEnd/>
            </a:ln>
            <a:extLst/>
          </p:spPr>
          <p:txBody>
            <a:bodyPr>
              <a:spAutoFit/>
            </a:bodyPr>
            <a:lstStyle/>
            <a:p>
              <a:endParaRPr lang="en-US"/>
            </a:p>
          </p:txBody>
        </p:sp>
        <p:sp>
          <p:nvSpPr>
            <p:cNvPr id="13" name="Line 8">
              <a:extLst>
                <a:ext uri="{FF2B5EF4-FFF2-40B4-BE49-F238E27FC236}">
                  <a16:creationId xmlns="" xmlns:a16="http://schemas.microsoft.com/office/drawing/2014/main" id="{9F772B45-4CFA-E90D-3F27-E4AD2F358BD1}"/>
                </a:ext>
              </a:extLst>
            </p:cNvPr>
            <p:cNvSpPr>
              <a:spLocks noChangeShapeType="1"/>
            </p:cNvSpPr>
            <p:nvPr/>
          </p:nvSpPr>
          <p:spPr bwMode="auto">
            <a:xfrm>
              <a:off x="-288" y="1248"/>
              <a:ext cx="48" cy="96"/>
            </a:xfrm>
            <a:prstGeom prst="line">
              <a:avLst/>
            </a:prstGeom>
            <a:grpFill/>
            <a:ln w="12700">
              <a:solidFill>
                <a:schemeClr val="tx1"/>
              </a:solidFill>
              <a:round/>
              <a:headEnd/>
              <a:tailEnd/>
            </a:ln>
            <a:extLst/>
          </p:spPr>
          <p:txBody>
            <a:bodyPr>
              <a:spAutoFit/>
            </a:bodyPr>
            <a:lstStyle/>
            <a:p>
              <a:endParaRPr lang="en-US"/>
            </a:p>
          </p:txBody>
        </p:sp>
        <p:sp>
          <p:nvSpPr>
            <p:cNvPr id="14" name="Line 9">
              <a:extLst>
                <a:ext uri="{FF2B5EF4-FFF2-40B4-BE49-F238E27FC236}">
                  <a16:creationId xmlns="" xmlns:a16="http://schemas.microsoft.com/office/drawing/2014/main" id="{1D171C6D-1E0D-A071-A28A-C7733A5A6B0E}"/>
                </a:ext>
              </a:extLst>
            </p:cNvPr>
            <p:cNvSpPr>
              <a:spLocks noChangeShapeType="1"/>
            </p:cNvSpPr>
            <p:nvPr/>
          </p:nvSpPr>
          <p:spPr bwMode="auto">
            <a:xfrm flipH="1">
              <a:off x="-336" y="1248"/>
              <a:ext cx="48" cy="96"/>
            </a:xfrm>
            <a:prstGeom prst="line">
              <a:avLst/>
            </a:prstGeom>
            <a:grpFill/>
            <a:ln w="12700">
              <a:solidFill>
                <a:schemeClr val="tx1"/>
              </a:solidFill>
              <a:round/>
              <a:headEnd/>
              <a:tailEnd/>
            </a:ln>
            <a:extLst/>
          </p:spPr>
          <p:txBody>
            <a:bodyPr>
              <a:spAutoFit/>
            </a:bodyPr>
            <a:lstStyle/>
            <a:p>
              <a:endParaRPr lang="en-US"/>
            </a:p>
          </p:txBody>
        </p:sp>
        <p:sp>
          <p:nvSpPr>
            <p:cNvPr id="15" name="Line 10">
              <a:extLst>
                <a:ext uri="{FF2B5EF4-FFF2-40B4-BE49-F238E27FC236}">
                  <a16:creationId xmlns="" xmlns:a16="http://schemas.microsoft.com/office/drawing/2014/main" id="{A843A939-51B9-EB1E-C956-DEE16229BA9D}"/>
                </a:ext>
              </a:extLst>
            </p:cNvPr>
            <p:cNvSpPr>
              <a:spLocks noChangeShapeType="1"/>
            </p:cNvSpPr>
            <p:nvPr/>
          </p:nvSpPr>
          <p:spPr bwMode="auto">
            <a:xfrm flipV="1">
              <a:off x="-336" y="1178"/>
              <a:ext cx="96" cy="0"/>
            </a:xfrm>
            <a:prstGeom prst="line">
              <a:avLst/>
            </a:prstGeom>
            <a:grpFill/>
            <a:ln w="12700">
              <a:solidFill>
                <a:schemeClr val="tx1"/>
              </a:solidFill>
              <a:round/>
              <a:headEnd/>
              <a:tailEnd/>
            </a:ln>
            <a:extLst/>
          </p:spPr>
          <p:txBody>
            <a:bodyPr>
              <a:spAutoFit/>
            </a:bodyPr>
            <a:lstStyle/>
            <a:p>
              <a:endParaRPr lang="en-US"/>
            </a:p>
          </p:txBody>
        </p:sp>
      </p:grpSp>
      <p:grpSp>
        <p:nvGrpSpPr>
          <p:cNvPr id="16" name="Group 5">
            <a:extLst>
              <a:ext uri="{FF2B5EF4-FFF2-40B4-BE49-F238E27FC236}">
                <a16:creationId xmlns="" xmlns:a16="http://schemas.microsoft.com/office/drawing/2014/main" id="{4E843B80-C6A6-3D87-C2CC-2897AE9A78D0}"/>
              </a:ext>
            </a:extLst>
          </p:cNvPr>
          <p:cNvGrpSpPr>
            <a:grpSpLocks/>
          </p:cNvGrpSpPr>
          <p:nvPr/>
        </p:nvGrpSpPr>
        <p:grpSpPr bwMode="auto">
          <a:xfrm>
            <a:off x="9788524" y="1104900"/>
            <a:ext cx="152400" cy="533400"/>
            <a:chOff x="-336" y="1008"/>
            <a:chExt cx="96" cy="336"/>
          </a:xfrm>
          <a:solidFill>
            <a:schemeClr val="tx1"/>
          </a:solidFill>
        </p:grpSpPr>
        <p:sp>
          <p:nvSpPr>
            <p:cNvPr id="17" name="Oval 6">
              <a:extLst>
                <a:ext uri="{FF2B5EF4-FFF2-40B4-BE49-F238E27FC236}">
                  <a16:creationId xmlns="" xmlns:a16="http://schemas.microsoft.com/office/drawing/2014/main" id="{1267F573-364E-90EF-3B7C-C9239060A2B0}"/>
                </a:ext>
              </a:extLst>
            </p:cNvPr>
            <p:cNvSpPr>
              <a:spLocks noChangeArrowheads="1"/>
            </p:cNvSpPr>
            <p:nvPr/>
          </p:nvSpPr>
          <p:spPr bwMode="auto">
            <a:xfrm>
              <a:off x="-336" y="1008"/>
              <a:ext cx="96" cy="96"/>
            </a:xfrm>
            <a:prstGeom prst="ellipse">
              <a:avLst/>
            </a:prstGeom>
            <a:grpFill/>
            <a:ln w="38100" algn="ctr">
              <a:solidFill>
                <a:schemeClr val="tx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Line 7">
              <a:extLst>
                <a:ext uri="{FF2B5EF4-FFF2-40B4-BE49-F238E27FC236}">
                  <a16:creationId xmlns="" xmlns:a16="http://schemas.microsoft.com/office/drawing/2014/main" id="{24544E5E-F27F-45C0-22AB-3607422086AA}"/>
                </a:ext>
              </a:extLst>
            </p:cNvPr>
            <p:cNvSpPr>
              <a:spLocks noChangeShapeType="1"/>
            </p:cNvSpPr>
            <p:nvPr/>
          </p:nvSpPr>
          <p:spPr bwMode="auto">
            <a:xfrm>
              <a:off x="-288" y="1104"/>
              <a:ext cx="0" cy="144"/>
            </a:xfrm>
            <a:prstGeom prst="line">
              <a:avLst/>
            </a:prstGeom>
            <a:grpFill/>
            <a:ln w="12700">
              <a:solidFill>
                <a:schemeClr val="tx1"/>
              </a:solidFill>
              <a:round/>
              <a:headEnd/>
              <a:tailEnd/>
            </a:ln>
            <a:extLst/>
          </p:spPr>
          <p:txBody>
            <a:bodyPr>
              <a:spAutoFit/>
            </a:bodyPr>
            <a:lstStyle/>
            <a:p>
              <a:endParaRPr lang="en-US"/>
            </a:p>
          </p:txBody>
        </p:sp>
        <p:sp>
          <p:nvSpPr>
            <p:cNvPr id="19" name="Line 8">
              <a:extLst>
                <a:ext uri="{FF2B5EF4-FFF2-40B4-BE49-F238E27FC236}">
                  <a16:creationId xmlns="" xmlns:a16="http://schemas.microsoft.com/office/drawing/2014/main" id="{2244CE1C-4416-E178-2433-000845A58833}"/>
                </a:ext>
              </a:extLst>
            </p:cNvPr>
            <p:cNvSpPr>
              <a:spLocks noChangeShapeType="1"/>
            </p:cNvSpPr>
            <p:nvPr/>
          </p:nvSpPr>
          <p:spPr bwMode="auto">
            <a:xfrm>
              <a:off x="-288" y="1248"/>
              <a:ext cx="48" cy="96"/>
            </a:xfrm>
            <a:prstGeom prst="line">
              <a:avLst/>
            </a:prstGeom>
            <a:grpFill/>
            <a:ln w="12700">
              <a:solidFill>
                <a:schemeClr val="tx1"/>
              </a:solidFill>
              <a:round/>
              <a:headEnd/>
              <a:tailEnd/>
            </a:ln>
            <a:extLst/>
          </p:spPr>
          <p:txBody>
            <a:bodyPr>
              <a:spAutoFit/>
            </a:bodyPr>
            <a:lstStyle/>
            <a:p>
              <a:endParaRPr lang="en-US"/>
            </a:p>
          </p:txBody>
        </p:sp>
        <p:sp>
          <p:nvSpPr>
            <p:cNvPr id="20" name="Line 9">
              <a:extLst>
                <a:ext uri="{FF2B5EF4-FFF2-40B4-BE49-F238E27FC236}">
                  <a16:creationId xmlns="" xmlns:a16="http://schemas.microsoft.com/office/drawing/2014/main" id="{BE3E5063-4C45-56E3-71A7-F21395657C13}"/>
                </a:ext>
              </a:extLst>
            </p:cNvPr>
            <p:cNvSpPr>
              <a:spLocks noChangeShapeType="1"/>
            </p:cNvSpPr>
            <p:nvPr/>
          </p:nvSpPr>
          <p:spPr bwMode="auto">
            <a:xfrm flipH="1">
              <a:off x="-336" y="1248"/>
              <a:ext cx="48" cy="96"/>
            </a:xfrm>
            <a:prstGeom prst="line">
              <a:avLst/>
            </a:prstGeom>
            <a:grpFill/>
            <a:ln w="12700">
              <a:solidFill>
                <a:schemeClr val="tx1"/>
              </a:solidFill>
              <a:round/>
              <a:headEnd/>
              <a:tailEnd/>
            </a:ln>
            <a:extLst/>
          </p:spPr>
          <p:txBody>
            <a:bodyPr>
              <a:spAutoFit/>
            </a:bodyPr>
            <a:lstStyle/>
            <a:p>
              <a:endParaRPr lang="en-US"/>
            </a:p>
          </p:txBody>
        </p:sp>
        <p:sp>
          <p:nvSpPr>
            <p:cNvPr id="21" name="Line 10">
              <a:extLst>
                <a:ext uri="{FF2B5EF4-FFF2-40B4-BE49-F238E27FC236}">
                  <a16:creationId xmlns="" xmlns:a16="http://schemas.microsoft.com/office/drawing/2014/main" id="{A8F6F050-B077-6CF6-78F9-5049DFB3D12A}"/>
                </a:ext>
              </a:extLst>
            </p:cNvPr>
            <p:cNvSpPr>
              <a:spLocks noChangeShapeType="1"/>
            </p:cNvSpPr>
            <p:nvPr/>
          </p:nvSpPr>
          <p:spPr bwMode="auto">
            <a:xfrm flipV="1">
              <a:off x="-336" y="1178"/>
              <a:ext cx="96" cy="0"/>
            </a:xfrm>
            <a:prstGeom prst="line">
              <a:avLst/>
            </a:prstGeom>
            <a:grpFill/>
            <a:ln w="12700">
              <a:solidFill>
                <a:schemeClr val="tx1"/>
              </a:solidFill>
              <a:round/>
              <a:headEnd/>
              <a:tailEnd/>
            </a:ln>
            <a:extLst/>
          </p:spPr>
          <p:txBody>
            <a:bodyPr>
              <a:spAutoFit/>
            </a:bodyPr>
            <a:lstStyle/>
            <a:p>
              <a:endParaRPr lang="en-US"/>
            </a:p>
          </p:txBody>
        </p:sp>
      </p:grpSp>
      <p:sp>
        <p:nvSpPr>
          <p:cNvPr id="25" name="TextBox 19">
            <a:extLst>
              <a:ext uri="{FF2B5EF4-FFF2-40B4-BE49-F238E27FC236}">
                <a16:creationId xmlns="" xmlns:a16="http://schemas.microsoft.com/office/drawing/2014/main" id="{FB49FC01-6A40-DEC7-656B-3D1B506455F8}"/>
              </a:ext>
            </a:extLst>
          </p:cNvPr>
          <p:cNvSpPr txBox="1">
            <a:spLocks noChangeArrowheads="1"/>
          </p:cNvSpPr>
          <p:nvPr/>
        </p:nvSpPr>
        <p:spPr bwMode="auto">
          <a:xfrm>
            <a:off x="7054850" y="399831"/>
            <a:ext cx="1606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chemeClr val="tx1"/>
                </a:solidFill>
                <a:latin typeface="Calibri Light" panose="020F0302020204030204" pitchFamily="34" charset="0"/>
                <a:cs typeface="Calibri Light" panose="020F0302020204030204" pitchFamily="34" charset="0"/>
              </a:rPr>
              <a:t>“Near”</a:t>
            </a:r>
          </a:p>
        </p:txBody>
      </p:sp>
      <p:sp>
        <p:nvSpPr>
          <p:cNvPr id="29" name="TextBox 19">
            <a:extLst>
              <a:ext uri="{FF2B5EF4-FFF2-40B4-BE49-F238E27FC236}">
                <a16:creationId xmlns="" xmlns:a16="http://schemas.microsoft.com/office/drawing/2014/main" id="{3C8C0488-B483-C359-F86B-4279974C24D8}"/>
              </a:ext>
            </a:extLst>
          </p:cNvPr>
          <p:cNvSpPr txBox="1">
            <a:spLocks noChangeArrowheads="1"/>
          </p:cNvSpPr>
          <p:nvPr/>
        </p:nvSpPr>
        <p:spPr bwMode="auto">
          <a:xfrm>
            <a:off x="8926514" y="399831"/>
            <a:ext cx="1182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chemeClr val="tx1"/>
                </a:solidFill>
                <a:latin typeface="Calibri Light" panose="020F0302020204030204" pitchFamily="34" charset="0"/>
                <a:cs typeface="Calibri Light" panose="020F0302020204030204" pitchFamily="34" charset="0"/>
              </a:rPr>
              <a:t>“Far”</a:t>
            </a:r>
          </a:p>
        </p:txBody>
      </p:sp>
      <p:sp>
        <p:nvSpPr>
          <p:cNvPr id="31" name="Rounded Rectangle 6">
            <a:extLst>
              <a:ext uri="{FF2B5EF4-FFF2-40B4-BE49-F238E27FC236}">
                <a16:creationId xmlns="" xmlns:a16="http://schemas.microsoft.com/office/drawing/2014/main" id="{52EF0F7C-0202-6D8C-C96F-89CD60116EAD}"/>
              </a:ext>
            </a:extLst>
          </p:cNvPr>
          <p:cNvSpPr/>
          <p:nvPr/>
        </p:nvSpPr>
        <p:spPr bwMode="auto">
          <a:xfrm>
            <a:off x="1378744" y="4000500"/>
            <a:ext cx="7402512"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through Christ we both have access to the Father by one Spirit. </a:t>
            </a:r>
            <a:r>
              <a:rPr lang="en-US" sz="2000" i="1" dirty="0">
                <a:solidFill>
                  <a:schemeClr val="bg1"/>
                </a:solidFill>
                <a:latin typeface="Calibri Light" panose="020F0302020204030204" pitchFamily="34" charset="0"/>
                <a:cs typeface="Calibri Light" panose="020F0302020204030204" pitchFamily="34" charset="0"/>
              </a:rPr>
              <a:t>(Eph. 2:18)</a:t>
            </a:r>
          </a:p>
          <a:p>
            <a:pPr marL="174625" indent="-174625">
              <a:lnSpc>
                <a:spcPct val="90000"/>
              </a:lnSpc>
            </a:pPr>
            <a:endParaRPr lang="en-US" sz="3600" i="1" dirty="0">
              <a:solidFill>
                <a:schemeClr val="bg1"/>
              </a:solidFill>
              <a:latin typeface="Calibri Light" panose="020F0302020204030204" pitchFamily="34" charset="0"/>
              <a:cs typeface="Calibri Light" panose="020F0302020204030204" pitchFamily="34" charset="0"/>
            </a:endParaRPr>
          </a:p>
        </p:txBody>
      </p:sp>
      <p:sp>
        <p:nvSpPr>
          <p:cNvPr id="32" name="TextBox 19">
            <a:extLst>
              <a:ext uri="{FF2B5EF4-FFF2-40B4-BE49-F238E27FC236}">
                <a16:creationId xmlns="" xmlns:a16="http://schemas.microsoft.com/office/drawing/2014/main" id="{ADB2A5D8-84B6-741C-96D9-2826060B17A6}"/>
              </a:ext>
            </a:extLst>
          </p:cNvPr>
          <p:cNvSpPr txBox="1">
            <a:spLocks noChangeArrowheads="1"/>
          </p:cNvSpPr>
          <p:nvPr/>
        </p:nvSpPr>
        <p:spPr bwMode="auto">
          <a:xfrm>
            <a:off x="390525" y="458569"/>
            <a:ext cx="1131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chemeClr val="tx1"/>
                </a:solidFill>
                <a:latin typeface="Calibri Light" panose="020F0302020204030204" pitchFamily="34" charset="0"/>
                <a:cs typeface="Calibri Light" panose="020F0302020204030204" pitchFamily="34" charset="0"/>
              </a:rPr>
              <a:t>God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30" name="TextBox 19">
            <a:extLst>
              <a:ext uri="{FF2B5EF4-FFF2-40B4-BE49-F238E27FC236}">
                <a16:creationId xmlns="" xmlns:a16="http://schemas.microsoft.com/office/drawing/2014/main" id="{BB118D78-B80F-7C09-EAA1-7BBBBAB15940}"/>
              </a:ext>
            </a:extLst>
          </p:cNvPr>
          <p:cNvSpPr txBox="1">
            <a:spLocks noChangeArrowheads="1"/>
          </p:cNvSpPr>
          <p:nvPr/>
        </p:nvSpPr>
        <p:spPr bwMode="auto">
          <a:xfrm>
            <a:off x="390525" y="458569"/>
            <a:ext cx="1131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chemeClr val="tx1"/>
                </a:solidFill>
                <a:latin typeface="Calibri Light" panose="020F0302020204030204" pitchFamily="34" charset="0"/>
                <a:cs typeface="Calibri Light" panose="020F0302020204030204" pitchFamily="34" charset="0"/>
              </a:rPr>
              <a:t>God</a:t>
            </a:r>
          </a:p>
        </p:txBody>
      </p:sp>
      <p:sp>
        <p:nvSpPr>
          <p:cNvPr id="31" name="Rounded Rectangle 6">
            <a:extLst>
              <a:ext uri="{FF2B5EF4-FFF2-40B4-BE49-F238E27FC236}">
                <a16:creationId xmlns="" xmlns:a16="http://schemas.microsoft.com/office/drawing/2014/main" id="{52EF0F7C-0202-6D8C-C96F-89CD60116EAD}"/>
              </a:ext>
            </a:extLst>
          </p:cNvPr>
          <p:cNvSpPr/>
          <p:nvPr/>
        </p:nvSpPr>
        <p:spPr bwMode="auto">
          <a:xfrm>
            <a:off x="1378744" y="4000500"/>
            <a:ext cx="7402512"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For through Christ we both have access to the Father by one Spirit. </a:t>
            </a:r>
            <a:r>
              <a:rPr lang="en-US" sz="2000" i="1" dirty="0">
                <a:solidFill>
                  <a:schemeClr val="bg1"/>
                </a:solidFill>
                <a:latin typeface="Calibri Light" panose="020F0302020204030204" pitchFamily="34" charset="0"/>
                <a:cs typeface="Calibri Light" panose="020F0302020204030204" pitchFamily="34" charset="0"/>
              </a:rPr>
              <a:t>(Eph. 2:18)</a:t>
            </a:r>
          </a:p>
          <a:p>
            <a:pPr marL="174625" indent="-174625">
              <a:lnSpc>
                <a:spcPct val="90000"/>
              </a:lnSpc>
            </a:pPr>
            <a:endParaRPr lang="en-US" sz="3600" i="1" dirty="0">
              <a:solidFill>
                <a:schemeClr val="bg1"/>
              </a:solidFill>
              <a:latin typeface="Calibri Light" panose="020F0302020204030204" pitchFamily="34" charset="0"/>
              <a:cs typeface="Calibri Light" panose="020F0302020204030204" pitchFamily="34" charset="0"/>
            </a:endParaRPr>
          </a:p>
        </p:txBody>
      </p:sp>
      <p:grpSp>
        <p:nvGrpSpPr>
          <p:cNvPr id="4" name="Group 3">
            <a:extLst>
              <a:ext uri="{FF2B5EF4-FFF2-40B4-BE49-F238E27FC236}">
                <a16:creationId xmlns="" xmlns:a16="http://schemas.microsoft.com/office/drawing/2014/main" id="{204B17C1-3D69-CBD3-E325-AE825466DB35}"/>
              </a:ext>
            </a:extLst>
          </p:cNvPr>
          <p:cNvGrpSpPr/>
          <p:nvPr/>
        </p:nvGrpSpPr>
        <p:grpSpPr>
          <a:xfrm>
            <a:off x="8005762" y="495300"/>
            <a:ext cx="2103438" cy="1600200"/>
            <a:chOff x="8005762" y="495300"/>
            <a:chExt cx="2103438" cy="1600200"/>
          </a:xfrm>
        </p:grpSpPr>
        <p:grpSp>
          <p:nvGrpSpPr>
            <p:cNvPr id="10" name="Group 5">
              <a:extLst>
                <a:ext uri="{FF2B5EF4-FFF2-40B4-BE49-F238E27FC236}">
                  <a16:creationId xmlns="" xmlns:a16="http://schemas.microsoft.com/office/drawing/2014/main" id="{828BD4D6-03B7-458F-F803-7B366C304D36}"/>
                </a:ext>
              </a:extLst>
            </p:cNvPr>
            <p:cNvGrpSpPr>
              <a:grpSpLocks/>
            </p:cNvGrpSpPr>
            <p:nvPr/>
          </p:nvGrpSpPr>
          <p:grpSpPr bwMode="auto">
            <a:xfrm>
              <a:off x="8193087" y="1104900"/>
              <a:ext cx="152400" cy="533400"/>
              <a:chOff x="-336" y="1008"/>
              <a:chExt cx="96" cy="336"/>
            </a:xfrm>
            <a:solidFill>
              <a:schemeClr val="tx1"/>
            </a:solidFill>
          </p:grpSpPr>
          <p:sp>
            <p:nvSpPr>
              <p:cNvPr id="11" name="Oval 6">
                <a:extLst>
                  <a:ext uri="{FF2B5EF4-FFF2-40B4-BE49-F238E27FC236}">
                    <a16:creationId xmlns="" xmlns:a16="http://schemas.microsoft.com/office/drawing/2014/main" id="{BC3B3CB6-F79D-BF70-511D-DAE4B86219B7}"/>
                  </a:ext>
                </a:extLst>
              </p:cNvPr>
              <p:cNvSpPr>
                <a:spLocks noChangeArrowheads="1"/>
              </p:cNvSpPr>
              <p:nvPr/>
            </p:nvSpPr>
            <p:spPr bwMode="auto">
              <a:xfrm>
                <a:off x="-336" y="1008"/>
                <a:ext cx="96" cy="96"/>
              </a:xfrm>
              <a:prstGeom prst="ellipse">
                <a:avLst/>
              </a:prstGeom>
              <a:grpFill/>
              <a:ln w="38100" algn="ctr">
                <a:solidFill>
                  <a:schemeClr val="tx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2" name="Line 7">
                <a:extLst>
                  <a:ext uri="{FF2B5EF4-FFF2-40B4-BE49-F238E27FC236}">
                    <a16:creationId xmlns="" xmlns:a16="http://schemas.microsoft.com/office/drawing/2014/main" id="{EF7EB44A-699B-4BAF-E1E7-D216128F7C94}"/>
                  </a:ext>
                </a:extLst>
              </p:cNvPr>
              <p:cNvSpPr>
                <a:spLocks noChangeShapeType="1"/>
              </p:cNvSpPr>
              <p:nvPr/>
            </p:nvSpPr>
            <p:spPr bwMode="auto">
              <a:xfrm>
                <a:off x="-288" y="1104"/>
                <a:ext cx="0" cy="144"/>
              </a:xfrm>
              <a:prstGeom prst="line">
                <a:avLst/>
              </a:prstGeom>
              <a:grpFill/>
              <a:ln w="12700">
                <a:solidFill>
                  <a:schemeClr val="tx1"/>
                </a:solidFill>
                <a:round/>
                <a:headEnd/>
                <a:tailEnd/>
              </a:ln>
            </p:spPr>
            <p:txBody>
              <a:bodyPr>
                <a:spAutoFit/>
              </a:bodyPr>
              <a:lstStyle/>
              <a:p>
                <a:endParaRPr lang="en-US"/>
              </a:p>
            </p:txBody>
          </p:sp>
          <p:sp>
            <p:nvSpPr>
              <p:cNvPr id="13" name="Line 8">
                <a:extLst>
                  <a:ext uri="{FF2B5EF4-FFF2-40B4-BE49-F238E27FC236}">
                    <a16:creationId xmlns="" xmlns:a16="http://schemas.microsoft.com/office/drawing/2014/main" id="{9F772B45-4CFA-E90D-3F27-E4AD2F358BD1}"/>
                  </a:ext>
                </a:extLst>
              </p:cNvPr>
              <p:cNvSpPr>
                <a:spLocks noChangeShapeType="1"/>
              </p:cNvSpPr>
              <p:nvPr/>
            </p:nvSpPr>
            <p:spPr bwMode="auto">
              <a:xfrm>
                <a:off x="-288" y="1248"/>
                <a:ext cx="48" cy="96"/>
              </a:xfrm>
              <a:prstGeom prst="line">
                <a:avLst/>
              </a:prstGeom>
              <a:grpFill/>
              <a:ln w="12700">
                <a:solidFill>
                  <a:schemeClr val="tx1"/>
                </a:solidFill>
                <a:round/>
                <a:headEnd/>
                <a:tailEnd/>
              </a:ln>
            </p:spPr>
            <p:txBody>
              <a:bodyPr>
                <a:spAutoFit/>
              </a:bodyPr>
              <a:lstStyle/>
              <a:p>
                <a:endParaRPr lang="en-US"/>
              </a:p>
            </p:txBody>
          </p:sp>
          <p:sp>
            <p:nvSpPr>
              <p:cNvPr id="14" name="Line 9">
                <a:extLst>
                  <a:ext uri="{FF2B5EF4-FFF2-40B4-BE49-F238E27FC236}">
                    <a16:creationId xmlns="" xmlns:a16="http://schemas.microsoft.com/office/drawing/2014/main" id="{1D171C6D-1E0D-A071-A28A-C7733A5A6B0E}"/>
                  </a:ext>
                </a:extLst>
              </p:cNvPr>
              <p:cNvSpPr>
                <a:spLocks noChangeShapeType="1"/>
              </p:cNvSpPr>
              <p:nvPr/>
            </p:nvSpPr>
            <p:spPr bwMode="auto">
              <a:xfrm flipH="1">
                <a:off x="-336" y="1248"/>
                <a:ext cx="48" cy="96"/>
              </a:xfrm>
              <a:prstGeom prst="line">
                <a:avLst/>
              </a:prstGeom>
              <a:grpFill/>
              <a:ln w="12700">
                <a:solidFill>
                  <a:schemeClr val="tx1"/>
                </a:solidFill>
                <a:round/>
                <a:headEnd/>
                <a:tailEnd/>
              </a:ln>
            </p:spPr>
            <p:txBody>
              <a:bodyPr>
                <a:spAutoFit/>
              </a:bodyPr>
              <a:lstStyle/>
              <a:p>
                <a:endParaRPr lang="en-US"/>
              </a:p>
            </p:txBody>
          </p:sp>
          <p:sp>
            <p:nvSpPr>
              <p:cNvPr id="15" name="Line 10">
                <a:extLst>
                  <a:ext uri="{FF2B5EF4-FFF2-40B4-BE49-F238E27FC236}">
                    <a16:creationId xmlns="" xmlns:a16="http://schemas.microsoft.com/office/drawing/2014/main" id="{A843A939-51B9-EB1E-C956-DEE16229BA9D}"/>
                  </a:ext>
                </a:extLst>
              </p:cNvPr>
              <p:cNvSpPr>
                <a:spLocks noChangeShapeType="1"/>
              </p:cNvSpPr>
              <p:nvPr/>
            </p:nvSpPr>
            <p:spPr bwMode="auto">
              <a:xfrm flipV="1">
                <a:off x="-336" y="1178"/>
                <a:ext cx="96" cy="0"/>
              </a:xfrm>
              <a:prstGeom prst="line">
                <a:avLst/>
              </a:prstGeom>
              <a:grpFill/>
              <a:ln w="12700">
                <a:solidFill>
                  <a:schemeClr val="tx1"/>
                </a:solidFill>
                <a:round/>
                <a:headEnd/>
                <a:tailEnd/>
              </a:ln>
            </p:spPr>
            <p:txBody>
              <a:bodyPr>
                <a:spAutoFit/>
              </a:bodyPr>
              <a:lstStyle/>
              <a:p>
                <a:endParaRPr lang="en-US"/>
              </a:p>
            </p:txBody>
          </p:sp>
        </p:grpSp>
        <p:grpSp>
          <p:nvGrpSpPr>
            <p:cNvPr id="16" name="Group 5">
              <a:extLst>
                <a:ext uri="{FF2B5EF4-FFF2-40B4-BE49-F238E27FC236}">
                  <a16:creationId xmlns="" xmlns:a16="http://schemas.microsoft.com/office/drawing/2014/main" id="{4E843B80-C6A6-3D87-C2CC-2897AE9A78D0}"/>
                </a:ext>
              </a:extLst>
            </p:cNvPr>
            <p:cNvGrpSpPr>
              <a:grpSpLocks/>
            </p:cNvGrpSpPr>
            <p:nvPr/>
          </p:nvGrpSpPr>
          <p:grpSpPr bwMode="auto">
            <a:xfrm>
              <a:off x="9788524" y="1104900"/>
              <a:ext cx="152400" cy="533400"/>
              <a:chOff x="-336" y="1008"/>
              <a:chExt cx="96" cy="336"/>
            </a:xfrm>
            <a:solidFill>
              <a:schemeClr val="tx1"/>
            </a:solidFill>
          </p:grpSpPr>
          <p:sp>
            <p:nvSpPr>
              <p:cNvPr id="17" name="Oval 6">
                <a:extLst>
                  <a:ext uri="{FF2B5EF4-FFF2-40B4-BE49-F238E27FC236}">
                    <a16:creationId xmlns="" xmlns:a16="http://schemas.microsoft.com/office/drawing/2014/main" id="{1267F573-364E-90EF-3B7C-C9239060A2B0}"/>
                  </a:ext>
                </a:extLst>
              </p:cNvPr>
              <p:cNvSpPr>
                <a:spLocks noChangeArrowheads="1"/>
              </p:cNvSpPr>
              <p:nvPr/>
            </p:nvSpPr>
            <p:spPr bwMode="auto">
              <a:xfrm>
                <a:off x="-336" y="1008"/>
                <a:ext cx="96" cy="96"/>
              </a:xfrm>
              <a:prstGeom prst="ellipse">
                <a:avLst/>
              </a:prstGeom>
              <a:grpFill/>
              <a:ln w="38100" algn="ctr">
                <a:solidFill>
                  <a:schemeClr val="tx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 name="Line 7">
                <a:extLst>
                  <a:ext uri="{FF2B5EF4-FFF2-40B4-BE49-F238E27FC236}">
                    <a16:creationId xmlns="" xmlns:a16="http://schemas.microsoft.com/office/drawing/2014/main" id="{24544E5E-F27F-45C0-22AB-3607422086AA}"/>
                  </a:ext>
                </a:extLst>
              </p:cNvPr>
              <p:cNvSpPr>
                <a:spLocks noChangeShapeType="1"/>
              </p:cNvSpPr>
              <p:nvPr/>
            </p:nvSpPr>
            <p:spPr bwMode="auto">
              <a:xfrm>
                <a:off x="-288" y="1104"/>
                <a:ext cx="0" cy="144"/>
              </a:xfrm>
              <a:prstGeom prst="line">
                <a:avLst/>
              </a:prstGeom>
              <a:grpFill/>
              <a:ln w="12700">
                <a:solidFill>
                  <a:schemeClr val="tx1"/>
                </a:solidFill>
                <a:round/>
                <a:headEnd/>
                <a:tailEnd/>
              </a:ln>
            </p:spPr>
            <p:txBody>
              <a:bodyPr>
                <a:spAutoFit/>
              </a:bodyPr>
              <a:lstStyle/>
              <a:p>
                <a:endParaRPr lang="en-US"/>
              </a:p>
            </p:txBody>
          </p:sp>
          <p:sp>
            <p:nvSpPr>
              <p:cNvPr id="19" name="Line 8">
                <a:extLst>
                  <a:ext uri="{FF2B5EF4-FFF2-40B4-BE49-F238E27FC236}">
                    <a16:creationId xmlns="" xmlns:a16="http://schemas.microsoft.com/office/drawing/2014/main" id="{2244CE1C-4416-E178-2433-000845A58833}"/>
                  </a:ext>
                </a:extLst>
              </p:cNvPr>
              <p:cNvSpPr>
                <a:spLocks noChangeShapeType="1"/>
              </p:cNvSpPr>
              <p:nvPr/>
            </p:nvSpPr>
            <p:spPr bwMode="auto">
              <a:xfrm>
                <a:off x="-288" y="1248"/>
                <a:ext cx="48" cy="96"/>
              </a:xfrm>
              <a:prstGeom prst="line">
                <a:avLst/>
              </a:prstGeom>
              <a:grpFill/>
              <a:ln w="12700">
                <a:solidFill>
                  <a:schemeClr val="tx1"/>
                </a:solidFill>
                <a:round/>
                <a:headEnd/>
                <a:tailEnd/>
              </a:ln>
            </p:spPr>
            <p:txBody>
              <a:bodyPr>
                <a:spAutoFit/>
              </a:bodyPr>
              <a:lstStyle/>
              <a:p>
                <a:endParaRPr lang="en-US"/>
              </a:p>
            </p:txBody>
          </p:sp>
          <p:sp>
            <p:nvSpPr>
              <p:cNvPr id="20" name="Line 9">
                <a:extLst>
                  <a:ext uri="{FF2B5EF4-FFF2-40B4-BE49-F238E27FC236}">
                    <a16:creationId xmlns="" xmlns:a16="http://schemas.microsoft.com/office/drawing/2014/main" id="{BE3E5063-4C45-56E3-71A7-F21395657C13}"/>
                  </a:ext>
                </a:extLst>
              </p:cNvPr>
              <p:cNvSpPr>
                <a:spLocks noChangeShapeType="1"/>
              </p:cNvSpPr>
              <p:nvPr/>
            </p:nvSpPr>
            <p:spPr bwMode="auto">
              <a:xfrm flipH="1">
                <a:off x="-336" y="1248"/>
                <a:ext cx="48" cy="96"/>
              </a:xfrm>
              <a:prstGeom prst="line">
                <a:avLst/>
              </a:prstGeom>
              <a:grpFill/>
              <a:ln w="12700">
                <a:solidFill>
                  <a:schemeClr val="tx1"/>
                </a:solidFill>
                <a:round/>
                <a:headEnd/>
                <a:tailEnd/>
              </a:ln>
            </p:spPr>
            <p:txBody>
              <a:bodyPr>
                <a:spAutoFit/>
              </a:bodyPr>
              <a:lstStyle/>
              <a:p>
                <a:endParaRPr lang="en-US"/>
              </a:p>
            </p:txBody>
          </p:sp>
          <p:sp>
            <p:nvSpPr>
              <p:cNvPr id="21" name="Line 10">
                <a:extLst>
                  <a:ext uri="{FF2B5EF4-FFF2-40B4-BE49-F238E27FC236}">
                    <a16:creationId xmlns="" xmlns:a16="http://schemas.microsoft.com/office/drawing/2014/main" id="{A8F6F050-B077-6CF6-78F9-5049DFB3D12A}"/>
                  </a:ext>
                </a:extLst>
              </p:cNvPr>
              <p:cNvSpPr>
                <a:spLocks noChangeShapeType="1"/>
              </p:cNvSpPr>
              <p:nvPr/>
            </p:nvSpPr>
            <p:spPr bwMode="auto">
              <a:xfrm flipV="1">
                <a:off x="-336" y="1178"/>
                <a:ext cx="96" cy="0"/>
              </a:xfrm>
              <a:prstGeom prst="line">
                <a:avLst/>
              </a:prstGeom>
              <a:grpFill/>
              <a:ln w="12700">
                <a:solidFill>
                  <a:schemeClr val="tx1"/>
                </a:solidFill>
                <a:round/>
                <a:headEnd/>
                <a:tailEnd/>
              </a:ln>
            </p:spPr>
            <p:txBody>
              <a:bodyPr>
                <a:spAutoFit/>
              </a:bodyPr>
              <a:lstStyle/>
              <a:p>
                <a:endParaRPr lang="en-US"/>
              </a:p>
            </p:txBody>
          </p:sp>
        </p:grpSp>
        <p:sp>
          <p:nvSpPr>
            <p:cNvPr id="3" name="Oval 2">
              <a:extLst>
                <a:ext uri="{FF2B5EF4-FFF2-40B4-BE49-F238E27FC236}">
                  <a16:creationId xmlns="" xmlns:a16="http://schemas.microsoft.com/office/drawing/2014/main" id="{38A509D9-AA4E-404B-763E-373A2C7DDA99}"/>
                </a:ext>
              </a:extLst>
            </p:cNvPr>
            <p:cNvSpPr/>
            <p:nvPr/>
          </p:nvSpPr>
          <p:spPr bwMode="auto">
            <a:xfrm>
              <a:off x="8005762" y="495300"/>
              <a:ext cx="2103438" cy="1600200"/>
            </a:xfrm>
            <a:prstGeom prst="ellipse">
              <a:avLst/>
            </a:prstGeom>
            <a:noFill/>
            <a:ln w="25400" cap="flat" cmpd="sng" algn="ctr">
              <a:solidFill>
                <a:schemeClr val="tx1"/>
              </a:solidFill>
              <a:prstDash val="solid"/>
              <a:round/>
              <a:headEnd type="none" w="med" len="med"/>
              <a:tailEnd type="none" w="med" len="med"/>
            </a:ln>
            <a:effectLst/>
          </p:spPr>
          <p:txBody>
            <a:bodyPr rtlCol="0" anchor="ctr"/>
            <a:lstStyle/>
            <a:p>
              <a:pPr algn="ctr"/>
              <a:r>
                <a:rPr lang="en-US" sz="3600" dirty="0">
                  <a:solidFill>
                    <a:schemeClr val="tx1"/>
                  </a:solidFill>
                  <a:latin typeface="Calibri Light" panose="020F0302020204030204" pitchFamily="34" charset="0"/>
                  <a:cs typeface="Calibri Light" panose="020F0302020204030204" pitchFamily="34" charset="0"/>
                </a:rPr>
                <a:t>Christ</a:t>
              </a:r>
            </a:p>
          </p:txBody>
        </p:sp>
      </p:grpSp>
      <p:cxnSp>
        <p:nvCxnSpPr>
          <p:cNvPr id="7" name="Straight Connector 6">
            <a:extLst>
              <a:ext uri="{FF2B5EF4-FFF2-40B4-BE49-F238E27FC236}">
                <a16:creationId xmlns="" xmlns:a16="http://schemas.microsoft.com/office/drawing/2014/main" id="{89BCE472-198E-C026-2555-64A21B15C24B}"/>
              </a:ext>
            </a:extLst>
          </p:cNvPr>
          <p:cNvCxnSpPr/>
          <p:nvPr/>
        </p:nvCxnSpPr>
        <p:spPr bwMode="auto">
          <a:xfrm>
            <a:off x="1378744" y="1638300"/>
            <a:ext cx="72945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5087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75E-6 3.33333E-6 L -0.78891 3.33333E-6 " pathEditMode="relative" rAng="0" ptsTypes="AA">
                                      <p:cBhvr>
                                        <p:cTn id="6" dur="2000" fill="hold"/>
                                        <p:tgtEl>
                                          <p:spTgt spid="4"/>
                                        </p:tgtEl>
                                        <p:attrNameLst>
                                          <p:attrName>ppt_x</p:attrName>
                                          <p:attrName>ppt_y</p:attrName>
                                        </p:attrNameLst>
                                      </p:cBhvr>
                                      <p:rCtr x="-39453"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30" name="TextBox 19">
            <a:extLst>
              <a:ext uri="{FF2B5EF4-FFF2-40B4-BE49-F238E27FC236}">
                <a16:creationId xmlns="" xmlns:a16="http://schemas.microsoft.com/office/drawing/2014/main" id="{BB118D78-B80F-7C09-EAA1-7BBBBAB15940}"/>
              </a:ext>
            </a:extLst>
          </p:cNvPr>
          <p:cNvSpPr txBox="1">
            <a:spLocks noChangeArrowheads="1"/>
          </p:cNvSpPr>
          <p:nvPr/>
        </p:nvSpPr>
        <p:spPr bwMode="auto">
          <a:xfrm>
            <a:off x="390525" y="458569"/>
            <a:ext cx="1131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r>
              <a:rPr lang="en-US" altLang="en-US" sz="3600" dirty="0">
                <a:solidFill>
                  <a:schemeClr val="tx1"/>
                </a:solidFill>
                <a:latin typeface="Calibri Light" panose="020F0302020204030204" pitchFamily="34" charset="0"/>
                <a:cs typeface="Calibri Light" panose="020F0302020204030204" pitchFamily="34" charset="0"/>
              </a:rPr>
              <a:t>God</a:t>
            </a:r>
          </a:p>
        </p:txBody>
      </p:sp>
      <p:sp>
        <p:nvSpPr>
          <p:cNvPr id="31" name="Rounded Rectangle 6">
            <a:extLst>
              <a:ext uri="{FF2B5EF4-FFF2-40B4-BE49-F238E27FC236}">
                <a16:creationId xmlns="" xmlns:a16="http://schemas.microsoft.com/office/drawing/2014/main" id="{52EF0F7C-0202-6D8C-C96F-89CD60116EAD}"/>
              </a:ext>
            </a:extLst>
          </p:cNvPr>
          <p:cNvSpPr/>
          <p:nvPr/>
        </p:nvSpPr>
        <p:spPr bwMode="auto">
          <a:xfrm>
            <a:off x="1378744" y="4000500"/>
            <a:ext cx="7402512" cy="1588127"/>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There is no longer Jew or Gentile, slave or free, male and female. For you are all one in Christ Jesus </a:t>
            </a:r>
            <a:r>
              <a:rPr lang="en-US" sz="2000" i="1" dirty="0">
                <a:solidFill>
                  <a:schemeClr val="bg1"/>
                </a:solidFill>
                <a:latin typeface="Calibri Light" panose="020F0302020204030204" pitchFamily="34" charset="0"/>
                <a:cs typeface="Calibri Light" panose="020F0302020204030204" pitchFamily="34" charset="0"/>
              </a:rPr>
              <a:t>(Gal. 3:28)</a:t>
            </a:r>
            <a:endParaRPr lang="en-US" sz="3600" i="1" dirty="0">
              <a:solidFill>
                <a:schemeClr val="bg1"/>
              </a:solidFill>
              <a:latin typeface="Calibri Light" panose="020F0302020204030204" pitchFamily="34" charset="0"/>
              <a:cs typeface="Calibri Light" panose="020F0302020204030204" pitchFamily="34" charset="0"/>
            </a:endParaRPr>
          </a:p>
        </p:txBody>
      </p:sp>
      <p:cxnSp>
        <p:nvCxnSpPr>
          <p:cNvPr id="7" name="Straight Connector 6">
            <a:extLst>
              <a:ext uri="{FF2B5EF4-FFF2-40B4-BE49-F238E27FC236}">
                <a16:creationId xmlns="" xmlns:a16="http://schemas.microsoft.com/office/drawing/2014/main" id="{89BCE472-198E-C026-2555-64A21B15C24B}"/>
              </a:ext>
            </a:extLst>
          </p:cNvPr>
          <p:cNvCxnSpPr/>
          <p:nvPr/>
        </p:nvCxnSpPr>
        <p:spPr bwMode="auto">
          <a:xfrm>
            <a:off x="1378744" y="1638300"/>
            <a:ext cx="72945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23" name="Group 22">
            <a:extLst>
              <a:ext uri="{FF2B5EF4-FFF2-40B4-BE49-F238E27FC236}">
                <a16:creationId xmlns="" xmlns:a16="http://schemas.microsoft.com/office/drawing/2014/main" id="{D392A5C6-D33A-8B95-395B-10D928237D84}"/>
              </a:ext>
            </a:extLst>
          </p:cNvPr>
          <p:cNvGrpSpPr/>
          <p:nvPr/>
        </p:nvGrpSpPr>
        <p:grpSpPr>
          <a:xfrm>
            <a:off x="-6350" y="495300"/>
            <a:ext cx="2103438" cy="1600200"/>
            <a:chOff x="8005762" y="495300"/>
            <a:chExt cx="2103438" cy="1600200"/>
          </a:xfrm>
        </p:grpSpPr>
        <p:grpSp>
          <p:nvGrpSpPr>
            <p:cNvPr id="24" name="Group 5">
              <a:extLst>
                <a:ext uri="{FF2B5EF4-FFF2-40B4-BE49-F238E27FC236}">
                  <a16:creationId xmlns="" xmlns:a16="http://schemas.microsoft.com/office/drawing/2014/main" id="{A16DE101-4747-CB87-C232-079D56BED514}"/>
                </a:ext>
              </a:extLst>
            </p:cNvPr>
            <p:cNvGrpSpPr>
              <a:grpSpLocks/>
            </p:cNvGrpSpPr>
            <p:nvPr/>
          </p:nvGrpSpPr>
          <p:grpSpPr bwMode="auto">
            <a:xfrm>
              <a:off x="8193087" y="1104900"/>
              <a:ext cx="152400" cy="533400"/>
              <a:chOff x="-336" y="1008"/>
              <a:chExt cx="96" cy="336"/>
            </a:xfrm>
            <a:solidFill>
              <a:schemeClr val="tx1"/>
            </a:solidFill>
          </p:grpSpPr>
          <p:sp>
            <p:nvSpPr>
              <p:cNvPr id="34" name="Oval 6">
                <a:extLst>
                  <a:ext uri="{FF2B5EF4-FFF2-40B4-BE49-F238E27FC236}">
                    <a16:creationId xmlns="" xmlns:a16="http://schemas.microsoft.com/office/drawing/2014/main" id="{6E157ACE-CB26-9107-E884-269D972A0F68}"/>
                  </a:ext>
                </a:extLst>
              </p:cNvPr>
              <p:cNvSpPr>
                <a:spLocks noChangeArrowheads="1"/>
              </p:cNvSpPr>
              <p:nvPr/>
            </p:nvSpPr>
            <p:spPr bwMode="auto">
              <a:xfrm>
                <a:off x="-336" y="1008"/>
                <a:ext cx="96" cy="96"/>
              </a:xfrm>
              <a:prstGeom prst="ellipse">
                <a:avLst/>
              </a:prstGeom>
              <a:grpFill/>
              <a:ln w="38100" algn="ctr">
                <a:solidFill>
                  <a:schemeClr val="tx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35" name="Line 7">
                <a:extLst>
                  <a:ext uri="{FF2B5EF4-FFF2-40B4-BE49-F238E27FC236}">
                    <a16:creationId xmlns="" xmlns:a16="http://schemas.microsoft.com/office/drawing/2014/main" id="{FD4AD976-1186-D119-E5FD-CB89FA583109}"/>
                  </a:ext>
                </a:extLst>
              </p:cNvPr>
              <p:cNvSpPr>
                <a:spLocks noChangeShapeType="1"/>
              </p:cNvSpPr>
              <p:nvPr/>
            </p:nvSpPr>
            <p:spPr bwMode="auto">
              <a:xfrm>
                <a:off x="-288" y="1104"/>
                <a:ext cx="0" cy="144"/>
              </a:xfrm>
              <a:prstGeom prst="line">
                <a:avLst/>
              </a:prstGeom>
              <a:grpFill/>
              <a:ln w="12700">
                <a:solidFill>
                  <a:schemeClr val="tx1"/>
                </a:solidFill>
                <a:round/>
                <a:headEnd/>
                <a:tailEnd/>
              </a:ln>
            </p:spPr>
            <p:txBody>
              <a:bodyPr>
                <a:spAutoFit/>
              </a:bodyPr>
              <a:lstStyle/>
              <a:p>
                <a:endParaRPr lang="en-US"/>
              </a:p>
            </p:txBody>
          </p:sp>
          <p:sp>
            <p:nvSpPr>
              <p:cNvPr id="36" name="Line 8">
                <a:extLst>
                  <a:ext uri="{FF2B5EF4-FFF2-40B4-BE49-F238E27FC236}">
                    <a16:creationId xmlns="" xmlns:a16="http://schemas.microsoft.com/office/drawing/2014/main" id="{4E4C93B0-EE73-A9EB-9C92-326BFD395518}"/>
                  </a:ext>
                </a:extLst>
              </p:cNvPr>
              <p:cNvSpPr>
                <a:spLocks noChangeShapeType="1"/>
              </p:cNvSpPr>
              <p:nvPr/>
            </p:nvSpPr>
            <p:spPr bwMode="auto">
              <a:xfrm>
                <a:off x="-288" y="1248"/>
                <a:ext cx="48" cy="96"/>
              </a:xfrm>
              <a:prstGeom prst="line">
                <a:avLst/>
              </a:prstGeom>
              <a:grpFill/>
              <a:ln w="12700">
                <a:solidFill>
                  <a:schemeClr val="tx1"/>
                </a:solidFill>
                <a:round/>
                <a:headEnd/>
                <a:tailEnd/>
              </a:ln>
            </p:spPr>
            <p:txBody>
              <a:bodyPr>
                <a:spAutoFit/>
              </a:bodyPr>
              <a:lstStyle/>
              <a:p>
                <a:endParaRPr lang="en-US"/>
              </a:p>
            </p:txBody>
          </p:sp>
          <p:sp>
            <p:nvSpPr>
              <p:cNvPr id="37" name="Line 9">
                <a:extLst>
                  <a:ext uri="{FF2B5EF4-FFF2-40B4-BE49-F238E27FC236}">
                    <a16:creationId xmlns="" xmlns:a16="http://schemas.microsoft.com/office/drawing/2014/main" id="{86FC8433-0FE3-2347-BCCB-FD94D74D6492}"/>
                  </a:ext>
                </a:extLst>
              </p:cNvPr>
              <p:cNvSpPr>
                <a:spLocks noChangeShapeType="1"/>
              </p:cNvSpPr>
              <p:nvPr/>
            </p:nvSpPr>
            <p:spPr bwMode="auto">
              <a:xfrm flipH="1">
                <a:off x="-336" y="1248"/>
                <a:ext cx="48" cy="96"/>
              </a:xfrm>
              <a:prstGeom prst="line">
                <a:avLst/>
              </a:prstGeom>
              <a:grpFill/>
              <a:ln w="12700">
                <a:solidFill>
                  <a:schemeClr val="tx1"/>
                </a:solidFill>
                <a:round/>
                <a:headEnd/>
                <a:tailEnd/>
              </a:ln>
            </p:spPr>
            <p:txBody>
              <a:bodyPr>
                <a:spAutoFit/>
              </a:bodyPr>
              <a:lstStyle/>
              <a:p>
                <a:endParaRPr lang="en-US"/>
              </a:p>
            </p:txBody>
          </p:sp>
          <p:sp>
            <p:nvSpPr>
              <p:cNvPr id="38" name="Line 10">
                <a:extLst>
                  <a:ext uri="{FF2B5EF4-FFF2-40B4-BE49-F238E27FC236}">
                    <a16:creationId xmlns="" xmlns:a16="http://schemas.microsoft.com/office/drawing/2014/main" id="{3AD9DD13-3F72-702A-9EDA-D76736A4FF3E}"/>
                  </a:ext>
                </a:extLst>
              </p:cNvPr>
              <p:cNvSpPr>
                <a:spLocks noChangeShapeType="1"/>
              </p:cNvSpPr>
              <p:nvPr/>
            </p:nvSpPr>
            <p:spPr bwMode="auto">
              <a:xfrm flipV="1">
                <a:off x="-336" y="1178"/>
                <a:ext cx="96" cy="0"/>
              </a:xfrm>
              <a:prstGeom prst="line">
                <a:avLst/>
              </a:prstGeom>
              <a:grpFill/>
              <a:ln w="12700">
                <a:solidFill>
                  <a:schemeClr val="tx1"/>
                </a:solidFill>
                <a:round/>
                <a:headEnd/>
                <a:tailEnd/>
              </a:ln>
            </p:spPr>
            <p:txBody>
              <a:bodyPr>
                <a:spAutoFit/>
              </a:bodyPr>
              <a:lstStyle/>
              <a:p>
                <a:endParaRPr lang="en-US"/>
              </a:p>
            </p:txBody>
          </p:sp>
        </p:grpSp>
        <p:grpSp>
          <p:nvGrpSpPr>
            <p:cNvPr id="25" name="Group 5">
              <a:extLst>
                <a:ext uri="{FF2B5EF4-FFF2-40B4-BE49-F238E27FC236}">
                  <a16:creationId xmlns="" xmlns:a16="http://schemas.microsoft.com/office/drawing/2014/main" id="{4061A829-F092-9998-5929-90300802DB83}"/>
                </a:ext>
              </a:extLst>
            </p:cNvPr>
            <p:cNvGrpSpPr>
              <a:grpSpLocks/>
            </p:cNvGrpSpPr>
            <p:nvPr/>
          </p:nvGrpSpPr>
          <p:grpSpPr bwMode="auto">
            <a:xfrm>
              <a:off x="9788524" y="1104900"/>
              <a:ext cx="152400" cy="533400"/>
              <a:chOff x="-336" y="1008"/>
              <a:chExt cx="96" cy="336"/>
            </a:xfrm>
            <a:solidFill>
              <a:schemeClr val="tx1"/>
            </a:solidFill>
          </p:grpSpPr>
          <p:sp>
            <p:nvSpPr>
              <p:cNvPr id="27" name="Oval 6">
                <a:extLst>
                  <a:ext uri="{FF2B5EF4-FFF2-40B4-BE49-F238E27FC236}">
                    <a16:creationId xmlns="" xmlns:a16="http://schemas.microsoft.com/office/drawing/2014/main" id="{34EA473D-04AE-66BD-9C39-6773464F6013}"/>
                  </a:ext>
                </a:extLst>
              </p:cNvPr>
              <p:cNvSpPr>
                <a:spLocks noChangeArrowheads="1"/>
              </p:cNvSpPr>
              <p:nvPr/>
            </p:nvSpPr>
            <p:spPr bwMode="auto">
              <a:xfrm>
                <a:off x="-336" y="1008"/>
                <a:ext cx="96" cy="96"/>
              </a:xfrm>
              <a:prstGeom prst="ellipse">
                <a:avLst/>
              </a:prstGeom>
              <a:grpFill/>
              <a:ln w="38100" algn="ctr">
                <a:solidFill>
                  <a:schemeClr val="tx1"/>
                </a:solidFill>
                <a:round/>
                <a:headEnd/>
                <a:tailEnd/>
              </a:ln>
            </p:spPr>
            <p:txBody>
              <a:bodyPr anchor="ctr">
                <a:spAutoFit/>
              </a:bodyPr>
              <a:lstStyle>
                <a:lvl1pPr eaLnBrk="0" hangingPunct="0">
                  <a:defRPr sz="4000">
                    <a:solidFill>
                      <a:srgbClr val="ECECEC"/>
                    </a:solidFill>
                    <a:latin typeface="Arial" panose="020B0604020202020204" pitchFamily="34" charset="0"/>
                    <a:ea typeface="ＭＳ Ｐゴシック" panose="020B0600070205080204" pitchFamily="34" charset="-128"/>
                  </a:defRPr>
                </a:lvl1pPr>
                <a:lvl2pPr marL="742950" indent="-285750" eaLnBrk="0" hangingPunct="0">
                  <a:defRPr sz="4000">
                    <a:solidFill>
                      <a:srgbClr val="ECECEC"/>
                    </a:solidFill>
                    <a:latin typeface="Arial" panose="020B0604020202020204" pitchFamily="34" charset="0"/>
                    <a:ea typeface="ＭＳ Ｐゴシック" panose="020B0600070205080204" pitchFamily="34" charset="-128"/>
                  </a:defRPr>
                </a:lvl2pPr>
                <a:lvl3pPr marL="1143000" indent="-228600" eaLnBrk="0" hangingPunct="0">
                  <a:defRPr sz="4000">
                    <a:solidFill>
                      <a:srgbClr val="ECECEC"/>
                    </a:solidFill>
                    <a:latin typeface="Arial" panose="020B0604020202020204" pitchFamily="34" charset="0"/>
                    <a:ea typeface="ＭＳ Ｐゴシック" panose="020B0600070205080204" pitchFamily="34" charset="-128"/>
                  </a:defRPr>
                </a:lvl3pPr>
                <a:lvl4pPr marL="1600200" indent="-228600" eaLnBrk="0" hangingPunct="0">
                  <a:defRPr sz="4000">
                    <a:solidFill>
                      <a:srgbClr val="ECECEC"/>
                    </a:solidFill>
                    <a:latin typeface="Arial" panose="020B0604020202020204" pitchFamily="34" charset="0"/>
                    <a:ea typeface="ＭＳ Ｐゴシック" panose="020B0600070205080204" pitchFamily="34" charset="-128"/>
                  </a:defRPr>
                </a:lvl4pPr>
                <a:lvl5pPr marL="2057400" indent="-228600" eaLnBrk="0" hangingPunct="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8" name="Line 7">
                <a:extLst>
                  <a:ext uri="{FF2B5EF4-FFF2-40B4-BE49-F238E27FC236}">
                    <a16:creationId xmlns="" xmlns:a16="http://schemas.microsoft.com/office/drawing/2014/main" id="{2C53FA98-36D2-B3F1-08E2-2CE31B93760F}"/>
                  </a:ext>
                </a:extLst>
              </p:cNvPr>
              <p:cNvSpPr>
                <a:spLocks noChangeShapeType="1"/>
              </p:cNvSpPr>
              <p:nvPr/>
            </p:nvSpPr>
            <p:spPr bwMode="auto">
              <a:xfrm>
                <a:off x="-288" y="1104"/>
                <a:ext cx="0" cy="144"/>
              </a:xfrm>
              <a:prstGeom prst="line">
                <a:avLst/>
              </a:prstGeom>
              <a:grpFill/>
              <a:ln w="12700">
                <a:solidFill>
                  <a:schemeClr val="tx1"/>
                </a:solidFill>
                <a:round/>
                <a:headEnd/>
                <a:tailEnd/>
              </a:ln>
            </p:spPr>
            <p:txBody>
              <a:bodyPr>
                <a:spAutoFit/>
              </a:bodyPr>
              <a:lstStyle/>
              <a:p>
                <a:endParaRPr lang="en-US"/>
              </a:p>
            </p:txBody>
          </p:sp>
          <p:sp>
            <p:nvSpPr>
              <p:cNvPr id="29" name="Line 8">
                <a:extLst>
                  <a:ext uri="{FF2B5EF4-FFF2-40B4-BE49-F238E27FC236}">
                    <a16:creationId xmlns="" xmlns:a16="http://schemas.microsoft.com/office/drawing/2014/main" id="{74D3D116-2B49-D347-036A-7846064DFA8F}"/>
                  </a:ext>
                </a:extLst>
              </p:cNvPr>
              <p:cNvSpPr>
                <a:spLocks noChangeShapeType="1"/>
              </p:cNvSpPr>
              <p:nvPr/>
            </p:nvSpPr>
            <p:spPr bwMode="auto">
              <a:xfrm>
                <a:off x="-288" y="1248"/>
                <a:ext cx="48" cy="96"/>
              </a:xfrm>
              <a:prstGeom prst="line">
                <a:avLst/>
              </a:prstGeom>
              <a:grpFill/>
              <a:ln w="12700">
                <a:solidFill>
                  <a:schemeClr val="tx1"/>
                </a:solidFill>
                <a:round/>
                <a:headEnd/>
                <a:tailEnd/>
              </a:ln>
            </p:spPr>
            <p:txBody>
              <a:bodyPr>
                <a:spAutoFit/>
              </a:bodyPr>
              <a:lstStyle/>
              <a:p>
                <a:endParaRPr lang="en-US"/>
              </a:p>
            </p:txBody>
          </p:sp>
          <p:sp>
            <p:nvSpPr>
              <p:cNvPr id="32" name="Line 9">
                <a:extLst>
                  <a:ext uri="{FF2B5EF4-FFF2-40B4-BE49-F238E27FC236}">
                    <a16:creationId xmlns="" xmlns:a16="http://schemas.microsoft.com/office/drawing/2014/main" id="{4B395A2F-9AED-8308-78CE-49FE3B31B77A}"/>
                  </a:ext>
                </a:extLst>
              </p:cNvPr>
              <p:cNvSpPr>
                <a:spLocks noChangeShapeType="1"/>
              </p:cNvSpPr>
              <p:nvPr/>
            </p:nvSpPr>
            <p:spPr bwMode="auto">
              <a:xfrm flipH="1">
                <a:off x="-336" y="1248"/>
                <a:ext cx="48" cy="96"/>
              </a:xfrm>
              <a:prstGeom prst="line">
                <a:avLst/>
              </a:prstGeom>
              <a:grpFill/>
              <a:ln w="12700">
                <a:solidFill>
                  <a:schemeClr val="tx1"/>
                </a:solidFill>
                <a:round/>
                <a:headEnd/>
                <a:tailEnd/>
              </a:ln>
            </p:spPr>
            <p:txBody>
              <a:bodyPr>
                <a:spAutoFit/>
              </a:bodyPr>
              <a:lstStyle/>
              <a:p>
                <a:endParaRPr lang="en-US"/>
              </a:p>
            </p:txBody>
          </p:sp>
          <p:sp>
            <p:nvSpPr>
              <p:cNvPr id="33" name="Line 10">
                <a:extLst>
                  <a:ext uri="{FF2B5EF4-FFF2-40B4-BE49-F238E27FC236}">
                    <a16:creationId xmlns="" xmlns:a16="http://schemas.microsoft.com/office/drawing/2014/main" id="{DC613014-E086-AD97-2968-7069DA3159AD}"/>
                  </a:ext>
                </a:extLst>
              </p:cNvPr>
              <p:cNvSpPr>
                <a:spLocks noChangeShapeType="1"/>
              </p:cNvSpPr>
              <p:nvPr/>
            </p:nvSpPr>
            <p:spPr bwMode="auto">
              <a:xfrm flipV="1">
                <a:off x="-336" y="1178"/>
                <a:ext cx="96" cy="0"/>
              </a:xfrm>
              <a:prstGeom prst="line">
                <a:avLst/>
              </a:prstGeom>
              <a:grpFill/>
              <a:ln w="12700">
                <a:solidFill>
                  <a:schemeClr val="tx1"/>
                </a:solidFill>
                <a:round/>
                <a:headEnd/>
                <a:tailEnd/>
              </a:ln>
            </p:spPr>
            <p:txBody>
              <a:bodyPr>
                <a:spAutoFit/>
              </a:bodyPr>
              <a:lstStyle/>
              <a:p>
                <a:endParaRPr lang="en-US"/>
              </a:p>
            </p:txBody>
          </p:sp>
        </p:grpSp>
        <p:sp>
          <p:nvSpPr>
            <p:cNvPr id="26" name="Oval 25">
              <a:extLst>
                <a:ext uri="{FF2B5EF4-FFF2-40B4-BE49-F238E27FC236}">
                  <a16:creationId xmlns="" xmlns:a16="http://schemas.microsoft.com/office/drawing/2014/main" id="{16C33D40-8EA2-721B-7C55-504B56BE1034}"/>
                </a:ext>
              </a:extLst>
            </p:cNvPr>
            <p:cNvSpPr/>
            <p:nvPr/>
          </p:nvSpPr>
          <p:spPr bwMode="auto">
            <a:xfrm>
              <a:off x="8005762" y="495300"/>
              <a:ext cx="2103438" cy="1600200"/>
            </a:xfrm>
            <a:prstGeom prst="ellipse">
              <a:avLst/>
            </a:prstGeom>
            <a:noFill/>
            <a:ln w="25400" cap="flat" cmpd="sng" algn="ctr">
              <a:solidFill>
                <a:schemeClr val="tx1"/>
              </a:solidFill>
              <a:prstDash val="solid"/>
              <a:round/>
              <a:headEnd type="none" w="med" len="med"/>
              <a:tailEnd type="none" w="med" len="med"/>
            </a:ln>
            <a:effectLst/>
          </p:spPr>
          <p:txBody>
            <a:bodyPr rtlCol="0" anchor="ctr"/>
            <a:lstStyle/>
            <a:p>
              <a:pPr algn="ctr"/>
              <a:r>
                <a:rPr lang="en-US" sz="3600" dirty="0">
                  <a:solidFill>
                    <a:schemeClr val="tx1"/>
                  </a:solidFill>
                  <a:latin typeface="Calibri Light" panose="020F0302020204030204" pitchFamily="34" charset="0"/>
                  <a:cs typeface="Calibri Light" panose="020F0302020204030204" pitchFamily="34" charset="0"/>
                </a:rPr>
                <a:t>Christ</a:t>
              </a:r>
            </a:p>
          </p:txBody>
        </p:sp>
      </p:grpSp>
    </p:spTree>
    <p:extLst>
      <p:ext uri="{BB962C8B-B14F-4D97-AF65-F5344CB8AC3E}">
        <p14:creationId xmlns:p14="http://schemas.microsoft.com/office/powerpoint/2010/main" val="3998939292"/>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2A4C63-D74B-8AE4-1014-409765EC97F2}"/>
              </a:ext>
            </a:extLst>
          </p:cNvPr>
          <p:cNvSpPr>
            <a:spLocks noGrp="1"/>
          </p:cNvSpPr>
          <p:nvPr>
            <p:ph type="title"/>
          </p:nvPr>
        </p:nvSpPr>
        <p:spPr/>
        <p:txBody>
          <a:bodyPr/>
          <a:lstStyle/>
          <a:p>
            <a:r>
              <a:rPr lang="en-US" dirty="0"/>
              <a:t>Ephesians 2</a:t>
            </a:r>
          </a:p>
        </p:txBody>
      </p:sp>
      <p:sp>
        <p:nvSpPr>
          <p:cNvPr id="3" name="Content Placeholder 2">
            <a:extLst>
              <a:ext uri="{FF2B5EF4-FFF2-40B4-BE49-F238E27FC236}">
                <a16:creationId xmlns="" xmlns:a16="http://schemas.microsoft.com/office/drawing/2014/main" id="{DD35D550-4016-7955-F665-4E331DE9D4A9}"/>
              </a:ext>
            </a:extLst>
          </p:cNvPr>
          <p:cNvSpPr>
            <a:spLocks noGrp="1"/>
          </p:cNvSpPr>
          <p:nvPr>
            <p:ph idx="1"/>
          </p:nvPr>
        </p:nvSpPr>
        <p:spPr/>
        <p:txBody>
          <a:bodyPr/>
          <a:lstStyle/>
          <a:p>
            <a:r>
              <a:rPr lang="en-US" dirty="0"/>
              <a:t>19 Consequently, you are no longer foreigners and strangers, but fellow citizens with God’s people and also </a:t>
            </a:r>
            <a:r>
              <a:rPr lang="en-US" u="sng" dirty="0"/>
              <a:t>members of his household</a:t>
            </a:r>
            <a:r>
              <a:rPr lang="en-US" dirty="0"/>
              <a:t>,</a:t>
            </a:r>
          </a:p>
          <a:p>
            <a:r>
              <a:rPr lang="en-US" dirty="0"/>
              <a:t>20 built on the foundation of the apostles and prophets, with Christ Jesus himself as the chief cornerstone.</a:t>
            </a:r>
          </a:p>
        </p:txBody>
      </p:sp>
      <p:sp>
        <p:nvSpPr>
          <p:cNvPr id="5" name="Rounded Rectangle 6">
            <a:extLst>
              <a:ext uri="{FF2B5EF4-FFF2-40B4-BE49-F238E27FC236}">
                <a16:creationId xmlns="" xmlns:a16="http://schemas.microsoft.com/office/drawing/2014/main" id="{FFE9AAD6-AFA8-C501-C94A-3B0C11B3126C}"/>
              </a:ext>
            </a:extLst>
          </p:cNvPr>
          <p:cNvSpPr/>
          <p:nvPr/>
        </p:nvSpPr>
        <p:spPr bwMode="auto">
          <a:xfrm>
            <a:off x="4394200" y="3619500"/>
            <a:ext cx="5301456"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All Christians are equal members of God’s family</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1679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2A4C63-D74B-8AE4-1014-409765EC97F2}"/>
              </a:ext>
            </a:extLst>
          </p:cNvPr>
          <p:cNvSpPr>
            <a:spLocks noGrp="1"/>
          </p:cNvSpPr>
          <p:nvPr>
            <p:ph type="title"/>
          </p:nvPr>
        </p:nvSpPr>
        <p:spPr/>
        <p:txBody>
          <a:bodyPr/>
          <a:lstStyle/>
          <a:p>
            <a:r>
              <a:rPr lang="en-US" dirty="0"/>
              <a:t>Ephesians 2</a:t>
            </a:r>
          </a:p>
        </p:txBody>
      </p:sp>
      <p:sp>
        <p:nvSpPr>
          <p:cNvPr id="3" name="Content Placeholder 2">
            <a:extLst>
              <a:ext uri="{FF2B5EF4-FFF2-40B4-BE49-F238E27FC236}">
                <a16:creationId xmlns="" xmlns:a16="http://schemas.microsoft.com/office/drawing/2014/main" id="{DD35D550-4016-7955-F665-4E331DE9D4A9}"/>
              </a:ext>
            </a:extLst>
          </p:cNvPr>
          <p:cNvSpPr>
            <a:spLocks noGrp="1"/>
          </p:cNvSpPr>
          <p:nvPr>
            <p:ph idx="1"/>
          </p:nvPr>
        </p:nvSpPr>
        <p:spPr/>
        <p:txBody>
          <a:bodyPr/>
          <a:lstStyle/>
          <a:p>
            <a:r>
              <a:rPr lang="en-US" dirty="0"/>
              <a:t>21 In him the whole building is joined together and rises to become </a:t>
            </a:r>
            <a:r>
              <a:rPr lang="en-US" u="sng" dirty="0"/>
              <a:t>a holy temple</a:t>
            </a:r>
            <a:r>
              <a:rPr lang="en-US" dirty="0"/>
              <a:t> in the Lord.</a:t>
            </a:r>
          </a:p>
          <a:p>
            <a:r>
              <a:rPr lang="en-US" dirty="0"/>
              <a:t>22 And in him you too are being built together to become </a:t>
            </a:r>
            <a:r>
              <a:rPr lang="en-US" u="sng" dirty="0"/>
              <a:t>a dwelling in which God lives by his Spirit</a:t>
            </a:r>
            <a:r>
              <a:rPr lang="en-US" dirty="0"/>
              <a:t>. </a:t>
            </a:r>
          </a:p>
          <a:p>
            <a:endParaRPr lang="en-US" dirty="0"/>
          </a:p>
        </p:txBody>
      </p:sp>
      <p:sp>
        <p:nvSpPr>
          <p:cNvPr id="4" name="Rounded Rectangle 6">
            <a:extLst>
              <a:ext uri="{FF2B5EF4-FFF2-40B4-BE49-F238E27FC236}">
                <a16:creationId xmlns="" xmlns:a16="http://schemas.microsoft.com/office/drawing/2014/main" id="{24D4A5C6-BA6A-D943-F1D3-292E6AEB4C9F}"/>
              </a:ext>
            </a:extLst>
          </p:cNvPr>
          <p:cNvSpPr/>
          <p:nvPr/>
        </p:nvSpPr>
        <p:spPr bwMode="auto">
          <a:xfrm>
            <a:off x="4394200" y="3619500"/>
            <a:ext cx="5301456" cy="108952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All Christians are living parts of God’s new temple</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60450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BDEBCC6-293A-6A40-4BDC-688982BCC500}"/>
              </a:ext>
            </a:extLst>
          </p:cNvPr>
          <p:cNvSpPr>
            <a:spLocks noGrp="1"/>
          </p:cNvSpPr>
          <p:nvPr>
            <p:ph type="title"/>
          </p:nvPr>
        </p:nvSpPr>
        <p:spPr/>
        <p:txBody>
          <a:bodyPr/>
          <a:lstStyle/>
          <a:p>
            <a:r>
              <a:rPr lang="en-US" dirty="0"/>
              <a:t>Implications</a:t>
            </a:r>
          </a:p>
        </p:txBody>
      </p:sp>
      <p:sp>
        <p:nvSpPr>
          <p:cNvPr id="6" name="Content Placeholder 5">
            <a:extLst>
              <a:ext uri="{FF2B5EF4-FFF2-40B4-BE49-F238E27FC236}">
                <a16:creationId xmlns="" xmlns:a16="http://schemas.microsoft.com/office/drawing/2014/main" id="{346B336B-869E-CA40-EB80-65139089C748}"/>
              </a:ext>
            </a:extLst>
          </p:cNvPr>
          <p:cNvSpPr>
            <a:spLocks noGrp="1"/>
          </p:cNvSpPr>
          <p:nvPr>
            <p:ph idx="1"/>
          </p:nvPr>
        </p:nvSpPr>
        <p:spPr/>
        <p:txBody>
          <a:bodyPr/>
          <a:lstStyle/>
          <a:p>
            <a:r>
              <a:rPr lang="en-US" dirty="0"/>
              <a:t>No more temple “building” or priests</a:t>
            </a:r>
          </a:p>
          <a:p>
            <a:r>
              <a:rPr lang="en-US" dirty="0"/>
              <a:t>In Christ, each person has equal standing before God</a:t>
            </a:r>
          </a:p>
          <a:p>
            <a:r>
              <a:rPr lang="en-US" dirty="0"/>
              <a:t>A new level of closeness with God and each other</a:t>
            </a:r>
          </a:p>
          <a:p>
            <a:endParaRPr lang="en-US" dirty="0"/>
          </a:p>
        </p:txBody>
      </p:sp>
    </p:spTree>
    <p:extLst>
      <p:ext uri="{BB962C8B-B14F-4D97-AF65-F5344CB8AC3E}">
        <p14:creationId xmlns:p14="http://schemas.microsoft.com/office/powerpoint/2010/main" val="307291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BDEBCC6-293A-6A40-4BDC-688982BCC500}"/>
              </a:ext>
            </a:extLst>
          </p:cNvPr>
          <p:cNvSpPr>
            <a:spLocks noGrp="1"/>
          </p:cNvSpPr>
          <p:nvPr>
            <p:ph type="title"/>
          </p:nvPr>
        </p:nvSpPr>
        <p:spPr/>
        <p:txBody>
          <a:bodyPr/>
          <a:lstStyle/>
          <a:p>
            <a:r>
              <a:rPr lang="en-US" dirty="0"/>
              <a:t>Implications</a:t>
            </a:r>
          </a:p>
        </p:txBody>
      </p:sp>
      <p:sp>
        <p:nvSpPr>
          <p:cNvPr id="6" name="Content Placeholder 5">
            <a:extLst>
              <a:ext uri="{FF2B5EF4-FFF2-40B4-BE49-F238E27FC236}">
                <a16:creationId xmlns="" xmlns:a16="http://schemas.microsoft.com/office/drawing/2014/main" id="{346B336B-869E-CA40-EB80-65139089C748}"/>
              </a:ext>
            </a:extLst>
          </p:cNvPr>
          <p:cNvSpPr>
            <a:spLocks noGrp="1"/>
          </p:cNvSpPr>
          <p:nvPr>
            <p:ph idx="1"/>
          </p:nvPr>
        </p:nvSpPr>
        <p:spPr/>
        <p:txBody>
          <a:bodyPr/>
          <a:lstStyle/>
          <a:p>
            <a:r>
              <a:rPr lang="en-US" dirty="0"/>
              <a:t>Prejudice runs deep and seems hopeless at times</a:t>
            </a:r>
          </a:p>
          <a:p>
            <a:r>
              <a:rPr lang="en-US" dirty="0"/>
              <a:t>We can pass laws, but laws cannot change the heart</a:t>
            </a:r>
          </a:p>
          <a:p>
            <a:r>
              <a:rPr lang="en-US" dirty="0"/>
              <a:t>Jesus provides the only true way to overcome</a:t>
            </a:r>
          </a:p>
          <a:p>
            <a:r>
              <a:rPr lang="en-US" dirty="0"/>
              <a:t>He has shown me how little I deserve, </a:t>
            </a:r>
            <a:br>
              <a:rPr lang="en-US" dirty="0"/>
            </a:br>
            <a:r>
              <a:rPr lang="en-US" dirty="0"/>
              <a:t>then blessed me beyond belief</a:t>
            </a:r>
          </a:p>
          <a:p>
            <a:r>
              <a:rPr lang="en-US" dirty="0"/>
              <a:t>He exposes me to others who are not like me… </a:t>
            </a:r>
            <a:br>
              <a:rPr lang="en-US" dirty="0"/>
            </a:br>
            <a:r>
              <a:rPr lang="en-US" dirty="0"/>
              <a:t>and yet couldn’t be more like me</a:t>
            </a:r>
            <a:endParaRPr lang="en-US" i="1" dirty="0"/>
          </a:p>
        </p:txBody>
      </p:sp>
    </p:spTree>
    <p:extLst>
      <p:ext uri="{BB962C8B-B14F-4D97-AF65-F5344CB8AC3E}">
        <p14:creationId xmlns:p14="http://schemas.microsoft.com/office/powerpoint/2010/main" val="36337743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Conclusions</a:t>
            </a:r>
          </a:p>
        </p:txBody>
      </p:sp>
      <p:sp>
        <p:nvSpPr>
          <p:cNvPr id="4" name="Text Placeholder 3"/>
          <p:cNvSpPr>
            <a:spLocks noGrp="1"/>
          </p:cNvSpPr>
          <p:nvPr>
            <p:ph idx="1"/>
          </p:nvPr>
        </p:nvSpPr>
        <p:spPr/>
        <p:txBody>
          <a:bodyPr/>
          <a:lstStyle/>
          <a:p>
            <a:pPr marL="228600" indent="-228600"/>
            <a:r>
              <a:rPr lang="en-US" sz="4000" dirty="0"/>
              <a:t>Jesus is offering you peace</a:t>
            </a:r>
          </a:p>
          <a:p>
            <a:pPr marL="228600" indent="-228600"/>
            <a:r>
              <a:rPr lang="en-US" sz="4000" dirty="0"/>
              <a:t>Only Christ can bring true unity with others</a:t>
            </a:r>
          </a:p>
          <a:p>
            <a:pPr marL="228600" indent="-228600"/>
            <a:r>
              <a:rPr lang="en-US" sz="4000" dirty="0"/>
              <a:t>Though you are far away from God, Christ can bring you near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t>11 Don’t forget that </a:t>
            </a:r>
            <a:r>
              <a:rPr lang="en-US" u="sng" dirty="0"/>
              <a:t>you Gentiles</a:t>
            </a:r>
            <a:r>
              <a:rPr lang="en-US" dirty="0"/>
              <a:t> used to be outsiders.</a:t>
            </a:r>
          </a:p>
          <a:p>
            <a:r>
              <a:rPr lang="en-US" dirty="0"/>
              <a:t>You were called “uncircumcised heathens” by the Jews, who were proud of their circumcision,</a:t>
            </a:r>
          </a:p>
          <a:p>
            <a:r>
              <a:rPr lang="en-US" dirty="0"/>
              <a:t>even though it affected only their bodies and not their hearts.</a:t>
            </a:r>
          </a:p>
        </p:txBody>
      </p:sp>
      <p:sp>
        <p:nvSpPr>
          <p:cNvPr id="4" name="Rounded Rectangle 6">
            <a:extLst>
              <a:ext uri="{FF2B5EF4-FFF2-40B4-BE49-F238E27FC236}">
                <a16:creationId xmlns="" xmlns:a16="http://schemas.microsoft.com/office/drawing/2014/main" id="{343013B9-5734-E0E8-701D-639543ED632A}"/>
              </a:ext>
            </a:extLst>
          </p:cNvPr>
          <p:cNvSpPr/>
          <p:nvPr/>
        </p:nvSpPr>
        <p:spPr bwMode="auto">
          <a:xfrm>
            <a:off x="5613400" y="3695700"/>
            <a:ext cx="4191000" cy="59093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Gentiles = Non-Jews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t>12 In those days you were living apart from Christ. </a:t>
            </a:r>
          </a:p>
          <a:p>
            <a:r>
              <a:rPr lang="en-US" dirty="0"/>
              <a:t>You were excluded from citizenship among the people of Israel,</a:t>
            </a:r>
          </a:p>
          <a:p>
            <a:r>
              <a:rPr lang="en-US" dirty="0"/>
              <a:t>and you did not know the covenant promises God had made to them.</a:t>
            </a:r>
          </a:p>
        </p:txBody>
      </p:sp>
    </p:spTree>
    <p:extLst>
      <p:ext uri="{BB962C8B-B14F-4D97-AF65-F5344CB8AC3E}">
        <p14:creationId xmlns:p14="http://schemas.microsoft.com/office/powerpoint/2010/main" val="6196656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t>12 In those days you were living apart from Christ. </a:t>
            </a:r>
          </a:p>
          <a:p>
            <a:r>
              <a:rPr lang="en-US" dirty="0"/>
              <a:t>You were excluded from citizenship among the people of Israel,</a:t>
            </a:r>
          </a:p>
          <a:p>
            <a:r>
              <a:rPr lang="en-US" dirty="0"/>
              <a:t>and you did not know the covenant promises God had made to them.</a:t>
            </a:r>
          </a:p>
        </p:txBody>
      </p:sp>
      <p:sp>
        <p:nvSpPr>
          <p:cNvPr id="4" name="Rounded Rectangle 6">
            <a:extLst>
              <a:ext uri="{FF2B5EF4-FFF2-40B4-BE49-F238E27FC236}">
                <a16:creationId xmlns="" xmlns:a16="http://schemas.microsoft.com/office/drawing/2014/main" id="{8CDD90A0-83BE-DD21-60B8-7C8130BC3DF8}"/>
              </a:ext>
            </a:extLst>
          </p:cNvPr>
          <p:cNvSpPr/>
          <p:nvPr/>
        </p:nvSpPr>
        <p:spPr bwMode="auto">
          <a:xfrm>
            <a:off x="279400" y="2990850"/>
            <a:ext cx="96012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In the OT, God wanted the Jews to be separate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Circumcision</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sp>
        <p:nvSpPr>
          <p:cNvPr id="8" name="Rounded Rectangle 3">
            <a:extLst>
              <a:ext uri="{FF2B5EF4-FFF2-40B4-BE49-F238E27FC236}">
                <a16:creationId xmlns="" xmlns:a16="http://schemas.microsoft.com/office/drawing/2014/main" id="{960E93F8-15EA-484B-C557-A63EB943D18F}"/>
              </a:ext>
            </a:extLst>
          </p:cNvPr>
          <p:cNvSpPr/>
          <p:nvPr/>
        </p:nvSpPr>
        <p:spPr bwMode="auto">
          <a:xfrm>
            <a:off x="3498850" y="3864401"/>
            <a:ext cx="6259286"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No uncircumcised male may ever eat the Passover meal </a:t>
            </a:r>
            <a:r>
              <a:rPr lang="en-US" sz="1800" i="1" dirty="0">
                <a:solidFill>
                  <a:schemeClr val="bg1"/>
                </a:solidFill>
                <a:latin typeface="Calibri Light" panose="020F0302020204030204" pitchFamily="34" charset="0"/>
                <a:cs typeface="Calibri Light" panose="020F0302020204030204" pitchFamily="34" charset="0"/>
              </a:rPr>
              <a:t>(Exodus 12:48)</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23331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12 In those days you were living apart from Christ. </a:t>
            </a:r>
          </a:p>
          <a:p>
            <a:r>
              <a:rPr lang="en-US" dirty="0">
                <a:solidFill>
                  <a:schemeClr val="tx1">
                    <a:lumMod val="65000"/>
                    <a:lumOff val="35000"/>
                  </a:schemeClr>
                </a:solidFill>
              </a:rPr>
              <a:t>You were excluded from citizenship among the people of Israel,</a:t>
            </a:r>
          </a:p>
          <a:p>
            <a:r>
              <a:rPr lang="en-US" dirty="0">
                <a:solidFill>
                  <a:schemeClr val="tx1">
                    <a:lumMod val="65000"/>
                    <a:lumOff val="35000"/>
                  </a:schemeClr>
                </a:solidFill>
              </a:rPr>
              <a:t>and you did not know the covenant promises God had made to them.</a:t>
            </a:r>
          </a:p>
        </p:txBody>
      </p:sp>
      <p:sp>
        <p:nvSpPr>
          <p:cNvPr id="4" name="Rounded Rectangle 6">
            <a:extLst>
              <a:ext uri="{FF2B5EF4-FFF2-40B4-BE49-F238E27FC236}">
                <a16:creationId xmlns="" xmlns:a16="http://schemas.microsoft.com/office/drawing/2014/main" id="{8CDD90A0-83BE-DD21-60B8-7C8130BC3DF8}"/>
              </a:ext>
            </a:extLst>
          </p:cNvPr>
          <p:cNvSpPr/>
          <p:nvPr/>
        </p:nvSpPr>
        <p:spPr bwMode="auto">
          <a:xfrm>
            <a:off x="279400" y="2990850"/>
            <a:ext cx="96012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In the OT, God wanted the Jews to be separate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Circumcision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Holy days </a:t>
            </a:r>
            <a:r>
              <a:rPr lang="en-US" sz="2000" i="1" dirty="0">
                <a:solidFill>
                  <a:schemeClr val="bg1"/>
                </a:solidFill>
                <a:latin typeface="Calibri Light" panose="020F0302020204030204" pitchFamily="34" charset="0"/>
                <a:cs typeface="Calibri Light" panose="020F0302020204030204" pitchFamily="34" charset="0"/>
              </a:rPr>
              <a:t>(Sabbath &amp; festivals)</a:t>
            </a:r>
            <a:endParaRPr lang="en-US" sz="3600" i="1"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Dietary laws</a:t>
            </a:r>
          </a:p>
        </p:txBody>
      </p:sp>
    </p:spTree>
    <p:extLst>
      <p:ext uri="{BB962C8B-B14F-4D97-AF65-F5344CB8AC3E}">
        <p14:creationId xmlns:p14="http://schemas.microsoft.com/office/powerpoint/2010/main" val="3450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538A3371-5B0A-2EC4-D85F-566A4DDF8F86}"/>
              </a:ext>
            </a:extLst>
          </p:cNvPr>
          <p:cNvSpPr>
            <a:spLocks noGrp="1"/>
          </p:cNvSpPr>
          <p:nvPr>
            <p:ph type="title"/>
          </p:nvPr>
        </p:nvSpPr>
        <p:spPr/>
        <p:txBody>
          <a:bodyPr/>
          <a:lstStyle/>
          <a:p>
            <a:r>
              <a:rPr lang="en-US" dirty="0"/>
              <a:t>Leviticus 11</a:t>
            </a:r>
          </a:p>
        </p:txBody>
      </p:sp>
      <p:sp>
        <p:nvSpPr>
          <p:cNvPr id="7" name="Content Placeholder 6">
            <a:extLst>
              <a:ext uri="{FF2B5EF4-FFF2-40B4-BE49-F238E27FC236}">
                <a16:creationId xmlns="" xmlns:a16="http://schemas.microsoft.com/office/drawing/2014/main" id="{81BA93FB-C554-5043-DFC5-BFCB7DA18680}"/>
              </a:ext>
            </a:extLst>
          </p:cNvPr>
          <p:cNvSpPr>
            <a:spLocks noGrp="1"/>
          </p:cNvSpPr>
          <p:nvPr>
            <p:ph idx="1"/>
          </p:nvPr>
        </p:nvSpPr>
        <p:spPr/>
        <p:txBody>
          <a:bodyPr/>
          <a:lstStyle/>
          <a:p>
            <a:r>
              <a:rPr lang="en-US" sz="3200" dirty="0"/>
              <a:t>3 You may eat any animal that has completely split hooves and chews the cud.</a:t>
            </a:r>
          </a:p>
          <a:p>
            <a:r>
              <a:rPr lang="en-US" sz="3200" dirty="0"/>
              <a:t>4 You may not, however, eat the following animals that have split hooves or that chew the cud, but not both. The camel chews the cud but does not have split hooves, so it is ceremonially unclean for you.</a:t>
            </a:r>
          </a:p>
          <a:p>
            <a:r>
              <a:rPr lang="en-US" sz="3200" dirty="0"/>
              <a:t>5 The hyrax chews the cud but does not have split hooves, so it is unclean. 6 The hare chews the cud but does not have split hooves, so it is unclean. 7 The pig has evenly split hooves but does not chew the cud, so it is unclean.</a:t>
            </a:r>
          </a:p>
        </p:txBody>
      </p:sp>
    </p:spTree>
    <p:extLst>
      <p:ext uri="{BB962C8B-B14F-4D97-AF65-F5344CB8AC3E}">
        <p14:creationId xmlns:p14="http://schemas.microsoft.com/office/powerpoint/2010/main" val="421624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Ephesians 2</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12 In those days you were living apart from Christ. </a:t>
            </a:r>
          </a:p>
          <a:p>
            <a:r>
              <a:rPr lang="en-US" dirty="0">
                <a:solidFill>
                  <a:schemeClr val="tx1">
                    <a:lumMod val="65000"/>
                    <a:lumOff val="35000"/>
                  </a:schemeClr>
                </a:solidFill>
              </a:rPr>
              <a:t>You were excluded from citizenship among the people of Israel,</a:t>
            </a:r>
          </a:p>
          <a:p>
            <a:r>
              <a:rPr lang="en-US" dirty="0">
                <a:solidFill>
                  <a:schemeClr val="tx1">
                    <a:lumMod val="65000"/>
                    <a:lumOff val="35000"/>
                  </a:schemeClr>
                </a:solidFill>
              </a:rPr>
              <a:t>and you did not know the covenant promises God had made to them.</a:t>
            </a:r>
          </a:p>
        </p:txBody>
      </p:sp>
      <p:sp>
        <p:nvSpPr>
          <p:cNvPr id="4" name="Rounded Rectangle 6">
            <a:extLst>
              <a:ext uri="{FF2B5EF4-FFF2-40B4-BE49-F238E27FC236}">
                <a16:creationId xmlns="" xmlns:a16="http://schemas.microsoft.com/office/drawing/2014/main" id="{8CDD90A0-83BE-DD21-60B8-7C8130BC3DF8}"/>
              </a:ext>
            </a:extLst>
          </p:cNvPr>
          <p:cNvSpPr/>
          <p:nvPr/>
        </p:nvSpPr>
        <p:spPr bwMode="auto">
          <a:xfrm>
            <a:off x="279400" y="2990850"/>
            <a:ext cx="96012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In the OT, God wanted the Jews to be separate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Circumcision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Holy days </a:t>
            </a:r>
            <a:r>
              <a:rPr lang="en-US" sz="2000" i="1" dirty="0">
                <a:solidFill>
                  <a:schemeClr val="bg1"/>
                </a:solidFill>
                <a:latin typeface="Calibri Light" panose="020F0302020204030204" pitchFamily="34" charset="0"/>
                <a:cs typeface="Calibri Light" panose="020F0302020204030204" pitchFamily="34" charset="0"/>
              </a:rPr>
              <a:t>(Sabbath &amp; festivals)</a:t>
            </a:r>
            <a:endParaRPr lang="en-US" sz="3600" i="1"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Dietary laws</a:t>
            </a:r>
          </a:p>
        </p:txBody>
      </p:sp>
      <p:sp>
        <p:nvSpPr>
          <p:cNvPr id="7" name="Rounded Rectangle 6">
            <a:extLst>
              <a:ext uri="{FF2B5EF4-FFF2-40B4-BE49-F238E27FC236}">
                <a16:creationId xmlns="" xmlns:a16="http://schemas.microsoft.com/office/drawing/2014/main" id="{9995BF2C-18EF-99B0-3584-7BB3FA659BEC}"/>
              </a:ext>
            </a:extLst>
          </p:cNvPr>
          <p:cNvSpPr/>
          <p:nvPr/>
        </p:nvSpPr>
        <p:spPr bwMode="auto">
          <a:xfrm>
            <a:off x="5080000" y="2990100"/>
            <a:ext cx="4800600" cy="2086725"/>
          </a:xfrm>
          <a:prstGeom prst="roundRect">
            <a:avLst>
              <a:gd name="adj" fmla="val 0"/>
            </a:avLst>
          </a:prstGeom>
          <a:noFill/>
          <a:ln w="25400" cap="flat" cmpd="sng" algn="ctr">
            <a:noFill/>
            <a:prstDash val="solid"/>
            <a:round/>
            <a:headEnd type="none" w="med" len="med"/>
            <a:tailEnd type="none" w="med" len="med"/>
          </a:ln>
          <a:effectLst/>
        </p:spPr>
        <p:txBody>
          <a:bodyPr wrap="square" rtlCol="0" anchor="t" anchorCtr="0">
            <a:spAutoFit/>
          </a:bodyPr>
          <a:lstStyle/>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Clothing</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Haircut specifications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Temple layout</a:t>
            </a:r>
          </a:p>
        </p:txBody>
      </p:sp>
    </p:spTree>
    <p:extLst>
      <p:ext uri="{BB962C8B-B14F-4D97-AF65-F5344CB8AC3E}">
        <p14:creationId xmlns:p14="http://schemas.microsoft.com/office/powerpoint/2010/main" val="71716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952</Words>
  <Application>Microsoft Office PowerPoint</Application>
  <PresentationFormat>Custom</PresentationFormat>
  <Paragraphs>218</Paragraphs>
  <Slides>37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MS PGothic</vt:lpstr>
      <vt:lpstr>MS PGothic</vt:lpstr>
      <vt:lpstr>Arial</vt:lpstr>
      <vt:lpstr>Calibri Light</vt:lpstr>
      <vt:lpstr>Georgia</vt:lpstr>
      <vt:lpstr>Papyrus</vt:lpstr>
      <vt:lpstr>Times New Roman</vt:lpstr>
      <vt:lpstr>Default Design</vt:lpstr>
      <vt:lpstr>Peace on Earth</vt:lpstr>
      <vt:lpstr>When Most People Think About Religion…</vt:lpstr>
      <vt:lpstr>Watchman Nee, Sit, Walk, Stand, 15</vt:lpstr>
      <vt:lpstr>Ephesians 2</vt:lpstr>
      <vt:lpstr>Ephesians 2</vt:lpstr>
      <vt:lpstr>Ephesians 2</vt:lpstr>
      <vt:lpstr>Ephesians 2</vt:lpstr>
      <vt:lpstr>Leviticus 11</vt:lpstr>
      <vt:lpstr>Ephesians 2</vt:lpstr>
      <vt:lpstr>The Temple</vt:lpstr>
      <vt:lpstr>The Temple</vt:lpstr>
      <vt:lpstr>Ephesians 2</vt:lpstr>
      <vt:lpstr>Ephesians 2</vt:lpstr>
      <vt:lpstr>Ephesians 2</vt:lpstr>
      <vt:lpstr>Babylonian Talmud: Sanhedrin 57a</vt:lpstr>
      <vt:lpstr>Babylonian Talmud: Aborah Zarah 36b</vt:lpstr>
      <vt:lpstr>Babylonian Talmud: Aborah Zarah 67b</vt:lpstr>
      <vt:lpstr>Babylonian Talmud: Aborah Zarah 22a</vt:lpstr>
      <vt:lpstr>Ephesians 2</vt:lpstr>
      <vt:lpstr>Ephesians 2</vt:lpstr>
      <vt:lpstr>Ephesians 2</vt:lpstr>
      <vt:lpstr>Ephesians 2</vt:lpstr>
      <vt:lpstr>The Temple</vt:lpstr>
      <vt:lpstr>The Temple</vt:lpstr>
      <vt:lpstr>The Temple</vt:lpstr>
      <vt:lpstr>The Temple</vt:lpstr>
      <vt:lpstr>The Temple</vt:lpstr>
      <vt:lpstr>The Temple</vt:lpstr>
      <vt:lpstr>The Temple</vt:lpstr>
      <vt:lpstr>PowerPoint Presentation</vt:lpstr>
      <vt:lpstr>PowerPoint Presentation</vt:lpstr>
      <vt:lpstr>PowerPoint Presentation</vt:lpstr>
      <vt:lpstr>Ephesians 2</vt:lpstr>
      <vt:lpstr>Ephesians 2</vt:lpstr>
      <vt:lpstr>Implications</vt:lpstr>
      <vt:lpstr>Implications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2022-08-14T20:23:44Z</dcterms:modified>
</cp:coreProperties>
</file>