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4"/>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Lst>
  <p:sldSz cx="9144000" cy="5143500" type="screen16x9"/>
  <p:notesSz cx="6858000" cy="9144000"/>
  <p:embeddedFontLst>
    <p:embeddedFont>
      <p:font typeface="Old Standard TT" panose="020B0604020202020204" charset="0"/>
      <p:regular r:id="rId55"/>
      <p:bold r:id="rId56"/>
      <p:italic r:id="rId57"/>
    </p:embeddedFont>
    <p:embeddedFont>
      <p:font typeface="Roboto Condensed" panose="020B0604020202020204" charset="0"/>
      <p:regular r:id="rId58"/>
      <p:bold r:id="rId59"/>
      <p:italic r:id="rId60"/>
      <p:boldItalic r:id="rId61"/>
    </p:embeddedFont>
    <p:embeddedFont>
      <p:font typeface="Roboto" panose="020B060402020202020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96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3763915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c6f90357f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c6f9035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1763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108b8d8e3e_0_5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108b8d8e3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7745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108b8d8e3e_0_5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108b8d8e3e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1319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c6f90357f_0_2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c6f90357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2273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c6f90357f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c6f90357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5741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0ee47e482f_0_6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0ee47e482f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7193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c6f90357f_0_3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c6f90357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210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0ee47e482f_0_9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0ee47e482f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6538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0ee47e482f_0_5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0ee47e482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6610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27a1bcded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27a1bcded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0494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7a1bcded0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27a1bcded0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0195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c6f90357f_0_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c6f90357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165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0ee47e482f_0_14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0ee47e482f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0183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108b8d8e3e_0_7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108b8d8e3e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4881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108b8d8e3e_0_8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108b8d8e3e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9754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0ee47e482f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0ee47e482f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8026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0ee47e482f_0_17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0ee47e482f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3671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108b8d8e3e_0_9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108b8d8e3e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9350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108b8d8e3e_0_1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108b8d8e3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423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0ee47e482f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0ee47e482f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1049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108b8d8e3e_0_1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108b8d8e3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5571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0ee47e482f_0_9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0ee47e482f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252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0ee47e482f_0_8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0ee47e482f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26425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0ee47e482f_0_16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0ee47e482f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6105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0ee47e482f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0ee47e482f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3448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0ee47e482f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0ee47e482f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1650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0ee47e482f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0ee47e482f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5103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0ee47e482f_0_19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0ee47e482f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9002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0ee47e482f_0_21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0ee47e482f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45052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0ee47e482f_0_22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0ee47e482f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62477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0ef3e8c6ff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0ef3e8c6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25704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12c6af85c5_0_3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12c6af85c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8020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0ef3e8c6ff_0_2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0ef3e8c6f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6366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c6f90357f_0_1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c6f90357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12852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108b8d8e3e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108b8d8e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67625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0ee47e482f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0ee47e482f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38472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27a1bcded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27a1bcded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7579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12c6af85c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12c6af85c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61314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27a1bcded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27a1bcded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76567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27a1bcded0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27a1bcded0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05693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27a1bcded0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27a1bcded0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29131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27a1bcded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227a1bcded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94557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27a1bcded0_0_6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27a1bcded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43745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27a1bcded0_0_6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227a1bcded0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910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108b8d8e3e_0_4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108b8d8e3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61490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108b8d8e3e_0_3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2108b8d8e3e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0239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0ee47e482f_0_20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20ee47e482f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05340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108b8d8e3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2108b8d8e3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9869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6f90357f_0_3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c6f90357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2820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108b8d8e3e_0_4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108b8d8e3e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7107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0ee47e482f_0_23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0ee47e482f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2827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0ee47e482f_0_238: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0ee47e482f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5134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2700" y="23887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800"/>
              <a:t>Keeping Your Cool and Setting the Tone of Your Family</a:t>
            </a:r>
            <a:endParaRPr sz="6800"/>
          </a:p>
        </p:txBody>
      </p:sp>
      <p:sp>
        <p:nvSpPr>
          <p:cNvPr id="60" name="Google Shape;60;p13"/>
          <p:cNvSpPr txBox="1">
            <a:spLocks noGrp="1"/>
          </p:cNvSpPr>
          <p:nvPr>
            <p:ph type="subTitle" idx="1"/>
          </p:nvPr>
        </p:nvSpPr>
        <p:spPr>
          <a:xfrm>
            <a:off x="512700" y="4161189"/>
            <a:ext cx="8118600" cy="7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Carrie Walker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body" idx="1"/>
          </p:nvPr>
        </p:nvSpPr>
        <p:spPr>
          <a:xfrm>
            <a:off x="311700" y="445025"/>
            <a:ext cx="8319000" cy="412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b="1" u="sng">
                <a:solidFill>
                  <a:schemeClr val="lt2"/>
                </a:solidFill>
              </a:rPr>
              <a:t>Intentional Guidance</a:t>
            </a:r>
            <a:endParaRPr sz="2200" u="sng">
              <a:latin typeface="Roboto Condensed"/>
              <a:ea typeface="Roboto Condensed"/>
              <a:cs typeface="Roboto Condensed"/>
              <a:sym typeface="Roboto Condensed"/>
            </a:endParaRPr>
          </a:p>
          <a:p>
            <a:pPr marL="457200" lvl="0" indent="-368300" algn="l" rtl="0">
              <a:spcBef>
                <a:spcPts val="1600"/>
              </a:spcBef>
              <a:spcAft>
                <a:spcPts val="0"/>
              </a:spcAft>
              <a:buSzPts val="2200"/>
              <a:buChar char="●"/>
            </a:pPr>
            <a:r>
              <a:rPr lang="en" sz="2200" b="1">
                <a:latin typeface="Roboto Condensed"/>
                <a:ea typeface="Roboto Condensed"/>
                <a:cs typeface="Roboto Condensed"/>
                <a:sym typeface="Roboto Condensed"/>
              </a:rPr>
              <a:t>Deuteronomy 6:7-9</a:t>
            </a:r>
            <a:r>
              <a:rPr lang="en" sz="2200">
                <a:latin typeface="Roboto Condensed"/>
                <a:ea typeface="Roboto Condensed"/>
                <a:cs typeface="Roboto Condensed"/>
                <a:sym typeface="Roboto Condensed"/>
              </a:rPr>
              <a:t>…You shall teach them  diligently to your sons and shall talk of them when you sit in your house and when you walk by the way and when you lie down and when you rise up.  You shall bind them on a sign on your hand and they shall be as frontals on your forehead.  You shall write them on the doorposts of your house and on your gates.</a:t>
            </a:r>
            <a:endParaRPr sz="2200">
              <a:latin typeface="Roboto Condensed"/>
              <a:ea typeface="Roboto Condensed"/>
              <a:cs typeface="Roboto Condensed"/>
              <a:sym typeface="Roboto Condensed"/>
            </a:endParaRPr>
          </a:p>
          <a:p>
            <a:pPr marL="0" lvl="0" indent="0" algn="l" rtl="0">
              <a:spcBef>
                <a:spcPts val="0"/>
              </a:spcBef>
              <a:spcAft>
                <a:spcPts val="0"/>
              </a:spcAft>
              <a:buNone/>
            </a:pPr>
            <a:endParaRPr sz="1800" b="1"/>
          </a:p>
          <a:p>
            <a:pPr marL="0" lvl="0" indent="0" algn="l" rtl="0">
              <a:spcBef>
                <a:spcPts val="1600"/>
              </a:spcBef>
              <a:spcAft>
                <a:spcPts val="1600"/>
              </a:spcAft>
              <a:buNone/>
            </a:pP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body" idx="1"/>
          </p:nvPr>
        </p:nvSpPr>
        <p:spPr>
          <a:xfrm>
            <a:off x="311700" y="445025"/>
            <a:ext cx="8319000" cy="412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b="1" u="sng">
                <a:solidFill>
                  <a:schemeClr val="lt2"/>
                </a:solidFill>
              </a:rPr>
              <a:t>Intentional Guidance</a:t>
            </a:r>
            <a:endParaRPr sz="2200" u="sng">
              <a:latin typeface="Roboto Condensed"/>
              <a:ea typeface="Roboto Condensed"/>
              <a:cs typeface="Roboto Condensed"/>
              <a:sym typeface="Roboto Condensed"/>
            </a:endParaRPr>
          </a:p>
          <a:p>
            <a:pPr marL="457200" lvl="0" indent="-368300" algn="l" rtl="0">
              <a:spcBef>
                <a:spcPts val="1600"/>
              </a:spcBef>
              <a:spcAft>
                <a:spcPts val="0"/>
              </a:spcAft>
              <a:buSzPts val="2200"/>
              <a:buChar char="●"/>
            </a:pPr>
            <a:r>
              <a:rPr lang="en" sz="2200" b="1">
                <a:latin typeface="Arial"/>
                <a:ea typeface="Arial"/>
                <a:cs typeface="Arial"/>
                <a:sym typeface="Arial"/>
              </a:rPr>
              <a:t>Deuteronomy 11:19-20</a:t>
            </a:r>
            <a:r>
              <a:rPr lang="en" sz="2200">
                <a:latin typeface="Arial"/>
                <a:ea typeface="Arial"/>
                <a:cs typeface="Arial"/>
                <a:sym typeface="Arial"/>
              </a:rPr>
              <a:t>-You shall teach them to your sons, talking of them when you sit in your house and when you walk along the road and when you lie down and when you rise up.  You shall write them on the doorposts of your house and on your gates</a:t>
            </a:r>
            <a:endParaRPr sz="2200">
              <a:latin typeface="Roboto Condensed"/>
              <a:ea typeface="Roboto Condensed"/>
              <a:cs typeface="Roboto Condensed"/>
              <a:sym typeface="Roboto Condensed"/>
            </a:endParaRPr>
          </a:p>
          <a:p>
            <a:pPr marL="0" lvl="0" indent="0" algn="l" rtl="0">
              <a:spcBef>
                <a:spcPts val="0"/>
              </a:spcBef>
              <a:spcAft>
                <a:spcPts val="0"/>
              </a:spcAft>
              <a:buNone/>
            </a:pPr>
            <a:endParaRPr sz="1800" b="1"/>
          </a:p>
          <a:p>
            <a:pPr marL="0" lvl="0" indent="0" algn="l" rtl="0">
              <a:spcBef>
                <a:spcPts val="1600"/>
              </a:spcBef>
              <a:spcAft>
                <a:spcPts val="1600"/>
              </a:spcAft>
              <a:buNone/>
            </a:pP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512700" y="771725"/>
            <a:ext cx="8118600" cy="3460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lt1"/>
                </a:solidFill>
              </a:rPr>
              <a:t>Keeping our cool and setting the tone. </a:t>
            </a:r>
            <a:endParaRPr>
              <a:solidFill>
                <a:schemeClr val="lt1"/>
              </a:solidFill>
            </a:endParaRPr>
          </a:p>
          <a:p>
            <a:pPr marL="0" lvl="0" indent="0" algn="l" rtl="0">
              <a:spcBef>
                <a:spcPts val="0"/>
              </a:spcBef>
              <a:spcAft>
                <a:spcPts val="0"/>
              </a:spcAft>
              <a:buNone/>
            </a:pPr>
            <a:endParaRPr sz="4600">
              <a:solidFill>
                <a:schemeClr val="lt1"/>
              </a:solidFill>
            </a:endParaRPr>
          </a:p>
          <a:p>
            <a:pPr marL="0" lvl="0" indent="0" algn="l" rtl="0">
              <a:spcBef>
                <a:spcPts val="0"/>
              </a:spcBef>
              <a:spcAft>
                <a:spcPts val="0"/>
              </a:spcAft>
              <a:buNone/>
            </a:pPr>
            <a:r>
              <a:rPr lang="en" sz="4000">
                <a:solidFill>
                  <a:schemeClr val="lt1"/>
                </a:solidFill>
              </a:rPr>
              <a:t>Being a stable, intentional leader for our children.</a:t>
            </a:r>
            <a:endParaRPr sz="40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body" idx="1"/>
          </p:nvPr>
        </p:nvSpPr>
        <p:spPr>
          <a:xfrm>
            <a:off x="326275" y="763700"/>
            <a:ext cx="3306600" cy="268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b="1">
                <a:solidFill>
                  <a:srgbClr val="434343"/>
                </a:solidFill>
                <a:latin typeface="Roboto"/>
                <a:ea typeface="Roboto"/>
                <a:cs typeface="Roboto"/>
                <a:sym typeface="Roboto"/>
              </a:rPr>
              <a:t>What factors make it seem impossible to be a calming authority in our children’s lives?</a:t>
            </a:r>
            <a:endParaRPr sz="2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8"/>
          <p:cNvPicPr preferRelativeResize="0"/>
          <p:nvPr/>
        </p:nvPicPr>
        <p:blipFill>
          <a:blip r:embed="rId3">
            <a:alphaModFix/>
          </a:blip>
          <a:stretch>
            <a:fillRect/>
          </a:stretch>
        </p:blipFill>
        <p:spPr>
          <a:xfrm>
            <a:off x="5694075" y="195250"/>
            <a:ext cx="3086100" cy="4752975"/>
          </a:xfrm>
          <a:prstGeom prst="rect">
            <a:avLst/>
          </a:prstGeom>
          <a:noFill/>
          <a:ln>
            <a:noFill/>
          </a:ln>
        </p:spPr>
      </p:pic>
      <p:pic>
        <p:nvPicPr>
          <p:cNvPr id="152" name="Google Shape;152;p28"/>
          <p:cNvPicPr preferRelativeResize="0"/>
          <p:nvPr/>
        </p:nvPicPr>
        <p:blipFill>
          <a:blip r:embed="rId4">
            <a:alphaModFix/>
          </a:blip>
          <a:stretch>
            <a:fillRect/>
          </a:stretch>
        </p:blipFill>
        <p:spPr>
          <a:xfrm>
            <a:off x="699550" y="179413"/>
            <a:ext cx="3086100" cy="47846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9"/>
          <p:cNvSpPr txBox="1">
            <a:spLocks noGrp="1"/>
          </p:cNvSpPr>
          <p:nvPr>
            <p:ph type="title"/>
          </p:nvPr>
        </p:nvSpPr>
        <p:spPr>
          <a:xfrm>
            <a:off x="490250" y="526350"/>
            <a:ext cx="75285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a:t>The Importance of Keeping Our Cool...</a:t>
            </a:r>
            <a:endParaRPr sz="6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0"/>
          <p:cNvSpPr txBox="1">
            <a:spLocks noGrp="1"/>
          </p:cNvSpPr>
          <p:nvPr>
            <p:ph type="title"/>
          </p:nvPr>
        </p:nvSpPr>
        <p:spPr>
          <a:xfrm>
            <a:off x="265500" y="419350"/>
            <a:ext cx="4045200" cy="369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t>The Importance of Keeping our Cool</a:t>
            </a:r>
            <a:endParaRPr sz="4800"/>
          </a:p>
        </p:txBody>
      </p:sp>
      <p:sp>
        <p:nvSpPr>
          <p:cNvPr id="163" name="Google Shape;163;p3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93700" algn="l" rtl="0">
              <a:spcBef>
                <a:spcPts val="0"/>
              </a:spcBef>
              <a:spcAft>
                <a:spcPts val="0"/>
              </a:spcAft>
              <a:buSzPts val="2600"/>
              <a:buAutoNum type="arabicPeriod"/>
            </a:pPr>
            <a:r>
              <a:rPr lang="en" sz="2600"/>
              <a:t> Our children need us to be in control</a:t>
            </a:r>
            <a:endParaRPr sz="2600"/>
          </a:p>
          <a:p>
            <a:pPr marL="0" lvl="0" indent="0" algn="l" rtl="0">
              <a:spcBef>
                <a:spcPts val="1600"/>
              </a:spcBef>
              <a:spcAft>
                <a:spcPts val="0"/>
              </a:spcAft>
              <a:buNone/>
            </a:pPr>
            <a:r>
              <a:rPr lang="en"/>
              <a:t> </a:t>
            </a:r>
            <a:endParaRPr/>
          </a:p>
          <a:p>
            <a:pPr marL="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a:spLocks noGrp="1"/>
          </p:cNvSpPr>
          <p:nvPr>
            <p:ph type="body" idx="1"/>
          </p:nvPr>
        </p:nvSpPr>
        <p:spPr>
          <a:xfrm>
            <a:off x="311700" y="122575"/>
            <a:ext cx="8260800" cy="12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434343"/>
                </a:solidFill>
                <a:latin typeface="Roboto"/>
                <a:ea typeface="Roboto"/>
                <a:cs typeface="Roboto"/>
                <a:sym typeface="Roboto"/>
              </a:rPr>
              <a:t>Our Children Need Us to Be in Charge</a:t>
            </a:r>
            <a:endParaRPr sz="3400"/>
          </a:p>
        </p:txBody>
      </p:sp>
      <p:sp>
        <p:nvSpPr>
          <p:cNvPr id="169" name="Google Shape;169;p31"/>
          <p:cNvSpPr txBox="1"/>
          <p:nvPr/>
        </p:nvSpPr>
        <p:spPr>
          <a:xfrm>
            <a:off x="543975" y="1248225"/>
            <a:ext cx="4531500" cy="29862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SzPts val="2600"/>
              <a:buFont typeface="Old Standard TT"/>
              <a:buChar char="●"/>
            </a:pPr>
            <a:r>
              <a:rPr lang="en" sz="2600">
                <a:latin typeface="Old Standard TT"/>
                <a:ea typeface="Old Standard TT"/>
                <a:cs typeface="Old Standard TT"/>
                <a:sym typeface="Old Standard TT"/>
              </a:rPr>
              <a:t>We are not in charge when we are out of control</a:t>
            </a:r>
            <a:endParaRPr sz="2600">
              <a:latin typeface="Old Standard TT"/>
              <a:ea typeface="Old Standard TT"/>
              <a:cs typeface="Old Standard TT"/>
              <a:sym typeface="Old Standard TT"/>
            </a:endParaRPr>
          </a:p>
          <a:p>
            <a:pPr marL="914400" lvl="1" indent="-393700" algn="l" rtl="0">
              <a:spcBef>
                <a:spcPts val="0"/>
              </a:spcBef>
              <a:spcAft>
                <a:spcPts val="0"/>
              </a:spcAft>
              <a:buSzPts val="2600"/>
              <a:buFont typeface="Old Standard TT"/>
              <a:buChar char="○"/>
            </a:pPr>
            <a:r>
              <a:rPr lang="en" sz="2600">
                <a:latin typeface="Old Standard TT"/>
                <a:ea typeface="Old Standard TT"/>
                <a:cs typeface="Old Standard TT"/>
                <a:sym typeface="Old Standard TT"/>
              </a:rPr>
              <a:t>Children are trying to figure out the world</a:t>
            </a:r>
            <a:endParaRPr sz="2600">
              <a:latin typeface="Old Standard TT"/>
              <a:ea typeface="Old Standard TT"/>
              <a:cs typeface="Old Standard TT"/>
              <a:sym typeface="Old Standard TT"/>
            </a:endParaRPr>
          </a:p>
          <a:p>
            <a:pPr marL="914400" lvl="1" indent="-393700" algn="l" rtl="0">
              <a:spcBef>
                <a:spcPts val="0"/>
              </a:spcBef>
              <a:spcAft>
                <a:spcPts val="0"/>
              </a:spcAft>
              <a:buSzPts val="2600"/>
              <a:buFont typeface="Old Standard TT"/>
              <a:buChar char="○"/>
            </a:pPr>
            <a:r>
              <a:rPr lang="en" sz="2600">
                <a:latin typeface="Old Standard TT"/>
                <a:ea typeface="Old Standard TT"/>
                <a:cs typeface="Old Standard TT"/>
                <a:sym typeface="Old Standard TT"/>
              </a:rPr>
              <a:t>They need clear consistent boundaries</a:t>
            </a:r>
            <a:endParaRPr sz="2600">
              <a:latin typeface="Old Standard TT"/>
              <a:ea typeface="Old Standard TT"/>
              <a:cs typeface="Old Standard TT"/>
              <a:sym typeface="Old Standard TT"/>
            </a:endParaRPr>
          </a:p>
          <a:p>
            <a:pPr marL="914400" lvl="1" indent="-393700" algn="l" rtl="0">
              <a:spcBef>
                <a:spcPts val="0"/>
              </a:spcBef>
              <a:spcAft>
                <a:spcPts val="0"/>
              </a:spcAft>
              <a:buSzPts val="2600"/>
              <a:buFont typeface="Old Standard TT"/>
              <a:buChar char="○"/>
            </a:pPr>
            <a:r>
              <a:rPr lang="en" sz="2600">
                <a:latin typeface="Old Standard TT"/>
                <a:ea typeface="Old Standard TT"/>
                <a:cs typeface="Old Standard TT"/>
                <a:sym typeface="Old Standard TT"/>
              </a:rPr>
              <a:t>Example- flying</a:t>
            </a:r>
            <a:endParaRPr sz="2600">
              <a:latin typeface="Old Standard TT"/>
              <a:ea typeface="Old Standard TT"/>
              <a:cs typeface="Old Standard TT"/>
              <a:sym typeface="Old Standard TT"/>
            </a:endParaRPr>
          </a:p>
        </p:txBody>
      </p:sp>
      <p:pic>
        <p:nvPicPr>
          <p:cNvPr id="170" name="Google Shape;170;p31"/>
          <p:cNvPicPr preferRelativeResize="0"/>
          <p:nvPr/>
        </p:nvPicPr>
        <p:blipFill>
          <a:blip r:embed="rId3">
            <a:alphaModFix/>
          </a:blip>
          <a:stretch>
            <a:fillRect/>
          </a:stretch>
        </p:blipFill>
        <p:spPr>
          <a:xfrm>
            <a:off x="5254950" y="1197275"/>
            <a:ext cx="3763725" cy="2540400"/>
          </a:xfrm>
          <a:prstGeom prst="rect">
            <a:avLst/>
          </a:prstGeom>
          <a:noFill/>
          <a:ln>
            <a:noFill/>
          </a:ln>
        </p:spPr>
      </p:pic>
      <p:sp>
        <p:nvSpPr>
          <p:cNvPr id="171" name="Google Shape;171;p31"/>
          <p:cNvSpPr txBox="1"/>
          <p:nvPr/>
        </p:nvSpPr>
        <p:spPr>
          <a:xfrm>
            <a:off x="1847513" y="478725"/>
            <a:ext cx="5799300" cy="45252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a:latin typeface="Old Standard TT"/>
                <a:ea typeface="Old Standard TT"/>
                <a:cs typeface="Old Standard TT"/>
                <a:sym typeface="Old Standard TT"/>
              </a:rPr>
              <a:t>“…an accurate description of children is that they are little people who are out of control themselves and attempting to control everyone around them.”</a:t>
            </a:r>
            <a:endParaRPr sz="3600">
              <a:latin typeface="Old Standard TT"/>
              <a:ea typeface="Old Standard TT"/>
              <a:cs typeface="Old Standard TT"/>
              <a:sym typeface="Old Standard TT"/>
            </a:endParaRPr>
          </a:p>
          <a:p>
            <a:pPr marL="0" lvl="0" indent="0" algn="l" rtl="0">
              <a:spcBef>
                <a:spcPts val="0"/>
              </a:spcBef>
              <a:spcAft>
                <a:spcPts val="0"/>
              </a:spcAft>
              <a:buNone/>
            </a:pPr>
            <a:r>
              <a:rPr lang="en" sz="3600">
                <a:latin typeface="Old Standard TT"/>
                <a:ea typeface="Old Standard TT"/>
                <a:cs typeface="Old Standard TT"/>
                <a:sym typeface="Old Standard TT"/>
              </a:rPr>
              <a:t>		</a:t>
            </a:r>
            <a:r>
              <a:rPr lang="en" sz="3000">
                <a:latin typeface="Old Standard TT"/>
                <a:ea typeface="Old Standard TT"/>
                <a:cs typeface="Old Standard TT"/>
                <a:sym typeface="Old Standard TT"/>
              </a:rPr>
              <a:t>-Cloud and Townsend</a:t>
            </a:r>
            <a:endParaRPr sz="3000">
              <a:latin typeface="Old Standard TT"/>
              <a:ea typeface="Old Standard TT"/>
              <a:cs typeface="Old Standard TT"/>
              <a:sym typeface="Old Standard TT"/>
            </a:endParaRPr>
          </a:p>
          <a:p>
            <a:pPr marL="0" lvl="0" indent="0" algn="l" rtl="0">
              <a:spcBef>
                <a:spcPts val="0"/>
              </a:spcBef>
              <a:spcAft>
                <a:spcPts val="0"/>
              </a:spcAft>
              <a:buNone/>
            </a:pPr>
            <a:r>
              <a:rPr lang="en" sz="3000">
                <a:latin typeface="Old Standard TT"/>
                <a:ea typeface="Old Standard TT"/>
                <a:cs typeface="Old Standard TT"/>
                <a:sym typeface="Old Standard TT"/>
              </a:rPr>
              <a:t>			“Boundaries with Kids”</a:t>
            </a:r>
            <a:endParaRPr sz="3000">
              <a:latin typeface="Old Standard TT"/>
              <a:ea typeface="Old Standard TT"/>
              <a:cs typeface="Old Standard TT"/>
              <a:sym typeface="Old Standard T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2"/>
          <p:cNvSpPr txBox="1">
            <a:spLocks noGrp="1"/>
          </p:cNvSpPr>
          <p:nvPr>
            <p:ph type="body" idx="1"/>
          </p:nvPr>
        </p:nvSpPr>
        <p:spPr>
          <a:xfrm>
            <a:off x="311700" y="122575"/>
            <a:ext cx="8260800" cy="12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434343"/>
                </a:solidFill>
                <a:latin typeface="Roboto"/>
                <a:ea typeface="Roboto"/>
                <a:cs typeface="Roboto"/>
                <a:sym typeface="Roboto"/>
              </a:rPr>
              <a:t>Our Children Need Us to Be in Charge</a:t>
            </a:r>
            <a:endParaRPr sz="3400"/>
          </a:p>
        </p:txBody>
      </p:sp>
      <p:sp>
        <p:nvSpPr>
          <p:cNvPr id="177" name="Google Shape;177;p32"/>
          <p:cNvSpPr txBox="1"/>
          <p:nvPr/>
        </p:nvSpPr>
        <p:spPr>
          <a:xfrm>
            <a:off x="543975" y="1248225"/>
            <a:ext cx="4531500" cy="29862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SzPts val="2600"/>
              <a:buFont typeface="Old Standard TT"/>
              <a:buChar char="●"/>
            </a:pPr>
            <a:r>
              <a:rPr lang="en" sz="2600">
                <a:latin typeface="Old Standard TT"/>
                <a:ea typeface="Old Standard TT"/>
                <a:cs typeface="Old Standard TT"/>
                <a:sym typeface="Old Standard TT"/>
              </a:rPr>
              <a:t>We are not in charge when we are out of control</a:t>
            </a:r>
            <a:endParaRPr sz="2600">
              <a:latin typeface="Old Standard TT"/>
              <a:ea typeface="Old Standard TT"/>
              <a:cs typeface="Old Standard TT"/>
              <a:sym typeface="Old Standard TT"/>
            </a:endParaRPr>
          </a:p>
          <a:p>
            <a:pPr marL="914400" lvl="1" indent="-393700" algn="l" rtl="0">
              <a:spcBef>
                <a:spcPts val="0"/>
              </a:spcBef>
              <a:spcAft>
                <a:spcPts val="0"/>
              </a:spcAft>
              <a:buSzPts val="2600"/>
              <a:buFont typeface="Old Standard TT"/>
              <a:buChar char="○"/>
            </a:pPr>
            <a:r>
              <a:rPr lang="en" sz="2600">
                <a:latin typeface="Old Standard TT"/>
                <a:ea typeface="Old Standard TT"/>
                <a:cs typeface="Old Standard TT"/>
                <a:sym typeface="Old Standard TT"/>
              </a:rPr>
              <a:t>Children are trying to figure out the world</a:t>
            </a:r>
            <a:endParaRPr sz="2600">
              <a:latin typeface="Old Standard TT"/>
              <a:ea typeface="Old Standard TT"/>
              <a:cs typeface="Old Standard TT"/>
              <a:sym typeface="Old Standard TT"/>
            </a:endParaRPr>
          </a:p>
          <a:p>
            <a:pPr marL="914400" lvl="1" indent="-393700" algn="l" rtl="0">
              <a:spcBef>
                <a:spcPts val="0"/>
              </a:spcBef>
              <a:spcAft>
                <a:spcPts val="0"/>
              </a:spcAft>
              <a:buSzPts val="2600"/>
              <a:buFont typeface="Old Standard TT"/>
              <a:buChar char="○"/>
            </a:pPr>
            <a:r>
              <a:rPr lang="en" sz="2600">
                <a:latin typeface="Old Standard TT"/>
                <a:ea typeface="Old Standard TT"/>
                <a:cs typeface="Old Standard TT"/>
                <a:sym typeface="Old Standard TT"/>
              </a:rPr>
              <a:t>They need clear consistent boundaries</a:t>
            </a:r>
            <a:endParaRPr sz="2600">
              <a:latin typeface="Old Standard TT"/>
              <a:ea typeface="Old Standard TT"/>
              <a:cs typeface="Old Standard TT"/>
              <a:sym typeface="Old Standard TT"/>
            </a:endParaRPr>
          </a:p>
          <a:p>
            <a:pPr marL="914400" lvl="1" indent="-393700" algn="l" rtl="0">
              <a:spcBef>
                <a:spcPts val="0"/>
              </a:spcBef>
              <a:spcAft>
                <a:spcPts val="0"/>
              </a:spcAft>
              <a:buSzPts val="2600"/>
              <a:buFont typeface="Old Standard TT"/>
              <a:buChar char="○"/>
            </a:pPr>
            <a:r>
              <a:rPr lang="en" sz="2600">
                <a:latin typeface="Old Standard TT"/>
                <a:ea typeface="Old Standard TT"/>
                <a:cs typeface="Old Standard TT"/>
                <a:sym typeface="Old Standard TT"/>
              </a:rPr>
              <a:t>Example- flying</a:t>
            </a:r>
            <a:endParaRPr sz="2600">
              <a:latin typeface="Old Standard TT"/>
              <a:ea typeface="Old Standard TT"/>
              <a:cs typeface="Old Standard TT"/>
              <a:sym typeface="Old Standard T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3"/>
          <p:cNvSpPr txBox="1">
            <a:spLocks noGrp="1"/>
          </p:cNvSpPr>
          <p:nvPr>
            <p:ph type="body" idx="1"/>
          </p:nvPr>
        </p:nvSpPr>
        <p:spPr>
          <a:xfrm>
            <a:off x="311700" y="122575"/>
            <a:ext cx="8260800" cy="12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434343"/>
                </a:solidFill>
                <a:latin typeface="Roboto"/>
                <a:ea typeface="Roboto"/>
                <a:cs typeface="Roboto"/>
                <a:sym typeface="Roboto"/>
              </a:rPr>
              <a:t>Our Children Need Us to Be in Charge</a:t>
            </a:r>
            <a:endParaRPr sz="3400"/>
          </a:p>
        </p:txBody>
      </p:sp>
      <p:sp>
        <p:nvSpPr>
          <p:cNvPr id="184" name="Google Shape;184;p33"/>
          <p:cNvSpPr txBox="1"/>
          <p:nvPr/>
        </p:nvSpPr>
        <p:spPr>
          <a:xfrm>
            <a:off x="543975" y="1248225"/>
            <a:ext cx="4531500" cy="29862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SzPts val="2600"/>
              <a:buFont typeface="Old Standard TT"/>
              <a:buChar char="●"/>
            </a:pPr>
            <a:r>
              <a:rPr lang="en" sz="2600">
                <a:latin typeface="Old Standard TT"/>
                <a:ea typeface="Old Standard TT"/>
                <a:cs typeface="Old Standard TT"/>
                <a:sym typeface="Old Standard TT"/>
              </a:rPr>
              <a:t>We are not in charge when we are out of control</a:t>
            </a:r>
            <a:endParaRPr sz="2600">
              <a:latin typeface="Old Standard TT"/>
              <a:ea typeface="Old Standard TT"/>
              <a:cs typeface="Old Standard TT"/>
              <a:sym typeface="Old Standard TT"/>
            </a:endParaRPr>
          </a:p>
          <a:p>
            <a:pPr marL="914400" lvl="1" indent="-393700" algn="l" rtl="0">
              <a:spcBef>
                <a:spcPts val="0"/>
              </a:spcBef>
              <a:spcAft>
                <a:spcPts val="0"/>
              </a:spcAft>
              <a:buSzPts val="2600"/>
              <a:buFont typeface="Old Standard TT"/>
              <a:buChar char="○"/>
            </a:pPr>
            <a:r>
              <a:rPr lang="en" sz="2600">
                <a:latin typeface="Old Standard TT"/>
                <a:ea typeface="Old Standard TT"/>
                <a:cs typeface="Old Standard TT"/>
                <a:sym typeface="Old Standard TT"/>
              </a:rPr>
              <a:t>Children are trying to figure out the world</a:t>
            </a:r>
            <a:endParaRPr sz="2600">
              <a:latin typeface="Old Standard TT"/>
              <a:ea typeface="Old Standard TT"/>
              <a:cs typeface="Old Standard TT"/>
              <a:sym typeface="Old Standard TT"/>
            </a:endParaRPr>
          </a:p>
          <a:p>
            <a:pPr marL="914400" lvl="1" indent="-393700" algn="l" rtl="0">
              <a:spcBef>
                <a:spcPts val="0"/>
              </a:spcBef>
              <a:spcAft>
                <a:spcPts val="0"/>
              </a:spcAft>
              <a:buSzPts val="2600"/>
              <a:buFont typeface="Old Standard TT"/>
              <a:buChar char="○"/>
            </a:pPr>
            <a:r>
              <a:rPr lang="en" sz="2600">
                <a:latin typeface="Old Standard TT"/>
                <a:ea typeface="Old Standard TT"/>
                <a:cs typeface="Old Standard TT"/>
                <a:sym typeface="Old Standard TT"/>
              </a:rPr>
              <a:t>They need clear consistent boundaries</a:t>
            </a:r>
            <a:endParaRPr sz="2600">
              <a:latin typeface="Old Standard TT"/>
              <a:ea typeface="Old Standard TT"/>
              <a:cs typeface="Old Standard TT"/>
              <a:sym typeface="Old Standard TT"/>
            </a:endParaRPr>
          </a:p>
          <a:p>
            <a:pPr marL="914400" lvl="1" indent="-393700" algn="l" rtl="0">
              <a:spcBef>
                <a:spcPts val="0"/>
              </a:spcBef>
              <a:spcAft>
                <a:spcPts val="0"/>
              </a:spcAft>
              <a:buSzPts val="2600"/>
              <a:buFont typeface="Old Standard TT"/>
              <a:buChar char="○"/>
            </a:pPr>
            <a:r>
              <a:rPr lang="en" sz="2600">
                <a:latin typeface="Old Standard TT"/>
                <a:ea typeface="Old Standard TT"/>
                <a:cs typeface="Old Standard TT"/>
                <a:sym typeface="Old Standard TT"/>
              </a:rPr>
              <a:t>Example- flying</a:t>
            </a:r>
            <a:endParaRPr sz="2600">
              <a:latin typeface="Old Standard TT"/>
              <a:ea typeface="Old Standard TT"/>
              <a:cs typeface="Old Standard TT"/>
              <a:sym typeface="Old Standard T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959992" y="0"/>
            <a:ext cx="7224017" cy="5143500"/>
          </a:xfrm>
          <a:prstGeom prst="rect">
            <a:avLst/>
          </a:prstGeom>
          <a:noFill/>
          <a:ln>
            <a:noFill/>
          </a:ln>
        </p:spPr>
      </p:pic>
      <p:sp>
        <p:nvSpPr>
          <p:cNvPr id="83" name="Google Shape;83;p16"/>
          <p:cNvSpPr txBox="1">
            <a:spLocks noGrp="1"/>
          </p:cNvSpPr>
          <p:nvPr>
            <p:ph type="title"/>
          </p:nvPr>
        </p:nvSpPr>
        <p:spPr>
          <a:xfrm>
            <a:off x="612825" y="304465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is Keeping your cool and Setting the Tone?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4"/>
          <p:cNvSpPr txBox="1">
            <a:spLocks noGrp="1"/>
          </p:cNvSpPr>
          <p:nvPr>
            <p:ph type="body" idx="1"/>
          </p:nvPr>
        </p:nvSpPr>
        <p:spPr>
          <a:xfrm>
            <a:off x="311700" y="122575"/>
            <a:ext cx="8260800" cy="12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434343"/>
                </a:solidFill>
                <a:latin typeface="Roboto"/>
                <a:ea typeface="Roboto"/>
                <a:cs typeface="Roboto"/>
                <a:sym typeface="Roboto"/>
              </a:rPr>
              <a:t>Our Children Need Us to Be in Charge</a:t>
            </a:r>
            <a:endParaRPr sz="3400"/>
          </a:p>
        </p:txBody>
      </p:sp>
      <p:sp>
        <p:nvSpPr>
          <p:cNvPr id="191" name="Google Shape;191;p34"/>
          <p:cNvSpPr txBox="1"/>
          <p:nvPr/>
        </p:nvSpPr>
        <p:spPr>
          <a:xfrm>
            <a:off x="543975" y="1248225"/>
            <a:ext cx="4531500" cy="21240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Old Standard TT"/>
              <a:buChar char="●"/>
            </a:pPr>
            <a:r>
              <a:rPr lang="en" sz="1800">
                <a:latin typeface="Old Standard TT"/>
                <a:ea typeface="Old Standard TT"/>
                <a:cs typeface="Old Standard TT"/>
                <a:sym typeface="Old Standard TT"/>
              </a:rPr>
              <a:t>We are not in charge when we are out of control</a:t>
            </a:r>
            <a:endParaRPr sz="1800">
              <a:latin typeface="Old Standard TT"/>
              <a:ea typeface="Old Standard TT"/>
              <a:cs typeface="Old Standard TT"/>
              <a:sym typeface="Old Standard TT"/>
            </a:endParaRPr>
          </a:p>
          <a:p>
            <a:pPr marL="914400" lvl="1" indent="-342900" algn="l" rtl="0">
              <a:spcBef>
                <a:spcPts val="0"/>
              </a:spcBef>
              <a:spcAft>
                <a:spcPts val="0"/>
              </a:spcAft>
              <a:buSzPts val="1800"/>
              <a:buFont typeface="Old Standard TT"/>
              <a:buChar char="○"/>
            </a:pPr>
            <a:r>
              <a:rPr lang="en" sz="1800">
                <a:latin typeface="Old Standard TT"/>
                <a:ea typeface="Old Standard TT"/>
                <a:cs typeface="Old Standard TT"/>
                <a:sym typeface="Old Standard TT"/>
              </a:rPr>
              <a:t>Children are trying to figure out the world</a:t>
            </a:r>
            <a:endParaRPr sz="1800">
              <a:latin typeface="Old Standard TT"/>
              <a:ea typeface="Old Standard TT"/>
              <a:cs typeface="Old Standard TT"/>
              <a:sym typeface="Old Standard TT"/>
            </a:endParaRPr>
          </a:p>
          <a:p>
            <a:pPr marL="914400" lvl="1" indent="-342900" algn="l" rtl="0">
              <a:spcBef>
                <a:spcPts val="0"/>
              </a:spcBef>
              <a:spcAft>
                <a:spcPts val="0"/>
              </a:spcAft>
              <a:buSzPts val="1800"/>
              <a:buFont typeface="Old Standard TT"/>
              <a:buChar char="○"/>
            </a:pPr>
            <a:r>
              <a:rPr lang="en" sz="1800">
                <a:latin typeface="Old Standard TT"/>
                <a:ea typeface="Old Standard TT"/>
                <a:cs typeface="Old Standard TT"/>
                <a:sym typeface="Old Standard TT"/>
              </a:rPr>
              <a:t>They need clear consistent boundaries</a:t>
            </a:r>
            <a:endParaRPr sz="1800">
              <a:latin typeface="Old Standard TT"/>
              <a:ea typeface="Old Standard TT"/>
              <a:cs typeface="Old Standard TT"/>
              <a:sym typeface="Old Standard TT"/>
            </a:endParaRPr>
          </a:p>
          <a:p>
            <a:pPr marL="914400" lvl="1" indent="-342900" algn="l" rtl="0">
              <a:spcBef>
                <a:spcPts val="0"/>
              </a:spcBef>
              <a:spcAft>
                <a:spcPts val="0"/>
              </a:spcAft>
              <a:buSzPts val="1800"/>
              <a:buFont typeface="Old Standard TT"/>
              <a:buChar char="○"/>
            </a:pPr>
            <a:r>
              <a:rPr lang="en" sz="1800">
                <a:latin typeface="Old Standard TT"/>
                <a:ea typeface="Old Standard TT"/>
                <a:cs typeface="Old Standard TT"/>
                <a:sym typeface="Old Standard TT"/>
              </a:rPr>
              <a:t>Example- flying</a:t>
            </a:r>
            <a:endParaRPr sz="1800">
              <a:latin typeface="Old Standard TT"/>
              <a:ea typeface="Old Standard TT"/>
              <a:cs typeface="Old Standard TT"/>
              <a:sym typeface="Old Standard TT"/>
            </a:endParaRPr>
          </a:p>
        </p:txBody>
      </p:sp>
      <p:pic>
        <p:nvPicPr>
          <p:cNvPr id="192" name="Google Shape;192;p34"/>
          <p:cNvPicPr preferRelativeResize="0"/>
          <p:nvPr/>
        </p:nvPicPr>
        <p:blipFill>
          <a:blip r:embed="rId3">
            <a:alphaModFix/>
          </a:blip>
          <a:stretch>
            <a:fillRect/>
          </a:stretch>
        </p:blipFill>
        <p:spPr>
          <a:xfrm>
            <a:off x="5254950" y="1197275"/>
            <a:ext cx="3763725" cy="2540400"/>
          </a:xfrm>
          <a:prstGeom prst="rect">
            <a:avLst/>
          </a:prstGeom>
          <a:noFill/>
          <a:ln>
            <a:noFill/>
          </a:ln>
        </p:spPr>
      </p:pic>
      <p:sp>
        <p:nvSpPr>
          <p:cNvPr id="193" name="Google Shape;193;p34"/>
          <p:cNvSpPr txBox="1"/>
          <p:nvPr/>
        </p:nvSpPr>
        <p:spPr>
          <a:xfrm>
            <a:off x="573600" y="296325"/>
            <a:ext cx="7737000" cy="44175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latin typeface="Old Standard TT"/>
                <a:ea typeface="Old Standard TT"/>
                <a:cs typeface="Old Standard TT"/>
                <a:sym typeface="Old Standard TT"/>
              </a:rPr>
              <a:t>“When we scream at our kids, when we get emotionally reactive, we communicate one single message:  CALM ME DOWN!  No matter what words are actually coming out of mouths, no matter how long our tirade is, no matter how old our children are, when we scream, the message is always the same:  CALM ME DOWN!</a:t>
            </a:r>
            <a:endParaRPr sz="3200">
              <a:latin typeface="Old Standard TT"/>
              <a:ea typeface="Old Standard TT"/>
              <a:cs typeface="Old Standard TT"/>
              <a:sym typeface="Old Standard TT"/>
            </a:endParaRPr>
          </a:p>
          <a:p>
            <a:pPr marL="0" lvl="0" indent="0" algn="l" rtl="0">
              <a:spcBef>
                <a:spcPts val="0"/>
              </a:spcBef>
              <a:spcAft>
                <a:spcPts val="0"/>
              </a:spcAft>
              <a:buNone/>
            </a:pPr>
            <a:endParaRPr sz="1900">
              <a:latin typeface="Old Standard TT"/>
              <a:ea typeface="Old Standard TT"/>
              <a:cs typeface="Old Standard TT"/>
              <a:sym typeface="Old Standard T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5"/>
          <p:cNvSpPr txBox="1">
            <a:spLocks noGrp="1"/>
          </p:cNvSpPr>
          <p:nvPr>
            <p:ph type="body" idx="1"/>
          </p:nvPr>
        </p:nvSpPr>
        <p:spPr>
          <a:xfrm>
            <a:off x="311700" y="122575"/>
            <a:ext cx="8260800" cy="12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434343"/>
                </a:solidFill>
                <a:latin typeface="Roboto"/>
                <a:ea typeface="Roboto"/>
                <a:cs typeface="Roboto"/>
                <a:sym typeface="Roboto"/>
              </a:rPr>
              <a:t>Our Children Need Us to Be in Charge</a:t>
            </a:r>
            <a:endParaRPr sz="3400"/>
          </a:p>
        </p:txBody>
      </p:sp>
      <p:sp>
        <p:nvSpPr>
          <p:cNvPr id="199" name="Google Shape;199;p35"/>
          <p:cNvSpPr txBox="1"/>
          <p:nvPr/>
        </p:nvSpPr>
        <p:spPr>
          <a:xfrm>
            <a:off x="543975" y="1248225"/>
            <a:ext cx="4531500" cy="21240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Old Standard TT"/>
              <a:buChar char="●"/>
            </a:pPr>
            <a:r>
              <a:rPr lang="en" sz="1800">
                <a:latin typeface="Old Standard TT"/>
                <a:ea typeface="Old Standard TT"/>
                <a:cs typeface="Old Standard TT"/>
                <a:sym typeface="Old Standard TT"/>
              </a:rPr>
              <a:t>We are not in charge when we are out of control</a:t>
            </a:r>
            <a:endParaRPr sz="1800">
              <a:latin typeface="Old Standard TT"/>
              <a:ea typeface="Old Standard TT"/>
              <a:cs typeface="Old Standard TT"/>
              <a:sym typeface="Old Standard TT"/>
            </a:endParaRPr>
          </a:p>
          <a:p>
            <a:pPr marL="914400" lvl="1" indent="-342900" algn="l" rtl="0">
              <a:spcBef>
                <a:spcPts val="0"/>
              </a:spcBef>
              <a:spcAft>
                <a:spcPts val="0"/>
              </a:spcAft>
              <a:buSzPts val="1800"/>
              <a:buFont typeface="Old Standard TT"/>
              <a:buChar char="○"/>
            </a:pPr>
            <a:r>
              <a:rPr lang="en" sz="1800">
                <a:latin typeface="Old Standard TT"/>
                <a:ea typeface="Old Standard TT"/>
                <a:cs typeface="Old Standard TT"/>
                <a:sym typeface="Old Standard TT"/>
              </a:rPr>
              <a:t>Children are trying to figure out the world</a:t>
            </a:r>
            <a:endParaRPr sz="1800">
              <a:latin typeface="Old Standard TT"/>
              <a:ea typeface="Old Standard TT"/>
              <a:cs typeface="Old Standard TT"/>
              <a:sym typeface="Old Standard TT"/>
            </a:endParaRPr>
          </a:p>
          <a:p>
            <a:pPr marL="914400" lvl="1" indent="-342900" algn="l" rtl="0">
              <a:spcBef>
                <a:spcPts val="0"/>
              </a:spcBef>
              <a:spcAft>
                <a:spcPts val="0"/>
              </a:spcAft>
              <a:buSzPts val="1800"/>
              <a:buFont typeface="Old Standard TT"/>
              <a:buChar char="○"/>
            </a:pPr>
            <a:r>
              <a:rPr lang="en" sz="1800">
                <a:latin typeface="Old Standard TT"/>
                <a:ea typeface="Old Standard TT"/>
                <a:cs typeface="Old Standard TT"/>
                <a:sym typeface="Old Standard TT"/>
              </a:rPr>
              <a:t>They need clear consistent boundaries</a:t>
            </a:r>
            <a:endParaRPr sz="1800">
              <a:latin typeface="Old Standard TT"/>
              <a:ea typeface="Old Standard TT"/>
              <a:cs typeface="Old Standard TT"/>
              <a:sym typeface="Old Standard TT"/>
            </a:endParaRPr>
          </a:p>
          <a:p>
            <a:pPr marL="914400" lvl="1" indent="-342900" algn="l" rtl="0">
              <a:spcBef>
                <a:spcPts val="0"/>
              </a:spcBef>
              <a:spcAft>
                <a:spcPts val="0"/>
              </a:spcAft>
              <a:buSzPts val="1800"/>
              <a:buFont typeface="Old Standard TT"/>
              <a:buChar char="○"/>
            </a:pPr>
            <a:r>
              <a:rPr lang="en" sz="1800">
                <a:latin typeface="Old Standard TT"/>
                <a:ea typeface="Old Standard TT"/>
                <a:cs typeface="Old Standard TT"/>
                <a:sym typeface="Old Standard TT"/>
              </a:rPr>
              <a:t>Example- flying</a:t>
            </a:r>
            <a:endParaRPr sz="1800">
              <a:latin typeface="Old Standard TT"/>
              <a:ea typeface="Old Standard TT"/>
              <a:cs typeface="Old Standard TT"/>
              <a:sym typeface="Old Standard TT"/>
            </a:endParaRPr>
          </a:p>
        </p:txBody>
      </p:sp>
      <p:pic>
        <p:nvPicPr>
          <p:cNvPr id="200" name="Google Shape;200;p35"/>
          <p:cNvPicPr preferRelativeResize="0"/>
          <p:nvPr/>
        </p:nvPicPr>
        <p:blipFill>
          <a:blip r:embed="rId3">
            <a:alphaModFix/>
          </a:blip>
          <a:stretch>
            <a:fillRect/>
          </a:stretch>
        </p:blipFill>
        <p:spPr>
          <a:xfrm>
            <a:off x="5254950" y="1197275"/>
            <a:ext cx="3763725" cy="2540400"/>
          </a:xfrm>
          <a:prstGeom prst="rect">
            <a:avLst/>
          </a:prstGeom>
          <a:noFill/>
          <a:ln>
            <a:noFill/>
          </a:ln>
        </p:spPr>
      </p:pic>
      <p:sp>
        <p:nvSpPr>
          <p:cNvPr id="201" name="Google Shape;201;p35"/>
          <p:cNvSpPr txBox="1"/>
          <p:nvPr/>
        </p:nvSpPr>
        <p:spPr>
          <a:xfrm>
            <a:off x="573600" y="296325"/>
            <a:ext cx="7737000" cy="36327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solidFill>
                  <a:schemeClr val="dk1"/>
                </a:solidFill>
                <a:latin typeface="Old Standard TT"/>
                <a:ea typeface="Old Standard TT"/>
                <a:cs typeface="Old Standard TT"/>
                <a:sym typeface="Old Standard TT"/>
              </a:rPr>
              <a:t>Whenever we react to our children’s behavior by screaming, we are actually begging them to help us calm our anxiety…</a:t>
            </a:r>
            <a:endParaRPr sz="3200">
              <a:solidFill>
                <a:schemeClr val="dk1"/>
              </a:solidFill>
              <a:latin typeface="Old Standard TT"/>
              <a:ea typeface="Old Standard TT"/>
              <a:cs typeface="Old Standard TT"/>
              <a:sym typeface="Old Standard TT"/>
            </a:endParaRPr>
          </a:p>
          <a:p>
            <a:pPr marL="0" lvl="0" indent="0" algn="l" rtl="0">
              <a:spcBef>
                <a:spcPts val="0"/>
              </a:spcBef>
              <a:spcAft>
                <a:spcPts val="0"/>
              </a:spcAft>
              <a:buClr>
                <a:schemeClr val="dk1"/>
              </a:buClr>
              <a:buSzPts val="1100"/>
              <a:buFont typeface="Arial"/>
              <a:buNone/>
            </a:pPr>
            <a:r>
              <a:rPr lang="en" sz="3200">
                <a:solidFill>
                  <a:schemeClr val="dk1"/>
                </a:solidFill>
                <a:latin typeface="Old Standard TT"/>
                <a:ea typeface="Old Standard TT"/>
                <a:cs typeface="Old Standard TT"/>
                <a:sym typeface="Old Standard TT"/>
              </a:rPr>
              <a:t>“...We are saying that we just cannot handle the fact they will not obey or listen or calm down.  We cannot handle this, so we flip out:</a:t>
            </a:r>
            <a:endParaRPr sz="4500">
              <a:solidFill>
                <a:schemeClr val="dk1"/>
              </a:solidFill>
              <a:latin typeface="Old Standard TT"/>
              <a:ea typeface="Old Standard TT"/>
              <a:cs typeface="Old Standard TT"/>
              <a:sym typeface="Old Standard T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6"/>
          <p:cNvSpPr txBox="1">
            <a:spLocks noGrp="1"/>
          </p:cNvSpPr>
          <p:nvPr>
            <p:ph type="body" idx="1"/>
          </p:nvPr>
        </p:nvSpPr>
        <p:spPr>
          <a:xfrm>
            <a:off x="311700" y="122575"/>
            <a:ext cx="8260800" cy="12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434343"/>
                </a:solidFill>
                <a:latin typeface="Roboto"/>
                <a:ea typeface="Roboto"/>
                <a:cs typeface="Roboto"/>
                <a:sym typeface="Roboto"/>
              </a:rPr>
              <a:t>Our Children Need Us to Be in Charge</a:t>
            </a:r>
            <a:endParaRPr sz="3400"/>
          </a:p>
        </p:txBody>
      </p:sp>
      <p:sp>
        <p:nvSpPr>
          <p:cNvPr id="207" name="Google Shape;207;p36"/>
          <p:cNvSpPr txBox="1"/>
          <p:nvPr/>
        </p:nvSpPr>
        <p:spPr>
          <a:xfrm>
            <a:off x="543975" y="1248225"/>
            <a:ext cx="4531500" cy="21240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Old Standard TT"/>
              <a:buChar char="●"/>
            </a:pPr>
            <a:r>
              <a:rPr lang="en" sz="1800">
                <a:latin typeface="Old Standard TT"/>
                <a:ea typeface="Old Standard TT"/>
                <a:cs typeface="Old Standard TT"/>
                <a:sym typeface="Old Standard TT"/>
              </a:rPr>
              <a:t>We are not in charge when we are out of control</a:t>
            </a:r>
            <a:endParaRPr sz="1800">
              <a:latin typeface="Old Standard TT"/>
              <a:ea typeface="Old Standard TT"/>
              <a:cs typeface="Old Standard TT"/>
              <a:sym typeface="Old Standard TT"/>
            </a:endParaRPr>
          </a:p>
          <a:p>
            <a:pPr marL="914400" lvl="1" indent="-342900" algn="l" rtl="0">
              <a:spcBef>
                <a:spcPts val="0"/>
              </a:spcBef>
              <a:spcAft>
                <a:spcPts val="0"/>
              </a:spcAft>
              <a:buSzPts val="1800"/>
              <a:buFont typeface="Old Standard TT"/>
              <a:buChar char="○"/>
            </a:pPr>
            <a:r>
              <a:rPr lang="en" sz="1800">
                <a:latin typeface="Old Standard TT"/>
                <a:ea typeface="Old Standard TT"/>
                <a:cs typeface="Old Standard TT"/>
                <a:sym typeface="Old Standard TT"/>
              </a:rPr>
              <a:t>Children are trying to figure out the world</a:t>
            </a:r>
            <a:endParaRPr sz="1800">
              <a:latin typeface="Old Standard TT"/>
              <a:ea typeface="Old Standard TT"/>
              <a:cs typeface="Old Standard TT"/>
              <a:sym typeface="Old Standard TT"/>
            </a:endParaRPr>
          </a:p>
          <a:p>
            <a:pPr marL="914400" lvl="1" indent="-342900" algn="l" rtl="0">
              <a:spcBef>
                <a:spcPts val="0"/>
              </a:spcBef>
              <a:spcAft>
                <a:spcPts val="0"/>
              </a:spcAft>
              <a:buSzPts val="1800"/>
              <a:buFont typeface="Old Standard TT"/>
              <a:buChar char="○"/>
            </a:pPr>
            <a:r>
              <a:rPr lang="en" sz="1800">
                <a:latin typeface="Old Standard TT"/>
                <a:ea typeface="Old Standard TT"/>
                <a:cs typeface="Old Standard TT"/>
                <a:sym typeface="Old Standard TT"/>
              </a:rPr>
              <a:t>They need clear consistent boundaries</a:t>
            </a:r>
            <a:endParaRPr sz="1800">
              <a:latin typeface="Old Standard TT"/>
              <a:ea typeface="Old Standard TT"/>
              <a:cs typeface="Old Standard TT"/>
              <a:sym typeface="Old Standard TT"/>
            </a:endParaRPr>
          </a:p>
          <a:p>
            <a:pPr marL="914400" lvl="1" indent="-342900" algn="l" rtl="0">
              <a:spcBef>
                <a:spcPts val="0"/>
              </a:spcBef>
              <a:spcAft>
                <a:spcPts val="0"/>
              </a:spcAft>
              <a:buSzPts val="1800"/>
              <a:buFont typeface="Old Standard TT"/>
              <a:buChar char="○"/>
            </a:pPr>
            <a:r>
              <a:rPr lang="en" sz="1800">
                <a:latin typeface="Old Standard TT"/>
                <a:ea typeface="Old Standard TT"/>
                <a:cs typeface="Old Standard TT"/>
                <a:sym typeface="Old Standard TT"/>
              </a:rPr>
              <a:t>Example- flying</a:t>
            </a:r>
            <a:endParaRPr sz="1800">
              <a:latin typeface="Old Standard TT"/>
              <a:ea typeface="Old Standard TT"/>
              <a:cs typeface="Old Standard TT"/>
              <a:sym typeface="Old Standard TT"/>
            </a:endParaRPr>
          </a:p>
        </p:txBody>
      </p:sp>
      <p:pic>
        <p:nvPicPr>
          <p:cNvPr id="208" name="Google Shape;208;p36"/>
          <p:cNvPicPr preferRelativeResize="0"/>
          <p:nvPr/>
        </p:nvPicPr>
        <p:blipFill>
          <a:blip r:embed="rId3">
            <a:alphaModFix/>
          </a:blip>
          <a:stretch>
            <a:fillRect/>
          </a:stretch>
        </p:blipFill>
        <p:spPr>
          <a:xfrm>
            <a:off x="5254950" y="1197275"/>
            <a:ext cx="3763725" cy="2540400"/>
          </a:xfrm>
          <a:prstGeom prst="rect">
            <a:avLst/>
          </a:prstGeom>
          <a:noFill/>
          <a:ln>
            <a:noFill/>
          </a:ln>
        </p:spPr>
      </p:pic>
      <p:sp>
        <p:nvSpPr>
          <p:cNvPr id="209" name="Google Shape;209;p36"/>
          <p:cNvSpPr txBox="1"/>
          <p:nvPr/>
        </p:nvSpPr>
        <p:spPr>
          <a:xfrm>
            <a:off x="573600" y="296325"/>
            <a:ext cx="7737000" cy="36327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a:solidFill>
                  <a:schemeClr val="dk1"/>
                </a:solidFill>
                <a:latin typeface="Old Standard TT"/>
                <a:ea typeface="Old Standard TT"/>
                <a:cs typeface="Old Standard TT"/>
                <a:sym typeface="Old Standard TT"/>
              </a:rPr>
              <a:t>“I cannot believe you did this!”</a:t>
            </a:r>
            <a:endParaRPr sz="3200">
              <a:solidFill>
                <a:schemeClr val="dk1"/>
              </a:solidFill>
              <a:latin typeface="Old Standard TT"/>
              <a:ea typeface="Old Standard TT"/>
              <a:cs typeface="Old Standard TT"/>
              <a:sym typeface="Old Standard TT"/>
            </a:endParaRPr>
          </a:p>
          <a:p>
            <a:pPr marL="0" lvl="0" indent="0" algn="l" rtl="0">
              <a:spcBef>
                <a:spcPts val="0"/>
              </a:spcBef>
              <a:spcAft>
                <a:spcPts val="0"/>
              </a:spcAft>
              <a:buNone/>
            </a:pPr>
            <a:r>
              <a:rPr lang="en" sz="3200">
                <a:solidFill>
                  <a:schemeClr val="dk1"/>
                </a:solidFill>
                <a:latin typeface="Old Standard TT"/>
                <a:ea typeface="Old Standard TT"/>
                <a:cs typeface="Old Standard TT"/>
                <a:sym typeface="Old Standard TT"/>
              </a:rPr>
              <a:t>	“What in the world were you thinking?”</a:t>
            </a:r>
            <a:endParaRPr sz="3200">
              <a:solidFill>
                <a:schemeClr val="dk1"/>
              </a:solidFill>
              <a:latin typeface="Old Standard TT"/>
              <a:ea typeface="Old Standard TT"/>
              <a:cs typeface="Old Standard TT"/>
              <a:sym typeface="Old Standard TT"/>
            </a:endParaRPr>
          </a:p>
          <a:p>
            <a:pPr marL="0" lvl="0" indent="0" algn="l" rtl="0">
              <a:spcBef>
                <a:spcPts val="0"/>
              </a:spcBef>
              <a:spcAft>
                <a:spcPts val="0"/>
              </a:spcAft>
              <a:buNone/>
            </a:pPr>
            <a:r>
              <a:rPr lang="en" sz="3200">
                <a:solidFill>
                  <a:schemeClr val="dk1"/>
                </a:solidFill>
                <a:latin typeface="Old Standard TT"/>
                <a:ea typeface="Old Standard TT"/>
                <a:cs typeface="Old Standard TT"/>
                <a:sym typeface="Old Standard TT"/>
              </a:rPr>
              <a:t>	“Look at me when I talk to you!”</a:t>
            </a:r>
            <a:endParaRPr sz="3200">
              <a:solidFill>
                <a:schemeClr val="dk1"/>
              </a:solidFill>
              <a:latin typeface="Old Standard TT"/>
              <a:ea typeface="Old Standard TT"/>
              <a:cs typeface="Old Standard TT"/>
              <a:sym typeface="Old Standard TT"/>
            </a:endParaRPr>
          </a:p>
          <a:p>
            <a:pPr marL="0" lvl="0" indent="0" algn="l" rtl="0">
              <a:spcBef>
                <a:spcPts val="0"/>
              </a:spcBef>
              <a:spcAft>
                <a:spcPts val="0"/>
              </a:spcAft>
              <a:buNone/>
            </a:pPr>
            <a:r>
              <a:rPr lang="en" sz="3200">
                <a:solidFill>
                  <a:schemeClr val="dk1"/>
                </a:solidFill>
                <a:latin typeface="Old Standard TT"/>
                <a:ea typeface="Old Standard TT"/>
                <a:cs typeface="Old Standard TT"/>
                <a:sym typeface="Old Standard TT"/>
              </a:rPr>
              <a:t>Insert whatever words you want; the message is always the same:  “I need you to comply or else Im going to lose it.”							-”</a:t>
            </a:r>
            <a:r>
              <a:rPr lang="en" sz="3200" i="1">
                <a:solidFill>
                  <a:schemeClr val="dk1"/>
                </a:solidFill>
                <a:latin typeface="Old Standard TT"/>
                <a:ea typeface="Old Standard TT"/>
                <a:cs typeface="Old Standard TT"/>
                <a:sym typeface="Old Standard TT"/>
              </a:rPr>
              <a:t>Screamfree Parenting</a:t>
            </a:r>
            <a:r>
              <a:rPr lang="en" sz="3200">
                <a:solidFill>
                  <a:schemeClr val="dk1"/>
                </a:solidFill>
                <a:latin typeface="Old Standard TT"/>
                <a:ea typeface="Old Standard TT"/>
                <a:cs typeface="Old Standard TT"/>
                <a:sym typeface="Old Standard TT"/>
              </a:rPr>
              <a:t>”</a:t>
            </a:r>
            <a:endParaRPr sz="3200">
              <a:solidFill>
                <a:schemeClr val="dk1"/>
              </a:solidFill>
              <a:latin typeface="Old Standard TT"/>
              <a:ea typeface="Old Standard TT"/>
              <a:cs typeface="Old Standard TT"/>
              <a:sym typeface="Old Standard T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7"/>
          <p:cNvSpPr txBox="1">
            <a:spLocks noGrp="1"/>
          </p:cNvSpPr>
          <p:nvPr>
            <p:ph type="body" idx="1"/>
          </p:nvPr>
        </p:nvSpPr>
        <p:spPr>
          <a:xfrm>
            <a:off x="311700" y="122575"/>
            <a:ext cx="8260800" cy="12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434343"/>
                </a:solidFill>
                <a:latin typeface="Roboto"/>
                <a:ea typeface="Roboto"/>
                <a:cs typeface="Roboto"/>
                <a:sym typeface="Roboto"/>
              </a:rPr>
              <a:t>Our Children Need for Us to Be in Charge</a:t>
            </a:r>
            <a:endParaRPr sz="3400"/>
          </a:p>
        </p:txBody>
      </p:sp>
      <p:sp>
        <p:nvSpPr>
          <p:cNvPr id="215" name="Google Shape;215;p37"/>
          <p:cNvSpPr txBox="1"/>
          <p:nvPr/>
        </p:nvSpPr>
        <p:spPr>
          <a:xfrm>
            <a:off x="543975" y="1248225"/>
            <a:ext cx="4531500" cy="24627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SzPts val="2600"/>
              <a:buFont typeface="Old Standard TT"/>
              <a:buChar char="●"/>
            </a:pPr>
            <a:r>
              <a:rPr lang="en" sz="2600">
                <a:latin typeface="Old Standard TT"/>
                <a:ea typeface="Old Standard TT"/>
                <a:cs typeface="Old Standard TT"/>
                <a:sym typeface="Old Standard TT"/>
              </a:rPr>
              <a:t>We are not in charge when we are out of control</a:t>
            </a:r>
            <a:endParaRPr sz="2600">
              <a:latin typeface="Old Standard TT"/>
              <a:ea typeface="Old Standard TT"/>
              <a:cs typeface="Old Standard TT"/>
              <a:sym typeface="Old Standard TT"/>
            </a:endParaRPr>
          </a:p>
          <a:p>
            <a:pPr marL="457200" lvl="0" indent="-393700" algn="l" rtl="0">
              <a:spcBef>
                <a:spcPts val="0"/>
              </a:spcBef>
              <a:spcAft>
                <a:spcPts val="0"/>
              </a:spcAft>
              <a:buSzPts val="2600"/>
              <a:buFont typeface="Old Standard TT"/>
              <a:buChar char="●"/>
            </a:pPr>
            <a:r>
              <a:rPr lang="en" sz="2600">
                <a:latin typeface="Old Standard TT"/>
                <a:ea typeface="Old Standard TT"/>
                <a:cs typeface="Old Standard TT"/>
                <a:sym typeface="Old Standard TT"/>
              </a:rPr>
              <a:t>Keeping our calm is a sense of comfort to our children</a:t>
            </a:r>
            <a:endParaRPr sz="2600">
              <a:latin typeface="Old Standard TT"/>
              <a:ea typeface="Old Standard TT"/>
              <a:cs typeface="Old Standard TT"/>
              <a:sym typeface="Old Standard TT"/>
            </a:endParaRPr>
          </a:p>
          <a:p>
            <a:pPr marL="914400" lvl="0" indent="0" algn="l" rtl="0">
              <a:spcBef>
                <a:spcPts val="0"/>
              </a:spcBef>
              <a:spcAft>
                <a:spcPts val="0"/>
              </a:spcAft>
              <a:buNone/>
            </a:pPr>
            <a:endParaRPr sz="1800">
              <a:latin typeface="Old Standard TT"/>
              <a:ea typeface="Old Standard TT"/>
              <a:cs typeface="Old Standard TT"/>
              <a:sym typeface="Old Standard T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8"/>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Importance of Keeping our Cool</a:t>
            </a:r>
            <a:endParaRPr/>
          </a:p>
        </p:txBody>
      </p:sp>
      <p:sp>
        <p:nvSpPr>
          <p:cNvPr id="222" name="Google Shape;222;p3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93700" algn="l" rtl="0">
              <a:spcBef>
                <a:spcPts val="0"/>
              </a:spcBef>
              <a:spcAft>
                <a:spcPts val="0"/>
              </a:spcAft>
              <a:buSzPts val="2600"/>
              <a:buAutoNum type="arabicPeriod"/>
            </a:pPr>
            <a:r>
              <a:rPr lang="en" sz="2600"/>
              <a:t>Our children need us to be in control</a:t>
            </a:r>
            <a:endParaRPr sz="2600"/>
          </a:p>
          <a:p>
            <a:pPr marL="0" lvl="0" indent="0" algn="l" rtl="0">
              <a:spcBef>
                <a:spcPts val="1600"/>
              </a:spcBef>
              <a:spcAft>
                <a:spcPts val="0"/>
              </a:spcAft>
              <a:buNone/>
            </a:pPr>
            <a:r>
              <a:rPr lang="en" sz="2600"/>
              <a:t>2.    We will raise adults NOT children</a:t>
            </a:r>
            <a:endParaRPr sz="2600"/>
          </a:p>
          <a:p>
            <a:pPr marL="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9"/>
          <p:cNvSpPr txBox="1">
            <a:spLocks noGrp="1"/>
          </p:cNvSpPr>
          <p:nvPr>
            <p:ph type="body" idx="1"/>
          </p:nvPr>
        </p:nvSpPr>
        <p:spPr>
          <a:xfrm>
            <a:off x="311700" y="122575"/>
            <a:ext cx="8260800" cy="12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434343"/>
                </a:solidFill>
                <a:latin typeface="Roboto"/>
                <a:ea typeface="Roboto"/>
                <a:cs typeface="Roboto"/>
                <a:sym typeface="Roboto"/>
              </a:rPr>
              <a:t>We Will Raise Adults Not Children</a:t>
            </a:r>
            <a:endParaRPr sz="3400"/>
          </a:p>
        </p:txBody>
      </p:sp>
      <p:sp>
        <p:nvSpPr>
          <p:cNvPr id="228" name="Google Shape;228;p39"/>
          <p:cNvSpPr txBox="1"/>
          <p:nvPr/>
        </p:nvSpPr>
        <p:spPr>
          <a:xfrm>
            <a:off x="543975" y="1248225"/>
            <a:ext cx="4531500" cy="37866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SzPts val="2600"/>
              <a:buFont typeface="Old Standard TT"/>
              <a:buChar char="●"/>
            </a:pPr>
            <a:r>
              <a:rPr lang="en" sz="2600">
                <a:latin typeface="Old Standard TT"/>
                <a:ea typeface="Old Standard TT"/>
                <a:cs typeface="Old Standard TT"/>
                <a:sym typeface="Old Standard TT"/>
              </a:rPr>
              <a:t>Responsibility</a:t>
            </a:r>
            <a:endParaRPr sz="2600">
              <a:latin typeface="Old Standard TT"/>
              <a:ea typeface="Old Standard TT"/>
              <a:cs typeface="Old Standard TT"/>
              <a:sym typeface="Old Standard TT"/>
            </a:endParaRPr>
          </a:p>
          <a:p>
            <a:pPr marL="0" lvl="0" indent="0" algn="l" rtl="0">
              <a:spcBef>
                <a:spcPts val="0"/>
              </a:spcBef>
              <a:spcAft>
                <a:spcPts val="0"/>
              </a:spcAft>
              <a:buNone/>
            </a:pPr>
            <a:endParaRPr sz="2600">
              <a:latin typeface="Old Standard TT"/>
              <a:ea typeface="Old Standard TT"/>
              <a:cs typeface="Old Standard TT"/>
              <a:sym typeface="Old Standard TT"/>
            </a:endParaRPr>
          </a:p>
          <a:p>
            <a:pPr marL="457200" lvl="0" indent="-393700" algn="l" rtl="0">
              <a:spcBef>
                <a:spcPts val="0"/>
              </a:spcBef>
              <a:spcAft>
                <a:spcPts val="0"/>
              </a:spcAft>
              <a:buSzPts val="2600"/>
              <a:buFont typeface="Old Standard TT"/>
              <a:buChar char="●"/>
            </a:pPr>
            <a:r>
              <a:rPr lang="en" sz="2600">
                <a:latin typeface="Old Standard TT"/>
                <a:ea typeface="Old Standard TT"/>
                <a:cs typeface="Old Standard TT"/>
                <a:sym typeface="Old Standard TT"/>
              </a:rPr>
              <a:t>Security</a:t>
            </a:r>
            <a:endParaRPr sz="2600">
              <a:latin typeface="Old Standard TT"/>
              <a:ea typeface="Old Standard TT"/>
              <a:cs typeface="Old Standard TT"/>
              <a:sym typeface="Old Standard TT"/>
            </a:endParaRPr>
          </a:p>
          <a:p>
            <a:pPr marL="0" lvl="0" indent="0" algn="l" rtl="0">
              <a:spcBef>
                <a:spcPts val="0"/>
              </a:spcBef>
              <a:spcAft>
                <a:spcPts val="0"/>
              </a:spcAft>
              <a:buNone/>
            </a:pPr>
            <a:endParaRPr sz="2600">
              <a:latin typeface="Old Standard TT"/>
              <a:ea typeface="Old Standard TT"/>
              <a:cs typeface="Old Standard TT"/>
              <a:sym typeface="Old Standard TT"/>
            </a:endParaRPr>
          </a:p>
          <a:p>
            <a:pPr marL="457200" lvl="0" indent="-393700" algn="l" rtl="0">
              <a:spcBef>
                <a:spcPts val="0"/>
              </a:spcBef>
              <a:spcAft>
                <a:spcPts val="0"/>
              </a:spcAft>
              <a:buSzPts val="2600"/>
              <a:buFont typeface="Old Standard TT"/>
              <a:buChar char="●"/>
            </a:pPr>
            <a:r>
              <a:rPr lang="en" sz="2600">
                <a:latin typeface="Old Standard TT"/>
                <a:ea typeface="Old Standard TT"/>
                <a:cs typeface="Old Standard TT"/>
                <a:sym typeface="Old Standard TT"/>
              </a:rPr>
              <a:t>Consequences</a:t>
            </a:r>
            <a:endParaRPr sz="2600">
              <a:latin typeface="Old Standard TT"/>
              <a:ea typeface="Old Standard TT"/>
              <a:cs typeface="Old Standard TT"/>
              <a:sym typeface="Old Standard TT"/>
            </a:endParaRPr>
          </a:p>
          <a:p>
            <a:pPr marL="0" lvl="0" indent="0" algn="l" rtl="0">
              <a:spcBef>
                <a:spcPts val="0"/>
              </a:spcBef>
              <a:spcAft>
                <a:spcPts val="0"/>
              </a:spcAft>
              <a:buNone/>
            </a:pPr>
            <a:endParaRPr sz="2600">
              <a:latin typeface="Old Standard TT"/>
              <a:ea typeface="Old Standard TT"/>
              <a:cs typeface="Old Standard TT"/>
              <a:sym typeface="Old Standard TT"/>
            </a:endParaRPr>
          </a:p>
          <a:p>
            <a:pPr marL="457200" lvl="0" indent="-393700" algn="l" rtl="0">
              <a:spcBef>
                <a:spcPts val="0"/>
              </a:spcBef>
              <a:spcAft>
                <a:spcPts val="0"/>
              </a:spcAft>
              <a:buSzPts val="2600"/>
              <a:buFont typeface="Old Standard TT"/>
              <a:buChar char="●"/>
            </a:pPr>
            <a:r>
              <a:rPr lang="en" sz="2600">
                <a:latin typeface="Old Standard TT"/>
                <a:ea typeface="Old Standard TT"/>
                <a:cs typeface="Old Standard TT"/>
                <a:sym typeface="Old Standard TT"/>
              </a:rPr>
              <a:t>Respect</a:t>
            </a:r>
            <a:endParaRPr sz="2600">
              <a:latin typeface="Old Standard TT"/>
              <a:ea typeface="Old Standard TT"/>
              <a:cs typeface="Old Standard TT"/>
              <a:sym typeface="Old Standard TT"/>
            </a:endParaRPr>
          </a:p>
          <a:p>
            <a:pPr marL="0" lvl="0" indent="0" algn="l" rtl="0">
              <a:spcBef>
                <a:spcPts val="0"/>
              </a:spcBef>
              <a:spcAft>
                <a:spcPts val="0"/>
              </a:spcAft>
              <a:buNone/>
            </a:pPr>
            <a:endParaRPr sz="2600">
              <a:latin typeface="Old Standard TT"/>
              <a:ea typeface="Old Standard TT"/>
              <a:cs typeface="Old Standard TT"/>
              <a:sym typeface="Old Standard TT"/>
            </a:endParaRPr>
          </a:p>
          <a:p>
            <a:pPr marL="457200" lvl="0" indent="-393700" algn="l" rtl="0">
              <a:spcBef>
                <a:spcPts val="0"/>
              </a:spcBef>
              <a:spcAft>
                <a:spcPts val="0"/>
              </a:spcAft>
              <a:buSzPts val="2600"/>
              <a:buFont typeface="Old Standard TT"/>
              <a:buChar char="●"/>
            </a:pPr>
            <a:r>
              <a:rPr lang="en" sz="2600">
                <a:latin typeface="Old Standard TT"/>
                <a:ea typeface="Old Standard TT"/>
                <a:cs typeface="Old Standard TT"/>
                <a:sym typeface="Old Standard TT"/>
              </a:rPr>
              <a:t>Regulating Emotions</a:t>
            </a:r>
            <a:endParaRPr sz="2600">
              <a:latin typeface="Old Standard TT"/>
              <a:ea typeface="Old Standard TT"/>
              <a:cs typeface="Old Standard TT"/>
              <a:sym typeface="Old Standard T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0"/>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Important of Keeping our Cool</a:t>
            </a:r>
            <a:endParaRPr/>
          </a:p>
        </p:txBody>
      </p:sp>
      <p:sp>
        <p:nvSpPr>
          <p:cNvPr id="234" name="Google Shape;234;p4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93700" algn="l" rtl="0">
              <a:spcBef>
                <a:spcPts val="0"/>
              </a:spcBef>
              <a:spcAft>
                <a:spcPts val="0"/>
              </a:spcAft>
              <a:buSzPts val="2600"/>
              <a:buAutoNum type="arabicPeriod"/>
            </a:pPr>
            <a:r>
              <a:rPr lang="en" sz="2600"/>
              <a:t>Our children need us to be in control</a:t>
            </a:r>
            <a:endParaRPr sz="2600"/>
          </a:p>
          <a:p>
            <a:pPr marL="0" lvl="0" indent="0" algn="l" rtl="0">
              <a:spcBef>
                <a:spcPts val="1600"/>
              </a:spcBef>
              <a:spcAft>
                <a:spcPts val="0"/>
              </a:spcAft>
              <a:buNone/>
            </a:pPr>
            <a:r>
              <a:rPr lang="en" sz="2600"/>
              <a:t>2.    We will raise adults NOT children</a:t>
            </a:r>
            <a:endParaRPr sz="2600"/>
          </a:p>
          <a:p>
            <a:pPr marL="0" lvl="0" indent="0" algn="l" rtl="0">
              <a:spcBef>
                <a:spcPts val="1600"/>
              </a:spcBef>
              <a:spcAft>
                <a:spcPts val="0"/>
              </a:spcAft>
              <a:buNone/>
            </a:pPr>
            <a:r>
              <a:rPr lang="en" sz="2600"/>
              <a:t>3.    We will experience the true joys of parenting</a:t>
            </a:r>
            <a:endParaRPr sz="2600"/>
          </a:p>
          <a:p>
            <a:pPr marL="457200" lvl="0" indent="0" algn="l" rtl="0">
              <a:spcBef>
                <a:spcPts val="1600"/>
              </a:spcBef>
              <a:spcAft>
                <a:spcPts val="16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1"/>
          <p:cNvSpPr txBox="1">
            <a:spLocks noGrp="1"/>
          </p:cNvSpPr>
          <p:nvPr>
            <p:ph type="body" idx="1"/>
          </p:nvPr>
        </p:nvSpPr>
        <p:spPr>
          <a:xfrm>
            <a:off x="311700" y="122575"/>
            <a:ext cx="8260800" cy="12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34343"/>
                </a:solidFill>
                <a:latin typeface="Roboto"/>
                <a:ea typeface="Roboto"/>
                <a:cs typeface="Roboto"/>
                <a:sym typeface="Roboto"/>
              </a:rPr>
              <a:t>Parenting is a joyful experience</a:t>
            </a:r>
            <a:endParaRPr sz="1600"/>
          </a:p>
        </p:txBody>
      </p:sp>
      <p:sp>
        <p:nvSpPr>
          <p:cNvPr id="240" name="Google Shape;240;p41"/>
          <p:cNvSpPr txBox="1"/>
          <p:nvPr/>
        </p:nvSpPr>
        <p:spPr>
          <a:xfrm>
            <a:off x="543975" y="1248225"/>
            <a:ext cx="3089100" cy="37866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SzPts val="2600"/>
              <a:buFont typeface="Old Standard TT"/>
              <a:buChar char="●"/>
            </a:pPr>
            <a:r>
              <a:rPr lang="en" sz="2600">
                <a:latin typeface="Old Standard TT"/>
                <a:ea typeface="Old Standard TT"/>
                <a:cs typeface="Old Standard TT"/>
                <a:sym typeface="Old Standard TT"/>
              </a:rPr>
              <a:t>“Delight our soul”</a:t>
            </a:r>
            <a:endParaRPr sz="2600">
              <a:latin typeface="Old Standard TT"/>
              <a:ea typeface="Old Standard TT"/>
              <a:cs typeface="Old Standard TT"/>
              <a:sym typeface="Old Standard TT"/>
            </a:endParaRPr>
          </a:p>
          <a:p>
            <a:pPr marL="457200" lvl="0" indent="-393700" algn="l" rtl="0">
              <a:spcBef>
                <a:spcPts val="0"/>
              </a:spcBef>
              <a:spcAft>
                <a:spcPts val="0"/>
              </a:spcAft>
              <a:buSzPts val="2600"/>
              <a:buFont typeface="Old Standard TT"/>
              <a:buChar char="●"/>
            </a:pPr>
            <a:r>
              <a:rPr lang="en" sz="2600">
                <a:latin typeface="Old Standard TT"/>
                <a:ea typeface="Old Standard TT"/>
                <a:cs typeface="Old Standard TT"/>
                <a:sym typeface="Old Standard TT"/>
              </a:rPr>
              <a:t>Our discipline is value based, not an attempt to control them.</a:t>
            </a:r>
            <a:endParaRPr sz="2600">
              <a:latin typeface="Old Standard TT"/>
              <a:ea typeface="Old Standard TT"/>
              <a:cs typeface="Old Standard TT"/>
              <a:sym typeface="Old Standard TT"/>
            </a:endParaRPr>
          </a:p>
          <a:p>
            <a:pPr marL="457200" lvl="0" indent="-393700" algn="l" rtl="0">
              <a:spcBef>
                <a:spcPts val="0"/>
              </a:spcBef>
              <a:spcAft>
                <a:spcPts val="0"/>
              </a:spcAft>
              <a:buSzPts val="2600"/>
              <a:buFont typeface="Old Standard TT"/>
              <a:buChar char="●"/>
            </a:pPr>
            <a:r>
              <a:rPr lang="en" sz="2600">
                <a:latin typeface="Old Standard TT"/>
                <a:ea typeface="Old Standard TT"/>
                <a:cs typeface="Old Standard TT"/>
                <a:sym typeface="Old Standard TT"/>
              </a:rPr>
              <a:t>We want to develop healthy relationships</a:t>
            </a:r>
            <a:endParaRPr sz="2600">
              <a:latin typeface="Old Standard TT"/>
              <a:ea typeface="Old Standard TT"/>
              <a:cs typeface="Old Standard TT"/>
              <a:sym typeface="Old Standard T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2"/>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Importance of Keeping our Cool</a:t>
            </a:r>
            <a:endParaRPr/>
          </a:p>
        </p:txBody>
      </p:sp>
      <p:sp>
        <p:nvSpPr>
          <p:cNvPr id="247" name="Google Shape;247;p42"/>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248" name="Google Shape;248;p4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93700" algn="l" rtl="0">
              <a:spcBef>
                <a:spcPts val="0"/>
              </a:spcBef>
              <a:spcAft>
                <a:spcPts val="0"/>
              </a:spcAft>
              <a:buSzPts val="2600"/>
              <a:buAutoNum type="arabicPeriod"/>
            </a:pPr>
            <a:r>
              <a:rPr lang="en" sz="2600"/>
              <a:t>Our children need us to be in control</a:t>
            </a:r>
            <a:endParaRPr sz="2600"/>
          </a:p>
          <a:p>
            <a:pPr marL="0" lvl="0" indent="0" algn="l" rtl="0">
              <a:spcBef>
                <a:spcPts val="1600"/>
              </a:spcBef>
              <a:spcAft>
                <a:spcPts val="0"/>
              </a:spcAft>
              <a:buNone/>
            </a:pPr>
            <a:r>
              <a:rPr lang="en" sz="2600"/>
              <a:t>2.    We will raise adults NOT children</a:t>
            </a:r>
            <a:endParaRPr sz="2600"/>
          </a:p>
          <a:p>
            <a:pPr marL="0" lvl="0" indent="0" algn="l" rtl="0">
              <a:spcBef>
                <a:spcPts val="1600"/>
              </a:spcBef>
              <a:spcAft>
                <a:spcPts val="0"/>
              </a:spcAft>
              <a:buNone/>
            </a:pPr>
            <a:r>
              <a:rPr lang="en" sz="2600"/>
              <a:t>3.    We will experience the true joys of parenting</a:t>
            </a:r>
            <a:endParaRPr sz="2600"/>
          </a:p>
          <a:p>
            <a:pPr marL="457200" lvl="0" indent="0" algn="l" rtl="0">
              <a:spcBef>
                <a:spcPts val="1600"/>
              </a:spcBef>
              <a:spcAft>
                <a:spcPts val="16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3"/>
          <p:cNvSpPr txBox="1">
            <a:spLocks noGrp="1"/>
          </p:cNvSpPr>
          <p:nvPr>
            <p:ph type="title"/>
          </p:nvPr>
        </p:nvSpPr>
        <p:spPr>
          <a:xfrm>
            <a:off x="512700" y="2020975"/>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lt1"/>
                </a:solidFill>
              </a:rPr>
              <a:t>How to Keep our Cool</a:t>
            </a:r>
            <a:endParaRPr sz="40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4"/>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How to Keep our Cool and Set the Tone</a:t>
            </a:r>
            <a:endParaRPr/>
          </a:p>
        </p:txBody>
      </p:sp>
      <p:sp>
        <p:nvSpPr>
          <p:cNvPr id="259" name="Google Shape;259;p44"/>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260" name="Google Shape;260;p4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93700" algn="l" rtl="0">
              <a:spcBef>
                <a:spcPts val="0"/>
              </a:spcBef>
              <a:spcAft>
                <a:spcPts val="0"/>
              </a:spcAft>
              <a:buSzPts val="2600"/>
              <a:buAutoNum type="arabicPeriod"/>
            </a:pPr>
            <a:r>
              <a:rPr lang="en" sz="2600"/>
              <a:t> Put on your oxygen mask first</a:t>
            </a:r>
            <a:endParaRPr sz="2600"/>
          </a:p>
          <a:p>
            <a:pPr marL="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5"/>
          <p:cNvSpPr txBox="1">
            <a:spLocks noGrp="1"/>
          </p:cNvSpPr>
          <p:nvPr>
            <p:ph type="body" idx="1"/>
          </p:nvPr>
        </p:nvSpPr>
        <p:spPr>
          <a:xfrm>
            <a:off x="397950" y="239150"/>
            <a:ext cx="8348100" cy="131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600">
                <a:solidFill>
                  <a:schemeClr val="lt2"/>
                </a:solidFill>
              </a:rPr>
              <a:t>How to Keep Your Cool </a:t>
            </a:r>
            <a:endParaRPr sz="4600">
              <a:solidFill>
                <a:schemeClr val="lt2"/>
              </a:solidFill>
            </a:endParaRPr>
          </a:p>
        </p:txBody>
      </p:sp>
      <p:sp>
        <p:nvSpPr>
          <p:cNvPr id="266" name="Google Shape;266;p45"/>
          <p:cNvSpPr txBox="1"/>
          <p:nvPr/>
        </p:nvSpPr>
        <p:spPr>
          <a:xfrm>
            <a:off x="397950" y="1022025"/>
            <a:ext cx="38487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latin typeface="Old Standard TT"/>
                <a:ea typeface="Old Standard TT"/>
                <a:cs typeface="Old Standard TT"/>
                <a:sym typeface="Old Standard TT"/>
              </a:rPr>
              <a:t>Put on Your Oxygen Mask First</a:t>
            </a:r>
            <a:endParaRPr sz="2600" b="1">
              <a:latin typeface="Old Standard TT"/>
              <a:ea typeface="Old Standard TT"/>
              <a:cs typeface="Old Standard TT"/>
              <a:sym typeface="Old Standard TT"/>
            </a:endParaRPr>
          </a:p>
        </p:txBody>
      </p:sp>
      <p:sp>
        <p:nvSpPr>
          <p:cNvPr id="267" name="Google Shape;267;p45"/>
          <p:cNvSpPr txBox="1"/>
          <p:nvPr/>
        </p:nvSpPr>
        <p:spPr>
          <a:xfrm>
            <a:off x="4463525" y="1321100"/>
            <a:ext cx="4079700" cy="132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Old Standard TT"/>
                <a:ea typeface="Old Standard TT"/>
                <a:cs typeface="Old Standard TT"/>
                <a:sym typeface="Old Standard TT"/>
              </a:rPr>
              <a:t>Physically</a:t>
            </a:r>
            <a:r>
              <a:rPr lang="en" sz="1800">
                <a:latin typeface="Old Standard TT"/>
                <a:ea typeface="Old Standard TT"/>
                <a:cs typeface="Old Standard TT"/>
                <a:sym typeface="Old Standard TT"/>
              </a:rPr>
              <a:t>-  </a:t>
            </a:r>
            <a:endParaRPr sz="1800">
              <a:latin typeface="Old Standard TT"/>
              <a:ea typeface="Old Standard TT"/>
              <a:cs typeface="Old Standard TT"/>
              <a:sym typeface="Old Standard TT"/>
            </a:endParaRPr>
          </a:p>
          <a:p>
            <a:pPr marL="0" lvl="0" indent="0" algn="l" rtl="0">
              <a:spcBef>
                <a:spcPts val="0"/>
              </a:spcBef>
              <a:spcAft>
                <a:spcPts val="0"/>
              </a:spcAft>
              <a:buNone/>
            </a:pPr>
            <a:endParaRPr>
              <a:latin typeface="Old Standard TT"/>
              <a:ea typeface="Old Standard TT"/>
              <a:cs typeface="Old Standard TT"/>
              <a:sym typeface="Old Standard TT"/>
            </a:endParaRPr>
          </a:p>
          <a:p>
            <a:pPr marL="0" lvl="0" indent="0" algn="l" rtl="0">
              <a:spcBef>
                <a:spcPts val="0"/>
              </a:spcBef>
              <a:spcAft>
                <a:spcPts val="0"/>
              </a:spcAft>
              <a:buNone/>
            </a:pPr>
            <a:endParaRPr>
              <a:latin typeface="Old Standard TT"/>
              <a:ea typeface="Old Standard TT"/>
              <a:cs typeface="Old Standard TT"/>
              <a:sym typeface="Old Standard TT"/>
            </a:endParaRPr>
          </a:p>
          <a:p>
            <a:pPr marL="0" lvl="0" indent="0" algn="l" rtl="0">
              <a:spcBef>
                <a:spcPts val="0"/>
              </a:spcBef>
              <a:spcAft>
                <a:spcPts val="0"/>
              </a:spcAft>
              <a:buNone/>
            </a:pPr>
            <a:endParaRPr>
              <a:latin typeface="Old Standard TT"/>
              <a:ea typeface="Old Standard TT"/>
              <a:cs typeface="Old Standard TT"/>
              <a:sym typeface="Old Standard TT"/>
            </a:endParaRPr>
          </a:p>
          <a:p>
            <a:pPr marL="0" lvl="0" indent="0" algn="l" rtl="0">
              <a:spcBef>
                <a:spcPts val="0"/>
              </a:spcBef>
              <a:spcAft>
                <a:spcPts val="0"/>
              </a:spcAft>
              <a:buNone/>
            </a:pPr>
            <a:endParaRPr>
              <a:latin typeface="Old Standard TT"/>
              <a:ea typeface="Old Standard TT"/>
              <a:cs typeface="Old Standard TT"/>
              <a:sym typeface="Old Standard T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6"/>
          <p:cNvSpPr txBox="1">
            <a:spLocks noGrp="1"/>
          </p:cNvSpPr>
          <p:nvPr>
            <p:ph type="body" idx="1"/>
          </p:nvPr>
        </p:nvSpPr>
        <p:spPr>
          <a:xfrm>
            <a:off x="397950" y="239150"/>
            <a:ext cx="8348100" cy="131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600">
                <a:solidFill>
                  <a:schemeClr val="lt2"/>
                </a:solidFill>
              </a:rPr>
              <a:t>How to Keep Your Cool </a:t>
            </a:r>
            <a:endParaRPr sz="4600">
              <a:solidFill>
                <a:schemeClr val="lt2"/>
              </a:solidFill>
            </a:endParaRPr>
          </a:p>
        </p:txBody>
      </p:sp>
      <p:sp>
        <p:nvSpPr>
          <p:cNvPr id="274" name="Google Shape;274;p46"/>
          <p:cNvSpPr txBox="1"/>
          <p:nvPr/>
        </p:nvSpPr>
        <p:spPr>
          <a:xfrm>
            <a:off x="820825" y="1277375"/>
            <a:ext cx="34533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latin typeface="Old Standard TT"/>
                <a:ea typeface="Old Standard TT"/>
                <a:cs typeface="Old Standard TT"/>
                <a:sym typeface="Old Standard TT"/>
              </a:rPr>
              <a:t>Put on Your Oxygen Mask First</a:t>
            </a:r>
            <a:endParaRPr sz="2600" b="1">
              <a:latin typeface="Old Standard TT"/>
              <a:ea typeface="Old Standard TT"/>
              <a:cs typeface="Old Standard TT"/>
              <a:sym typeface="Old Standard TT"/>
            </a:endParaRPr>
          </a:p>
        </p:txBody>
      </p:sp>
      <p:sp>
        <p:nvSpPr>
          <p:cNvPr id="275" name="Google Shape;275;p46"/>
          <p:cNvSpPr txBox="1"/>
          <p:nvPr/>
        </p:nvSpPr>
        <p:spPr>
          <a:xfrm>
            <a:off x="4463525" y="1321100"/>
            <a:ext cx="40797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Old Standard TT"/>
                <a:ea typeface="Old Standard TT"/>
                <a:cs typeface="Old Standard TT"/>
                <a:sym typeface="Old Standard TT"/>
              </a:rPr>
              <a:t>Physically</a:t>
            </a:r>
            <a:r>
              <a:rPr lang="en" sz="1800">
                <a:latin typeface="Old Standard TT"/>
                <a:ea typeface="Old Standard TT"/>
                <a:cs typeface="Old Standard TT"/>
                <a:sym typeface="Old Standard TT"/>
              </a:rPr>
              <a:t>-</a:t>
            </a:r>
            <a:endParaRPr>
              <a:latin typeface="Old Standard TT"/>
              <a:ea typeface="Old Standard TT"/>
              <a:cs typeface="Old Standard TT"/>
              <a:sym typeface="Old Standard TT"/>
            </a:endParaRPr>
          </a:p>
          <a:p>
            <a:pPr marL="0" lvl="0" indent="0" algn="l" rtl="0">
              <a:spcBef>
                <a:spcPts val="0"/>
              </a:spcBef>
              <a:spcAft>
                <a:spcPts val="0"/>
              </a:spcAft>
              <a:buNone/>
            </a:pPr>
            <a:endParaRPr sz="1800">
              <a:latin typeface="Old Standard TT"/>
              <a:ea typeface="Old Standard TT"/>
              <a:cs typeface="Old Standard TT"/>
              <a:sym typeface="Old Standard TT"/>
            </a:endParaRPr>
          </a:p>
          <a:p>
            <a:pPr marL="0" lvl="0" indent="0" algn="l" rtl="0">
              <a:spcBef>
                <a:spcPts val="0"/>
              </a:spcBef>
              <a:spcAft>
                <a:spcPts val="0"/>
              </a:spcAft>
              <a:buNone/>
            </a:pPr>
            <a:r>
              <a:rPr lang="en" sz="1800">
                <a:latin typeface="Old Standard TT"/>
                <a:ea typeface="Old Standard TT"/>
                <a:cs typeface="Old Standard TT"/>
                <a:sym typeface="Old Standard TT"/>
              </a:rPr>
              <a:t>	Eat</a:t>
            </a:r>
            <a:endParaRPr sz="1800">
              <a:latin typeface="Old Standard TT"/>
              <a:ea typeface="Old Standard TT"/>
              <a:cs typeface="Old Standard TT"/>
              <a:sym typeface="Old Standard TT"/>
            </a:endParaRPr>
          </a:p>
          <a:p>
            <a:pPr marL="0" lvl="0" indent="0" algn="l" rtl="0">
              <a:spcBef>
                <a:spcPts val="0"/>
              </a:spcBef>
              <a:spcAft>
                <a:spcPts val="0"/>
              </a:spcAft>
              <a:buNone/>
            </a:pPr>
            <a:r>
              <a:rPr lang="en" sz="1800">
                <a:latin typeface="Old Standard TT"/>
                <a:ea typeface="Old Standard TT"/>
                <a:cs typeface="Old Standard TT"/>
                <a:sym typeface="Old Standard TT"/>
              </a:rPr>
              <a:t>	Sleep</a:t>
            </a:r>
            <a:endParaRPr sz="1800">
              <a:latin typeface="Old Standard TT"/>
              <a:ea typeface="Old Standard TT"/>
              <a:cs typeface="Old Standard TT"/>
              <a:sym typeface="Old Standard TT"/>
            </a:endParaRPr>
          </a:p>
          <a:p>
            <a:pPr marL="0" lvl="0" indent="0" algn="l" rtl="0">
              <a:spcBef>
                <a:spcPts val="0"/>
              </a:spcBef>
              <a:spcAft>
                <a:spcPts val="0"/>
              </a:spcAft>
              <a:buNone/>
            </a:pPr>
            <a:r>
              <a:rPr lang="en" sz="1800">
                <a:latin typeface="Old Standard TT"/>
                <a:ea typeface="Old Standard TT"/>
                <a:cs typeface="Old Standard TT"/>
                <a:sym typeface="Old Standard TT"/>
              </a:rPr>
              <a:t>	Exercise</a:t>
            </a:r>
            <a:endParaRPr sz="1800">
              <a:latin typeface="Old Standard TT"/>
              <a:ea typeface="Old Standard TT"/>
              <a:cs typeface="Old Standard TT"/>
              <a:sym typeface="Old Standard T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7"/>
          <p:cNvSpPr txBox="1">
            <a:spLocks noGrp="1"/>
          </p:cNvSpPr>
          <p:nvPr>
            <p:ph type="body" idx="1"/>
          </p:nvPr>
        </p:nvSpPr>
        <p:spPr>
          <a:xfrm>
            <a:off x="397950" y="239150"/>
            <a:ext cx="8348100" cy="131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600"/>
              <a:t>How to Keep Your Cool </a:t>
            </a:r>
            <a:endParaRPr sz="4600"/>
          </a:p>
        </p:txBody>
      </p:sp>
      <p:sp>
        <p:nvSpPr>
          <p:cNvPr id="282" name="Google Shape;282;p47"/>
          <p:cNvSpPr txBox="1"/>
          <p:nvPr/>
        </p:nvSpPr>
        <p:spPr>
          <a:xfrm>
            <a:off x="820825" y="1277375"/>
            <a:ext cx="34533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latin typeface="Old Standard TT"/>
                <a:ea typeface="Old Standard TT"/>
                <a:cs typeface="Old Standard TT"/>
                <a:sym typeface="Old Standard TT"/>
              </a:rPr>
              <a:t>Put on Your Oxygen Mask First</a:t>
            </a:r>
            <a:endParaRPr sz="2600" b="1">
              <a:latin typeface="Old Standard TT"/>
              <a:ea typeface="Old Standard TT"/>
              <a:cs typeface="Old Standard TT"/>
              <a:sym typeface="Old Standard TT"/>
            </a:endParaRPr>
          </a:p>
        </p:txBody>
      </p:sp>
      <p:sp>
        <p:nvSpPr>
          <p:cNvPr id="283" name="Google Shape;283;p47"/>
          <p:cNvSpPr txBox="1"/>
          <p:nvPr/>
        </p:nvSpPr>
        <p:spPr>
          <a:xfrm>
            <a:off x="4463525" y="1321100"/>
            <a:ext cx="4079700" cy="372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Old Standard TT"/>
                <a:ea typeface="Old Standard TT"/>
                <a:cs typeface="Old Standard TT"/>
                <a:sym typeface="Old Standard TT"/>
              </a:rPr>
              <a:t>Physically</a:t>
            </a:r>
            <a:r>
              <a:rPr lang="en" sz="1800">
                <a:latin typeface="Old Standard TT"/>
                <a:ea typeface="Old Standard TT"/>
                <a:cs typeface="Old Standard TT"/>
                <a:sym typeface="Old Standard TT"/>
              </a:rPr>
              <a:t>-</a:t>
            </a:r>
            <a:endParaRPr sz="1800">
              <a:latin typeface="Old Standard TT"/>
              <a:ea typeface="Old Standard TT"/>
              <a:cs typeface="Old Standard TT"/>
              <a:sym typeface="Old Standard TT"/>
            </a:endParaRPr>
          </a:p>
          <a:p>
            <a:pPr marL="0" lvl="0" indent="0" algn="l" rtl="0">
              <a:spcBef>
                <a:spcPts val="0"/>
              </a:spcBef>
              <a:spcAft>
                <a:spcPts val="0"/>
              </a:spcAft>
              <a:buNone/>
            </a:pPr>
            <a:endParaRPr>
              <a:latin typeface="Old Standard TT"/>
              <a:ea typeface="Old Standard TT"/>
              <a:cs typeface="Old Standard TT"/>
              <a:sym typeface="Old Standard TT"/>
            </a:endParaRPr>
          </a:p>
          <a:p>
            <a:pPr marL="0" lvl="0" indent="0" algn="l" rtl="0">
              <a:spcBef>
                <a:spcPts val="0"/>
              </a:spcBef>
              <a:spcAft>
                <a:spcPts val="0"/>
              </a:spcAft>
              <a:buNone/>
            </a:pPr>
            <a:endParaRPr sz="1800">
              <a:latin typeface="Old Standard TT"/>
              <a:ea typeface="Old Standard TT"/>
              <a:cs typeface="Old Standard TT"/>
              <a:sym typeface="Old Standard TT"/>
            </a:endParaRPr>
          </a:p>
          <a:p>
            <a:pPr marL="0" lvl="0" indent="0" algn="l" rtl="0">
              <a:spcBef>
                <a:spcPts val="0"/>
              </a:spcBef>
              <a:spcAft>
                <a:spcPts val="0"/>
              </a:spcAft>
              <a:buNone/>
            </a:pPr>
            <a:r>
              <a:rPr lang="en" sz="1800" b="1">
                <a:latin typeface="Old Standard TT"/>
                <a:ea typeface="Old Standard TT"/>
                <a:cs typeface="Old Standard TT"/>
                <a:sym typeface="Old Standard TT"/>
              </a:rPr>
              <a:t>Spiritually</a:t>
            </a:r>
            <a:r>
              <a:rPr lang="en" sz="1800">
                <a:latin typeface="Old Standard TT"/>
                <a:ea typeface="Old Standard TT"/>
                <a:cs typeface="Old Standard TT"/>
                <a:sym typeface="Old Standard TT"/>
              </a:rPr>
              <a:t>-</a:t>
            </a:r>
            <a:endParaRPr sz="1800">
              <a:latin typeface="Old Standard TT"/>
              <a:ea typeface="Old Standard TT"/>
              <a:cs typeface="Old Standard TT"/>
              <a:sym typeface="Old Standard TT"/>
            </a:endParaRPr>
          </a:p>
          <a:p>
            <a:pPr marL="0" lvl="0" indent="0" algn="l" rtl="0">
              <a:spcBef>
                <a:spcPts val="0"/>
              </a:spcBef>
              <a:spcAft>
                <a:spcPts val="0"/>
              </a:spcAft>
              <a:buNone/>
            </a:pPr>
            <a:endParaRPr sz="1800">
              <a:latin typeface="Old Standard TT"/>
              <a:ea typeface="Old Standard TT"/>
              <a:cs typeface="Old Standard TT"/>
              <a:sym typeface="Old Standard TT"/>
            </a:endParaRPr>
          </a:p>
          <a:p>
            <a:pPr marL="0" lvl="0" indent="0" algn="l" rtl="0">
              <a:spcBef>
                <a:spcPts val="0"/>
              </a:spcBef>
              <a:spcAft>
                <a:spcPts val="0"/>
              </a:spcAft>
              <a:buNone/>
            </a:pPr>
            <a:endParaRPr sz="1800">
              <a:latin typeface="Old Standard TT"/>
              <a:ea typeface="Old Standard TT"/>
              <a:cs typeface="Old Standard TT"/>
              <a:sym typeface="Old Standard TT"/>
            </a:endParaRPr>
          </a:p>
          <a:p>
            <a:pPr marL="0" lvl="0" indent="0" algn="l" rtl="0">
              <a:spcBef>
                <a:spcPts val="0"/>
              </a:spcBef>
              <a:spcAft>
                <a:spcPts val="0"/>
              </a:spcAft>
              <a:buNone/>
            </a:pPr>
            <a:r>
              <a:rPr lang="en" sz="1800" b="1">
                <a:latin typeface="Old Standard TT"/>
                <a:ea typeface="Old Standard TT"/>
                <a:cs typeface="Old Standard TT"/>
                <a:sym typeface="Old Standard TT"/>
              </a:rPr>
              <a:t>Emotionally</a:t>
            </a:r>
            <a:r>
              <a:rPr lang="en" sz="1800">
                <a:latin typeface="Old Standard TT"/>
                <a:ea typeface="Old Standard TT"/>
                <a:cs typeface="Old Standard TT"/>
                <a:sym typeface="Old Standard TT"/>
              </a:rPr>
              <a:t>-</a:t>
            </a:r>
            <a:endParaRPr sz="1800">
              <a:latin typeface="Old Standard TT"/>
              <a:ea typeface="Old Standard TT"/>
              <a:cs typeface="Old Standard TT"/>
              <a:sym typeface="Old Standard TT"/>
            </a:endParaRPr>
          </a:p>
          <a:p>
            <a:pPr marL="0" lvl="0" indent="0" algn="l" rtl="0">
              <a:spcBef>
                <a:spcPts val="0"/>
              </a:spcBef>
              <a:spcAft>
                <a:spcPts val="0"/>
              </a:spcAft>
              <a:buNone/>
            </a:pPr>
            <a:r>
              <a:rPr lang="en" sz="1800">
                <a:latin typeface="Old Standard TT"/>
                <a:ea typeface="Old Standard TT"/>
                <a:cs typeface="Old Standard TT"/>
                <a:sym typeface="Old Standard TT"/>
              </a:rPr>
              <a:t>	Know yourself- what fills you up</a:t>
            </a:r>
            <a:endParaRPr sz="1800">
              <a:latin typeface="Old Standard TT"/>
              <a:ea typeface="Old Standard TT"/>
              <a:cs typeface="Old Standard TT"/>
              <a:sym typeface="Old Standard TT"/>
            </a:endParaRPr>
          </a:p>
          <a:p>
            <a:pPr marL="0" lvl="0" indent="0" algn="l" rtl="0">
              <a:spcBef>
                <a:spcPts val="0"/>
              </a:spcBef>
              <a:spcAft>
                <a:spcPts val="0"/>
              </a:spcAft>
              <a:buNone/>
            </a:pPr>
            <a:r>
              <a:rPr lang="en" sz="1800">
                <a:latin typeface="Old Standard TT"/>
                <a:ea typeface="Old Standard TT"/>
                <a:cs typeface="Old Standard TT"/>
                <a:sym typeface="Old Standard TT"/>
              </a:rPr>
              <a:t>	Friends/ Peers- living in community</a:t>
            </a:r>
            <a:endParaRPr sz="1800">
              <a:latin typeface="Old Standard TT"/>
              <a:ea typeface="Old Standard TT"/>
              <a:cs typeface="Old Standard TT"/>
              <a:sym typeface="Old Standard TT"/>
            </a:endParaRPr>
          </a:p>
          <a:p>
            <a:pPr marL="0" lvl="0" indent="0" algn="l" rtl="0">
              <a:spcBef>
                <a:spcPts val="0"/>
              </a:spcBef>
              <a:spcAft>
                <a:spcPts val="0"/>
              </a:spcAft>
              <a:buNone/>
            </a:pPr>
            <a:r>
              <a:rPr lang="en" sz="1800">
                <a:latin typeface="Old Standard TT"/>
                <a:ea typeface="Old Standard TT"/>
                <a:cs typeface="Old Standard TT"/>
                <a:sym typeface="Old Standard TT"/>
              </a:rPr>
              <a:t>	Quiet time- model healthy boundaries</a:t>
            </a:r>
            <a:endParaRPr sz="1800">
              <a:latin typeface="Old Standard TT"/>
              <a:ea typeface="Old Standard TT"/>
              <a:cs typeface="Old Standard TT"/>
              <a:sym typeface="Old Standard TT"/>
            </a:endParaRPr>
          </a:p>
          <a:p>
            <a:pPr marL="0" lvl="0" indent="0" algn="l" rtl="0">
              <a:spcBef>
                <a:spcPts val="0"/>
              </a:spcBef>
              <a:spcAft>
                <a:spcPts val="0"/>
              </a:spcAft>
              <a:buNone/>
            </a:pPr>
            <a:r>
              <a:rPr lang="en" sz="1800">
                <a:latin typeface="Old Standard TT"/>
                <a:ea typeface="Old Standard TT"/>
                <a:cs typeface="Old Standard TT"/>
                <a:sym typeface="Old Standard TT"/>
              </a:rPr>
              <a:t>	</a:t>
            </a:r>
            <a:endParaRPr sz="1800">
              <a:latin typeface="Old Standard TT"/>
              <a:ea typeface="Old Standard TT"/>
              <a:cs typeface="Old Standard TT"/>
              <a:sym typeface="Old Standard T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8"/>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How to Keep our Cool and Set the Tone</a:t>
            </a:r>
            <a:endParaRPr/>
          </a:p>
        </p:txBody>
      </p:sp>
      <p:sp>
        <p:nvSpPr>
          <p:cNvPr id="290" name="Google Shape;290;p48"/>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291" name="Google Shape;291;p4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93700" algn="l" rtl="0">
              <a:spcBef>
                <a:spcPts val="0"/>
              </a:spcBef>
              <a:spcAft>
                <a:spcPts val="0"/>
              </a:spcAft>
              <a:buSzPts val="2600"/>
              <a:buAutoNum type="arabicPeriod"/>
            </a:pPr>
            <a:r>
              <a:rPr lang="en" sz="2600"/>
              <a:t> Put on your oxygen mask first</a:t>
            </a:r>
            <a:endParaRPr sz="2600"/>
          </a:p>
          <a:p>
            <a:pPr marL="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How to Keep our Cool and Set the Tone</a:t>
            </a:r>
            <a:endParaRPr/>
          </a:p>
        </p:txBody>
      </p:sp>
      <p:sp>
        <p:nvSpPr>
          <p:cNvPr id="297" name="Google Shape;297;p4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298" name="Google Shape;298;p4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93700" algn="l" rtl="0">
              <a:spcBef>
                <a:spcPts val="0"/>
              </a:spcBef>
              <a:spcAft>
                <a:spcPts val="0"/>
              </a:spcAft>
              <a:buSzPts val="2600"/>
              <a:buAutoNum type="arabicPeriod"/>
            </a:pPr>
            <a:r>
              <a:rPr lang="en" sz="2600"/>
              <a:t> Put on your oxygen mask first</a:t>
            </a:r>
            <a:endParaRPr sz="2600"/>
          </a:p>
          <a:p>
            <a:pPr marL="0" lvl="0" indent="0" algn="l" rtl="0">
              <a:spcBef>
                <a:spcPts val="1600"/>
              </a:spcBef>
              <a:spcAft>
                <a:spcPts val="0"/>
              </a:spcAft>
              <a:buNone/>
            </a:pPr>
            <a:r>
              <a:rPr lang="en" sz="2600"/>
              <a:t>2.   Know your destination</a:t>
            </a:r>
            <a:endParaRPr sz="2600"/>
          </a:p>
          <a:p>
            <a:pPr marL="0" lvl="0" indent="0" algn="l" rtl="0">
              <a:spcBef>
                <a:spcPts val="1600"/>
              </a:spcBef>
              <a:spcAft>
                <a:spcPts val="0"/>
              </a:spcAft>
              <a:buNone/>
            </a:pPr>
            <a:endParaRPr/>
          </a:p>
          <a:p>
            <a:pPr marL="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0"/>
          <p:cNvSpPr txBox="1">
            <a:spLocks noGrp="1"/>
          </p:cNvSpPr>
          <p:nvPr>
            <p:ph type="body" idx="1"/>
          </p:nvPr>
        </p:nvSpPr>
        <p:spPr>
          <a:xfrm>
            <a:off x="397950" y="239150"/>
            <a:ext cx="8348100" cy="131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600">
                <a:solidFill>
                  <a:schemeClr val="lt2"/>
                </a:solidFill>
              </a:rPr>
              <a:t>How to Keep Your Cool </a:t>
            </a:r>
            <a:endParaRPr sz="4600">
              <a:solidFill>
                <a:schemeClr val="lt2"/>
              </a:solidFill>
            </a:endParaRPr>
          </a:p>
        </p:txBody>
      </p:sp>
      <p:sp>
        <p:nvSpPr>
          <p:cNvPr id="304" name="Google Shape;304;p50"/>
          <p:cNvSpPr txBox="1"/>
          <p:nvPr/>
        </p:nvSpPr>
        <p:spPr>
          <a:xfrm>
            <a:off x="397950" y="1022025"/>
            <a:ext cx="38487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latin typeface="Old Standard TT"/>
                <a:ea typeface="Old Standard TT"/>
                <a:cs typeface="Old Standard TT"/>
                <a:sym typeface="Old Standard TT"/>
              </a:rPr>
              <a:t>Know your destination</a:t>
            </a:r>
            <a:endParaRPr sz="2600" b="1">
              <a:latin typeface="Old Standard TT"/>
              <a:ea typeface="Old Standard TT"/>
              <a:cs typeface="Old Standard TT"/>
              <a:sym typeface="Old Standard TT"/>
            </a:endParaRPr>
          </a:p>
        </p:txBody>
      </p:sp>
      <p:sp>
        <p:nvSpPr>
          <p:cNvPr id="305" name="Google Shape;305;p50"/>
          <p:cNvSpPr txBox="1"/>
          <p:nvPr/>
        </p:nvSpPr>
        <p:spPr>
          <a:xfrm>
            <a:off x="4463525" y="1321100"/>
            <a:ext cx="4079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https://www.youtube.com/watch?v=BKP_0z52ZAw</a:t>
            </a:r>
            <a:endParaRPr/>
          </a:p>
        </p:txBody>
      </p:sp>
      <p:pic>
        <p:nvPicPr>
          <p:cNvPr id="306" name="Google Shape;306;p50"/>
          <p:cNvPicPr preferRelativeResize="0"/>
          <p:nvPr/>
        </p:nvPicPr>
        <p:blipFill>
          <a:blip r:embed="rId3">
            <a:alphaModFix/>
          </a:blip>
          <a:stretch>
            <a:fillRect/>
          </a:stretch>
        </p:blipFill>
        <p:spPr>
          <a:xfrm>
            <a:off x="785475" y="2007225"/>
            <a:ext cx="2014074" cy="2902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51"/>
          <p:cNvPicPr preferRelativeResize="0"/>
          <p:nvPr/>
        </p:nvPicPr>
        <p:blipFill>
          <a:blip r:embed="rId3">
            <a:alphaModFix/>
          </a:blip>
          <a:stretch>
            <a:fillRect/>
          </a:stretch>
        </p:blipFill>
        <p:spPr>
          <a:xfrm>
            <a:off x="633225" y="2007225"/>
            <a:ext cx="1965128" cy="2831475"/>
          </a:xfrm>
          <a:prstGeom prst="rect">
            <a:avLst/>
          </a:prstGeom>
          <a:noFill/>
          <a:ln>
            <a:noFill/>
          </a:ln>
        </p:spPr>
      </p:pic>
      <p:sp>
        <p:nvSpPr>
          <p:cNvPr id="312" name="Google Shape;312;p51"/>
          <p:cNvSpPr txBox="1">
            <a:spLocks noGrp="1"/>
          </p:cNvSpPr>
          <p:nvPr>
            <p:ph type="body" idx="1"/>
          </p:nvPr>
        </p:nvSpPr>
        <p:spPr>
          <a:xfrm>
            <a:off x="397950" y="239150"/>
            <a:ext cx="8348100" cy="131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600">
                <a:solidFill>
                  <a:schemeClr val="lt2"/>
                </a:solidFill>
              </a:rPr>
              <a:t>How to Keep Your Cool </a:t>
            </a:r>
            <a:endParaRPr sz="4600">
              <a:solidFill>
                <a:schemeClr val="lt2"/>
              </a:solidFill>
            </a:endParaRPr>
          </a:p>
        </p:txBody>
      </p:sp>
      <p:sp>
        <p:nvSpPr>
          <p:cNvPr id="313" name="Google Shape;313;p51"/>
          <p:cNvSpPr txBox="1"/>
          <p:nvPr/>
        </p:nvSpPr>
        <p:spPr>
          <a:xfrm>
            <a:off x="397950" y="1022025"/>
            <a:ext cx="38487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latin typeface="Old Standard TT"/>
                <a:ea typeface="Old Standard TT"/>
                <a:cs typeface="Old Standard TT"/>
                <a:sym typeface="Old Standard TT"/>
              </a:rPr>
              <a:t>Know where you are going</a:t>
            </a:r>
            <a:endParaRPr sz="2600" b="1">
              <a:latin typeface="Old Standard TT"/>
              <a:ea typeface="Old Standard TT"/>
              <a:cs typeface="Old Standard TT"/>
              <a:sym typeface="Old Standard TT"/>
            </a:endParaRPr>
          </a:p>
        </p:txBody>
      </p:sp>
      <p:sp>
        <p:nvSpPr>
          <p:cNvPr id="314" name="Google Shape;314;p51"/>
          <p:cNvSpPr txBox="1"/>
          <p:nvPr/>
        </p:nvSpPr>
        <p:spPr>
          <a:xfrm>
            <a:off x="4448950" y="1277375"/>
            <a:ext cx="42972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Old Standard TT"/>
                <a:ea typeface="Old Standard TT"/>
                <a:cs typeface="Old Standard TT"/>
                <a:sym typeface="Old Standard TT"/>
              </a:rPr>
              <a:t>“Parent with the end in mind”</a:t>
            </a:r>
            <a:endParaRPr sz="2100">
              <a:latin typeface="Old Standard TT"/>
              <a:ea typeface="Old Standard TT"/>
              <a:cs typeface="Old Standard TT"/>
              <a:sym typeface="Old Standard TT"/>
            </a:endParaRPr>
          </a:p>
        </p:txBody>
      </p:sp>
      <p:sp>
        <p:nvSpPr>
          <p:cNvPr id="315" name="Google Shape;315;p51"/>
          <p:cNvSpPr txBox="1"/>
          <p:nvPr/>
        </p:nvSpPr>
        <p:spPr>
          <a:xfrm>
            <a:off x="397950" y="64300"/>
            <a:ext cx="8261700" cy="43638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3000" i="1">
                <a:solidFill>
                  <a:schemeClr val="dk1"/>
                </a:solidFill>
              </a:rPr>
              <a:t>“Visualize the kind of adult you want each of your children to become and the type of relationship you would like to enjoy with each of them.  Picture your youngest child at the age of 25.  What year is it?  How old does that make each of your other children?  How old does that make you?  After you’ve done the math, allow yourself to get really imaginative…</a:t>
            </a:r>
            <a:endParaRPr sz="3000" i="1">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52"/>
          <p:cNvPicPr preferRelativeResize="0"/>
          <p:nvPr/>
        </p:nvPicPr>
        <p:blipFill>
          <a:blip r:embed="rId3">
            <a:alphaModFix/>
          </a:blip>
          <a:stretch>
            <a:fillRect/>
          </a:stretch>
        </p:blipFill>
        <p:spPr>
          <a:xfrm>
            <a:off x="633225" y="2007225"/>
            <a:ext cx="1965128" cy="2831475"/>
          </a:xfrm>
          <a:prstGeom prst="rect">
            <a:avLst/>
          </a:prstGeom>
          <a:noFill/>
          <a:ln>
            <a:noFill/>
          </a:ln>
        </p:spPr>
      </p:pic>
      <p:sp>
        <p:nvSpPr>
          <p:cNvPr id="321" name="Google Shape;321;p52"/>
          <p:cNvSpPr txBox="1">
            <a:spLocks noGrp="1"/>
          </p:cNvSpPr>
          <p:nvPr>
            <p:ph type="body" idx="1"/>
          </p:nvPr>
        </p:nvSpPr>
        <p:spPr>
          <a:xfrm>
            <a:off x="397950" y="239150"/>
            <a:ext cx="8348100" cy="131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600">
                <a:solidFill>
                  <a:schemeClr val="lt2"/>
                </a:solidFill>
              </a:rPr>
              <a:t>How to Keep Your Cool </a:t>
            </a:r>
            <a:endParaRPr sz="4600">
              <a:solidFill>
                <a:schemeClr val="lt2"/>
              </a:solidFill>
            </a:endParaRPr>
          </a:p>
        </p:txBody>
      </p:sp>
      <p:sp>
        <p:nvSpPr>
          <p:cNvPr id="322" name="Google Shape;322;p52"/>
          <p:cNvSpPr txBox="1"/>
          <p:nvPr/>
        </p:nvSpPr>
        <p:spPr>
          <a:xfrm>
            <a:off x="397950" y="1022025"/>
            <a:ext cx="38487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latin typeface="Old Standard TT"/>
                <a:ea typeface="Old Standard TT"/>
                <a:cs typeface="Old Standard TT"/>
                <a:sym typeface="Old Standard TT"/>
              </a:rPr>
              <a:t>Know where you are going</a:t>
            </a:r>
            <a:endParaRPr sz="2600" b="1">
              <a:latin typeface="Old Standard TT"/>
              <a:ea typeface="Old Standard TT"/>
              <a:cs typeface="Old Standard TT"/>
              <a:sym typeface="Old Standard TT"/>
            </a:endParaRPr>
          </a:p>
        </p:txBody>
      </p:sp>
      <p:sp>
        <p:nvSpPr>
          <p:cNvPr id="323" name="Google Shape;323;p52"/>
          <p:cNvSpPr txBox="1"/>
          <p:nvPr/>
        </p:nvSpPr>
        <p:spPr>
          <a:xfrm>
            <a:off x="4448950" y="1277375"/>
            <a:ext cx="42972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Old Standard TT"/>
                <a:ea typeface="Old Standard TT"/>
                <a:cs typeface="Old Standard TT"/>
                <a:sym typeface="Old Standard TT"/>
              </a:rPr>
              <a:t>“Parent with the end in mind”</a:t>
            </a:r>
            <a:endParaRPr sz="2100">
              <a:latin typeface="Old Standard TT"/>
              <a:ea typeface="Old Standard TT"/>
              <a:cs typeface="Old Standard TT"/>
              <a:sym typeface="Old Standard TT"/>
            </a:endParaRPr>
          </a:p>
        </p:txBody>
      </p:sp>
      <p:sp>
        <p:nvSpPr>
          <p:cNvPr id="324" name="Google Shape;324;p52"/>
          <p:cNvSpPr txBox="1"/>
          <p:nvPr/>
        </p:nvSpPr>
        <p:spPr>
          <a:xfrm>
            <a:off x="397950" y="351738"/>
            <a:ext cx="7854000" cy="32838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3000" i="1">
                <a:solidFill>
                  <a:schemeClr val="dk1"/>
                </a:solidFill>
              </a:rPr>
              <a:t>-How do they spend their free time?</a:t>
            </a:r>
            <a:endParaRPr sz="3000" i="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3000" i="1">
                <a:solidFill>
                  <a:schemeClr val="dk1"/>
                </a:solidFill>
              </a:rPr>
              <a:t>-What are their spiritual beliefs, and how do those beliefs </a:t>
            </a:r>
            <a:endParaRPr sz="3000" i="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3000" i="1">
                <a:solidFill>
                  <a:schemeClr val="dk1"/>
                </a:solidFill>
              </a:rPr>
              <a:t>shape their worldview?”</a:t>
            </a:r>
            <a:endParaRPr sz="3000" i="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2900" i="1">
                <a:solidFill>
                  <a:schemeClr val="dk1"/>
                </a:solidFill>
              </a:rPr>
              <a:t>											</a:t>
            </a:r>
            <a:r>
              <a:rPr lang="en" sz="2900">
                <a:solidFill>
                  <a:schemeClr val="dk1"/>
                </a:solidFill>
              </a:rPr>
              <a:t>-Hal Runkel</a:t>
            </a:r>
            <a:endParaRPr sz="2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3000" i="1">
                <a:solidFill>
                  <a:schemeClr val="dk1"/>
                </a:solidFill>
              </a:rPr>
              <a:t>								“Screamfree Parenting”</a:t>
            </a:r>
            <a:endParaRPr sz="3000" i="1">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3"/>
          <p:cNvSpPr txBox="1">
            <a:spLocks noGrp="1"/>
          </p:cNvSpPr>
          <p:nvPr>
            <p:ph type="body" idx="1"/>
          </p:nvPr>
        </p:nvSpPr>
        <p:spPr>
          <a:xfrm>
            <a:off x="397950" y="239150"/>
            <a:ext cx="8348100" cy="131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600">
                <a:solidFill>
                  <a:schemeClr val="lt2"/>
                </a:solidFill>
              </a:rPr>
              <a:t>How to Keep Your Cool </a:t>
            </a:r>
            <a:endParaRPr sz="4600">
              <a:solidFill>
                <a:schemeClr val="lt2"/>
              </a:solidFill>
            </a:endParaRPr>
          </a:p>
        </p:txBody>
      </p:sp>
      <p:sp>
        <p:nvSpPr>
          <p:cNvPr id="330" name="Google Shape;330;p53"/>
          <p:cNvSpPr txBox="1"/>
          <p:nvPr/>
        </p:nvSpPr>
        <p:spPr>
          <a:xfrm>
            <a:off x="397950" y="1022025"/>
            <a:ext cx="38487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latin typeface="Old Standard TT"/>
                <a:ea typeface="Old Standard TT"/>
                <a:cs typeface="Old Standard TT"/>
                <a:sym typeface="Old Standard TT"/>
              </a:rPr>
              <a:t>Know where you are going</a:t>
            </a:r>
            <a:endParaRPr sz="2600" b="1">
              <a:latin typeface="Old Standard TT"/>
              <a:ea typeface="Old Standard TT"/>
              <a:cs typeface="Old Standard TT"/>
              <a:sym typeface="Old Standard TT"/>
            </a:endParaRPr>
          </a:p>
        </p:txBody>
      </p:sp>
      <p:sp>
        <p:nvSpPr>
          <p:cNvPr id="331" name="Google Shape;331;p53"/>
          <p:cNvSpPr txBox="1"/>
          <p:nvPr/>
        </p:nvSpPr>
        <p:spPr>
          <a:xfrm>
            <a:off x="4448950" y="1277375"/>
            <a:ext cx="42972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Old Standard TT"/>
                <a:ea typeface="Old Standard TT"/>
                <a:cs typeface="Old Standard TT"/>
                <a:sym typeface="Old Standard TT"/>
              </a:rPr>
              <a:t>“Parent with the end in mind”</a:t>
            </a:r>
            <a:endParaRPr sz="2100">
              <a:latin typeface="Old Standard TT"/>
              <a:ea typeface="Old Standard TT"/>
              <a:cs typeface="Old Standard TT"/>
              <a:sym typeface="Old Standard TT"/>
            </a:endParaRPr>
          </a:p>
        </p:txBody>
      </p:sp>
      <p:sp>
        <p:nvSpPr>
          <p:cNvPr id="332" name="Google Shape;332;p53"/>
          <p:cNvSpPr txBox="1"/>
          <p:nvPr/>
        </p:nvSpPr>
        <p:spPr>
          <a:xfrm>
            <a:off x="4070125" y="2035050"/>
            <a:ext cx="4036200" cy="29553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Font typeface="Old Standard TT"/>
              <a:buChar char="●"/>
            </a:pPr>
            <a:r>
              <a:rPr lang="en" sz="2000">
                <a:latin typeface="Old Standard TT"/>
                <a:ea typeface="Old Standard TT"/>
                <a:cs typeface="Old Standard TT"/>
                <a:sym typeface="Old Standard TT"/>
              </a:rPr>
              <a:t>What do we talk about around the dinner table? </a:t>
            </a:r>
            <a:r>
              <a:rPr lang="en" sz="2000" u="sng">
                <a:latin typeface="Old Standard TT"/>
                <a:ea typeface="Old Standard TT"/>
                <a:cs typeface="Old Standard TT"/>
                <a:sym typeface="Old Standard TT"/>
              </a:rPr>
              <a:t>What is our family about?</a:t>
            </a:r>
            <a:endParaRPr sz="2000" u="sng">
              <a:latin typeface="Old Standard TT"/>
              <a:ea typeface="Old Standard TT"/>
              <a:cs typeface="Old Standard TT"/>
              <a:sym typeface="Old Standard TT"/>
            </a:endParaRPr>
          </a:p>
          <a:p>
            <a:pPr marL="457200" lvl="0" indent="-355600" algn="l" rtl="0">
              <a:spcBef>
                <a:spcPts val="0"/>
              </a:spcBef>
              <a:spcAft>
                <a:spcPts val="0"/>
              </a:spcAft>
              <a:buSzPts val="2000"/>
              <a:buFont typeface="Old Standard TT"/>
              <a:buChar char="●"/>
            </a:pPr>
            <a:r>
              <a:rPr lang="en" sz="2000">
                <a:latin typeface="Old Standard TT"/>
                <a:ea typeface="Old Standard TT"/>
                <a:cs typeface="Old Standard TT"/>
                <a:sym typeface="Old Standard TT"/>
              </a:rPr>
              <a:t>What do we seek to praise in our kids life? (academic achievement, character growth, appearance)</a:t>
            </a:r>
            <a:endParaRPr sz="2000">
              <a:latin typeface="Old Standard TT"/>
              <a:ea typeface="Old Standard TT"/>
              <a:cs typeface="Old Standard TT"/>
              <a:sym typeface="Old Standard TT"/>
            </a:endParaRPr>
          </a:p>
          <a:p>
            <a:pPr marL="457200" lvl="0" indent="-355600" algn="l" rtl="0">
              <a:spcBef>
                <a:spcPts val="0"/>
              </a:spcBef>
              <a:spcAft>
                <a:spcPts val="0"/>
              </a:spcAft>
              <a:buSzPts val="2000"/>
              <a:buFont typeface="Old Standard TT"/>
              <a:buChar char="●"/>
            </a:pPr>
            <a:r>
              <a:rPr lang="en" sz="2000">
                <a:latin typeface="Old Standard TT"/>
                <a:ea typeface="Old Standard TT"/>
                <a:cs typeface="Old Standard TT"/>
                <a:sym typeface="Old Standard TT"/>
              </a:rPr>
              <a:t>What do we discipline and what do we overlook?</a:t>
            </a:r>
            <a:endParaRPr sz="2000">
              <a:latin typeface="Old Standard TT"/>
              <a:ea typeface="Old Standard TT"/>
              <a:cs typeface="Old Standard TT"/>
              <a:sym typeface="Old Standard TT"/>
            </a:endParaRPr>
          </a:p>
        </p:txBody>
      </p:sp>
      <p:pic>
        <p:nvPicPr>
          <p:cNvPr id="333" name="Google Shape;333;p53"/>
          <p:cNvPicPr preferRelativeResize="0"/>
          <p:nvPr/>
        </p:nvPicPr>
        <p:blipFill>
          <a:blip r:embed="rId3">
            <a:alphaModFix/>
          </a:blip>
          <a:stretch>
            <a:fillRect/>
          </a:stretch>
        </p:blipFill>
        <p:spPr>
          <a:xfrm>
            <a:off x="516675" y="2096963"/>
            <a:ext cx="1965128" cy="2831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265500" y="1382350"/>
            <a:ext cx="4045200" cy="259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t>What the Bible says about Parenting</a:t>
            </a:r>
            <a:endParaRPr sz="4800"/>
          </a:p>
        </p:txBody>
      </p:sp>
      <p:sp>
        <p:nvSpPr>
          <p:cNvPr id="94" name="Google Shape;94;p18"/>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95" name="Google Shape;95;p1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444500" algn="l" rtl="0">
              <a:spcBef>
                <a:spcPts val="0"/>
              </a:spcBef>
              <a:spcAft>
                <a:spcPts val="0"/>
              </a:spcAft>
              <a:buSzPts val="3400"/>
              <a:buChar char="●"/>
            </a:pPr>
            <a:r>
              <a:rPr lang="en" sz="3400"/>
              <a:t>Grace and Love</a:t>
            </a:r>
            <a:endParaRPr sz="3400"/>
          </a:p>
          <a:p>
            <a:pPr marL="457200" lvl="0" indent="0" algn="l" rtl="0">
              <a:spcBef>
                <a:spcPts val="1600"/>
              </a:spcBef>
              <a:spcAft>
                <a:spcPts val="0"/>
              </a:spcAft>
              <a:buNone/>
            </a:pPr>
            <a:endParaRPr/>
          </a:p>
          <a:p>
            <a:pPr marL="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4"/>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How to Keep our Cool and Set the Tone</a:t>
            </a:r>
            <a:endParaRPr/>
          </a:p>
        </p:txBody>
      </p:sp>
      <p:sp>
        <p:nvSpPr>
          <p:cNvPr id="339" name="Google Shape;339;p54"/>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340" name="Google Shape;340;p54"/>
          <p:cNvSpPr txBox="1">
            <a:spLocks noGrp="1"/>
          </p:cNvSpPr>
          <p:nvPr>
            <p:ph type="body" idx="2"/>
          </p:nvPr>
        </p:nvSpPr>
        <p:spPr>
          <a:xfrm>
            <a:off x="4939500" y="724200"/>
            <a:ext cx="3837000" cy="4079400"/>
          </a:xfrm>
          <a:prstGeom prst="rect">
            <a:avLst/>
          </a:prstGeom>
        </p:spPr>
        <p:txBody>
          <a:bodyPr spcFirstLastPara="1" wrap="square" lIns="91425" tIns="91425" rIns="91425" bIns="91425" anchor="ctr" anchorCtr="0">
            <a:noAutofit/>
          </a:bodyPr>
          <a:lstStyle/>
          <a:p>
            <a:pPr marL="457200" lvl="0" indent="-393700" algn="l" rtl="0">
              <a:spcBef>
                <a:spcPts val="0"/>
              </a:spcBef>
              <a:spcAft>
                <a:spcPts val="0"/>
              </a:spcAft>
              <a:buSzPts val="2600"/>
              <a:buAutoNum type="arabicPeriod"/>
            </a:pPr>
            <a:r>
              <a:rPr lang="en" sz="2600"/>
              <a:t> Put on your oxygen mask first</a:t>
            </a:r>
            <a:endParaRPr sz="2600"/>
          </a:p>
          <a:p>
            <a:pPr marL="0" lvl="0" indent="0" algn="l" rtl="0">
              <a:spcBef>
                <a:spcPts val="1600"/>
              </a:spcBef>
              <a:spcAft>
                <a:spcPts val="0"/>
              </a:spcAft>
              <a:buNone/>
            </a:pPr>
            <a:r>
              <a:rPr lang="en" sz="2600"/>
              <a:t>2.     Know your destination</a:t>
            </a:r>
            <a:endParaRPr sz="2600"/>
          </a:p>
          <a:p>
            <a:pPr marL="0" lvl="0" indent="0" algn="l" rtl="0">
              <a:spcBef>
                <a:spcPts val="1600"/>
              </a:spcBef>
              <a:spcAft>
                <a:spcPts val="0"/>
              </a:spcAft>
              <a:buNone/>
            </a:pPr>
            <a:r>
              <a:rPr lang="en" sz="2600"/>
              <a:t>3.     Create space</a:t>
            </a:r>
            <a:endParaRPr sz="2600"/>
          </a:p>
          <a:p>
            <a:pPr marL="0" lvl="0" indent="0" algn="l" rtl="0">
              <a:spcBef>
                <a:spcPts val="1600"/>
              </a:spcBef>
              <a:spcAft>
                <a:spcPts val="0"/>
              </a:spcAft>
              <a:buNone/>
            </a:pPr>
            <a:endParaRPr/>
          </a:p>
          <a:p>
            <a:pPr marL="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5"/>
          <p:cNvSpPr txBox="1">
            <a:spLocks noGrp="1"/>
          </p:cNvSpPr>
          <p:nvPr>
            <p:ph type="body" idx="1"/>
          </p:nvPr>
        </p:nvSpPr>
        <p:spPr>
          <a:xfrm>
            <a:off x="397950" y="239150"/>
            <a:ext cx="8348100" cy="131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600">
                <a:solidFill>
                  <a:schemeClr val="lt2"/>
                </a:solidFill>
              </a:rPr>
              <a:t>How to Keep Your Cool </a:t>
            </a:r>
            <a:endParaRPr sz="4600">
              <a:solidFill>
                <a:schemeClr val="lt2"/>
              </a:solidFill>
            </a:endParaRPr>
          </a:p>
        </p:txBody>
      </p:sp>
      <p:sp>
        <p:nvSpPr>
          <p:cNvPr id="346" name="Google Shape;346;p55"/>
          <p:cNvSpPr txBox="1"/>
          <p:nvPr/>
        </p:nvSpPr>
        <p:spPr>
          <a:xfrm>
            <a:off x="397950" y="1022025"/>
            <a:ext cx="38487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latin typeface="Old Standard TT"/>
                <a:ea typeface="Old Standard TT"/>
                <a:cs typeface="Old Standard TT"/>
                <a:sym typeface="Old Standard TT"/>
              </a:rPr>
              <a:t>Create Space</a:t>
            </a:r>
            <a:endParaRPr sz="2600" b="1">
              <a:latin typeface="Old Standard TT"/>
              <a:ea typeface="Old Standard TT"/>
              <a:cs typeface="Old Standard TT"/>
              <a:sym typeface="Old Standard TT"/>
            </a:endParaRPr>
          </a:p>
        </p:txBody>
      </p:sp>
      <p:sp>
        <p:nvSpPr>
          <p:cNvPr id="347" name="Google Shape;347;p55"/>
          <p:cNvSpPr txBox="1"/>
          <p:nvPr/>
        </p:nvSpPr>
        <p:spPr>
          <a:xfrm>
            <a:off x="3938975" y="1037475"/>
            <a:ext cx="4895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t>Developing Self-Directed Adults</a:t>
            </a:r>
            <a:endParaRPr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6"/>
          <p:cNvSpPr txBox="1">
            <a:spLocks noGrp="1"/>
          </p:cNvSpPr>
          <p:nvPr>
            <p:ph type="body" idx="1"/>
          </p:nvPr>
        </p:nvSpPr>
        <p:spPr>
          <a:xfrm>
            <a:off x="397950" y="239150"/>
            <a:ext cx="8348100" cy="131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600">
                <a:solidFill>
                  <a:schemeClr val="lt2"/>
                </a:solidFill>
              </a:rPr>
              <a:t>How to Keep Your Cool </a:t>
            </a:r>
            <a:endParaRPr sz="4600">
              <a:solidFill>
                <a:schemeClr val="lt2"/>
              </a:solidFill>
            </a:endParaRPr>
          </a:p>
        </p:txBody>
      </p:sp>
      <p:sp>
        <p:nvSpPr>
          <p:cNvPr id="354" name="Google Shape;354;p56"/>
          <p:cNvSpPr txBox="1"/>
          <p:nvPr/>
        </p:nvSpPr>
        <p:spPr>
          <a:xfrm>
            <a:off x="397950" y="1022025"/>
            <a:ext cx="38487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latin typeface="Old Standard TT"/>
                <a:ea typeface="Old Standard TT"/>
                <a:cs typeface="Old Standard TT"/>
                <a:sym typeface="Old Standard TT"/>
              </a:rPr>
              <a:t>Create Space</a:t>
            </a:r>
            <a:endParaRPr sz="2600" b="1">
              <a:latin typeface="Old Standard TT"/>
              <a:ea typeface="Old Standard TT"/>
              <a:cs typeface="Old Standard TT"/>
              <a:sym typeface="Old Standard TT"/>
            </a:endParaRPr>
          </a:p>
        </p:txBody>
      </p:sp>
      <p:sp>
        <p:nvSpPr>
          <p:cNvPr id="355" name="Google Shape;355;p56"/>
          <p:cNvSpPr txBox="1"/>
          <p:nvPr/>
        </p:nvSpPr>
        <p:spPr>
          <a:xfrm>
            <a:off x="3647575" y="1037475"/>
            <a:ext cx="5259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t>Developing Self-Directed Adults</a:t>
            </a:r>
            <a:endParaRPr sz="1900"/>
          </a:p>
        </p:txBody>
      </p:sp>
      <p:sp>
        <p:nvSpPr>
          <p:cNvPr id="357" name="Google Shape;357;p56"/>
          <p:cNvSpPr txBox="1"/>
          <p:nvPr/>
        </p:nvSpPr>
        <p:spPr>
          <a:xfrm>
            <a:off x="4572000" y="1817700"/>
            <a:ext cx="3992400" cy="8619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Char char="●"/>
            </a:pPr>
            <a:r>
              <a:rPr lang="en" sz="2200">
                <a:solidFill>
                  <a:schemeClr val="dk1"/>
                </a:solidFill>
              </a:rPr>
              <a:t>Figurative and Literal space</a:t>
            </a:r>
            <a:endParaRPr sz="2200">
              <a:latin typeface="Old Standard TT"/>
              <a:ea typeface="Old Standard TT"/>
              <a:cs typeface="Old Standard TT"/>
              <a:sym typeface="Old Standard T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7"/>
          <p:cNvSpPr txBox="1">
            <a:spLocks noGrp="1"/>
          </p:cNvSpPr>
          <p:nvPr>
            <p:ph type="body" idx="1"/>
          </p:nvPr>
        </p:nvSpPr>
        <p:spPr>
          <a:xfrm>
            <a:off x="397950" y="239150"/>
            <a:ext cx="8348100" cy="131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600">
                <a:solidFill>
                  <a:schemeClr val="lt2"/>
                </a:solidFill>
              </a:rPr>
              <a:t>How to Keep Your Cool </a:t>
            </a:r>
            <a:endParaRPr sz="4600">
              <a:solidFill>
                <a:schemeClr val="lt2"/>
              </a:solidFill>
            </a:endParaRPr>
          </a:p>
        </p:txBody>
      </p:sp>
      <p:sp>
        <p:nvSpPr>
          <p:cNvPr id="363" name="Google Shape;363;p57"/>
          <p:cNvSpPr txBox="1"/>
          <p:nvPr/>
        </p:nvSpPr>
        <p:spPr>
          <a:xfrm>
            <a:off x="397950" y="1022025"/>
            <a:ext cx="38487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latin typeface="Old Standard TT"/>
                <a:ea typeface="Old Standard TT"/>
                <a:cs typeface="Old Standard TT"/>
                <a:sym typeface="Old Standard TT"/>
              </a:rPr>
              <a:t>Create Space</a:t>
            </a:r>
            <a:endParaRPr sz="2600" b="1">
              <a:latin typeface="Old Standard TT"/>
              <a:ea typeface="Old Standard TT"/>
              <a:cs typeface="Old Standard TT"/>
              <a:sym typeface="Old Standard TT"/>
            </a:endParaRPr>
          </a:p>
        </p:txBody>
      </p:sp>
      <p:sp>
        <p:nvSpPr>
          <p:cNvPr id="364" name="Google Shape;364;p57"/>
          <p:cNvSpPr txBox="1"/>
          <p:nvPr/>
        </p:nvSpPr>
        <p:spPr>
          <a:xfrm>
            <a:off x="4448950" y="1114425"/>
            <a:ext cx="4079700" cy="135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t>Developing Self-Directed Adults</a:t>
            </a:r>
            <a:endParaRPr sz="1900"/>
          </a:p>
          <a:p>
            <a:pPr marL="0" lvl="0" indent="0" algn="l" rtl="0">
              <a:spcBef>
                <a:spcPts val="0"/>
              </a:spcBef>
              <a:spcAft>
                <a:spcPts val="0"/>
              </a:spcAft>
              <a:buNone/>
            </a:pPr>
            <a:endParaRPr sz="1900"/>
          </a:p>
          <a:p>
            <a:pPr marL="457200" lvl="0" indent="-349250" algn="l" rtl="0">
              <a:spcBef>
                <a:spcPts val="0"/>
              </a:spcBef>
              <a:spcAft>
                <a:spcPts val="0"/>
              </a:spcAft>
              <a:buSzPts val="1900"/>
              <a:buChar char="●"/>
            </a:pPr>
            <a:r>
              <a:rPr lang="en" sz="1900"/>
              <a:t>Figurative and Literal space</a:t>
            </a:r>
            <a:endParaRPr sz="1900"/>
          </a:p>
          <a:p>
            <a:pPr marL="457200" lvl="0" indent="0" algn="l" rtl="0">
              <a:spcBef>
                <a:spcPts val="0"/>
              </a:spcBef>
              <a:spcAft>
                <a:spcPts val="0"/>
              </a:spcAft>
              <a:buNone/>
            </a:pPr>
            <a:endParaRPr sz="1900"/>
          </a:p>
        </p:txBody>
      </p:sp>
      <p:sp>
        <p:nvSpPr>
          <p:cNvPr id="366" name="Google Shape;366;p57"/>
          <p:cNvSpPr txBox="1"/>
          <p:nvPr/>
        </p:nvSpPr>
        <p:spPr>
          <a:xfrm>
            <a:off x="3560125" y="1009500"/>
            <a:ext cx="5054100" cy="34170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Old Standard TT"/>
                <a:ea typeface="Old Standard TT"/>
                <a:cs typeface="Old Standard TT"/>
                <a:sym typeface="Old Standard TT"/>
              </a:rPr>
              <a:t>“By voluntarily creating more space for our children, we also reduce their anxious need to separate with drugs, premature sex, gangs, or suicide.  Kids do not need more of our anxious reactivity about these choices- they need more emotional space from us to learn to respect their own individuality…and believe it or not, our creation of an anxiety-free space </a:t>
            </a:r>
            <a:r>
              <a:rPr lang="en" sz="2100">
                <a:solidFill>
                  <a:schemeClr val="dk1"/>
                </a:solidFill>
                <a:latin typeface="Old Standard TT"/>
                <a:ea typeface="Old Standard TT"/>
                <a:cs typeface="Old Standard TT"/>
                <a:sym typeface="Old Standard TT"/>
              </a:rPr>
              <a:t>actually makes those bad choices far less likely… </a:t>
            </a:r>
            <a:endParaRPr sz="2100">
              <a:latin typeface="Old Standard TT"/>
              <a:ea typeface="Old Standard TT"/>
              <a:cs typeface="Old Standard TT"/>
              <a:sym typeface="Old Standard T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8"/>
          <p:cNvSpPr txBox="1">
            <a:spLocks noGrp="1"/>
          </p:cNvSpPr>
          <p:nvPr>
            <p:ph type="body" idx="1"/>
          </p:nvPr>
        </p:nvSpPr>
        <p:spPr>
          <a:xfrm>
            <a:off x="397950" y="239150"/>
            <a:ext cx="8348100" cy="131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600">
                <a:solidFill>
                  <a:schemeClr val="lt2"/>
                </a:solidFill>
              </a:rPr>
              <a:t>How to Keep Your Cool </a:t>
            </a:r>
            <a:endParaRPr sz="4600">
              <a:solidFill>
                <a:schemeClr val="lt2"/>
              </a:solidFill>
            </a:endParaRPr>
          </a:p>
        </p:txBody>
      </p:sp>
      <p:sp>
        <p:nvSpPr>
          <p:cNvPr id="372" name="Google Shape;372;p58"/>
          <p:cNvSpPr txBox="1"/>
          <p:nvPr/>
        </p:nvSpPr>
        <p:spPr>
          <a:xfrm>
            <a:off x="397950" y="1022025"/>
            <a:ext cx="38487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latin typeface="Old Standard TT"/>
                <a:ea typeface="Old Standard TT"/>
                <a:cs typeface="Old Standard TT"/>
                <a:sym typeface="Old Standard TT"/>
              </a:rPr>
              <a:t>Create Space</a:t>
            </a:r>
            <a:endParaRPr sz="2600" b="1">
              <a:latin typeface="Old Standard TT"/>
              <a:ea typeface="Old Standard TT"/>
              <a:cs typeface="Old Standard TT"/>
              <a:sym typeface="Old Standard TT"/>
            </a:endParaRPr>
          </a:p>
        </p:txBody>
      </p:sp>
      <p:sp>
        <p:nvSpPr>
          <p:cNvPr id="373" name="Google Shape;373;p58"/>
          <p:cNvSpPr txBox="1"/>
          <p:nvPr/>
        </p:nvSpPr>
        <p:spPr>
          <a:xfrm>
            <a:off x="4448950" y="1114425"/>
            <a:ext cx="4079700" cy="135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t>Developing Self-Directed Adults</a:t>
            </a:r>
            <a:endParaRPr sz="1900"/>
          </a:p>
          <a:p>
            <a:pPr marL="0" lvl="0" indent="0" algn="l" rtl="0">
              <a:spcBef>
                <a:spcPts val="0"/>
              </a:spcBef>
              <a:spcAft>
                <a:spcPts val="0"/>
              </a:spcAft>
              <a:buNone/>
            </a:pPr>
            <a:endParaRPr sz="1900"/>
          </a:p>
          <a:p>
            <a:pPr marL="457200" lvl="0" indent="-349250" algn="l" rtl="0">
              <a:spcBef>
                <a:spcPts val="0"/>
              </a:spcBef>
              <a:spcAft>
                <a:spcPts val="0"/>
              </a:spcAft>
              <a:buSzPts val="1900"/>
              <a:buChar char="●"/>
            </a:pPr>
            <a:r>
              <a:rPr lang="en" sz="1900"/>
              <a:t>Figurative and Literal space</a:t>
            </a:r>
            <a:endParaRPr sz="1900"/>
          </a:p>
          <a:p>
            <a:pPr marL="457200" lvl="0" indent="0" algn="l" rtl="0">
              <a:spcBef>
                <a:spcPts val="0"/>
              </a:spcBef>
              <a:spcAft>
                <a:spcPts val="0"/>
              </a:spcAft>
              <a:buNone/>
            </a:pPr>
            <a:endParaRPr sz="1900"/>
          </a:p>
        </p:txBody>
      </p:sp>
      <p:sp>
        <p:nvSpPr>
          <p:cNvPr id="375" name="Google Shape;375;p58"/>
          <p:cNvSpPr txBox="1"/>
          <p:nvPr/>
        </p:nvSpPr>
        <p:spPr>
          <a:xfrm>
            <a:off x="3618425" y="1009500"/>
            <a:ext cx="4995900" cy="35709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Old Standard TT"/>
                <a:ea typeface="Old Standard TT"/>
                <a:cs typeface="Old Standard TT"/>
                <a:sym typeface="Old Standard TT"/>
              </a:rPr>
              <a:t>Calming ourselves down powerfully communicates two points to our children:</a:t>
            </a:r>
            <a:endParaRPr sz="2200">
              <a:latin typeface="Old Standard TT"/>
              <a:ea typeface="Old Standard TT"/>
              <a:cs typeface="Old Standard TT"/>
              <a:sym typeface="Old Standard TT"/>
            </a:endParaRPr>
          </a:p>
          <a:p>
            <a:pPr marL="457200" lvl="0" indent="-368300" algn="l" rtl="0">
              <a:spcBef>
                <a:spcPts val="0"/>
              </a:spcBef>
              <a:spcAft>
                <a:spcPts val="0"/>
              </a:spcAft>
              <a:buSzPts val="2200"/>
              <a:buFont typeface="Old Standard TT"/>
              <a:buAutoNum type="arabicPeriod"/>
            </a:pPr>
            <a:r>
              <a:rPr lang="en" sz="2200">
                <a:latin typeface="Old Standard TT"/>
                <a:ea typeface="Old Standard TT"/>
                <a:cs typeface="Old Standard TT"/>
                <a:sym typeface="Old Standard TT"/>
              </a:rPr>
              <a:t> Their separation from us is more than okay; it is good.</a:t>
            </a:r>
            <a:endParaRPr sz="2200">
              <a:latin typeface="Old Standard TT"/>
              <a:ea typeface="Old Standard TT"/>
              <a:cs typeface="Old Standard TT"/>
              <a:sym typeface="Old Standard TT"/>
            </a:endParaRPr>
          </a:p>
          <a:p>
            <a:pPr marL="457200" lvl="0" indent="-368300" algn="l" rtl="0">
              <a:spcBef>
                <a:spcPts val="0"/>
              </a:spcBef>
              <a:spcAft>
                <a:spcPts val="0"/>
              </a:spcAft>
              <a:buSzPts val="2200"/>
              <a:buFont typeface="Old Standard TT"/>
              <a:buAutoNum type="arabicPeriod"/>
            </a:pPr>
            <a:r>
              <a:rPr lang="en" sz="2200">
                <a:latin typeface="Old Standard TT"/>
                <a:ea typeface="Old Standard TT"/>
                <a:cs typeface="Old Standard TT"/>
                <a:sym typeface="Old Standard TT"/>
              </a:rPr>
              <a:t>Our respect for them is growing, not lessening, as they get older, and their choices take on more significance.”</a:t>
            </a:r>
            <a:endParaRPr sz="2200">
              <a:latin typeface="Old Standard TT"/>
              <a:ea typeface="Old Standard TT"/>
              <a:cs typeface="Old Standard TT"/>
              <a:sym typeface="Old Standard TT"/>
            </a:endParaRPr>
          </a:p>
          <a:p>
            <a:pPr marL="0" lvl="0" indent="0" algn="l" rtl="0">
              <a:spcBef>
                <a:spcPts val="0"/>
              </a:spcBef>
              <a:spcAft>
                <a:spcPts val="0"/>
              </a:spcAft>
              <a:buNone/>
            </a:pPr>
            <a:r>
              <a:rPr lang="en" sz="2200">
                <a:latin typeface="Old Standard TT"/>
                <a:ea typeface="Old Standard TT"/>
                <a:cs typeface="Old Standard TT"/>
                <a:sym typeface="Old Standard TT"/>
              </a:rPr>
              <a:t>							-Hal Runkel</a:t>
            </a:r>
            <a:endParaRPr sz="2200">
              <a:latin typeface="Old Standard TT"/>
              <a:ea typeface="Old Standard TT"/>
              <a:cs typeface="Old Standard TT"/>
              <a:sym typeface="Old Standard T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9"/>
          <p:cNvSpPr txBox="1">
            <a:spLocks noGrp="1"/>
          </p:cNvSpPr>
          <p:nvPr>
            <p:ph type="body" idx="1"/>
          </p:nvPr>
        </p:nvSpPr>
        <p:spPr>
          <a:xfrm>
            <a:off x="397950" y="239150"/>
            <a:ext cx="8348100" cy="131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600">
                <a:solidFill>
                  <a:schemeClr val="lt2"/>
                </a:solidFill>
              </a:rPr>
              <a:t>How to Keep Your Cool </a:t>
            </a:r>
            <a:endParaRPr sz="4600">
              <a:solidFill>
                <a:schemeClr val="lt2"/>
              </a:solidFill>
            </a:endParaRPr>
          </a:p>
        </p:txBody>
      </p:sp>
      <p:sp>
        <p:nvSpPr>
          <p:cNvPr id="381" name="Google Shape;381;p59"/>
          <p:cNvSpPr txBox="1"/>
          <p:nvPr/>
        </p:nvSpPr>
        <p:spPr>
          <a:xfrm>
            <a:off x="397950" y="1022025"/>
            <a:ext cx="38487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latin typeface="Old Standard TT"/>
                <a:ea typeface="Old Standard TT"/>
                <a:cs typeface="Old Standard TT"/>
                <a:sym typeface="Old Standard TT"/>
              </a:rPr>
              <a:t>Create Space</a:t>
            </a:r>
            <a:endParaRPr sz="2600" b="1">
              <a:latin typeface="Old Standard TT"/>
              <a:ea typeface="Old Standard TT"/>
              <a:cs typeface="Old Standard TT"/>
              <a:sym typeface="Old Standard TT"/>
            </a:endParaRPr>
          </a:p>
        </p:txBody>
      </p:sp>
      <p:sp>
        <p:nvSpPr>
          <p:cNvPr id="382" name="Google Shape;382;p59"/>
          <p:cNvSpPr txBox="1"/>
          <p:nvPr/>
        </p:nvSpPr>
        <p:spPr>
          <a:xfrm>
            <a:off x="4572000" y="1022013"/>
            <a:ext cx="4079700" cy="415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200"/>
          </a:p>
          <a:p>
            <a:pPr marL="0" lvl="0" indent="0" algn="l" rtl="0">
              <a:spcBef>
                <a:spcPts val="0"/>
              </a:spcBef>
              <a:spcAft>
                <a:spcPts val="0"/>
              </a:spcAft>
              <a:buNone/>
            </a:pPr>
            <a:endParaRPr sz="2200"/>
          </a:p>
          <a:p>
            <a:pPr marL="457200" lvl="0" indent="-368300" algn="l" rtl="0">
              <a:spcBef>
                <a:spcPts val="0"/>
              </a:spcBef>
              <a:spcAft>
                <a:spcPts val="0"/>
              </a:spcAft>
              <a:buSzPts val="2200"/>
              <a:buChar char="●"/>
            </a:pPr>
            <a:r>
              <a:rPr lang="en" sz="2200"/>
              <a:t>Figurative and Literal space</a:t>
            </a:r>
            <a:endParaRPr sz="2200"/>
          </a:p>
          <a:p>
            <a:pPr marL="914400" lvl="1" indent="-368300" algn="l" rtl="0">
              <a:spcBef>
                <a:spcPts val="0"/>
              </a:spcBef>
              <a:spcAft>
                <a:spcPts val="0"/>
              </a:spcAft>
              <a:buSzPts val="2200"/>
              <a:buChar char="○"/>
            </a:pPr>
            <a:r>
              <a:rPr lang="en" sz="2200"/>
              <a:t>Choosing their own clothes</a:t>
            </a:r>
            <a:endParaRPr sz="2200"/>
          </a:p>
          <a:p>
            <a:pPr marL="914400" lvl="1" indent="-368300" algn="l" rtl="0">
              <a:spcBef>
                <a:spcPts val="0"/>
              </a:spcBef>
              <a:spcAft>
                <a:spcPts val="0"/>
              </a:spcAft>
              <a:buSzPts val="2200"/>
              <a:buChar char="○"/>
            </a:pPr>
            <a:r>
              <a:rPr lang="en" sz="2200"/>
              <a:t>Freedom in their room (closed door)</a:t>
            </a:r>
            <a:endParaRPr sz="2200"/>
          </a:p>
          <a:p>
            <a:pPr marL="914400" lvl="1" indent="-368300" algn="l" rtl="0">
              <a:spcBef>
                <a:spcPts val="0"/>
              </a:spcBef>
              <a:spcAft>
                <a:spcPts val="0"/>
              </a:spcAft>
              <a:buSzPts val="2200"/>
              <a:buChar char="○"/>
            </a:pPr>
            <a:r>
              <a:rPr lang="en" sz="2200"/>
              <a:t>Respecting their financial choices</a:t>
            </a:r>
            <a:endParaRPr sz="2200"/>
          </a:p>
          <a:p>
            <a:pPr marL="914400" lvl="0" indent="0" algn="l" rtl="0">
              <a:spcBef>
                <a:spcPts val="0"/>
              </a:spcBef>
              <a:spcAft>
                <a:spcPts val="0"/>
              </a:spcAft>
              <a:buNone/>
            </a:pPr>
            <a:endParaRPr sz="2200"/>
          </a:p>
          <a:p>
            <a:pPr marL="914400" lvl="0" indent="0" algn="l" rtl="0">
              <a:spcBef>
                <a:spcPts val="0"/>
              </a:spcBef>
              <a:spcAft>
                <a:spcPts val="0"/>
              </a:spcAft>
              <a:buNone/>
            </a:pPr>
            <a:endParaRPr sz="1900"/>
          </a:p>
          <a:p>
            <a:pPr marL="457200" lvl="0" indent="0" algn="l" rtl="0">
              <a:spcBef>
                <a:spcPts val="0"/>
              </a:spcBef>
              <a:spcAft>
                <a:spcPts val="0"/>
              </a:spcAft>
              <a:buNone/>
            </a:pPr>
            <a:endParaRPr sz="1900"/>
          </a:p>
        </p:txBody>
      </p:sp>
      <p:sp>
        <p:nvSpPr>
          <p:cNvPr id="384" name="Google Shape;384;p59"/>
          <p:cNvSpPr txBox="1"/>
          <p:nvPr/>
        </p:nvSpPr>
        <p:spPr>
          <a:xfrm>
            <a:off x="4054350" y="1052925"/>
            <a:ext cx="46917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200">
                <a:solidFill>
                  <a:schemeClr val="dk1"/>
                </a:solidFill>
              </a:rPr>
              <a:t>Developing Self-Directed Adults</a:t>
            </a:r>
            <a:endParaRPr>
              <a:latin typeface="Old Standard TT"/>
              <a:ea typeface="Old Standard TT"/>
              <a:cs typeface="Old Standard TT"/>
              <a:sym typeface="Old Standard T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0"/>
          <p:cNvSpPr txBox="1">
            <a:spLocks noGrp="1"/>
          </p:cNvSpPr>
          <p:nvPr>
            <p:ph type="body" idx="1"/>
          </p:nvPr>
        </p:nvSpPr>
        <p:spPr>
          <a:xfrm>
            <a:off x="397950" y="239150"/>
            <a:ext cx="8348100" cy="131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600">
                <a:solidFill>
                  <a:schemeClr val="lt2"/>
                </a:solidFill>
              </a:rPr>
              <a:t>How to Keep Your Cool </a:t>
            </a:r>
            <a:endParaRPr sz="4600">
              <a:solidFill>
                <a:schemeClr val="lt2"/>
              </a:solidFill>
            </a:endParaRPr>
          </a:p>
        </p:txBody>
      </p:sp>
      <p:sp>
        <p:nvSpPr>
          <p:cNvPr id="390" name="Google Shape;390;p60"/>
          <p:cNvSpPr txBox="1"/>
          <p:nvPr/>
        </p:nvSpPr>
        <p:spPr>
          <a:xfrm>
            <a:off x="397950" y="1022025"/>
            <a:ext cx="38487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latin typeface="Old Standard TT"/>
                <a:ea typeface="Old Standard TT"/>
                <a:cs typeface="Old Standard TT"/>
                <a:sym typeface="Old Standard TT"/>
              </a:rPr>
              <a:t>Create Space</a:t>
            </a:r>
            <a:endParaRPr sz="2600" b="1">
              <a:latin typeface="Old Standard TT"/>
              <a:ea typeface="Old Standard TT"/>
              <a:cs typeface="Old Standard TT"/>
              <a:sym typeface="Old Standard TT"/>
            </a:endParaRPr>
          </a:p>
        </p:txBody>
      </p:sp>
      <p:sp>
        <p:nvSpPr>
          <p:cNvPr id="391" name="Google Shape;391;p60"/>
          <p:cNvSpPr txBox="1"/>
          <p:nvPr/>
        </p:nvSpPr>
        <p:spPr>
          <a:xfrm>
            <a:off x="4448950" y="1114425"/>
            <a:ext cx="4079700" cy="340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t>Developing Self-Directed Adults</a:t>
            </a:r>
            <a:endParaRPr sz="1900"/>
          </a:p>
          <a:p>
            <a:pPr marL="0" lvl="0" indent="0" algn="l" rtl="0">
              <a:spcBef>
                <a:spcPts val="0"/>
              </a:spcBef>
              <a:spcAft>
                <a:spcPts val="0"/>
              </a:spcAft>
              <a:buNone/>
            </a:pPr>
            <a:endParaRPr sz="1900"/>
          </a:p>
          <a:p>
            <a:pPr marL="457200" lvl="0" indent="-349250" algn="l" rtl="0">
              <a:spcBef>
                <a:spcPts val="0"/>
              </a:spcBef>
              <a:spcAft>
                <a:spcPts val="0"/>
              </a:spcAft>
              <a:buSzPts val="1900"/>
              <a:buChar char="●"/>
            </a:pPr>
            <a:r>
              <a:rPr lang="en" sz="1900"/>
              <a:t>Figurative and Literal space</a:t>
            </a:r>
            <a:endParaRPr sz="1900"/>
          </a:p>
          <a:p>
            <a:pPr marL="914400" lvl="1" indent="-349250" algn="l" rtl="0">
              <a:spcBef>
                <a:spcPts val="0"/>
              </a:spcBef>
              <a:spcAft>
                <a:spcPts val="0"/>
              </a:spcAft>
              <a:buSzPts val="1900"/>
              <a:buChar char="○"/>
            </a:pPr>
            <a:r>
              <a:rPr lang="en" sz="1900"/>
              <a:t>Choosing their own clothes</a:t>
            </a:r>
            <a:endParaRPr sz="1900"/>
          </a:p>
          <a:p>
            <a:pPr marL="914400" lvl="1" indent="-349250" algn="l" rtl="0">
              <a:spcBef>
                <a:spcPts val="0"/>
              </a:spcBef>
              <a:spcAft>
                <a:spcPts val="0"/>
              </a:spcAft>
              <a:buSzPts val="1900"/>
              <a:buChar char="○"/>
            </a:pPr>
            <a:r>
              <a:rPr lang="en" sz="1900"/>
              <a:t>Freedom in their room (closed door)</a:t>
            </a:r>
            <a:endParaRPr sz="1900"/>
          </a:p>
          <a:p>
            <a:pPr marL="914400" lvl="1" indent="-349250" algn="l" rtl="0">
              <a:spcBef>
                <a:spcPts val="0"/>
              </a:spcBef>
              <a:spcAft>
                <a:spcPts val="0"/>
              </a:spcAft>
              <a:buSzPts val="1900"/>
              <a:buChar char="○"/>
            </a:pPr>
            <a:r>
              <a:rPr lang="en" sz="1900"/>
              <a:t>Respecting their financial choices</a:t>
            </a:r>
            <a:endParaRPr sz="1900"/>
          </a:p>
          <a:p>
            <a:pPr marL="914400" lvl="1" indent="-349250" algn="l" rtl="0">
              <a:spcBef>
                <a:spcPts val="0"/>
              </a:spcBef>
              <a:spcAft>
                <a:spcPts val="0"/>
              </a:spcAft>
              <a:buSzPts val="1900"/>
              <a:buChar char="○"/>
            </a:pPr>
            <a:r>
              <a:rPr lang="en" sz="1900"/>
              <a:t>Rarely look them in the eye!</a:t>
            </a:r>
            <a:endParaRPr sz="1900"/>
          </a:p>
          <a:p>
            <a:pPr marL="457200" lvl="0" indent="0" algn="l" rtl="0">
              <a:spcBef>
                <a:spcPts val="0"/>
              </a:spcBef>
              <a:spcAft>
                <a:spcPts val="0"/>
              </a:spcAft>
              <a:buNone/>
            </a:pPr>
            <a:endParaRPr sz="19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1"/>
          <p:cNvSpPr txBox="1">
            <a:spLocks noGrp="1"/>
          </p:cNvSpPr>
          <p:nvPr>
            <p:ph type="body" idx="1"/>
          </p:nvPr>
        </p:nvSpPr>
        <p:spPr>
          <a:xfrm>
            <a:off x="397950" y="239150"/>
            <a:ext cx="8348100" cy="131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600">
                <a:solidFill>
                  <a:schemeClr val="lt2"/>
                </a:solidFill>
              </a:rPr>
              <a:t>How to Keep Your Cool </a:t>
            </a:r>
            <a:endParaRPr sz="4600">
              <a:solidFill>
                <a:schemeClr val="lt2"/>
              </a:solidFill>
            </a:endParaRPr>
          </a:p>
        </p:txBody>
      </p:sp>
      <p:sp>
        <p:nvSpPr>
          <p:cNvPr id="398" name="Google Shape;398;p61"/>
          <p:cNvSpPr txBox="1"/>
          <p:nvPr/>
        </p:nvSpPr>
        <p:spPr>
          <a:xfrm>
            <a:off x="397950" y="1022025"/>
            <a:ext cx="38487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latin typeface="Old Standard TT"/>
                <a:ea typeface="Old Standard TT"/>
                <a:cs typeface="Old Standard TT"/>
                <a:sym typeface="Old Standard TT"/>
              </a:rPr>
              <a:t>Create Space</a:t>
            </a:r>
            <a:endParaRPr sz="2600" b="1">
              <a:latin typeface="Old Standard TT"/>
              <a:ea typeface="Old Standard TT"/>
              <a:cs typeface="Old Standard TT"/>
              <a:sym typeface="Old Standard TT"/>
            </a:endParaRPr>
          </a:p>
        </p:txBody>
      </p:sp>
      <p:sp>
        <p:nvSpPr>
          <p:cNvPr id="399" name="Google Shape;399;p61"/>
          <p:cNvSpPr txBox="1"/>
          <p:nvPr/>
        </p:nvSpPr>
        <p:spPr>
          <a:xfrm>
            <a:off x="4448950" y="1114425"/>
            <a:ext cx="4079700" cy="398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t>Developing Self-Directed Adults</a:t>
            </a:r>
            <a:endParaRPr sz="1900"/>
          </a:p>
          <a:p>
            <a:pPr marL="0" lvl="0" indent="0" algn="l" rtl="0">
              <a:spcBef>
                <a:spcPts val="0"/>
              </a:spcBef>
              <a:spcAft>
                <a:spcPts val="0"/>
              </a:spcAft>
              <a:buNone/>
            </a:pPr>
            <a:endParaRPr sz="1900"/>
          </a:p>
          <a:p>
            <a:pPr marL="457200" lvl="0" indent="-349250" algn="l" rtl="0">
              <a:spcBef>
                <a:spcPts val="0"/>
              </a:spcBef>
              <a:spcAft>
                <a:spcPts val="0"/>
              </a:spcAft>
              <a:buSzPts val="1900"/>
              <a:buChar char="●"/>
            </a:pPr>
            <a:r>
              <a:rPr lang="en" sz="1900"/>
              <a:t>Figurative and Literal space</a:t>
            </a:r>
            <a:endParaRPr sz="1900"/>
          </a:p>
          <a:p>
            <a:pPr marL="914400" lvl="1" indent="-349250" algn="l" rtl="0">
              <a:spcBef>
                <a:spcPts val="0"/>
              </a:spcBef>
              <a:spcAft>
                <a:spcPts val="0"/>
              </a:spcAft>
              <a:buSzPts val="1900"/>
              <a:buChar char="○"/>
            </a:pPr>
            <a:r>
              <a:rPr lang="en" sz="1900"/>
              <a:t>Choosing their own clothes</a:t>
            </a:r>
            <a:endParaRPr sz="1900"/>
          </a:p>
          <a:p>
            <a:pPr marL="914400" lvl="1" indent="-349250" algn="l" rtl="0">
              <a:spcBef>
                <a:spcPts val="0"/>
              </a:spcBef>
              <a:spcAft>
                <a:spcPts val="0"/>
              </a:spcAft>
              <a:buSzPts val="1900"/>
              <a:buChar char="○"/>
            </a:pPr>
            <a:r>
              <a:rPr lang="en" sz="1900"/>
              <a:t>Freedom in their room (closed door)</a:t>
            </a:r>
            <a:endParaRPr sz="1900"/>
          </a:p>
          <a:p>
            <a:pPr marL="914400" lvl="1" indent="-349250" algn="l" rtl="0">
              <a:spcBef>
                <a:spcPts val="0"/>
              </a:spcBef>
              <a:spcAft>
                <a:spcPts val="0"/>
              </a:spcAft>
              <a:buSzPts val="1900"/>
              <a:buChar char="○"/>
            </a:pPr>
            <a:r>
              <a:rPr lang="en" sz="1900"/>
              <a:t>Respecting their financial choices</a:t>
            </a:r>
            <a:endParaRPr sz="1900"/>
          </a:p>
          <a:p>
            <a:pPr marL="914400" lvl="1" indent="-349250" algn="l" rtl="0">
              <a:spcBef>
                <a:spcPts val="0"/>
              </a:spcBef>
              <a:spcAft>
                <a:spcPts val="0"/>
              </a:spcAft>
              <a:buSzPts val="1900"/>
              <a:buChar char="○"/>
            </a:pPr>
            <a:r>
              <a:rPr lang="en" sz="1900"/>
              <a:t>Rarely look them in the eye!</a:t>
            </a:r>
            <a:endParaRPr sz="1900"/>
          </a:p>
          <a:p>
            <a:pPr marL="914400" lvl="1" indent="-349250" algn="l" rtl="0">
              <a:spcBef>
                <a:spcPts val="0"/>
              </a:spcBef>
              <a:spcAft>
                <a:spcPts val="0"/>
              </a:spcAft>
              <a:buSzPts val="1900"/>
              <a:buChar char="○"/>
            </a:pPr>
            <a:r>
              <a:rPr lang="en" sz="1900"/>
              <a:t>ALLOW THEM TO EXPERIENCE HARDSHIP</a:t>
            </a:r>
            <a:endParaRPr sz="1900"/>
          </a:p>
          <a:p>
            <a:pPr marL="457200" lvl="0" indent="0" algn="l" rtl="0">
              <a:spcBef>
                <a:spcPts val="0"/>
              </a:spcBef>
              <a:spcAft>
                <a:spcPts val="0"/>
              </a:spcAft>
              <a:buNone/>
            </a:pPr>
            <a:endParaRPr sz="19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2"/>
          <p:cNvSpPr txBox="1">
            <a:spLocks noGrp="1"/>
          </p:cNvSpPr>
          <p:nvPr>
            <p:ph type="body" idx="1"/>
          </p:nvPr>
        </p:nvSpPr>
        <p:spPr>
          <a:xfrm>
            <a:off x="397950" y="239150"/>
            <a:ext cx="8348100" cy="131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600">
                <a:solidFill>
                  <a:schemeClr val="lt2"/>
                </a:solidFill>
              </a:rPr>
              <a:t>How to Keep Your Cool </a:t>
            </a:r>
            <a:endParaRPr sz="4600">
              <a:solidFill>
                <a:schemeClr val="lt2"/>
              </a:solidFill>
            </a:endParaRPr>
          </a:p>
        </p:txBody>
      </p:sp>
      <p:sp>
        <p:nvSpPr>
          <p:cNvPr id="406" name="Google Shape;406;p62"/>
          <p:cNvSpPr txBox="1"/>
          <p:nvPr/>
        </p:nvSpPr>
        <p:spPr>
          <a:xfrm>
            <a:off x="397950" y="1022025"/>
            <a:ext cx="38487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latin typeface="Old Standard TT"/>
                <a:ea typeface="Old Standard TT"/>
                <a:cs typeface="Old Standard TT"/>
                <a:sym typeface="Old Standard TT"/>
              </a:rPr>
              <a:t>Create Space</a:t>
            </a:r>
            <a:endParaRPr sz="2600" b="1">
              <a:latin typeface="Old Standard TT"/>
              <a:ea typeface="Old Standard TT"/>
              <a:cs typeface="Old Standard TT"/>
              <a:sym typeface="Old Standard TT"/>
            </a:endParaRPr>
          </a:p>
        </p:txBody>
      </p:sp>
      <p:sp>
        <p:nvSpPr>
          <p:cNvPr id="407" name="Google Shape;407;p62"/>
          <p:cNvSpPr txBox="1"/>
          <p:nvPr/>
        </p:nvSpPr>
        <p:spPr>
          <a:xfrm>
            <a:off x="4448950" y="1114425"/>
            <a:ext cx="4079700" cy="398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t>Developing Self-Directed Adults</a:t>
            </a:r>
            <a:endParaRPr sz="1900"/>
          </a:p>
          <a:p>
            <a:pPr marL="0" lvl="0" indent="0" algn="l" rtl="0">
              <a:spcBef>
                <a:spcPts val="0"/>
              </a:spcBef>
              <a:spcAft>
                <a:spcPts val="0"/>
              </a:spcAft>
              <a:buNone/>
            </a:pPr>
            <a:endParaRPr sz="1900"/>
          </a:p>
          <a:p>
            <a:pPr marL="457200" lvl="0" indent="-349250" algn="l" rtl="0">
              <a:spcBef>
                <a:spcPts val="0"/>
              </a:spcBef>
              <a:spcAft>
                <a:spcPts val="0"/>
              </a:spcAft>
              <a:buSzPts val="1900"/>
              <a:buChar char="●"/>
            </a:pPr>
            <a:r>
              <a:rPr lang="en" sz="1900"/>
              <a:t>Figurative and Literal space</a:t>
            </a:r>
            <a:endParaRPr sz="1900"/>
          </a:p>
          <a:p>
            <a:pPr marL="914400" lvl="1" indent="-349250" algn="l" rtl="0">
              <a:spcBef>
                <a:spcPts val="0"/>
              </a:spcBef>
              <a:spcAft>
                <a:spcPts val="0"/>
              </a:spcAft>
              <a:buSzPts val="1900"/>
              <a:buChar char="○"/>
            </a:pPr>
            <a:r>
              <a:rPr lang="en" sz="1900"/>
              <a:t>Choosing their own clothes</a:t>
            </a:r>
            <a:endParaRPr sz="1900"/>
          </a:p>
          <a:p>
            <a:pPr marL="914400" lvl="1" indent="-349250" algn="l" rtl="0">
              <a:spcBef>
                <a:spcPts val="0"/>
              </a:spcBef>
              <a:spcAft>
                <a:spcPts val="0"/>
              </a:spcAft>
              <a:buSzPts val="1900"/>
              <a:buChar char="○"/>
            </a:pPr>
            <a:r>
              <a:rPr lang="en" sz="1900"/>
              <a:t>Freedom in their room (closed door)</a:t>
            </a:r>
            <a:endParaRPr sz="1900"/>
          </a:p>
          <a:p>
            <a:pPr marL="914400" lvl="1" indent="-349250" algn="l" rtl="0">
              <a:spcBef>
                <a:spcPts val="0"/>
              </a:spcBef>
              <a:spcAft>
                <a:spcPts val="0"/>
              </a:spcAft>
              <a:buSzPts val="1900"/>
              <a:buChar char="○"/>
            </a:pPr>
            <a:r>
              <a:rPr lang="en" sz="1900"/>
              <a:t>Respecting their financial choices</a:t>
            </a:r>
            <a:endParaRPr sz="1900"/>
          </a:p>
          <a:p>
            <a:pPr marL="914400" lvl="1" indent="-349250" algn="l" rtl="0">
              <a:spcBef>
                <a:spcPts val="0"/>
              </a:spcBef>
              <a:spcAft>
                <a:spcPts val="0"/>
              </a:spcAft>
              <a:buSzPts val="1900"/>
              <a:buChar char="○"/>
            </a:pPr>
            <a:r>
              <a:rPr lang="en" sz="1900"/>
              <a:t>Rarely look them in the eye!</a:t>
            </a:r>
            <a:endParaRPr sz="1900"/>
          </a:p>
          <a:p>
            <a:pPr marL="914400" lvl="1" indent="-349250" algn="l" rtl="0">
              <a:spcBef>
                <a:spcPts val="0"/>
              </a:spcBef>
              <a:spcAft>
                <a:spcPts val="0"/>
              </a:spcAft>
              <a:buSzPts val="1900"/>
              <a:buChar char="○"/>
            </a:pPr>
            <a:r>
              <a:rPr lang="en" sz="1900"/>
              <a:t>ALLOW THEM TO EXPERIENCE HARDSHIP</a:t>
            </a:r>
            <a:endParaRPr sz="1900"/>
          </a:p>
          <a:p>
            <a:pPr marL="457200" lvl="0" indent="0" algn="l" rtl="0">
              <a:spcBef>
                <a:spcPts val="0"/>
              </a:spcBef>
              <a:spcAft>
                <a:spcPts val="0"/>
              </a:spcAft>
              <a:buNone/>
            </a:pPr>
            <a:endParaRPr sz="1900"/>
          </a:p>
        </p:txBody>
      </p:sp>
      <p:pic>
        <p:nvPicPr>
          <p:cNvPr id="408" name="Google Shape;408;p62"/>
          <p:cNvPicPr preferRelativeResize="0"/>
          <p:nvPr/>
        </p:nvPicPr>
        <p:blipFill rotWithShape="1">
          <a:blip r:embed="rId3">
            <a:alphaModFix/>
          </a:blip>
          <a:srcRect r="49520"/>
          <a:stretch/>
        </p:blipFill>
        <p:spPr>
          <a:xfrm>
            <a:off x="294700" y="1923050"/>
            <a:ext cx="2325024" cy="279077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3"/>
          <p:cNvSpPr txBox="1">
            <a:spLocks noGrp="1"/>
          </p:cNvSpPr>
          <p:nvPr>
            <p:ph type="body" idx="1"/>
          </p:nvPr>
        </p:nvSpPr>
        <p:spPr>
          <a:xfrm>
            <a:off x="397950" y="239150"/>
            <a:ext cx="8348100" cy="131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600">
                <a:solidFill>
                  <a:schemeClr val="lt2"/>
                </a:solidFill>
              </a:rPr>
              <a:t>How to Keep Your Cool </a:t>
            </a:r>
            <a:endParaRPr sz="4600">
              <a:solidFill>
                <a:schemeClr val="lt2"/>
              </a:solidFill>
            </a:endParaRPr>
          </a:p>
        </p:txBody>
      </p:sp>
      <p:sp>
        <p:nvSpPr>
          <p:cNvPr id="414" name="Google Shape;414;p63"/>
          <p:cNvSpPr txBox="1"/>
          <p:nvPr/>
        </p:nvSpPr>
        <p:spPr>
          <a:xfrm>
            <a:off x="397950" y="1022025"/>
            <a:ext cx="38487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latin typeface="Old Standard TT"/>
                <a:ea typeface="Old Standard TT"/>
                <a:cs typeface="Old Standard TT"/>
                <a:sym typeface="Old Standard TT"/>
              </a:rPr>
              <a:t>Create Space</a:t>
            </a:r>
            <a:endParaRPr sz="2600" b="1">
              <a:latin typeface="Old Standard TT"/>
              <a:ea typeface="Old Standard TT"/>
              <a:cs typeface="Old Standard TT"/>
              <a:sym typeface="Old Standard TT"/>
            </a:endParaRPr>
          </a:p>
        </p:txBody>
      </p:sp>
      <p:sp>
        <p:nvSpPr>
          <p:cNvPr id="415" name="Google Shape;415;p63"/>
          <p:cNvSpPr txBox="1"/>
          <p:nvPr/>
        </p:nvSpPr>
        <p:spPr>
          <a:xfrm>
            <a:off x="4448950" y="1114425"/>
            <a:ext cx="4079700" cy="398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t>Developing Self-Directed Adults</a:t>
            </a:r>
            <a:endParaRPr sz="1900"/>
          </a:p>
          <a:p>
            <a:pPr marL="0" lvl="0" indent="0" algn="l" rtl="0">
              <a:spcBef>
                <a:spcPts val="0"/>
              </a:spcBef>
              <a:spcAft>
                <a:spcPts val="0"/>
              </a:spcAft>
              <a:buNone/>
            </a:pPr>
            <a:endParaRPr sz="1900"/>
          </a:p>
          <a:p>
            <a:pPr marL="457200" lvl="0" indent="-349250" algn="l" rtl="0">
              <a:spcBef>
                <a:spcPts val="0"/>
              </a:spcBef>
              <a:spcAft>
                <a:spcPts val="0"/>
              </a:spcAft>
              <a:buSzPts val="1900"/>
              <a:buChar char="●"/>
            </a:pPr>
            <a:r>
              <a:rPr lang="en" sz="1900"/>
              <a:t>Figurative and Literal space</a:t>
            </a:r>
            <a:endParaRPr sz="1900"/>
          </a:p>
          <a:p>
            <a:pPr marL="914400" lvl="1" indent="-349250" algn="l" rtl="0">
              <a:spcBef>
                <a:spcPts val="0"/>
              </a:spcBef>
              <a:spcAft>
                <a:spcPts val="0"/>
              </a:spcAft>
              <a:buSzPts val="1900"/>
              <a:buChar char="○"/>
            </a:pPr>
            <a:r>
              <a:rPr lang="en" sz="1900"/>
              <a:t>Choosing their own clothes</a:t>
            </a:r>
            <a:endParaRPr sz="1900"/>
          </a:p>
          <a:p>
            <a:pPr marL="914400" lvl="1" indent="-349250" algn="l" rtl="0">
              <a:spcBef>
                <a:spcPts val="0"/>
              </a:spcBef>
              <a:spcAft>
                <a:spcPts val="0"/>
              </a:spcAft>
              <a:buSzPts val="1900"/>
              <a:buChar char="○"/>
            </a:pPr>
            <a:r>
              <a:rPr lang="en" sz="1900"/>
              <a:t>Freedom in their room (closed door)</a:t>
            </a:r>
            <a:endParaRPr sz="1900"/>
          </a:p>
          <a:p>
            <a:pPr marL="914400" lvl="1" indent="-349250" algn="l" rtl="0">
              <a:spcBef>
                <a:spcPts val="0"/>
              </a:spcBef>
              <a:spcAft>
                <a:spcPts val="0"/>
              </a:spcAft>
              <a:buSzPts val="1900"/>
              <a:buChar char="○"/>
            </a:pPr>
            <a:r>
              <a:rPr lang="en" sz="1900"/>
              <a:t>Respecting their financial choices</a:t>
            </a:r>
            <a:endParaRPr sz="1900"/>
          </a:p>
          <a:p>
            <a:pPr marL="914400" lvl="1" indent="-349250" algn="l" rtl="0">
              <a:spcBef>
                <a:spcPts val="0"/>
              </a:spcBef>
              <a:spcAft>
                <a:spcPts val="0"/>
              </a:spcAft>
              <a:buSzPts val="1900"/>
              <a:buChar char="○"/>
            </a:pPr>
            <a:r>
              <a:rPr lang="en" sz="1900"/>
              <a:t>Rarely look them in the eye!</a:t>
            </a:r>
            <a:endParaRPr sz="1900"/>
          </a:p>
          <a:p>
            <a:pPr marL="914400" lvl="1" indent="-349250" algn="l" rtl="0">
              <a:spcBef>
                <a:spcPts val="0"/>
              </a:spcBef>
              <a:spcAft>
                <a:spcPts val="0"/>
              </a:spcAft>
              <a:buSzPts val="1900"/>
              <a:buChar char="○"/>
            </a:pPr>
            <a:r>
              <a:rPr lang="en" sz="1900"/>
              <a:t>ALLOW THEM TO EXPERIENCE HARDSHIP</a:t>
            </a:r>
            <a:endParaRPr sz="1900"/>
          </a:p>
          <a:p>
            <a:pPr marL="457200" lvl="0" indent="0" algn="l" rtl="0">
              <a:spcBef>
                <a:spcPts val="0"/>
              </a:spcBef>
              <a:spcAft>
                <a:spcPts val="0"/>
              </a:spcAft>
              <a:buNone/>
            </a:pPr>
            <a:endParaRPr sz="1900"/>
          </a:p>
        </p:txBody>
      </p:sp>
      <p:pic>
        <p:nvPicPr>
          <p:cNvPr id="416" name="Google Shape;416;p63"/>
          <p:cNvPicPr preferRelativeResize="0"/>
          <p:nvPr/>
        </p:nvPicPr>
        <p:blipFill rotWithShape="1">
          <a:blip r:embed="rId3">
            <a:alphaModFix/>
          </a:blip>
          <a:srcRect r="49520"/>
          <a:stretch/>
        </p:blipFill>
        <p:spPr>
          <a:xfrm>
            <a:off x="294700" y="1923050"/>
            <a:ext cx="2325024" cy="2790774"/>
          </a:xfrm>
          <a:prstGeom prst="rect">
            <a:avLst/>
          </a:prstGeom>
          <a:noFill/>
          <a:ln>
            <a:noFill/>
          </a:ln>
        </p:spPr>
      </p:pic>
      <p:pic>
        <p:nvPicPr>
          <p:cNvPr id="417" name="Google Shape;417;p63"/>
          <p:cNvPicPr preferRelativeResize="0"/>
          <p:nvPr/>
        </p:nvPicPr>
        <p:blipFill>
          <a:blip r:embed="rId4">
            <a:alphaModFix/>
          </a:blip>
          <a:stretch>
            <a:fillRect/>
          </a:stretch>
        </p:blipFill>
        <p:spPr>
          <a:xfrm>
            <a:off x="294700" y="1822950"/>
            <a:ext cx="2325024" cy="30583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265500" y="1382350"/>
            <a:ext cx="4045200" cy="259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t>What the Bible says about Parenting</a:t>
            </a:r>
            <a:endParaRPr sz="4800"/>
          </a:p>
        </p:txBody>
      </p:sp>
      <p:sp>
        <p:nvSpPr>
          <p:cNvPr id="101" name="Google Shape;101;p1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102" name="Google Shape;102;p1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444500" algn="l" rtl="0">
              <a:spcBef>
                <a:spcPts val="0"/>
              </a:spcBef>
              <a:spcAft>
                <a:spcPts val="0"/>
              </a:spcAft>
              <a:buSzPts val="3400"/>
              <a:buChar char="●"/>
            </a:pPr>
            <a:r>
              <a:rPr lang="en" sz="3400"/>
              <a:t>Grace and Love</a:t>
            </a:r>
            <a:endParaRPr sz="3400"/>
          </a:p>
          <a:p>
            <a:pPr marL="457200" lvl="0" indent="-444500" algn="l" rtl="0">
              <a:spcBef>
                <a:spcPts val="1600"/>
              </a:spcBef>
              <a:spcAft>
                <a:spcPts val="0"/>
              </a:spcAft>
              <a:buSzPts val="3400"/>
              <a:buChar char="●"/>
            </a:pPr>
            <a:r>
              <a:rPr lang="en" sz="3400"/>
              <a:t>Consistent Discipline</a:t>
            </a:r>
            <a:endParaRPr sz="3400"/>
          </a:p>
          <a:p>
            <a:pPr marL="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4"/>
          <p:cNvSpPr txBox="1">
            <a:spLocks noGrp="1"/>
          </p:cNvSpPr>
          <p:nvPr>
            <p:ph type="body" idx="1"/>
          </p:nvPr>
        </p:nvSpPr>
        <p:spPr>
          <a:xfrm>
            <a:off x="397950" y="239150"/>
            <a:ext cx="8348100" cy="131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600">
                <a:solidFill>
                  <a:schemeClr val="lt2"/>
                </a:solidFill>
              </a:rPr>
              <a:t>How to Keep Your Cool </a:t>
            </a:r>
            <a:endParaRPr sz="4600">
              <a:solidFill>
                <a:schemeClr val="lt2"/>
              </a:solidFill>
            </a:endParaRPr>
          </a:p>
        </p:txBody>
      </p:sp>
      <p:sp>
        <p:nvSpPr>
          <p:cNvPr id="423" name="Google Shape;423;p64"/>
          <p:cNvSpPr txBox="1"/>
          <p:nvPr/>
        </p:nvSpPr>
        <p:spPr>
          <a:xfrm>
            <a:off x="397950" y="1022025"/>
            <a:ext cx="38487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a:latin typeface="Old Standard TT"/>
                <a:ea typeface="Old Standard TT"/>
                <a:cs typeface="Old Standard TT"/>
                <a:sym typeface="Old Standard TT"/>
              </a:rPr>
              <a:t>Create Space</a:t>
            </a:r>
            <a:endParaRPr sz="2600" b="1">
              <a:latin typeface="Old Standard TT"/>
              <a:ea typeface="Old Standard TT"/>
              <a:cs typeface="Old Standard TT"/>
              <a:sym typeface="Old Standard TT"/>
            </a:endParaRPr>
          </a:p>
        </p:txBody>
      </p:sp>
      <p:sp>
        <p:nvSpPr>
          <p:cNvPr id="424" name="Google Shape;424;p64"/>
          <p:cNvSpPr txBox="1"/>
          <p:nvPr/>
        </p:nvSpPr>
        <p:spPr>
          <a:xfrm>
            <a:off x="4448950" y="1114425"/>
            <a:ext cx="4079700" cy="398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t>Developing Self-Directed Adults</a:t>
            </a:r>
            <a:endParaRPr sz="1900"/>
          </a:p>
          <a:p>
            <a:pPr marL="0" lvl="0" indent="0" algn="l" rtl="0">
              <a:spcBef>
                <a:spcPts val="0"/>
              </a:spcBef>
              <a:spcAft>
                <a:spcPts val="0"/>
              </a:spcAft>
              <a:buNone/>
            </a:pPr>
            <a:endParaRPr sz="1900"/>
          </a:p>
          <a:p>
            <a:pPr marL="457200" lvl="0" indent="-349250" algn="l" rtl="0">
              <a:spcBef>
                <a:spcPts val="0"/>
              </a:spcBef>
              <a:spcAft>
                <a:spcPts val="0"/>
              </a:spcAft>
              <a:buSzPts val="1900"/>
              <a:buChar char="●"/>
            </a:pPr>
            <a:r>
              <a:rPr lang="en" sz="1900"/>
              <a:t>Figurative and Literal space</a:t>
            </a:r>
            <a:endParaRPr sz="1900"/>
          </a:p>
          <a:p>
            <a:pPr marL="914400" lvl="1" indent="-349250" algn="l" rtl="0">
              <a:spcBef>
                <a:spcPts val="0"/>
              </a:spcBef>
              <a:spcAft>
                <a:spcPts val="0"/>
              </a:spcAft>
              <a:buSzPts val="1900"/>
              <a:buChar char="○"/>
            </a:pPr>
            <a:r>
              <a:rPr lang="en" sz="1900"/>
              <a:t>Choosing their own clothes</a:t>
            </a:r>
            <a:endParaRPr sz="1900"/>
          </a:p>
          <a:p>
            <a:pPr marL="914400" lvl="1" indent="-349250" algn="l" rtl="0">
              <a:spcBef>
                <a:spcPts val="0"/>
              </a:spcBef>
              <a:spcAft>
                <a:spcPts val="0"/>
              </a:spcAft>
              <a:buSzPts val="1900"/>
              <a:buChar char="○"/>
            </a:pPr>
            <a:r>
              <a:rPr lang="en" sz="1900"/>
              <a:t>Freedom in their room (closed door)</a:t>
            </a:r>
            <a:endParaRPr sz="1900"/>
          </a:p>
          <a:p>
            <a:pPr marL="914400" lvl="1" indent="-349250" algn="l" rtl="0">
              <a:spcBef>
                <a:spcPts val="0"/>
              </a:spcBef>
              <a:spcAft>
                <a:spcPts val="0"/>
              </a:spcAft>
              <a:buSzPts val="1900"/>
              <a:buChar char="○"/>
            </a:pPr>
            <a:r>
              <a:rPr lang="en" sz="1900"/>
              <a:t>Respecting their financial choices</a:t>
            </a:r>
            <a:endParaRPr sz="1900"/>
          </a:p>
          <a:p>
            <a:pPr marL="914400" lvl="1" indent="-349250" algn="l" rtl="0">
              <a:spcBef>
                <a:spcPts val="0"/>
              </a:spcBef>
              <a:spcAft>
                <a:spcPts val="0"/>
              </a:spcAft>
              <a:buSzPts val="1900"/>
              <a:buChar char="○"/>
            </a:pPr>
            <a:r>
              <a:rPr lang="en" sz="1900"/>
              <a:t>Rarely look them in the eye!</a:t>
            </a:r>
            <a:endParaRPr sz="1900"/>
          </a:p>
          <a:p>
            <a:pPr marL="914400" lvl="1" indent="-349250" algn="l" rtl="0">
              <a:spcBef>
                <a:spcPts val="0"/>
              </a:spcBef>
              <a:spcAft>
                <a:spcPts val="0"/>
              </a:spcAft>
              <a:buSzPts val="1900"/>
              <a:buChar char="○"/>
            </a:pPr>
            <a:r>
              <a:rPr lang="en" sz="1900"/>
              <a:t>ALLOW THEM TO EXPERIENCE HARDSHIP</a:t>
            </a:r>
            <a:endParaRPr sz="1900"/>
          </a:p>
          <a:p>
            <a:pPr marL="457200" lvl="0" indent="0" algn="l" rtl="0">
              <a:spcBef>
                <a:spcPts val="0"/>
              </a:spcBef>
              <a:spcAft>
                <a:spcPts val="0"/>
              </a:spcAft>
              <a:buNone/>
            </a:pPr>
            <a:endParaRPr sz="1900"/>
          </a:p>
        </p:txBody>
      </p:sp>
      <p:pic>
        <p:nvPicPr>
          <p:cNvPr id="425" name="Google Shape;425;p64"/>
          <p:cNvPicPr preferRelativeResize="0"/>
          <p:nvPr/>
        </p:nvPicPr>
        <p:blipFill rotWithShape="1">
          <a:blip r:embed="rId3">
            <a:alphaModFix/>
          </a:blip>
          <a:srcRect r="49520"/>
          <a:stretch/>
        </p:blipFill>
        <p:spPr>
          <a:xfrm>
            <a:off x="294700" y="1923050"/>
            <a:ext cx="2325024" cy="2790774"/>
          </a:xfrm>
          <a:prstGeom prst="rect">
            <a:avLst/>
          </a:prstGeom>
          <a:noFill/>
          <a:ln>
            <a:noFill/>
          </a:ln>
        </p:spPr>
      </p:pic>
      <p:pic>
        <p:nvPicPr>
          <p:cNvPr id="426" name="Google Shape;426;p64"/>
          <p:cNvPicPr preferRelativeResize="0"/>
          <p:nvPr/>
        </p:nvPicPr>
        <p:blipFill>
          <a:blip r:embed="rId4">
            <a:alphaModFix/>
          </a:blip>
          <a:stretch>
            <a:fillRect/>
          </a:stretch>
        </p:blipFill>
        <p:spPr>
          <a:xfrm>
            <a:off x="294700" y="1822950"/>
            <a:ext cx="2325024" cy="305832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5"/>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How to Keep our Cool and Set the Tone</a:t>
            </a:r>
            <a:endParaRPr/>
          </a:p>
        </p:txBody>
      </p:sp>
      <p:sp>
        <p:nvSpPr>
          <p:cNvPr id="432" name="Google Shape;432;p65"/>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433" name="Google Shape;433;p6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93700" algn="l" rtl="0">
              <a:spcBef>
                <a:spcPts val="0"/>
              </a:spcBef>
              <a:spcAft>
                <a:spcPts val="0"/>
              </a:spcAft>
              <a:buSzPts val="2600"/>
              <a:buAutoNum type="arabicPeriod"/>
            </a:pPr>
            <a:r>
              <a:rPr lang="en" sz="2600"/>
              <a:t> Put on your oxygen mask first</a:t>
            </a:r>
            <a:endParaRPr sz="2600"/>
          </a:p>
          <a:p>
            <a:pPr marL="0" lvl="0" indent="0" algn="l" rtl="0">
              <a:spcBef>
                <a:spcPts val="1600"/>
              </a:spcBef>
              <a:spcAft>
                <a:spcPts val="0"/>
              </a:spcAft>
              <a:buNone/>
            </a:pPr>
            <a:r>
              <a:rPr lang="en" sz="2600"/>
              <a:t>2.    Know your destination</a:t>
            </a:r>
            <a:endParaRPr sz="2600"/>
          </a:p>
          <a:p>
            <a:pPr marL="0" lvl="0" indent="0" algn="l" rtl="0">
              <a:spcBef>
                <a:spcPts val="1600"/>
              </a:spcBef>
              <a:spcAft>
                <a:spcPts val="0"/>
              </a:spcAft>
              <a:buNone/>
            </a:pPr>
            <a:r>
              <a:rPr lang="en" sz="2600"/>
              <a:t>3.     Create space</a:t>
            </a:r>
            <a:endParaRPr sz="2600"/>
          </a:p>
          <a:p>
            <a:pPr marL="457200" lvl="0" indent="0" algn="l" rtl="0">
              <a:spcBef>
                <a:spcPts val="1600"/>
              </a:spcBef>
              <a:spcAft>
                <a:spcPts val="1600"/>
              </a:spcAft>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41" name="Google Shape;441;p66"/>
          <p:cNvSpPr txBox="1">
            <a:spLocks noGrp="1"/>
          </p:cNvSpPr>
          <p:nvPr>
            <p:ph type="body" idx="1"/>
          </p:nvPr>
        </p:nvSpPr>
        <p:spPr>
          <a:xfrm>
            <a:off x="311700" y="4230575"/>
            <a:ext cx="5998800" cy="605100"/>
          </a:xfrm>
          <a:prstGeom prst="rect">
            <a:avLst/>
          </a:prstGeom>
          <a:solidFill>
            <a:schemeClr val="lt1"/>
          </a:solidFill>
        </p:spPr>
        <p:txBody>
          <a:bodyPr spcFirstLastPara="1" wrap="square" lIns="91425" tIns="91425" rIns="91425" bIns="91425" anchor="ctr" anchorCtr="0">
            <a:noAutofit/>
          </a:bodyPr>
          <a:lstStyle/>
          <a:p>
            <a:pPr marL="0" lvl="0" indent="0" algn="l" rtl="0">
              <a:spcBef>
                <a:spcPts val="0"/>
              </a:spcBef>
              <a:spcAft>
                <a:spcPts val="0"/>
              </a:spcAft>
              <a:buNone/>
            </a:pPr>
            <a:r>
              <a:rPr lang="en"/>
              <a:t>Questions and Comments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body" idx="1"/>
          </p:nvPr>
        </p:nvSpPr>
        <p:spPr>
          <a:xfrm>
            <a:off x="311700" y="445025"/>
            <a:ext cx="3999900" cy="412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600" b="1">
              <a:solidFill>
                <a:schemeClr val="lt2"/>
              </a:solidFill>
            </a:endParaRPr>
          </a:p>
          <a:p>
            <a:pPr marL="457200" lvl="0" indent="0" algn="l" rtl="0">
              <a:spcBef>
                <a:spcPts val="1600"/>
              </a:spcBef>
              <a:spcAft>
                <a:spcPts val="0"/>
              </a:spcAft>
              <a:buNone/>
            </a:pPr>
            <a:endParaRPr sz="1800" b="1"/>
          </a:p>
          <a:p>
            <a:pPr marL="0" lvl="0" indent="0" algn="l" rtl="0">
              <a:spcBef>
                <a:spcPts val="1600"/>
              </a:spcBef>
              <a:spcAft>
                <a:spcPts val="1600"/>
              </a:spcAft>
              <a:buNone/>
            </a:pPr>
            <a:endParaRPr sz="1600"/>
          </a:p>
        </p:txBody>
      </p:sp>
      <p:sp>
        <p:nvSpPr>
          <p:cNvPr id="108" name="Google Shape;108;p20"/>
          <p:cNvSpPr txBox="1">
            <a:spLocks noGrp="1"/>
          </p:cNvSpPr>
          <p:nvPr>
            <p:ph type="body" idx="2"/>
          </p:nvPr>
        </p:nvSpPr>
        <p:spPr>
          <a:xfrm>
            <a:off x="471125" y="445075"/>
            <a:ext cx="8361000" cy="412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b="1" u="sng">
                <a:solidFill>
                  <a:schemeClr val="lt2"/>
                </a:solidFill>
              </a:rPr>
              <a:t>Consistent Discipline</a:t>
            </a:r>
            <a:endParaRPr sz="4000" b="1" u="sng">
              <a:solidFill>
                <a:schemeClr val="lt2"/>
              </a:solidFill>
            </a:endParaRPr>
          </a:p>
          <a:p>
            <a:pPr marL="457200" lvl="0" indent="-406400" algn="l" rtl="0">
              <a:spcBef>
                <a:spcPts val="1600"/>
              </a:spcBef>
              <a:spcAft>
                <a:spcPts val="0"/>
              </a:spcAft>
              <a:buSzPts val="2800"/>
              <a:buChar char="●"/>
            </a:pPr>
            <a:r>
              <a:rPr lang="en" sz="2200" b="1">
                <a:latin typeface="Roboto Condensed"/>
                <a:ea typeface="Roboto Condensed"/>
                <a:cs typeface="Roboto Condensed"/>
                <a:sym typeface="Roboto Condensed"/>
              </a:rPr>
              <a:t>Ephesians 6:4-</a:t>
            </a:r>
            <a:r>
              <a:rPr lang="en" sz="2200">
                <a:latin typeface="Roboto Condensed"/>
                <a:ea typeface="Roboto Condensed"/>
                <a:cs typeface="Roboto Condensed"/>
                <a:sym typeface="Roboto Condensed"/>
              </a:rPr>
              <a:t> fathers do not provoke your children to anger but bring them up in the discipline and instruction of the Lord</a:t>
            </a:r>
            <a:endParaRPr sz="2200">
              <a:latin typeface="Roboto Condensed"/>
              <a:ea typeface="Roboto Condensed"/>
              <a:cs typeface="Roboto Condensed"/>
              <a:sym typeface="Roboto Condensed"/>
            </a:endParaRPr>
          </a:p>
          <a:p>
            <a:pPr marL="457200" lvl="0" indent="-406400" algn="l" rtl="0">
              <a:spcBef>
                <a:spcPts val="0"/>
              </a:spcBef>
              <a:spcAft>
                <a:spcPts val="0"/>
              </a:spcAft>
              <a:buSzPts val="2800"/>
              <a:buChar char="●"/>
            </a:pPr>
            <a:r>
              <a:rPr lang="en" sz="2200" b="1">
                <a:latin typeface="Roboto Condensed"/>
                <a:ea typeface="Roboto Condensed"/>
                <a:cs typeface="Roboto Condensed"/>
                <a:sym typeface="Roboto Condensed"/>
              </a:rPr>
              <a:t>Proverbs 13:24</a:t>
            </a:r>
            <a:r>
              <a:rPr lang="en" sz="2200">
                <a:latin typeface="Roboto Condensed"/>
                <a:ea typeface="Roboto Condensed"/>
                <a:cs typeface="Roboto Condensed"/>
                <a:sym typeface="Roboto Condensed"/>
              </a:rPr>
              <a:t>- He who withholds his rod hates his son, but he who loves him disciplines him diligently</a:t>
            </a:r>
            <a:endParaRPr sz="2200">
              <a:latin typeface="Roboto Condensed"/>
              <a:ea typeface="Roboto Condensed"/>
              <a:cs typeface="Roboto Condensed"/>
              <a:sym typeface="Roboto Condensed"/>
            </a:endParaRPr>
          </a:p>
          <a:p>
            <a:pPr marL="457200" lvl="0" indent="-406400" algn="l" rtl="0">
              <a:spcBef>
                <a:spcPts val="0"/>
              </a:spcBef>
              <a:spcAft>
                <a:spcPts val="0"/>
              </a:spcAft>
              <a:buSzPts val="2800"/>
              <a:buChar char="●"/>
            </a:pPr>
            <a:r>
              <a:rPr lang="en" sz="2200" b="1">
                <a:latin typeface="Roboto Condensed"/>
                <a:ea typeface="Roboto Condensed"/>
                <a:cs typeface="Roboto Condensed"/>
                <a:sym typeface="Roboto Condensed"/>
              </a:rPr>
              <a:t>Proverbs 29:17</a:t>
            </a:r>
            <a:r>
              <a:rPr lang="en" sz="2200">
                <a:latin typeface="Roboto Condensed"/>
                <a:ea typeface="Roboto Condensed"/>
                <a:cs typeface="Roboto Condensed"/>
                <a:sym typeface="Roboto Condensed"/>
              </a:rPr>
              <a:t>- Correct your son, and he will give you comfort, he will also delight your soul</a:t>
            </a:r>
            <a:endParaRPr sz="2200">
              <a:latin typeface="Roboto Condensed"/>
              <a:ea typeface="Roboto Condensed"/>
              <a:cs typeface="Roboto Condensed"/>
              <a:sym typeface="Roboto Condensed"/>
            </a:endParaRPr>
          </a:p>
          <a:p>
            <a:pPr marL="457200" lvl="0" indent="0" algn="l" rtl="0">
              <a:spcBef>
                <a:spcPts val="0"/>
              </a:spcBef>
              <a:spcAft>
                <a:spcPts val="0"/>
              </a:spcAft>
              <a:buNone/>
            </a:pPr>
            <a:endParaRPr sz="19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body" idx="1"/>
          </p:nvPr>
        </p:nvSpPr>
        <p:spPr>
          <a:xfrm>
            <a:off x="311700" y="445025"/>
            <a:ext cx="3999900" cy="412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600" b="1">
              <a:solidFill>
                <a:schemeClr val="lt2"/>
              </a:solidFill>
            </a:endParaRPr>
          </a:p>
          <a:p>
            <a:pPr marL="457200" lvl="0" indent="0" algn="l" rtl="0">
              <a:spcBef>
                <a:spcPts val="1600"/>
              </a:spcBef>
              <a:spcAft>
                <a:spcPts val="0"/>
              </a:spcAft>
              <a:buNone/>
            </a:pPr>
            <a:endParaRPr sz="1800" b="1"/>
          </a:p>
          <a:p>
            <a:pPr marL="0" lvl="0" indent="0" algn="l" rtl="0">
              <a:spcBef>
                <a:spcPts val="1600"/>
              </a:spcBef>
              <a:spcAft>
                <a:spcPts val="1600"/>
              </a:spcAft>
              <a:buNone/>
            </a:pPr>
            <a:endParaRPr sz="1600"/>
          </a:p>
        </p:txBody>
      </p:sp>
      <p:sp>
        <p:nvSpPr>
          <p:cNvPr id="114" name="Google Shape;114;p21"/>
          <p:cNvSpPr txBox="1">
            <a:spLocks noGrp="1"/>
          </p:cNvSpPr>
          <p:nvPr>
            <p:ph type="body" idx="2"/>
          </p:nvPr>
        </p:nvSpPr>
        <p:spPr>
          <a:xfrm>
            <a:off x="471125" y="445075"/>
            <a:ext cx="8361000" cy="412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b="1" u="sng">
                <a:solidFill>
                  <a:schemeClr val="lt2"/>
                </a:solidFill>
              </a:rPr>
              <a:t>Consistent Discipline</a:t>
            </a:r>
            <a:endParaRPr sz="2200">
              <a:latin typeface="Roboto Condensed"/>
              <a:ea typeface="Roboto Condensed"/>
              <a:cs typeface="Roboto Condensed"/>
              <a:sym typeface="Roboto Condensed"/>
            </a:endParaRPr>
          </a:p>
          <a:p>
            <a:pPr marL="457200" lvl="0" indent="-406400" algn="l" rtl="0">
              <a:spcBef>
                <a:spcPts val="1600"/>
              </a:spcBef>
              <a:spcAft>
                <a:spcPts val="0"/>
              </a:spcAft>
              <a:buSzPts val="2800"/>
              <a:buChar char="●"/>
            </a:pPr>
            <a:r>
              <a:rPr lang="en" sz="2200" b="1">
                <a:latin typeface="Roboto Condensed"/>
                <a:ea typeface="Roboto Condensed"/>
                <a:cs typeface="Roboto Condensed"/>
                <a:sym typeface="Roboto Condensed"/>
              </a:rPr>
              <a:t>Proverbs 23:13</a:t>
            </a:r>
            <a:r>
              <a:rPr lang="en" sz="2200">
                <a:latin typeface="Roboto Condensed"/>
                <a:ea typeface="Roboto Condensed"/>
                <a:cs typeface="Roboto Condensed"/>
                <a:sym typeface="Roboto Condensed"/>
              </a:rPr>
              <a:t>- do not hold back discipline from the child</a:t>
            </a:r>
            <a:endParaRPr sz="2200">
              <a:latin typeface="Roboto Condensed"/>
              <a:ea typeface="Roboto Condensed"/>
              <a:cs typeface="Roboto Condensed"/>
              <a:sym typeface="Roboto Condensed"/>
            </a:endParaRPr>
          </a:p>
          <a:p>
            <a:pPr marL="457200" lvl="0" indent="-406400" algn="l" rtl="0">
              <a:spcBef>
                <a:spcPts val="0"/>
              </a:spcBef>
              <a:spcAft>
                <a:spcPts val="0"/>
              </a:spcAft>
              <a:buSzPts val="2800"/>
              <a:buChar char="●"/>
            </a:pPr>
            <a:r>
              <a:rPr lang="en" sz="2200" b="1">
                <a:latin typeface="Roboto Condensed"/>
                <a:ea typeface="Roboto Condensed"/>
                <a:cs typeface="Roboto Condensed"/>
                <a:sym typeface="Roboto Condensed"/>
              </a:rPr>
              <a:t>Proverbs 19:18</a:t>
            </a:r>
            <a:r>
              <a:rPr lang="en" sz="2200">
                <a:latin typeface="Roboto Condensed"/>
                <a:ea typeface="Roboto Condensed"/>
                <a:cs typeface="Roboto Condensed"/>
                <a:sym typeface="Roboto Condensed"/>
              </a:rPr>
              <a:t>- discipline your son while there is hope, And do not desire his death</a:t>
            </a:r>
            <a:endParaRPr sz="2200">
              <a:latin typeface="Roboto Condensed"/>
              <a:ea typeface="Roboto Condensed"/>
              <a:cs typeface="Roboto Condensed"/>
              <a:sym typeface="Roboto Condensed"/>
            </a:endParaRPr>
          </a:p>
          <a:p>
            <a:pPr marL="457200" lvl="0" indent="-406400" algn="l" rtl="0">
              <a:spcBef>
                <a:spcPts val="0"/>
              </a:spcBef>
              <a:spcAft>
                <a:spcPts val="0"/>
              </a:spcAft>
              <a:buSzPts val="2800"/>
              <a:buChar char="●"/>
            </a:pPr>
            <a:r>
              <a:rPr lang="en" sz="2200" b="1">
                <a:latin typeface="Roboto Condensed"/>
                <a:ea typeface="Roboto Condensed"/>
                <a:cs typeface="Roboto Condensed"/>
                <a:sym typeface="Roboto Condensed"/>
              </a:rPr>
              <a:t>Proverbs 22:15</a:t>
            </a:r>
            <a:r>
              <a:rPr lang="en" sz="2200">
                <a:latin typeface="Roboto Condensed"/>
                <a:ea typeface="Roboto Condensed"/>
                <a:cs typeface="Roboto Condensed"/>
                <a:sym typeface="Roboto Condensed"/>
              </a:rPr>
              <a:t>-  foolishness is bound up in the heart of a child; The rod of discipline will remove it far from him</a:t>
            </a:r>
            <a:endParaRPr sz="28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265500" y="665400"/>
            <a:ext cx="4045200" cy="3449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t>What the Bible says about Parenting</a:t>
            </a:r>
            <a:endParaRPr sz="4800"/>
          </a:p>
        </p:txBody>
      </p:sp>
      <p:sp>
        <p:nvSpPr>
          <p:cNvPr id="120" name="Google Shape;120;p2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444500" algn="l" rtl="0">
              <a:spcBef>
                <a:spcPts val="0"/>
              </a:spcBef>
              <a:spcAft>
                <a:spcPts val="0"/>
              </a:spcAft>
              <a:buSzPts val="3400"/>
              <a:buChar char="●"/>
            </a:pPr>
            <a:r>
              <a:rPr lang="en" sz="3400"/>
              <a:t>Grace and Love</a:t>
            </a:r>
            <a:endParaRPr sz="3400"/>
          </a:p>
          <a:p>
            <a:pPr marL="457200" lvl="0" indent="-444500" algn="l" rtl="0">
              <a:spcBef>
                <a:spcPts val="1600"/>
              </a:spcBef>
              <a:spcAft>
                <a:spcPts val="0"/>
              </a:spcAft>
              <a:buSzPts val="3400"/>
              <a:buChar char="●"/>
            </a:pPr>
            <a:r>
              <a:rPr lang="en" sz="3400"/>
              <a:t>Consistent Discipline</a:t>
            </a:r>
            <a:endParaRPr sz="3400"/>
          </a:p>
          <a:p>
            <a:pPr marL="457200" lvl="0" indent="-444500" algn="l" rtl="0">
              <a:spcBef>
                <a:spcPts val="1600"/>
              </a:spcBef>
              <a:spcAft>
                <a:spcPts val="0"/>
              </a:spcAft>
              <a:buSzPts val="3400"/>
              <a:buChar char="●"/>
            </a:pPr>
            <a:r>
              <a:rPr lang="en" sz="3400"/>
              <a:t>Intentional Leadership</a:t>
            </a:r>
            <a:endParaRPr sz="3400"/>
          </a:p>
          <a:p>
            <a:pPr marL="457200" lvl="0" indent="0" algn="l" rtl="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body" idx="1"/>
          </p:nvPr>
        </p:nvSpPr>
        <p:spPr>
          <a:xfrm>
            <a:off x="311700" y="445025"/>
            <a:ext cx="8319000" cy="412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b="1" u="sng">
                <a:solidFill>
                  <a:schemeClr val="lt2"/>
                </a:solidFill>
              </a:rPr>
              <a:t>Intentional Guidance</a:t>
            </a:r>
            <a:endParaRPr sz="4000" b="1" u="sng">
              <a:solidFill>
                <a:schemeClr val="lt2"/>
              </a:solidFill>
            </a:endParaRPr>
          </a:p>
          <a:p>
            <a:pPr marL="457200" lvl="0" indent="-368300" algn="l" rtl="0">
              <a:spcBef>
                <a:spcPts val="1600"/>
              </a:spcBef>
              <a:spcAft>
                <a:spcPts val="0"/>
              </a:spcAft>
              <a:buSzPts val="2200"/>
              <a:buChar char="●"/>
            </a:pPr>
            <a:r>
              <a:rPr lang="en" sz="2200" b="1">
                <a:latin typeface="Roboto Condensed"/>
                <a:ea typeface="Roboto Condensed"/>
                <a:cs typeface="Roboto Condensed"/>
                <a:sym typeface="Roboto Condensed"/>
              </a:rPr>
              <a:t>Proverbs 22:6</a:t>
            </a:r>
            <a:r>
              <a:rPr lang="en" sz="2200">
                <a:latin typeface="Roboto Condensed"/>
                <a:ea typeface="Roboto Condensed"/>
                <a:cs typeface="Roboto Condensed"/>
                <a:sym typeface="Roboto Condensed"/>
              </a:rPr>
              <a:t> Train a child up in the way he should go, even when he is old he will not depart from it</a:t>
            </a:r>
            <a:endParaRPr sz="2200">
              <a:latin typeface="Roboto Condensed"/>
              <a:ea typeface="Roboto Condensed"/>
              <a:cs typeface="Roboto Condensed"/>
              <a:sym typeface="Roboto Condensed"/>
            </a:endParaRPr>
          </a:p>
          <a:p>
            <a:pPr marL="457200" lvl="0" indent="-368300" algn="l" rtl="0">
              <a:spcBef>
                <a:spcPts val="0"/>
              </a:spcBef>
              <a:spcAft>
                <a:spcPts val="0"/>
              </a:spcAft>
              <a:buSzPts val="2200"/>
              <a:buChar char="●"/>
            </a:pPr>
            <a:r>
              <a:rPr lang="en" sz="2200" b="1">
                <a:latin typeface="Roboto Condensed"/>
                <a:ea typeface="Roboto Condensed"/>
                <a:cs typeface="Roboto Condensed"/>
                <a:sym typeface="Roboto Condensed"/>
              </a:rPr>
              <a:t>Colossians 3:21</a:t>
            </a:r>
            <a:r>
              <a:rPr lang="en" sz="2200">
                <a:latin typeface="Roboto Condensed"/>
                <a:ea typeface="Roboto Condensed"/>
                <a:cs typeface="Roboto Condensed"/>
                <a:sym typeface="Roboto Condensed"/>
              </a:rPr>
              <a:t>- fathers do not exasperate your children, so that they will not lose heart</a:t>
            </a:r>
            <a:endParaRPr sz="2200">
              <a:latin typeface="Roboto Condensed"/>
              <a:ea typeface="Roboto Condensed"/>
              <a:cs typeface="Roboto Condensed"/>
              <a:sym typeface="Roboto Condensed"/>
            </a:endParaRPr>
          </a:p>
          <a:p>
            <a:pPr marL="457200" lvl="0" indent="-368300" algn="l" rtl="0">
              <a:spcBef>
                <a:spcPts val="0"/>
              </a:spcBef>
              <a:spcAft>
                <a:spcPts val="0"/>
              </a:spcAft>
              <a:buSzPts val="2200"/>
              <a:buChar char="●"/>
            </a:pPr>
            <a:r>
              <a:rPr lang="en" sz="2200" b="1">
                <a:latin typeface="Roboto Condensed"/>
                <a:ea typeface="Roboto Condensed"/>
                <a:cs typeface="Roboto Condensed"/>
                <a:sym typeface="Roboto Condensed"/>
              </a:rPr>
              <a:t>Joshua 4:20-24</a:t>
            </a:r>
            <a:r>
              <a:rPr lang="en" sz="2200">
                <a:latin typeface="Roboto Condensed"/>
                <a:ea typeface="Roboto Condensed"/>
                <a:cs typeface="Roboto Condensed"/>
                <a:sym typeface="Roboto Condensed"/>
              </a:rPr>
              <a:t>-....inform your children God dried up the Jordan</a:t>
            </a:r>
            <a:endParaRPr sz="2200">
              <a:latin typeface="Roboto Condensed"/>
              <a:ea typeface="Roboto Condensed"/>
              <a:cs typeface="Roboto Condensed"/>
              <a:sym typeface="Roboto Condensed"/>
            </a:endParaRPr>
          </a:p>
          <a:p>
            <a:pPr marL="0" lvl="0" indent="0" algn="l" rtl="0">
              <a:spcBef>
                <a:spcPts val="0"/>
              </a:spcBef>
              <a:spcAft>
                <a:spcPts val="0"/>
              </a:spcAft>
              <a:buNone/>
            </a:pPr>
            <a:endParaRPr sz="1800" b="1"/>
          </a:p>
          <a:p>
            <a:pPr marL="0" lvl="0" indent="0" algn="l" rtl="0">
              <a:spcBef>
                <a:spcPts val="1600"/>
              </a:spcBef>
              <a:spcAft>
                <a:spcPts val="1600"/>
              </a:spcAft>
              <a:buNone/>
            </a:pPr>
            <a:endParaRPr sz="1600"/>
          </a:p>
        </p:txBody>
      </p: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1692</Words>
  <Application>Microsoft Office PowerPoint</Application>
  <PresentationFormat>On-screen Show (16:9)</PresentationFormat>
  <Paragraphs>254</Paragraphs>
  <Slides>52</Slides>
  <Notes>52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Old Standard TT</vt:lpstr>
      <vt:lpstr>Roboto Condensed</vt:lpstr>
      <vt:lpstr>Roboto</vt:lpstr>
      <vt:lpstr>Paperback</vt:lpstr>
      <vt:lpstr>Keeping Your Cool and Setting the Tone of Your Family</vt:lpstr>
      <vt:lpstr>What is Keeping your cool and Setting the Tone?</vt:lpstr>
      <vt:lpstr>Why?</vt:lpstr>
      <vt:lpstr>What the Bible says about Parenting</vt:lpstr>
      <vt:lpstr>What the Bible says about Parenting</vt:lpstr>
      <vt:lpstr>PowerPoint Presentation</vt:lpstr>
      <vt:lpstr>PowerPoint Presentation</vt:lpstr>
      <vt:lpstr>What the Bible says about Parenting</vt:lpstr>
      <vt:lpstr>PowerPoint Presentation</vt:lpstr>
      <vt:lpstr>PowerPoint Presentation</vt:lpstr>
      <vt:lpstr>PowerPoint Presentation</vt:lpstr>
      <vt:lpstr>Keeping our cool and setting the tone.   Being a stable, intentional leader for our children.</vt:lpstr>
      <vt:lpstr>PowerPoint Presentation</vt:lpstr>
      <vt:lpstr>PowerPoint Presentation</vt:lpstr>
      <vt:lpstr>The Importance of Keeping Our Cool...</vt:lpstr>
      <vt:lpstr>The Importance of Keeping our Cool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Importance of Keeping our Cool</vt:lpstr>
      <vt:lpstr>PowerPoint Presentation</vt:lpstr>
      <vt:lpstr>The Important of Keeping our Cool</vt:lpstr>
      <vt:lpstr>PowerPoint Presentation</vt:lpstr>
      <vt:lpstr>The Importance of Keeping our Cool</vt:lpstr>
      <vt:lpstr>How to Keep our Cool</vt:lpstr>
      <vt:lpstr>How to Keep our Cool and Set the Tone</vt:lpstr>
      <vt:lpstr>PowerPoint Presentation</vt:lpstr>
      <vt:lpstr>PowerPoint Presentation</vt:lpstr>
      <vt:lpstr>PowerPoint Presentation</vt:lpstr>
      <vt:lpstr>How to Keep our Cool and Set the Tone</vt:lpstr>
      <vt:lpstr>How to Keep our Cool and Set the Tone</vt:lpstr>
      <vt:lpstr>PowerPoint Presentation</vt:lpstr>
      <vt:lpstr>PowerPoint Presentation</vt:lpstr>
      <vt:lpstr>PowerPoint Presentation</vt:lpstr>
      <vt:lpstr>PowerPoint Presentation</vt:lpstr>
      <vt:lpstr>How to Keep our Cool and Set the Tone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Keep our Cool and Set the Tone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Your Cool and Setting the Tone of Your Family</dc:title>
  <cp:lastModifiedBy>DoddH</cp:lastModifiedBy>
  <cp:revision>1</cp:revision>
  <dcterms:modified xsi:type="dcterms:W3CDTF">2023-04-14T15:11:40Z</dcterms:modified>
</cp:coreProperties>
</file>