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60" r:id="rId6"/>
    <p:sldId id="261" r:id="rId7"/>
    <p:sldId id="262" r:id="rId8"/>
    <p:sldId id="309" r:id="rId9"/>
    <p:sldId id="310" r:id="rId10"/>
    <p:sldId id="263" r:id="rId11"/>
    <p:sldId id="264" r:id="rId12"/>
    <p:sldId id="265" r:id="rId13"/>
    <p:sldId id="266" r:id="rId14"/>
    <p:sldId id="267" r:id="rId15"/>
    <p:sldId id="268" r:id="rId16"/>
    <p:sldId id="269" r:id="rId17"/>
    <p:sldId id="270" r:id="rId18"/>
    <p:sldId id="271" r:id="rId19"/>
    <p:sldId id="272" r:id="rId20"/>
    <p:sldId id="273" r:id="rId21"/>
    <p:sldId id="276" r:id="rId22"/>
    <p:sldId id="277" r:id="rId23"/>
    <p:sldId id="278" r:id="rId24"/>
    <p:sldId id="306" r:id="rId25"/>
    <p:sldId id="311" r:id="rId26"/>
    <p:sldId id="307" r:id="rId27"/>
    <p:sldId id="279" r:id="rId28"/>
    <p:sldId id="280" r:id="rId29"/>
    <p:sldId id="281" r:id="rId30"/>
    <p:sldId id="282" r:id="rId31"/>
    <p:sldId id="283" r:id="rId32"/>
    <p:sldId id="284" r:id="rId33"/>
    <p:sldId id="285" r:id="rId34"/>
    <p:sldId id="286" r:id="rId35"/>
    <p:sldId id="304"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5" r:id="rId49"/>
    <p:sldId id="300" r:id="rId50"/>
    <p:sldId id="301" r:id="rId51"/>
    <p:sldId id="302" r:id="rId52"/>
    <p:sldId id="312"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7" autoAdjust="0"/>
    <p:restoredTop sz="94671" autoAdjust="0"/>
  </p:normalViewPr>
  <p:slideViewPr>
    <p:cSldViewPr>
      <p:cViewPr varScale="1">
        <p:scale>
          <a:sx n="70" d="100"/>
          <a:sy n="70" d="100"/>
        </p:scale>
        <p:origin x="-1404" y="-90"/>
      </p:cViewPr>
      <p:guideLst>
        <p:guide orient="horz" pos="2160"/>
        <p:guide pos="2880"/>
      </p:guideLst>
    </p:cSldViewPr>
  </p:slideViewPr>
  <p:outlineViewPr>
    <p:cViewPr>
      <p:scale>
        <a:sx n="33" d="100"/>
        <a:sy n="33" d="100"/>
      </p:scale>
      <p:origin x="0" y="656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33DB1B3C-A595-4161-A371-5D75946819BC}" type="datetimeFigureOut">
              <a:rPr lang="en-US" smtClean="0"/>
              <a:t>2/26/2016</a:t>
            </a:fld>
            <a:endParaRPr lang="en-US"/>
          </a:p>
        </p:txBody>
      </p:sp>
      <p:sp>
        <p:nvSpPr>
          <p:cNvPr id="16" name="Slide Number Placeholder 15"/>
          <p:cNvSpPr>
            <a:spLocks noGrp="1"/>
          </p:cNvSpPr>
          <p:nvPr>
            <p:ph type="sldNum" sz="quarter" idx="11"/>
          </p:nvPr>
        </p:nvSpPr>
        <p:spPr/>
        <p:txBody>
          <a:bodyPr/>
          <a:lstStyle/>
          <a:p>
            <a:fld id="{17D730B3-62E7-4F48-8990-D98B046E28C1}"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3DB1B3C-A595-4161-A371-5D75946819BC}" type="datetimeFigureOut">
              <a:rPr lang="en-US" smtClean="0"/>
              <a:t>2/26/2016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D730B3-62E7-4F48-8990-D98B046E28C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3DB1B3C-A595-4161-A371-5D75946819BC}" type="datetimeFigureOut">
              <a:rPr lang="en-US" smtClean="0"/>
              <a:t>2/26/2016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D730B3-62E7-4F48-8990-D98B046E28C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33DB1B3C-A595-4161-A371-5D75946819BC}" type="datetimeFigureOut">
              <a:rPr lang="en-US" smtClean="0"/>
              <a:t>2/26/2016</a:t>
            </a:fld>
            <a:endParaRPr lang="en-US"/>
          </a:p>
        </p:txBody>
      </p:sp>
      <p:sp>
        <p:nvSpPr>
          <p:cNvPr id="15" name="Slide Number Placeholder 14"/>
          <p:cNvSpPr>
            <a:spLocks noGrp="1"/>
          </p:cNvSpPr>
          <p:nvPr>
            <p:ph type="sldNum" sz="quarter" idx="15"/>
          </p:nvPr>
        </p:nvSpPr>
        <p:spPr/>
        <p:txBody>
          <a:bodyPr/>
          <a:lstStyle>
            <a:lvl1pPr algn="ctr">
              <a:defRPr/>
            </a:lvl1pPr>
          </a:lstStyle>
          <a:p>
            <a:fld id="{17D730B3-62E7-4F48-8990-D98B046E28C1}"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3DB1B3C-A595-4161-A371-5D75946819BC}" type="datetimeFigureOut">
              <a:rPr lang="en-US" smtClean="0"/>
              <a:t>2/26/2016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D730B3-62E7-4F48-8990-D98B046E28C1}" type="slidenum">
              <a:rPr lang="en-US" smtClean="0"/>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3DB1B3C-A595-4161-A371-5D75946819BC}" type="datetimeFigureOut">
              <a:rPr lang="en-US" smtClean="0"/>
              <a:t>2/26/2016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D730B3-62E7-4F48-8990-D98B046E28C1}"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17D730B3-62E7-4F48-8990-D98B046E28C1}" type="slidenum">
              <a:rPr lang="en-US" smtClean="0"/>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33DB1B3C-A595-4161-A371-5D75946819BC}" type="datetimeFigureOut">
              <a:rPr lang="en-US" smtClean="0"/>
              <a:t>2/26/2016</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3DB1B3C-A595-4161-A371-5D75946819BC}" type="datetimeFigureOut">
              <a:rPr lang="en-US" smtClean="0"/>
              <a:t>2/26/2016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D730B3-62E7-4F48-8990-D98B046E28C1}"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DB1B3C-A595-4161-A371-5D75946819BC}" type="datetimeFigureOut">
              <a:rPr lang="en-US" smtClean="0"/>
              <a:t>2/26/2016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D730B3-62E7-4F48-8990-D98B046E28C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33DB1B3C-A595-4161-A371-5D75946819BC}" type="datetimeFigureOut">
              <a:rPr lang="en-US" smtClean="0"/>
              <a:t>2/26/2016</a:t>
            </a:fld>
            <a:endParaRPr lang="en-US"/>
          </a:p>
        </p:txBody>
      </p:sp>
      <p:sp>
        <p:nvSpPr>
          <p:cNvPr id="9" name="Slide Number Placeholder 8"/>
          <p:cNvSpPr>
            <a:spLocks noGrp="1"/>
          </p:cNvSpPr>
          <p:nvPr>
            <p:ph type="sldNum" sz="quarter" idx="15"/>
          </p:nvPr>
        </p:nvSpPr>
        <p:spPr/>
        <p:txBody>
          <a:bodyPr/>
          <a:lstStyle/>
          <a:p>
            <a:fld id="{17D730B3-62E7-4F48-8990-D98B046E28C1}" type="slidenum">
              <a:rPr lang="en-US" smtClean="0"/>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33DB1B3C-A595-4161-A371-5D75946819BC}" type="datetimeFigureOut">
              <a:rPr lang="en-US" smtClean="0"/>
              <a:t>2/26/2016</a:t>
            </a:fld>
            <a:endParaRPr lang="en-US"/>
          </a:p>
        </p:txBody>
      </p:sp>
      <p:sp>
        <p:nvSpPr>
          <p:cNvPr id="9" name="Slide Number Placeholder 8"/>
          <p:cNvSpPr>
            <a:spLocks noGrp="1"/>
          </p:cNvSpPr>
          <p:nvPr>
            <p:ph type="sldNum" sz="quarter" idx="11"/>
          </p:nvPr>
        </p:nvSpPr>
        <p:spPr/>
        <p:txBody>
          <a:bodyPr/>
          <a:lstStyle/>
          <a:p>
            <a:fld id="{17D730B3-62E7-4F48-8990-D98B046E28C1}"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33DB1B3C-A595-4161-A371-5D75946819BC}" type="datetimeFigureOut">
              <a:rPr lang="en-US" smtClean="0"/>
              <a:t>2/26/2016</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17D730B3-62E7-4F48-8990-D98B046E28C1}" type="slidenum">
              <a:rPr lang="en-US" smtClean="0"/>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b="1" dirty="0" smtClean="0"/>
              <a:t>Evaluating Cultural Trends</a:t>
            </a:r>
            <a:endParaRPr lang="en-US" b="1" dirty="0"/>
          </a:p>
        </p:txBody>
      </p:sp>
    </p:spTree>
    <p:extLst>
      <p:ext uri="{BB962C8B-B14F-4D97-AF65-F5344CB8AC3E}">
        <p14:creationId xmlns:p14="http://schemas.microsoft.com/office/powerpoint/2010/main" val="128664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I. Abdication of Parental Authority</a:t>
            </a:r>
            <a:endParaRPr lang="en-US" dirty="0"/>
          </a:p>
        </p:txBody>
      </p:sp>
    </p:spTree>
    <p:extLst>
      <p:ext uri="{BB962C8B-B14F-4D97-AF65-F5344CB8AC3E}">
        <p14:creationId xmlns:p14="http://schemas.microsoft.com/office/powerpoint/2010/main" val="531942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ctr">
              <a:buNone/>
            </a:pPr>
            <a:r>
              <a:rPr lang="en-US" b="1" i="1" dirty="0" smtClean="0">
                <a:solidFill>
                  <a:schemeClr val="accent4">
                    <a:lumMod val="40000"/>
                    <a:lumOff val="60000"/>
                  </a:schemeClr>
                </a:solidFill>
              </a:rPr>
              <a:t>The Collapse of Parenting</a:t>
            </a:r>
            <a:r>
              <a:rPr lang="en-US" b="1" dirty="0" smtClean="0">
                <a:solidFill>
                  <a:schemeClr val="accent4">
                    <a:lumMod val="40000"/>
                    <a:lumOff val="60000"/>
                  </a:schemeClr>
                </a:solidFill>
              </a:rPr>
              <a:t>, by Leonard Sax</a:t>
            </a:r>
            <a:endParaRPr lang="en-US" b="1" dirty="0">
              <a:solidFill>
                <a:schemeClr val="accent4">
                  <a:lumMod val="40000"/>
                  <a:lumOff val="60000"/>
                </a:schemeClr>
              </a:solidFill>
            </a:endParaRPr>
          </a:p>
        </p:txBody>
      </p:sp>
      <p:sp>
        <p:nvSpPr>
          <p:cNvPr id="3" name="Title 2"/>
          <p:cNvSpPr>
            <a:spLocks noGrp="1"/>
          </p:cNvSpPr>
          <p:nvPr>
            <p:ph type="title"/>
          </p:nvPr>
        </p:nvSpPr>
        <p:spPr/>
        <p:txBody>
          <a:bodyPr>
            <a:normAutofit/>
          </a:bodyPr>
          <a:lstStyle/>
          <a:p>
            <a:r>
              <a:rPr lang="en-US" dirty="0" smtClean="0"/>
              <a:t>I. Abdication of Parental Authority</a:t>
            </a:r>
            <a:endParaRPr lang="en-US" dirty="0"/>
          </a:p>
        </p:txBody>
      </p:sp>
    </p:spTree>
    <p:extLst>
      <p:ext uri="{BB962C8B-B14F-4D97-AF65-F5344CB8AC3E}">
        <p14:creationId xmlns:p14="http://schemas.microsoft.com/office/powerpoint/2010/main" val="12707675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ctr">
              <a:buNone/>
            </a:pPr>
            <a:r>
              <a:rPr lang="en-US" b="1" i="1" dirty="0" smtClean="0">
                <a:solidFill>
                  <a:schemeClr val="accent4">
                    <a:lumMod val="40000"/>
                    <a:lumOff val="60000"/>
                  </a:schemeClr>
                </a:solidFill>
              </a:rPr>
              <a:t>The Collapse of Parenting</a:t>
            </a:r>
            <a:r>
              <a:rPr lang="en-US" b="1" dirty="0" smtClean="0">
                <a:solidFill>
                  <a:schemeClr val="accent4">
                    <a:lumMod val="40000"/>
                    <a:lumOff val="60000"/>
                  </a:schemeClr>
                </a:solidFill>
              </a:rPr>
              <a:t>, by Leonard Sax</a:t>
            </a:r>
          </a:p>
          <a:p>
            <a:endParaRPr lang="en-US" i="1" dirty="0" smtClean="0"/>
          </a:p>
          <a:p>
            <a:r>
              <a:rPr lang="en-US" i="1" dirty="0" smtClean="0"/>
              <a:t>“There’s been a transfer of authority from parents to kids.”</a:t>
            </a:r>
            <a:endParaRPr lang="en-US" i="1" dirty="0"/>
          </a:p>
        </p:txBody>
      </p:sp>
      <p:sp>
        <p:nvSpPr>
          <p:cNvPr id="3" name="Title 2"/>
          <p:cNvSpPr>
            <a:spLocks noGrp="1"/>
          </p:cNvSpPr>
          <p:nvPr>
            <p:ph type="title"/>
          </p:nvPr>
        </p:nvSpPr>
        <p:spPr/>
        <p:txBody>
          <a:bodyPr>
            <a:normAutofit/>
          </a:bodyPr>
          <a:lstStyle/>
          <a:p>
            <a:r>
              <a:rPr lang="en-US" dirty="0" smtClean="0"/>
              <a:t>I. Abdication of Parental Authority</a:t>
            </a:r>
            <a:endParaRPr lang="en-US" dirty="0"/>
          </a:p>
        </p:txBody>
      </p:sp>
    </p:spTree>
    <p:extLst>
      <p:ext uri="{BB962C8B-B14F-4D97-AF65-F5344CB8AC3E}">
        <p14:creationId xmlns:p14="http://schemas.microsoft.com/office/powerpoint/2010/main" val="3292349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ctr">
              <a:buNone/>
            </a:pPr>
            <a:r>
              <a:rPr lang="en-US" b="1" i="1" dirty="0" smtClean="0">
                <a:solidFill>
                  <a:schemeClr val="accent4">
                    <a:lumMod val="40000"/>
                    <a:lumOff val="60000"/>
                  </a:schemeClr>
                </a:solidFill>
              </a:rPr>
              <a:t>The Collapse of Parenting</a:t>
            </a:r>
            <a:r>
              <a:rPr lang="en-US" b="1" dirty="0" smtClean="0">
                <a:solidFill>
                  <a:schemeClr val="accent4">
                    <a:lumMod val="40000"/>
                    <a:lumOff val="60000"/>
                  </a:schemeClr>
                </a:solidFill>
              </a:rPr>
              <a:t>, by Leonard Sax</a:t>
            </a:r>
          </a:p>
          <a:p>
            <a:endParaRPr lang="en-US" i="1" dirty="0" smtClean="0"/>
          </a:p>
          <a:p>
            <a:r>
              <a:rPr lang="en-US" i="1" dirty="0" smtClean="0"/>
              <a:t>“There’s been a transfer of authority from parents to kids.”</a:t>
            </a:r>
          </a:p>
          <a:p>
            <a:endParaRPr lang="en-US" i="1" dirty="0"/>
          </a:p>
          <a:p>
            <a:r>
              <a:rPr lang="en-US" i="1" dirty="0" smtClean="0"/>
              <a:t>“They now see their job as facilitating whatever a kid wants to do.” </a:t>
            </a:r>
            <a:endParaRPr lang="en-US" i="1" dirty="0"/>
          </a:p>
        </p:txBody>
      </p:sp>
      <p:sp>
        <p:nvSpPr>
          <p:cNvPr id="3" name="Title 2"/>
          <p:cNvSpPr>
            <a:spLocks noGrp="1"/>
          </p:cNvSpPr>
          <p:nvPr>
            <p:ph type="title"/>
          </p:nvPr>
        </p:nvSpPr>
        <p:spPr/>
        <p:txBody>
          <a:bodyPr>
            <a:normAutofit/>
          </a:bodyPr>
          <a:lstStyle/>
          <a:p>
            <a:r>
              <a:rPr lang="en-US" dirty="0" smtClean="0"/>
              <a:t>I. Abdication of Parental Authority</a:t>
            </a:r>
            <a:endParaRPr lang="en-US" dirty="0"/>
          </a:p>
        </p:txBody>
      </p:sp>
    </p:spTree>
    <p:extLst>
      <p:ext uri="{BB962C8B-B14F-4D97-AF65-F5344CB8AC3E}">
        <p14:creationId xmlns:p14="http://schemas.microsoft.com/office/powerpoint/2010/main" val="1932810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ctr">
              <a:buNone/>
            </a:pPr>
            <a:r>
              <a:rPr lang="en-US" b="1" i="1" dirty="0" smtClean="0">
                <a:solidFill>
                  <a:schemeClr val="accent4">
                    <a:lumMod val="40000"/>
                    <a:lumOff val="60000"/>
                  </a:schemeClr>
                </a:solidFill>
              </a:rPr>
              <a:t>The Collapse of Parenting</a:t>
            </a:r>
            <a:r>
              <a:rPr lang="en-US" b="1" dirty="0" smtClean="0">
                <a:solidFill>
                  <a:schemeClr val="accent4">
                    <a:lumMod val="40000"/>
                    <a:lumOff val="60000"/>
                  </a:schemeClr>
                </a:solidFill>
              </a:rPr>
              <a:t>, by Leonard Sax</a:t>
            </a:r>
          </a:p>
          <a:p>
            <a:endParaRPr lang="en-US" i="1" dirty="0" smtClean="0"/>
          </a:p>
          <a:p>
            <a:r>
              <a:rPr lang="en-US" i="1" dirty="0" smtClean="0"/>
              <a:t>“There’s been a transfer of authority from parents to kids.”</a:t>
            </a:r>
          </a:p>
          <a:p>
            <a:endParaRPr lang="en-US" i="1" dirty="0"/>
          </a:p>
          <a:p>
            <a:r>
              <a:rPr lang="en-US" i="1" dirty="0" smtClean="0"/>
              <a:t>“They now see their job as facilitating whatever a kid wants to do.” </a:t>
            </a:r>
          </a:p>
          <a:p>
            <a:endParaRPr lang="en-US" i="1" dirty="0"/>
          </a:p>
          <a:p>
            <a:r>
              <a:rPr lang="en-US" b="1" i="1" dirty="0" smtClean="0"/>
              <a:t>Parents now value self-expression at all costs! </a:t>
            </a:r>
            <a:endParaRPr lang="en-US" b="1" i="1" dirty="0"/>
          </a:p>
        </p:txBody>
      </p:sp>
      <p:sp>
        <p:nvSpPr>
          <p:cNvPr id="3" name="Title 2"/>
          <p:cNvSpPr>
            <a:spLocks noGrp="1"/>
          </p:cNvSpPr>
          <p:nvPr>
            <p:ph type="title"/>
          </p:nvPr>
        </p:nvSpPr>
        <p:spPr/>
        <p:txBody>
          <a:bodyPr>
            <a:normAutofit/>
          </a:bodyPr>
          <a:lstStyle/>
          <a:p>
            <a:r>
              <a:rPr lang="en-US" dirty="0" smtClean="0"/>
              <a:t>I. Abdication of Parental Authority</a:t>
            </a:r>
            <a:endParaRPr lang="en-US" dirty="0"/>
          </a:p>
        </p:txBody>
      </p:sp>
    </p:spTree>
    <p:extLst>
      <p:ext uri="{BB962C8B-B14F-4D97-AF65-F5344CB8AC3E}">
        <p14:creationId xmlns:p14="http://schemas.microsoft.com/office/powerpoint/2010/main" val="11150342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2800" b="1" dirty="0" smtClean="0">
                <a:solidFill>
                  <a:schemeClr val="accent2"/>
                </a:solidFill>
              </a:rPr>
              <a:t>RESULTS:</a:t>
            </a:r>
            <a:r>
              <a:rPr lang="en-US" sz="2800" b="1" dirty="0" smtClean="0">
                <a:solidFill>
                  <a:schemeClr val="accent4">
                    <a:lumMod val="40000"/>
                    <a:lumOff val="60000"/>
                  </a:schemeClr>
                </a:solidFill>
              </a:rPr>
              <a:t> </a:t>
            </a:r>
          </a:p>
          <a:p>
            <a:endParaRPr lang="en-US" dirty="0">
              <a:solidFill>
                <a:schemeClr val="accent4">
                  <a:lumMod val="40000"/>
                  <a:lumOff val="60000"/>
                </a:schemeClr>
              </a:solidFill>
            </a:endParaRPr>
          </a:p>
        </p:txBody>
      </p:sp>
      <p:sp>
        <p:nvSpPr>
          <p:cNvPr id="3" name="Title 2"/>
          <p:cNvSpPr>
            <a:spLocks noGrp="1"/>
          </p:cNvSpPr>
          <p:nvPr>
            <p:ph type="title"/>
          </p:nvPr>
        </p:nvSpPr>
        <p:spPr/>
        <p:txBody>
          <a:bodyPr>
            <a:normAutofit/>
          </a:bodyPr>
          <a:lstStyle/>
          <a:p>
            <a:r>
              <a:rPr lang="en-US" dirty="0" smtClean="0"/>
              <a:t>I. Abdication of Parental Authority</a:t>
            </a:r>
            <a:endParaRPr lang="en-US" dirty="0"/>
          </a:p>
        </p:txBody>
      </p:sp>
    </p:spTree>
    <p:extLst>
      <p:ext uri="{BB962C8B-B14F-4D97-AF65-F5344CB8AC3E}">
        <p14:creationId xmlns:p14="http://schemas.microsoft.com/office/powerpoint/2010/main" val="40855193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2800" b="1" dirty="0" smtClean="0">
                <a:solidFill>
                  <a:schemeClr val="accent2"/>
                </a:solidFill>
              </a:rPr>
              <a:t>RESULTS:</a:t>
            </a:r>
            <a:r>
              <a:rPr lang="en-US" sz="2800" b="1" dirty="0" smtClean="0">
                <a:solidFill>
                  <a:schemeClr val="accent4">
                    <a:lumMod val="40000"/>
                    <a:lumOff val="60000"/>
                  </a:schemeClr>
                </a:solidFill>
              </a:rPr>
              <a:t> </a:t>
            </a:r>
          </a:p>
          <a:p>
            <a:endParaRPr lang="en-US" sz="2800" b="1" dirty="0" smtClean="0">
              <a:solidFill>
                <a:schemeClr val="accent4">
                  <a:lumMod val="40000"/>
                  <a:lumOff val="60000"/>
                </a:schemeClr>
              </a:solidFill>
            </a:endParaRPr>
          </a:p>
          <a:p>
            <a:endParaRPr lang="en-US" dirty="0">
              <a:solidFill>
                <a:schemeClr val="accent4">
                  <a:lumMod val="40000"/>
                  <a:lumOff val="60000"/>
                </a:schemeClr>
              </a:solidFill>
            </a:endParaRPr>
          </a:p>
        </p:txBody>
      </p:sp>
      <p:sp>
        <p:nvSpPr>
          <p:cNvPr id="3" name="Title 2"/>
          <p:cNvSpPr>
            <a:spLocks noGrp="1"/>
          </p:cNvSpPr>
          <p:nvPr>
            <p:ph type="title"/>
          </p:nvPr>
        </p:nvSpPr>
        <p:spPr/>
        <p:txBody>
          <a:bodyPr>
            <a:normAutofit/>
          </a:bodyPr>
          <a:lstStyle/>
          <a:p>
            <a:r>
              <a:rPr lang="en-US" dirty="0" smtClean="0"/>
              <a:t>I. Abdication of Parental Authority</a:t>
            </a:r>
            <a:endParaRPr lang="en-US" dirty="0"/>
          </a:p>
        </p:txBody>
      </p:sp>
      <p:sp>
        <p:nvSpPr>
          <p:cNvPr id="4" name="Rectangle 3"/>
          <p:cNvSpPr/>
          <p:nvPr/>
        </p:nvSpPr>
        <p:spPr>
          <a:xfrm>
            <a:off x="1219200" y="2209800"/>
            <a:ext cx="7086600" cy="3276600"/>
          </a:xfrm>
          <a:prstGeom prst="rect">
            <a:avLst/>
          </a:prstGeom>
          <a:solidFill>
            <a:schemeClr val="accent6">
              <a:lumMod val="5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i="1" dirty="0" smtClean="0"/>
              <a:t>Sax </a:t>
            </a:r>
            <a:r>
              <a:rPr lang="en-US" sz="2800" i="1" dirty="0"/>
              <a:t>cites numerous studies that found that a lack of parental authority is </a:t>
            </a:r>
            <a:r>
              <a:rPr lang="en-US" sz="2800" i="1" dirty="0" smtClean="0"/>
              <a:t>why obesity </a:t>
            </a:r>
            <a:r>
              <a:rPr lang="en-US" sz="2800" i="1" dirty="0"/>
              <a:t>is on the rise, why more kids are on anti-anxiety and ADD meds, why children have a culture of disrespect, seem fragile, and why American children no longer lead the world in education.</a:t>
            </a:r>
            <a:endParaRPr lang="en-US" sz="2800" dirty="0"/>
          </a:p>
        </p:txBody>
      </p:sp>
    </p:spTree>
    <p:extLst>
      <p:ext uri="{BB962C8B-B14F-4D97-AF65-F5344CB8AC3E}">
        <p14:creationId xmlns:p14="http://schemas.microsoft.com/office/powerpoint/2010/main" val="1392283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2800" b="1" dirty="0" smtClean="0">
                <a:solidFill>
                  <a:schemeClr val="accent2"/>
                </a:solidFill>
              </a:rPr>
              <a:t>RESULTS:</a:t>
            </a:r>
            <a:r>
              <a:rPr lang="en-US" sz="2800" b="1" dirty="0" smtClean="0">
                <a:solidFill>
                  <a:schemeClr val="accent4">
                    <a:lumMod val="40000"/>
                    <a:lumOff val="60000"/>
                  </a:schemeClr>
                </a:solidFill>
              </a:rPr>
              <a:t> </a:t>
            </a:r>
          </a:p>
          <a:p>
            <a:endParaRPr lang="en-US" sz="2800" b="1" dirty="0" smtClean="0">
              <a:solidFill>
                <a:schemeClr val="accent4">
                  <a:lumMod val="40000"/>
                  <a:lumOff val="60000"/>
                </a:schemeClr>
              </a:solidFill>
            </a:endParaRPr>
          </a:p>
          <a:p>
            <a:endParaRPr lang="en-US" dirty="0">
              <a:solidFill>
                <a:schemeClr val="accent4">
                  <a:lumMod val="40000"/>
                  <a:lumOff val="60000"/>
                </a:schemeClr>
              </a:solidFill>
            </a:endParaRPr>
          </a:p>
        </p:txBody>
      </p:sp>
      <p:sp>
        <p:nvSpPr>
          <p:cNvPr id="3" name="Title 2"/>
          <p:cNvSpPr>
            <a:spLocks noGrp="1"/>
          </p:cNvSpPr>
          <p:nvPr>
            <p:ph type="title"/>
          </p:nvPr>
        </p:nvSpPr>
        <p:spPr/>
        <p:txBody>
          <a:bodyPr>
            <a:normAutofit/>
          </a:bodyPr>
          <a:lstStyle/>
          <a:p>
            <a:r>
              <a:rPr lang="en-US" dirty="0" smtClean="0"/>
              <a:t>I. Abdication of Parental Authority</a:t>
            </a:r>
            <a:endParaRPr lang="en-US" dirty="0"/>
          </a:p>
        </p:txBody>
      </p:sp>
      <p:sp>
        <p:nvSpPr>
          <p:cNvPr id="4" name="Rectangle 3"/>
          <p:cNvSpPr/>
          <p:nvPr/>
        </p:nvSpPr>
        <p:spPr>
          <a:xfrm>
            <a:off x="1219200" y="2209800"/>
            <a:ext cx="7086600" cy="3276600"/>
          </a:xfrm>
          <a:prstGeom prst="rect">
            <a:avLst/>
          </a:prstGeom>
          <a:solidFill>
            <a:schemeClr val="accent6">
              <a:lumMod val="5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i="1" dirty="0"/>
              <a:t>In his book, Sax cites numerous studies that found that a lack of parental authority is why obesity is on the rise, why more kids are on anti-anxiety and ADD meds, why children have a culture of disrespect, seem fragile, and why American children no longer lead the world in education.</a:t>
            </a:r>
            <a:endParaRPr lang="en-US" sz="2800" dirty="0"/>
          </a:p>
        </p:txBody>
      </p:sp>
      <p:sp>
        <p:nvSpPr>
          <p:cNvPr id="5" name="Rectangle 4"/>
          <p:cNvSpPr/>
          <p:nvPr/>
        </p:nvSpPr>
        <p:spPr>
          <a:xfrm>
            <a:off x="838200" y="2514600"/>
            <a:ext cx="5334000" cy="3200400"/>
          </a:xfrm>
          <a:prstGeom prst="rect">
            <a:avLst/>
          </a:prstGeom>
          <a:solidFill>
            <a:schemeClr val="accent2">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t>Teachers </a:t>
            </a:r>
            <a:r>
              <a:rPr lang="en-US" sz="2800" dirty="0"/>
              <a:t>from younger grades have said they are seeing more of these parental </a:t>
            </a:r>
            <a:r>
              <a:rPr lang="en-US" sz="2800" dirty="0" smtClean="0"/>
              <a:t>malfunctions, </a:t>
            </a:r>
            <a:r>
              <a:rPr lang="en-US" sz="2800" i="1" dirty="0"/>
              <a:t>resulting in kids who are more self-centered and less able to control themselves or get along with peers</a:t>
            </a:r>
            <a:r>
              <a:rPr lang="en-US" sz="2800" i="1" dirty="0" smtClean="0"/>
              <a:t>. </a:t>
            </a:r>
          </a:p>
        </p:txBody>
      </p:sp>
    </p:spTree>
    <p:extLst>
      <p:ext uri="{BB962C8B-B14F-4D97-AF65-F5344CB8AC3E}">
        <p14:creationId xmlns:p14="http://schemas.microsoft.com/office/powerpoint/2010/main" val="25657073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II. Over-Parenting (aka Helicopter)</a:t>
            </a:r>
            <a:endParaRPr lang="en-US" dirty="0"/>
          </a:p>
        </p:txBody>
      </p:sp>
    </p:spTree>
    <p:extLst>
      <p:ext uri="{BB962C8B-B14F-4D97-AF65-F5344CB8AC3E}">
        <p14:creationId xmlns:p14="http://schemas.microsoft.com/office/powerpoint/2010/main" val="26376608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ctr">
              <a:buNone/>
            </a:pPr>
            <a:endParaRPr lang="en-US" i="1" dirty="0" smtClean="0"/>
          </a:p>
          <a:p>
            <a:pPr marL="0" indent="0" algn="ctr">
              <a:buNone/>
            </a:pPr>
            <a:r>
              <a:rPr lang="en-US" sz="2800" i="1" dirty="0" smtClean="0"/>
              <a:t>a </a:t>
            </a:r>
            <a:r>
              <a:rPr lang="en-US" sz="2800" i="1" dirty="0"/>
              <a:t>parent who hovers over kids in way that prevents their learning independence</a:t>
            </a:r>
            <a:endParaRPr lang="en-US" sz="2800" dirty="0">
              <a:solidFill>
                <a:schemeClr val="accent4">
                  <a:lumMod val="40000"/>
                  <a:lumOff val="60000"/>
                </a:schemeClr>
              </a:solidFill>
            </a:endParaRPr>
          </a:p>
        </p:txBody>
      </p:sp>
      <p:sp>
        <p:nvSpPr>
          <p:cNvPr id="3" name="Title 2"/>
          <p:cNvSpPr>
            <a:spLocks noGrp="1"/>
          </p:cNvSpPr>
          <p:nvPr>
            <p:ph type="title"/>
          </p:nvPr>
        </p:nvSpPr>
        <p:spPr/>
        <p:txBody>
          <a:bodyPr>
            <a:normAutofit/>
          </a:bodyPr>
          <a:lstStyle/>
          <a:p>
            <a:r>
              <a:rPr lang="en-US" dirty="0" smtClean="0"/>
              <a:t>Helicopter Parent: </a:t>
            </a:r>
            <a:endParaRPr lang="en-US" dirty="0"/>
          </a:p>
        </p:txBody>
      </p:sp>
    </p:spTree>
    <p:extLst>
      <p:ext uri="{BB962C8B-B14F-4D97-AF65-F5344CB8AC3E}">
        <p14:creationId xmlns:p14="http://schemas.microsoft.com/office/powerpoint/2010/main" val="860097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152400"/>
            <a:ext cx="8229600" cy="1219200"/>
          </a:xfrm>
        </p:spPr>
        <p:txBody>
          <a:bodyPr/>
          <a:lstStyle/>
          <a:p>
            <a:r>
              <a:rPr lang="en-US" dirty="0" smtClean="0"/>
              <a:t>Positive Trends</a:t>
            </a:r>
            <a:endParaRPr lang="en-US" dirty="0"/>
          </a:p>
        </p:txBody>
      </p:sp>
    </p:spTree>
    <p:extLst>
      <p:ext uri="{BB962C8B-B14F-4D97-AF65-F5344CB8AC3E}">
        <p14:creationId xmlns:p14="http://schemas.microsoft.com/office/powerpoint/2010/main" val="30816496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anose="05000000000000000000" pitchFamily="2" charset="2"/>
              <a:buChar char="v"/>
            </a:pPr>
            <a:r>
              <a:rPr lang="en-US" sz="3200" dirty="0" smtClean="0">
                <a:solidFill>
                  <a:schemeClr val="accent1">
                    <a:lumMod val="40000"/>
                    <a:lumOff val="60000"/>
                  </a:schemeClr>
                </a:solidFill>
              </a:rPr>
              <a:t>“Being There”</a:t>
            </a:r>
          </a:p>
        </p:txBody>
      </p:sp>
      <p:sp>
        <p:nvSpPr>
          <p:cNvPr id="3" name="Title 2"/>
          <p:cNvSpPr>
            <a:spLocks noGrp="1"/>
          </p:cNvSpPr>
          <p:nvPr>
            <p:ph type="title"/>
          </p:nvPr>
        </p:nvSpPr>
        <p:spPr/>
        <p:txBody>
          <a:bodyPr/>
          <a:lstStyle/>
          <a:p>
            <a:r>
              <a:rPr lang="en-US" dirty="0" smtClean="0"/>
              <a:t>II. Over-Parenting: </a:t>
            </a:r>
            <a:endParaRPr lang="en-US" dirty="0"/>
          </a:p>
        </p:txBody>
      </p:sp>
    </p:spTree>
    <p:extLst>
      <p:ext uri="{BB962C8B-B14F-4D97-AF65-F5344CB8AC3E}">
        <p14:creationId xmlns:p14="http://schemas.microsoft.com/office/powerpoint/2010/main" val="17244395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anose="05000000000000000000" pitchFamily="2" charset="2"/>
              <a:buChar char="v"/>
            </a:pPr>
            <a:r>
              <a:rPr lang="en-US" sz="3200" dirty="0" smtClean="0">
                <a:solidFill>
                  <a:schemeClr val="accent1">
                    <a:lumMod val="40000"/>
                    <a:lumOff val="60000"/>
                  </a:schemeClr>
                </a:solidFill>
              </a:rPr>
              <a:t>“Being There”</a:t>
            </a:r>
          </a:p>
          <a:p>
            <a:pPr>
              <a:buFont typeface="Wingdings" panose="05000000000000000000" pitchFamily="2" charset="2"/>
              <a:buChar char="v"/>
            </a:pPr>
            <a:r>
              <a:rPr lang="en-US" sz="3200" dirty="0" smtClean="0">
                <a:solidFill>
                  <a:schemeClr val="accent1">
                    <a:lumMod val="40000"/>
                    <a:lumOff val="60000"/>
                  </a:schemeClr>
                </a:solidFill>
              </a:rPr>
              <a:t> “There,” but distracted</a:t>
            </a:r>
          </a:p>
        </p:txBody>
      </p:sp>
      <p:sp>
        <p:nvSpPr>
          <p:cNvPr id="3" name="Title 2"/>
          <p:cNvSpPr>
            <a:spLocks noGrp="1"/>
          </p:cNvSpPr>
          <p:nvPr>
            <p:ph type="title"/>
          </p:nvPr>
        </p:nvSpPr>
        <p:spPr/>
        <p:txBody>
          <a:bodyPr/>
          <a:lstStyle/>
          <a:p>
            <a:r>
              <a:rPr lang="en-US" dirty="0" smtClean="0"/>
              <a:t>II. Over-Parenting: </a:t>
            </a:r>
            <a:endParaRPr lang="en-US" dirty="0"/>
          </a:p>
        </p:txBody>
      </p:sp>
    </p:spTree>
    <p:extLst>
      <p:ext uri="{BB962C8B-B14F-4D97-AF65-F5344CB8AC3E}">
        <p14:creationId xmlns:p14="http://schemas.microsoft.com/office/powerpoint/2010/main" val="2250638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anose="05000000000000000000" pitchFamily="2" charset="2"/>
              <a:buChar char="v"/>
            </a:pPr>
            <a:r>
              <a:rPr lang="en-US" sz="3200" dirty="0" smtClean="0">
                <a:solidFill>
                  <a:schemeClr val="accent1">
                    <a:lumMod val="40000"/>
                    <a:lumOff val="60000"/>
                  </a:schemeClr>
                </a:solidFill>
              </a:rPr>
              <a:t>“Being There”</a:t>
            </a:r>
          </a:p>
          <a:p>
            <a:pPr>
              <a:buFont typeface="Wingdings" panose="05000000000000000000" pitchFamily="2" charset="2"/>
              <a:buChar char="v"/>
            </a:pPr>
            <a:r>
              <a:rPr lang="en-US" sz="3200" dirty="0" smtClean="0">
                <a:solidFill>
                  <a:schemeClr val="accent1">
                    <a:lumMod val="40000"/>
                    <a:lumOff val="60000"/>
                  </a:schemeClr>
                </a:solidFill>
              </a:rPr>
              <a:t> “There,” but distracted</a:t>
            </a:r>
          </a:p>
          <a:p>
            <a:pPr>
              <a:buFont typeface="Wingdings" panose="05000000000000000000" pitchFamily="2" charset="2"/>
              <a:buChar char="v"/>
            </a:pPr>
            <a:r>
              <a:rPr lang="en-US" sz="3200" dirty="0" smtClean="0">
                <a:solidFill>
                  <a:schemeClr val="accent1">
                    <a:lumMod val="40000"/>
                    <a:lumOff val="60000"/>
                  </a:schemeClr>
                </a:solidFill>
              </a:rPr>
              <a:t> Over-Emphasis on Achievement/ Academic Advancement</a:t>
            </a:r>
          </a:p>
        </p:txBody>
      </p:sp>
      <p:sp>
        <p:nvSpPr>
          <p:cNvPr id="3" name="Title 2"/>
          <p:cNvSpPr>
            <a:spLocks noGrp="1"/>
          </p:cNvSpPr>
          <p:nvPr>
            <p:ph type="title"/>
          </p:nvPr>
        </p:nvSpPr>
        <p:spPr/>
        <p:txBody>
          <a:bodyPr/>
          <a:lstStyle/>
          <a:p>
            <a:r>
              <a:rPr lang="en-US" dirty="0" smtClean="0"/>
              <a:t>II. Over-Parenting: </a:t>
            </a:r>
            <a:endParaRPr lang="en-US" dirty="0"/>
          </a:p>
        </p:txBody>
      </p:sp>
    </p:spTree>
    <p:extLst>
      <p:ext uri="{BB962C8B-B14F-4D97-AF65-F5344CB8AC3E}">
        <p14:creationId xmlns:p14="http://schemas.microsoft.com/office/powerpoint/2010/main" val="455382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III. Inordinate Focus on Health &amp; Safety</a:t>
            </a:r>
            <a:endParaRPr lang="en-US" dirty="0"/>
          </a:p>
        </p:txBody>
      </p:sp>
    </p:spTree>
    <p:extLst>
      <p:ext uri="{BB962C8B-B14F-4D97-AF65-F5344CB8AC3E}">
        <p14:creationId xmlns:p14="http://schemas.microsoft.com/office/powerpoint/2010/main" val="32802856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Kathy\Desktop\overprotective-parents-safeguard-bab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399" y="685801"/>
            <a:ext cx="7239001" cy="54292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3999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blog.tredz.co.uk/wp-content/uploads/2014/04/OTT-protective-equipment-62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6886" y="914400"/>
            <a:ext cx="8098971"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20196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b="1" i="1" dirty="0"/>
              <a:t>We’ve become a nation of </a:t>
            </a:r>
            <a:br>
              <a:rPr lang="en-US" b="1" i="1" dirty="0"/>
            </a:br>
            <a:r>
              <a:rPr lang="en-US" b="1" i="1" dirty="0"/>
              <a:t>control freaks!</a:t>
            </a:r>
          </a:p>
        </p:txBody>
      </p:sp>
    </p:spTree>
    <p:extLst>
      <p:ext uri="{BB962C8B-B14F-4D97-AF65-F5344CB8AC3E}">
        <p14:creationId xmlns:p14="http://schemas.microsoft.com/office/powerpoint/2010/main" val="25144875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anose="05000000000000000000" pitchFamily="2" charset="2"/>
              <a:buChar char="v"/>
            </a:pPr>
            <a:r>
              <a:rPr lang="en-US" sz="3200" dirty="0" smtClean="0">
                <a:solidFill>
                  <a:schemeClr val="accent2">
                    <a:lumMod val="20000"/>
                    <a:lumOff val="80000"/>
                  </a:schemeClr>
                </a:solidFill>
              </a:rPr>
              <a:t> Well-ordered households</a:t>
            </a:r>
          </a:p>
        </p:txBody>
      </p:sp>
      <p:sp>
        <p:nvSpPr>
          <p:cNvPr id="7" name="Title 2"/>
          <p:cNvSpPr>
            <a:spLocks noGrp="1"/>
          </p:cNvSpPr>
          <p:nvPr>
            <p:ph type="title"/>
          </p:nvPr>
        </p:nvSpPr>
        <p:spPr/>
        <p:txBody>
          <a:bodyPr>
            <a:normAutofit fontScale="90000"/>
          </a:bodyPr>
          <a:lstStyle/>
          <a:p>
            <a:pPr algn="ctr"/>
            <a:r>
              <a:rPr lang="en-US" b="1" dirty="0"/>
              <a:t>We’ve become a nation of </a:t>
            </a:r>
            <a:br>
              <a:rPr lang="en-US" b="1" dirty="0"/>
            </a:br>
            <a:r>
              <a:rPr lang="en-US" b="1" dirty="0"/>
              <a:t>control freaks!</a:t>
            </a:r>
          </a:p>
        </p:txBody>
      </p:sp>
    </p:spTree>
    <p:extLst>
      <p:ext uri="{BB962C8B-B14F-4D97-AF65-F5344CB8AC3E}">
        <p14:creationId xmlns:p14="http://schemas.microsoft.com/office/powerpoint/2010/main" val="30929282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anose="05000000000000000000" pitchFamily="2" charset="2"/>
              <a:buChar char="v"/>
            </a:pPr>
            <a:r>
              <a:rPr lang="en-US" sz="3200" dirty="0" smtClean="0">
                <a:solidFill>
                  <a:schemeClr val="accent2">
                    <a:lumMod val="20000"/>
                    <a:lumOff val="80000"/>
                  </a:schemeClr>
                </a:solidFill>
              </a:rPr>
              <a:t> Well-ordered households</a:t>
            </a:r>
          </a:p>
          <a:p>
            <a:pPr>
              <a:buFont typeface="Wingdings" panose="05000000000000000000" pitchFamily="2" charset="2"/>
              <a:buChar char="v"/>
            </a:pPr>
            <a:r>
              <a:rPr lang="en-US" sz="3200" dirty="0">
                <a:solidFill>
                  <a:schemeClr val="accent2">
                    <a:lumMod val="20000"/>
                    <a:lumOff val="80000"/>
                  </a:schemeClr>
                </a:solidFill>
              </a:rPr>
              <a:t> </a:t>
            </a:r>
            <a:r>
              <a:rPr lang="en-US" sz="3200" dirty="0" smtClean="0">
                <a:solidFill>
                  <a:schemeClr val="accent2">
                    <a:lumMod val="20000"/>
                    <a:lumOff val="80000"/>
                  </a:schemeClr>
                </a:solidFill>
              </a:rPr>
              <a:t>Food</a:t>
            </a:r>
          </a:p>
        </p:txBody>
      </p:sp>
      <p:sp>
        <p:nvSpPr>
          <p:cNvPr id="4" name="Title 2"/>
          <p:cNvSpPr>
            <a:spLocks noGrp="1"/>
          </p:cNvSpPr>
          <p:nvPr>
            <p:ph type="title"/>
          </p:nvPr>
        </p:nvSpPr>
        <p:spPr/>
        <p:txBody>
          <a:bodyPr>
            <a:normAutofit fontScale="90000"/>
          </a:bodyPr>
          <a:lstStyle/>
          <a:p>
            <a:pPr algn="ctr"/>
            <a:r>
              <a:rPr lang="en-US" b="1" dirty="0"/>
              <a:t>We’ve become a nation of </a:t>
            </a:r>
            <a:br>
              <a:rPr lang="en-US" b="1" dirty="0"/>
            </a:br>
            <a:r>
              <a:rPr lang="en-US" b="1" dirty="0"/>
              <a:t>control freaks!</a:t>
            </a:r>
          </a:p>
        </p:txBody>
      </p:sp>
    </p:spTree>
    <p:extLst>
      <p:ext uri="{BB962C8B-B14F-4D97-AF65-F5344CB8AC3E}">
        <p14:creationId xmlns:p14="http://schemas.microsoft.com/office/powerpoint/2010/main" val="24012602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anose="05000000000000000000" pitchFamily="2" charset="2"/>
              <a:buChar char="v"/>
            </a:pPr>
            <a:r>
              <a:rPr lang="en-US" sz="3200" dirty="0" smtClean="0">
                <a:solidFill>
                  <a:schemeClr val="accent2">
                    <a:lumMod val="20000"/>
                    <a:lumOff val="80000"/>
                  </a:schemeClr>
                </a:solidFill>
              </a:rPr>
              <a:t> Well-ordered households</a:t>
            </a:r>
          </a:p>
          <a:p>
            <a:pPr>
              <a:buFont typeface="Wingdings" panose="05000000000000000000" pitchFamily="2" charset="2"/>
              <a:buChar char="v"/>
            </a:pPr>
            <a:r>
              <a:rPr lang="en-US" sz="3200" dirty="0">
                <a:solidFill>
                  <a:schemeClr val="accent2">
                    <a:lumMod val="20000"/>
                    <a:lumOff val="80000"/>
                  </a:schemeClr>
                </a:solidFill>
              </a:rPr>
              <a:t> </a:t>
            </a:r>
            <a:r>
              <a:rPr lang="en-US" sz="3200" dirty="0" smtClean="0">
                <a:solidFill>
                  <a:schemeClr val="accent2">
                    <a:lumMod val="20000"/>
                    <a:lumOff val="80000"/>
                  </a:schemeClr>
                </a:solidFill>
              </a:rPr>
              <a:t>Food</a:t>
            </a:r>
          </a:p>
          <a:p>
            <a:pPr>
              <a:buFont typeface="Wingdings" panose="05000000000000000000" pitchFamily="2" charset="2"/>
              <a:buChar char="v"/>
            </a:pPr>
            <a:r>
              <a:rPr lang="en-US" sz="3200" dirty="0">
                <a:solidFill>
                  <a:schemeClr val="accent2">
                    <a:lumMod val="20000"/>
                    <a:lumOff val="80000"/>
                  </a:schemeClr>
                </a:solidFill>
              </a:rPr>
              <a:t> </a:t>
            </a:r>
            <a:r>
              <a:rPr lang="en-US" sz="3200" dirty="0" smtClean="0">
                <a:solidFill>
                  <a:schemeClr val="accent2">
                    <a:lumMod val="20000"/>
                    <a:lumOff val="80000"/>
                  </a:schemeClr>
                </a:solidFill>
              </a:rPr>
              <a:t>Overblown Stranger Danger</a:t>
            </a:r>
          </a:p>
        </p:txBody>
      </p:sp>
      <p:sp>
        <p:nvSpPr>
          <p:cNvPr id="4" name="Title 2"/>
          <p:cNvSpPr>
            <a:spLocks noGrp="1"/>
          </p:cNvSpPr>
          <p:nvPr>
            <p:ph type="title"/>
          </p:nvPr>
        </p:nvSpPr>
        <p:spPr/>
        <p:txBody>
          <a:bodyPr>
            <a:normAutofit fontScale="90000"/>
          </a:bodyPr>
          <a:lstStyle/>
          <a:p>
            <a:pPr algn="ctr"/>
            <a:r>
              <a:rPr lang="en-US" b="1" dirty="0"/>
              <a:t>We’ve become a nation of </a:t>
            </a:r>
            <a:br>
              <a:rPr lang="en-US" b="1" dirty="0"/>
            </a:br>
            <a:r>
              <a:rPr lang="en-US" b="1" dirty="0"/>
              <a:t>control freaks!</a:t>
            </a:r>
          </a:p>
        </p:txBody>
      </p:sp>
    </p:spTree>
    <p:extLst>
      <p:ext uri="{BB962C8B-B14F-4D97-AF65-F5344CB8AC3E}">
        <p14:creationId xmlns:p14="http://schemas.microsoft.com/office/powerpoint/2010/main" val="147187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chemeClr val="accent6">
                    <a:lumMod val="20000"/>
                    <a:lumOff val="80000"/>
                  </a:schemeClr>
                </a:solidFill>
              </a:rPr>
              <a:t>Spending quality time/dates with kids</a:t>
            </a:r>
            <a:endParaRPr lang="en-US" dirty="0">
              <a:solidFill>
                <a:schemeClr val="accent6">
                  <a:lumMod val="20000"/>
                  <a:lumOff val="80000"/>
                </a:schemeClr>
              </a:solidFill>
            </a:endParaRPr>
          </a:p>
        </p:txBody>
      </p:sp>
      <p:sp>
        <p:nvSpPr>
          <p:cNvPr id="3" name="Title 2"/>
          <p:cNvSpPr>
            <a:spLocks noGrp="1"/>
          </p:cNvSpPr>
          <p:nvPr>
            <p:ph type="title"/>
          </p:nvPr>
        </p:nvSpPr>
        <p:spPr/>
        <p:txBody>
          <a:bodyPr/>
          <a:lstStyle/>
          <a:p>
            <a:r>
              <a:rPr lang="en-US" dirty="0" smtClean="0"/>
              <a:t>Positive Trends</a:t>
            </a:r>
            <a:endParaRPr lang="en-US" dirty="0"/>
          </a:p>
        </p:txBody>
      </p:sp>
    </p:spTree>
    <p:extLst>
      <p:ext uri="{BB962C8B-B14F-4D97-AF65-F5344CB8AC3E}">
        <p14:creationId xmlns:p14="http://schemas.microsoft.com/office/powerpoint/2010/main" val="20640903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anose="05000000000000000000" pitchFamily="2" charset="2"/>
              <a:buChar char="v"/>
            </a:pPr>
            <a:r>
              <a:rPr lang="en-US" sz="3200" dirty="0" smtClean="0">
                <a:solidFill>
                  <a:schemeClr val="accent2">
                    <a:lumMod val="20000"/>
                    <a:lumOff val="80000"/>
                  </a:schemeClr>
                </a:solidFill>
              </a:rPr>
              <a:t> Well-ordered households</a:t>
            </a:r>
          </a:p>
          <a:p>
            <a:pPr>
              <a:buFont typeface="Wingdings" panose="05000000000000000000" pitchFamily="2" charset="2"/>
              <a:buChar char="v"/>
            </a:pPr>
            <a:r>
              <a:rPr lang="en-US" sz="3200" dirty="0">
                <a:solidFill>
                  <a:schemeClr val="accent2">
                    <a:lumMod val="20000"/>
                    <a:lumOff val="80000"/>
                  </a:schemeClr>
                </a:solidFill>
              </a:rPr>
              <a:t> </a:t>
            </a:r>
            <a:r>
              <a:rPr lang="en-US" sz="3200" dirty="0" smtClean="0">
                <a:solidFill>
                  <a:schemeClr val="accent2">
                    <a:lumMod val="20000"/>
                    <a:lumOff val="80000"/>
                  </a:schemeClr>
                </a:solidFill>
              </a:rPr>
              <a:t>Food</a:t>
            </a:r>
          </a:p>
          <a:p>
            <a:pPr>
              <a:buFont typeface="Wingdings" panose="05000000000000000000" pitchFamily="2" charset="2"/>
              <a:buChar char="v"/>
            </a:pPr>
            <a:r>
              <a:rPr lang="en-US" sz="3200" dirty="0">
                <a:solidFill>
                  <a:schemeClr val="accent2">
                    <a:lumMod val="20000"/>
                    <a:lumOff val="80000"/>
                  </a:schemeClr>
                </a:solidFill>
              </a:rPr>
              <a:t> </a:t>
            </a:r>
            <a:r>
              <a:rPr lang="en-US" sz="3200" dirty="0" smtClean="0">
                <a:solidFill>
                  <a:schemeClr val="accent2">
                    <a:lumMod val="20000"/>
                    <a:lumOff val="80000"/>
                  </a:schemeClr>
                </a:solidFill>
              </a:rPr>
              <a:t>Overblown Stranger Danger</a:t>
            </a:r>
          </a:p>
          <a:p>
            <a:pPr>
              <a:buFont typeface="Wingdings" panose="05000000000000000000" pitchFamily="2" charset="2"/>
              <a:buChar char="v"/>
            </a:pPr>
            <a:r>
              <a:rPr lang="en-US" sz="3200" dirty="0">
                <a:solidFill>
                  <a:schemeClr val="accent2">
                    <a:lumMod val="20000"/>
                    <a:lumOff val="80000"/>
                  </a:schemeClr>
                </a:solidFill>
              </a:rPr>
              <a:t> </a:t>
            </a:r>
            <a:r>
              <a:rPr lang="en-US" sz="3200" dirty="0" err="1" smtClean="0">
                <a:solidFill>
                  <a:schemeClr val="accent2">
                    <a:lumMod val="20000"/>
                    <a:lumOff val="80000"/>
                  </a:schemeClr>
                </a:solidFill>
              </a:rPr>
              <a:t>Germaphobes</a:t>
            </a:r>
            <a:r>
              <a:rPr lang="en-US" sz="3200" dirty="0" smtClean="0">
                <a:solidFill>
                  <a:schemeClr val="accent2">
                    <a:lumMod val="20000"/>
                    <a:lumOff val="80000"/>
                  </a:schemeClr>
                </a:solidFill>
              </a:rPr>
              <a:t> </a:t>
            </a:r>
          </a:p>
        </p:txBody>
      </p:sp>
      <p:sp>
        <p:nvSpPr>
          <p:cNvPr id="5" name="Title 2"/>
          <p:cNvSpPr>
            <a:spLocks noGrp="1"/>
          </p:cNvSpPr>
          <p:nvPr>
            <p:ph type="title"/>
          </p:nvPr>
        </p:nvSpPr>
        <p:spPr/>
        <p:txBody>
          <a:bodyPr>
            <a:normAutofit fontScale="90000"/>
          </a:bodyPr>
          <a:lstStyle/>
          <a:p>
            <a:pPr algn="ctr"/>
            <a:r>
              <a:rPr lang="en-US" b="1" dirty="0"/>
              <a:t>We’ve become a nation of </a:t>
            </a:r>
            <a:br>
              <a:rPr lang="en-US" b="1" dirty="0"/>
            </a:br>
            <a:r>
              <a:rPr lang="en-US" b="1" dirty="0"/>
              <a:t>control freaks!</a:t>
            </a:r>
          </a:p>
        </p:txBody>
      </p:sp>
    </p:spTree>
    <p:extLst>
      <p:ext uri="{BB962C8B-B14F-4D97-AF65-F5344CB8AC3E}">
        <p14:creationId xmlns:p14="http://schemas.microsoft.com/office/powerpoint/2010/main" val="6064084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anose="05000000000000000000" pitchFamily="2" charset="2"/>
              <a:buChar char="v"/>
            </a:pPr>
            <a:r>
              <a:rPr lang="en-US" sz="3200" dirty="0" smtClean="0">
                <a:solidFill>
                  <a:schemeClr val="accent2">
                    <a:lumMod val="20000"/>
                    <a:lumOff val="80000"/>
                  </a:schemeClr>
                </a:solidFill>
              </a:rPr>
              <a:t> Well-ordered households</a:t>
            </a:r>
          </a:p>
          <a:p>
            <a:pPr>
              <a:buFont typeface="Wingdings" panose="05000000000000000000" pitchFamily="2" charset="2"/>
              <a:buChar char="v"/>
            </a:pPr>
            <a:r>
              <a:rPr lang="en-US" sz="3200" dirty="0">
                <a:solidFill>
                  <a:schemeClr val="accent2">
                    <a:lumMod val="20000"/>
                    <a:lumOff val="80000"/>
                  </a:schemeClr>
                </a:solidFill>
              </a:rPr>
              <a:t> </a:t>
            </a:r>
            <a:r>
              <a:rPr lang="en-US" sz="3200" dirty="0" smtClean="0">
                <a:solidFill>
                  <a:schemeClr val="accent2">
                    <a:lumMod val="20000"/>
                    <a:lumOff val="80000"/>
                  </a:schemeClr>
                </a:solidFill>
              </a:rPr>
              <a:t>Food</a:t>
            </a:r>
          </a:p>
          <a:p>
            <a:pPr>
              <a:buFont typeface="Wingdings" panose="05000000000000000000" pitchFamily="2" charset="2"/>
              <a:buChar char="v"/>
            </a:pPr>
            <a:r>
              <a:rPr lang="en-US" sz="3200" dirty="0">
                <a:solidFill>
                  <a:schemeClr val="accent2">
                    <a:lumMod val="20000"/>
                    <a:lumOff val="80000"/>
                  </a:schemeClr>
                </a:solidFill>
              </a:rPr>
              <a:t> </a:t>
            </a:r>
            <a:r>
              <a:rPr lang="en-US" sz="3200" dirty="0" smtClean="0">
                <a:solidFill>
                  <a:schemeClr val="accent2">
                    <a:lumMod val="20000"/>
                    <a:lumOff val="80000"/>
                  </a:schemeClr>
                </a:solidFill>
              </a:rPr>
              <a:t>Overblown Stranger Danger</a:t>
            </a:r>
          </a:p>
          <a:p>
            <a:pPr>
              <a:buFont typeface="Wingdings" panose="05000000000000000000" pitchFamily="2" charset="2"/>
              <a:buChar char="v"/>
            </a:pPr>
            <a:r>
              <a:rPr lang="en-US" sz="3200" dirty="0">
                <a:solidFill>
                  <a:schemeClr val="accent2">
                    <a:lumMod val="20000"/>
                    <a:lumOff val="80000"/>
                  </a:schemeClr>
                </a:solidFill>
              </a:rPr>
              <a:t> </a:t>
            </a:r>
            <a:r>
              <a:rPr lang="en-US" sz="3200" dirty="0" err="1" smtClean="0">
                <a:solidFill>
                  <a:schemeClr val="accent2">
                    <a:lumMod val="20000"/>
                    <a:lumOff val="80000"/>
                  </a:schemeClr>
                </a:solidFill>
              </a:rPr>
              <a:t>Germaphobes</a:t>
            </a:r>
            <a:endParaRPr lang="en-US" sz="3200" dirty="0" smtClean="0">
              <a:solidFill>
                <a:schemeClr val="accent2">
                  <a:lumMod val="20000"/>
                  <a:lumOff val="80000"/>
                </a:schemeClr>
              </a:solidFill>
            </a:endParaRPr>
          </a:p>
          <a:p>
            <a:pPr>
              <a:buFont typeface="Wingdings" panose="05000000000000000000" pitchFamily="2" charset="2"/>
              <a:buChar char="v"/>
            </a:pPr>
            <a:r>
              <a:rPr lang="en-US" sz="3200" dirty="0">
                <a:solidFill>
                  <a:schemeClr val="accent2">
                    <a:lumMod val="20000"/>
                    <a:lumOff val="80000"/>
                  </a:schemeClr>
                </a:solidFill>
              </a:rPr>
              <a:t> </a:t>
            </a:r>
            <a:r>
              <a:rPr lang="en-US" sz="3200" dirty="0" smtClean="0">
                <a:solidFill>
                  <a:schemeClr val="accent2">
                    <a:lumMod val="20000"/>
                    <a:lumOff val="80000"/>
                  </a:schemeClr>
                </a:solidFill>
              </a:rPr>
              <a:t>Physical &amp; Mental Development </a:t>
            </a:r>
          </a:p>
        </p:txBody>
      </p:sp>
      <p:sp>
        <p:nvSpPr>
          <p:cNvPr id="5" name="Title 2"/>
          <p:cNvSpPr>
            <a:spLocks noGrp="1"/>
          </p:cNvSpPr>
          <p:nvPr>
            <p:ph type="title"/>
          </p:nvPr>
        </p:nvSpPr>
        <p:spPr/>
        <p:txBody>
          <a:bodyPr>
            <a:normAutofit fontScale="90000"/>
          </a:bodyPr>
          <a:lstStyle/>
          <a:p>
            <a:pPr algn="ctr"/>
            <a:r>
              <a:rPr lang="en-US" b="1" dirty="0"/>
              <a:t>We’ve become a nation of </a:t>
            </a:r>
            <a:br>
              <a:rPr lang="en-US" b="1" dirty="0"/>
            </a:br>
            <a:r>
              <a:rPr lang="en-US" b="1" dirty="0"/>
              <a:t>control freaks!</a:t>
            </a:r>
          </a:p>
        </p:txBody>
      </p:sp>
    </p:spTree>
    <p:extLst>
      <p:ext uri="{BB962C8B-B14F-4D97-AF65-F5344CB8AC3E}">
        <p14:creationId xmlns:p14="http://schemas.microsoft.com/office/powerpoint/2010/main" val="22858761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anose="05000000000000000000" pitchFamily="2" charset="2"/>
              <a:buChar char="v"/>
            </a:pPr>
            <a:r>
              <a:rPr lang="en-US" sz="3200" dirty="0" smtClean="0">
                <a:solidFill>
                  <a:schemeClr val="accent2">
                    <a:lumMod val="20000"/>
                    <a:lumOff val="80000"/>
                  </a:schemeClr>
                </a:solidFill>
              </a:rPr>
              <a:t> Well-ordered households</a:t>
            </a:r>
          </a:p>
          <a:p>
            <a:pPr>
              <a:buFont typeface="Wingdings" panose="05000000000000000000" pitchFamily="2" charset="2"/>
              <a:buChar char="v"/>
            </a:pPr>
            <a:r>
              <a:rPr lang="en-US" sz="3200" dirty="0">
                <a:solidFill>
                  <a:schemeClr val="accent2">
                    <a:lumMod val="20000"/>
                    <a:lumOff val="80000"/>
                  </a:schemeClr>
                </a:solidFill>
              </a:rPr>
              <a:t> </a:t>
            </a:r>
            <a:r>
              <a:rPr lang="en-US" sz="3200" dirty="0" smtClean="0">
                <a:solidFill>
                  <a:schemeClr val="accent2">
                    <a:lumMod val="20000"/>
                    <a:lumOff val="80000"/>
                  </a:schemeClr>
                </a:solidFill>
              </a:rPr>
              <a:t>Food</a:t>
            </a:r>
          </a:p>
          <a:p>
            <a:pPr>
              <a:buFont typeface="Wingdings" panose="05000000000000000000" pitchFamily="2" charset="2"/>
              <a:buChar char="v"/>
            </a:pPr>
            <a:r>
              <a:rPr lang="en-US" sz="3200" dirty="0">
                <a:solidFill>
                  <a:schemeClr val="accent2">
                    <a:lumMod val="20000"/>
                    <a:lumOff val="80000"/>
                  </a:schemeClr>
                </a:solidFill>
              </a:rPr>
              <a:t> </a:t>
            </a:r>
            <a:r>
              <a:rPr lang="en-US" sz="3200" dirty="0" smtClean="0">
                <a:solidFill>
                  <a:schemeClr val="accent2">
                    <a:lumMod val="20000"/>
                    <a:lumOff val="80000"/>
                  </a:schemeClr>
                </a:solidFill>
              </a:rPr>
              <a:t>Overblown Stranger Danger</a:t>
            </a:r>
          </a:p>
          <a:p>
            <a:pPr>
              <a:buFont typeface="Wingdings" panose="05000000000000000000" pitchFamily="2" charset="2"/>
              <a:buChar char="v"/>
            </a:pPr>
            <a:r>
              <a:rPr lang="en-US" sz="3200" dirty="0">
                <a:solidFill>
                  <a:schemeClr val="accent2">
                    <a:lumMod val="20000"/>
                    <a:lumOff val="80000"/>
                  </a:schemeClr>
                </a:solidFill>
              </a:rPr>
              <a:t> </a:t>
            </a:r>
            <a:r>
              <a:rPr lang="en-US" sz="3200" dirty="0" err="1" smtClean="0">
                <a:solidFill>
                  <a:schemeClr val="accent2">
                    <a:lumMod val="20000"/>
                    <a:lumOff val="80000"/>
                  </a:schemeClr>
                </a:solidFill>
              </a:rPr>
              <a:t>Germaphobes</a:t>
            </a:r>
            <a:endParaRPr lang="en-US" sz="3200" dirty="0" smtClean="0">
              <a:solidFill>
                <a:schemeClr val="accent2">
                  <a:lumMod val="20000"/>
                  <a:lumOff val="80000"/>
                </a:schemeClr>
              </a:solidFill>
            </a:endParaRPr>
          </a:p>
          <a:p>
            <a:pPr>
              <a:buFont typeface="Wingdings" panose="05000000000000000000" pitchFamily="2" charset="2"/>
              <a:buChar char="v"/>
            </a:pPr>
            <a:r>
              <a:rPr lang="en-US" sz="3200" dirty="0">
                <a:solidFill>
                  <a:schemeClr val="accent2">
                    <a:lumMod val="20000"/>
                    <a:lumOff val="80000"/>
                  </a:schemeClr>
                </a:solidFill>
              </a:rPr>
              <a:t> </a:t>
            </a:r>
            <a:r>
              <a:rPr lang="en-US" sz="3200" dirty="0" smtClean="0">
                <a:solidFill>
                  <a:schemeClr val="accent2">
                    <a:lumMod val="20000"/>
                    <a:lumOff val="80000"/>
                  </a:schemeClr>
                </a:solidFill>
              </a:rPr>
              <a:t>Physical &amp; Mental Development</a:t>
            </a:r>
          </a:p>
          <a:p>
            <a:pPr>
              <a:buFont typeface="Wingdings" panose="05000000000000000000" pitchFamily="2" charset="2"/>
              <a:buChar char="v"/>
            </a:pPr>
            <a:r>
              <a:rPr lang="en-US" sz="3200" dirty="0">
                <a:solidFill>
                  <a:schemeClr val="accent2">
                    <a:lumMod val="20000"/>
                    <a:lumOff val="80000"/>
                  </a:schemeClr>
                </a:solidFill>
              </a:rPr>
              <a:t> </a:t>
            </a:r>
            <a:r>
              <a:rPr lang="en-US" sz="3200" dirty="0" smtClean="0">
                <a:solidFill>
                  <a:schemeClr val="accent2">
                    <a:lumMod val="20000"/>
                    <a:lumOff val="80000"/>
                  </a:schemeClr>
                </a:solidFill>
              </a:rPr>
              <a:t>School </a:t>
            </a:r>
          </a:p>
        </p:txBody>
      </p:sp>
      <p:sp>
        <p:nvSpPr>
          <p:cNvPr id="4" name="Title 2"/>
          <p:cNvSpPr>
            <a:spLocks noGrp="1"/>
          </p:cNvSpPr>
          <p:nvPr>
            <p:ph type="title"/>
          </p:nvPr>
        </p:nvSpPr>
        <p:spPr/>
        <p:txBody>
          <a:bodyPr>
            <a:normAutofit fontScale="90000"/>
          </a:bodyPr>
          <a:lstStyle/>
          <a:p>
            <a:pPr algn="ctr"/>
            <a:r>
              <a:rPr lang="en-US" b="1" dirty="0" smtClean="0"/>
              <a:t>We’ve become a nation </a:t>
            </a:r>
            <a:br>
              <a:rPr lang="en-US" b="1" dirty="0" smtClean="0"/>
            </a:br>
            <a:r>
              <a:rPr lang="en-US" b="1" dirty="0" smtClean="0"/>
              <a:t>control freaks! </a:t>
            </a:r>
            <a:endParaRPr lang="en-US" b="1" dirty="0"/>
          </a:p>
        </p:txBody>
      </p:sp>
    </p:spTree>
    <p:extLst>
      <p:ext uri="{BB962C8B-B14F-4D97-AF65-F5344CB8AC3E}">
        <p14:creationId xmlns:p14="http://schemas.microsoft.com/office/powerpoint/2010/main" val="8345171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anose="05000000000000000000" pitchFamily="2" charset="2"/>
              <a:buChar char="v"/>
            </a:pPr>
            <a:r>
              <a:rPr lang="en-US" sz="3200" dirty="0" smtClean="0">
                <a:solidFill>
                  <a:schemeClr val="accent2">
                    <a:lumMod val="20000"/>
                    <a:lumOff val="80000"/>
                  </a:schemeClr>
                </a:solidFill>
              </a:rPr>
              <a:t> Well-ordered households</a:t>
            </a:r>
          </a:p>
          <a:p>
            <a:pPr>
              <a:buFont typeface="Wingdings" panose="05000000000000000000" pitchFamily="2" charset="2"/>
              <a:buChar char="v"/>
            </a:pPr>
            <a:r>
              <a:rPr lang="en-US" sz="3200" dirty="0">
                <a:solidFill>
                  <a:schemeClr val="accent2">
                    <a:lumMod val="20000"/>
                    <a:lumOff val="80000"/>
                  </a:schemeClr>
                </a:solidFill>
              </a:rPr>
              <a:t> </a:t>
            </a:r>
            <a:r>
              <a:rPr lang="en-US" sz="3200" dirty="0" smtClean="0">
                <a:solidFill>
                  <a:schemeClr val="accent2">
                    <a:lumMod val="20000"/>
                    <a:lumOff val="80000"/>
                  </a:schemeClr>
                </a:solidFill>
              </a:rPr>
              <a:t>Food</a:t>
            </a:r>
          </a:p>
          <a:p>
            <a:pPr>
              <a:buFont typeface="Wingdings" panose="05000000000000000000" pitchFamily="2" charset="2"/>
              <a:buChar char="v"/>
            </a:pPr>
            <a:r>
              <a:rPr lang="en-US" sz="3200" dirty="0">
                <a:solidFill>
                  <a:schemeClr val="accent2">
                    <a:lumMod val="20000"/>
                    <a:lumOff val="80000"/>
                  </a:schemeClr>
                </a:solidFill>
              </a:rPr>
              <a:t> </a:t>
            </a:r>
            <a:r>
              <a:rPr lang="en-US" sz="3200" dirty="0" smtClean="0">
                <a:solidFill>
                  <a:schemeClr val="accent2">
                    <a:lumMod val="20000"/>
                    <a:lumOff val="80000"/>
                  </a:schemeClr>
                </a:solidFill>
              </a:rPr>
              <a:t>Overblown Stranger Danger</a:t>
            </a:r>
          </a:p>
          <a:p>
            <a:pPr>
              <a:buFont typeface="Wingdings" panose="05000000000000000000" pitchFamily="2" charset="2"/>
              <a:buChar char="v"/>
            </a:pPr>
            <a:r>
              <a:rPr lang="en-US" sz="3200" dirty="0">
                <a:solidFill>
                  <a:schemeClr val="accent2">
                    <a:lumMod val="20000"/>
                    <a:lumOff val="80000"/>
                  </a:schemeClr>
                </a:solidFill>
              </a:rPr>
              <a:t> </a:t>
            </a:r>
            <a:r>
              <a:rPr lang="en-US" sz="3200" dirty="0" err="1" smtClean="0">
                <a:solidFill>
                  <a:schemeClr val="accent2">
                    <a:lumMod val="20000"/>
                    <a:lumOff val="80000"/>
                  </a:schemeClr>
                </a:solidFill>
              </a:rPr>
              <a:t>Germaphobes</a:t>
            </a:r>
            <a:endParaRPr lang="en-US" sz="3200" dirty="0" smtClean="0">
              <a:solidFill>
                <a:schemeClr val="accent2">
                  <a:lumMod val="20000"/>
                  <a:lumOff val="80000"/>
                </a:schemeClr>
              </a:solidFill>
            </a:endParaRPr>
          </a:p>
          <a:p>
            <a:pPr>
              <a:buFont typeface="Wingdings" panose="05000000000000000000" pitchFamily="2" charset="2"/>
              <a:buChar char="v"/>
            </a:pPr>
            <a:r>
              <a:rPr lang="en-US" sz="3200" dirty="0">
                <a:solidFill>
                  <a:schemeClr val="accent2">
                    <a:lumMod val="20000"/>
                    <a:lumOff val="80000"/>
                  </a:schemeClr>
                </a:solidFill>
              </a:rPr>
              <a:t> </a:t>
            </a:r>
            <a:r>
              <a:rPr lang="en-US" sz="3200" dirty="0" smtClean="0">
                <a:solidFill>
                  <a:schemeClr val="accent2">
                    <a:lumMod val="20000"/>
                    <a:lumOff val="80000"/>
                  </a:schemeClr>
                </a:solidFill>
              </a:rPr>
              <a:t>Physical &amp; Mental Development</a:t>
            </a:r>
          </a:p>
          <a:p>
            <a:pPr>
              <a:buFont typeface="Wingdings" panose="05000000000000000000" pitchFamily="2" charset="2"/>
              <a:buChar char="v"/>
            </a:pPr>
            <a:r>
              <a:rPr lang="en-US" sz="3200" dirty="0">
                <a:solidFill>
                  <a:schemeClr val="accent2">
                    <a:lumMod val="20000"/>
                    <a:lumOff val="80000"/>
                  </a:schemeClr>
                </a:solidFill>
              </a:rPr>
              <a:t> </a:t>
            </a:r>
            <a:r>
              <a:rPr lang="en-US" sz="3200" dirty="0" smtClean="0">
                <a:solidFill>
                  <a:schemeClr val="accent2">
                    <a:lumMod val="20000"/>
                    <a:lumOff val="80000"/>
                  </a:schemeClr>
                </a:solidFill>
              </a:rPr>
              <a:t>School </a:t>
            </a:r>
          </a:p>
          <a:p>
            <a:pPr>
              <a:buFont typeface="Wingdings" panose="05000000000000000000" pitchFamily="2" charset="2"/>
              <a:buChar char="v"/>
            </a:pPr>
            <a:r>
              <a:rPr lang="en-US" sz="3200" dirty="0">
                <a:solidFill>
                  <a:schemeClr val="accent2">
                    <a:lumMod val="20000"/>
                    <a:lumOff val="80000"/>
                  </a:schemeClr>
                </a:solidFill>
              </a:rPr>
              <a:t> </a:t>
            </a:r>
            <a:r>
              <a:rPr lang="en-US" sz="3200" dirty="0" smtClean="0">
                <a:solidFill>
                  <a:schemeClr val="accent2">
                    <a:lumMod val="20000"/>
                    <a:lumOff val="80000"/>
                  </a:schemeClr>
                </a:solidFill>
              </a:rPr>
              <a:t>Phones</a:t>
            </a:r>
          </a:p>
        </p:txBody>
      </p:sp>
      <p:sp>
        <p:nvSpPr>
          <p:cNvPr id="5" name="Title 2"/>
          <p:cNvSpPr>
            <a:spLocks noGrp="1"/>
          </p:cNvSpPr>
          <p:nvPr>
            <p:ph type="title"/>
          </p:nvPr>
        </p:nvSpPr>
        <p:spPr/>
        <p:txBody>
          <a:bodyPr>
            <a:normAutofit fontScale="90000"/>
          </a:bodyPr>
          <a:lstStyle/>
          <a:p>
            <a:pPr algn="ctr"/>
            <a:r>
              <a:rPr lang="en-US" b="1" dirty="0" smtClean="0"/>
              <a:t>We’ve become a nation of </a:t>
            </a:r>
            <a:br>
              <a:rPr lang="en-US" b="1" dirty="0" smtClean="0"/>
            </a:br>
            <a:r>
              <a:rPr lang="en-US" b="1" dirty="0" smtClean="0"/>
              <a:t>control freaks!</a:t>
            </a:r>
            <a:endParaRPr lang="en-US" b="1" dirty="0"/>
          </a:p>
        </p:txBody>
      </p:sp>
    </p:spTree>
    <p:extLst>
      <p:ext uri="{BB962C8B-B14F-4D97-AF65-F5344CB8AC3E}">
        <p14:creationId xmlns:p14="http://schemas.microsoft.com/office/powerpoint/2010/main" val="3999040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anose="05000000000000000000" pitchFamily="2" charset="2"/>
              <a:buChar char="v"/>
            </a:pPr>
            <a:r>
              <a:rPr lang="en-US" sz="3200" dirty="0" smtClean="0">
                <a:solidFill>
                  <a:schemeClr val="accent2">
                    <a:lumMod val="20000"/>
                    <a:lumOff val="80000"/>
                  </a:schemeClr>
                </a:solidFill>
              </a:rPr>
              <a:t> Well-Ordered Households</a:t>
            </a:r>
          </a:p>
          <a:p>
            <a:pPr>
              <a:buFont typeface="Wingdings" panose="05000000000000000000" pitchFamily="2" charset="2"/>
              <a:buChar char="v"/>
            </a:pPr>
            <a:r>
              <a:rPr lang="en-US" sz="3200" dirty="0" smtClean="0">
                <a:solidFill>
                  <a:schemeClr val="accent2">
                    <a:lumMod val="20000"/>
                    <a:lumOff val="80000"/>
                  </a:schemeClr>
                </a:solidFill>
              </a:rPr>
              <a:t> Food</a:t>
            </a:r>
          </a:p>
          <a:p>
            <a:pPr>
              <a:buFont typeface="Wingdings" panose="05000000000000000000" pitchFamily="2" charset="2"/>
              <a:buChar char="v"/>
            </a:pPr>
            <a:r>
              <a:rPr lang="en-US" sz="3200" dirty="0" smtClean="0">
                <a:solidFill>
                  <a:schemeClr val="accent2">
                    <a:lumMod val="20000"/>
                    <a:lumOff val="80000"/>
                  </a:schemeClr>
                </a:solidFill>
              </a:rPr>
              <a:t> Overblown Stranger Danger</a:t>
            </a:r>
          </a:p>
          <a:p>
            <a:pPr>
              <a:buFont typeface="Wingdings" panose="05000000000000000000" pitchFamily="2" charset="2"/>
              <a:buChar char="v"/>
            </a:pPr>
            <a:r>
              <a:rPr lang="en-US" sz="3200" dirty="0">
                <a:solidFill>
                  <a:schemeClr val="accent2">
                    <a:lumMod val="20000"/>
                    <a:lumOff val="80000"/>
                  </a:schemeClr>
                </a:solidFill>
              </a:rPr>
              <a:t> </a:t>
            </a:r>
            <a:r>
              <a:rPr lang="en-US" sz="3200" dirty="0" err="1" smtClean="0">
                <a:solidFill>
                  <a:schemeClr val="accent2">
                    <a:lumMod val="20000"/>
                    <a:lumOff val="80000"/>
                  </a:schemeClr>
                </a:solidFill>
              </a:rPr>
              <a:t>Germaphobes</a:t>
            </a:r>
            <a:endParaRPr lang="en-US" sz="3200" dirty="0" smtClean="0">
              <a:solidFill>
                <a:schemeClr val="accent2">
                  <a:lumMod val="20000"/>
                  <a:lumOff val="80000"/>
                </a:schemeClr>
              </a:solidFill>
            </a:endParaRPr>
          </a:p>
          <a:p>
            <a:pPr>
              <a:buFont typeface="Wingdings" panose="05000000000000000000" pitchFamily="2" charset="2"/>
              <a:buChar char="v"/>
            </a:pPr>
            <a:r>
              <a:rPr lang="en-US" sz="3200" dirty="0">
                <a:solidFill>
                  <a:schemeClr val="accent2">
                    <a:lumMod val="20000"/>
                    <a:lumOff val="80000"/>
                  </a:schemeClr>
                </a:solidFill>
              </a:rPr>
              <a:t> </a:t>
            </a:r>
            <a:r>
              <a:rPr lang="en-US" sz="3200" dirty="0" smtClean="0">
                <a:solidFill>
                  <a:schemeClr val="accent2">
                    <a:lumMod val="20000"/>
                    <a:lumOff val="80000"/>
                  </a:schemeClr>
                </a:solidFill>
              </a:rPr>
              <a:t>Physical &amp; Mental Development</a:t>
            </a:r>
          </a:p>
          <a:p>
            <a:pPr>
              <a:buFont typeface="Wingdings" panose="05000000000000000000" pitchFamily="2" charset="2"/>
              <a:buChar char="v"/>
            </a:pPr>
            <a:r>
              <a:rPr lang="en-US" sz="3200" dirty="0">
                <a:solidFill>
                  <a:schemeClr val="accent2">
                    <a:lumMod val="20000"/>
                    <a:lumOff val="80000"/>
                  </a:schemeClr>
                </a:solidFill>
              </a:rPr>
              <a:t> </a:t>
            </a:r>
            <a:r>
              <a:rPr lang="en-US" sz="3200" dirty="0" smtClean="0">
                <a:solidFill>
                  <a:schemeClr val="accent2">
                    <a:lumMod val="20000"/>
                    <a:lumOff val="80000"/>
                  </a:schemeClr>
                </a:solidFill>
              </a:rPr>
              <a:t>School </a:t>
            </a:r>
          </a:p>
          <a:p>
            <a:pPr>
              <a:buFont typeface="Wingdings" panose="05000000000000000000" pitchFamily="2" charset="2"/>
              <a:buChar char="v"/>
            </a:pPr>
            <a:r>
              <a:rPr lang="en-US" sz="3200" dirty="0">
                <a:solidFill>
                  <a:schemeClr val="accent2">
                    <a:lumMod val="20000"/>
                    <a:lumOff val="80000"/>
                  </a:schemeClr>
                </a:solidFill>
              </a:rPr>
              <a:t> </a:t>
            </a:r>
            <a:r>
              <a:rPr lang="en-US" sz="3200" dirty="0" smtClean="0">
                <a:solidFill>
                  <a:schemeClr val="accent2">
                    <a:lumMod val="20000"/>
                    <a:lumOff val="80000"/>
                  </a:schemeClr>
                </a:solidFill>
              </a:rPr>
              <a:t>Phones</a:t>
            </a:r>
          </a:p>
          <a:p>
            <a:pPr>
              <a:buFont typeface="Wingdings" panose="05000000000000000000" pitchFamily="2" charset="2"/>
              <a:buChar char="v"/>
            </a:pPr>
            <a:r>
              <a:rPr lang="en-US" sz="3200" dirty="0" smtClean="0">
                <a:solidFill>
                  <a:schemeClr val="accent2">
                    <a:lumMod val="20000"/>
                    <a:lumOff val="80000"/>
                  </a:schemeClr>
                </a:solidFill>
              </a:rPr>
              <a:t> Over-Use of the Bully Label</a:t>
            </a:r>
          </a:p>
        </p:txBody>
      </p:sp>
      <p:sp>
        <p:nvSpPr>
          <p:cNvPr id="3" name="Title 2"/>
          <p:cNvSpPr>
            <a:spLocks noGrp="1"/>
          </p:cNvSpPr>
          <p:nvPr>
            <p:ph type="title"/>
          </p:nvPr>
        </p:nvSpPr>
        <p:spPr/>
        <p:txBody>
          <a:bodyPr>
            <a:normAutofit fontScale="90000"/>
          </a:bodyPr>
          <a:lstStyle/>
          <a:p>
            <a:r>
              <a:rPr lang="en-US" dirty="0"/>
              <a:t>III. Inordinate Focus on Health &amp; Safety</a:t>
            </a:r>
          </a:p>
        </p:txBody>
      </p:sp>
      <p:sp>
        <p:nvSpPr>
          <p:cNvPr id="4" name="Rectangle 3"/>
          <p:cNvSpPr/>
          <p:nvPr/>
        </p:nvSpPr>
        <p:spPr>
          <a:xfrm>
            <a:off x="685800" y="574964"/>
            <a:ext cx="7543800" cy="5368636"/>
          </a:xfrm>
          <a:prstGeom prst="rect">
            <a:avLst/>
          </a:prstGeom>
          <a:solidFill>
            <a:schemeClr val="accent4">
              <a:lumMod val="50000"/>
            </a:schemeClr>
          </a:solidFill>
          <a:ln>
            <a:solidFill>
              <a:schemeClr val="accent3">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2800" b="1" dirty="0">
                <a:solidFill>
                  <a:schemeClr val="tx1"/>
                </a:solidFill>
              </a:rPr>
              <a:t>“</a:t>
            </a:r>
            <a:r>
              <a:rPr lang="en-US" sz="2800" dirty="0">
                <a:solidFill>
                  <a:schemeClr val="tx1"/>
                </a:solidFill>
              </a:rPr>
              <a:t>The irony is that we are now, arguably, living at the safest time for children that the world has ever known. The childhood diseases that were once common and deadly have been all but eradicated. Our food is cleaner and safer than it has ever been before. Thanks to seat belts, they don’t even die in car accidents in anywhere near the numbers that kids of our generation did. Crime stats are down….And yet—</a:t>
            </a:r>
            <a:r>
              <a:rPr lang="en-US" sz="2800" i="1" dirty="0">
                <a:solidFill>
                  <a:schemeClr val="tx1"/>
                </a:solidFill>
              </a:rPr>
              <a:t>people are terrified</a:t>
            </a:r>
            <a:r>
              <a:rPr lang="en-US" sz="2800" dirty="0" smtClean="0">
                <a:solidFill>
                  <a:schemeClr val="tx1"/>
                </a:solidFill>
              </a:rPr>
              <a:t>.”</a:t>
            </a:r>
          </a:p>
          <a:p>
            <a:pPr algn="r"/>
            <a:r>
              <a:rPr lang="en-US" sz="2400" dirty="0" smtClean="0">
                <a:solidFill>
                  <a:schemeClr val="tx1"/>
                </a:solidFill>
              </a:rPr>
              <a:t>(</a:t>
            </a:r>
            <a:r>
              <a:rPr lang="en-US" sz="2400" i="1" dirty="0" smtClean="0">
                <a:solidFill>
                  <a:schemeClr val="tx1"/>
                </a:solidFill>
              </a:rPr>
              <a:t>Madness</a:t>
            </a:r>
            <a:r>
              <a:rPr lang="en-US" sz="2400" dirty="0" smtClean="0">
                <a:solidFill>
                  <a:schemeClr val="tx1"/>
                </a:solidFill>
              </a:rPr>
              <a:t>, 173)</a:t>
            </a:r>
            <a:endParaRPr lang="en-US" sz="2400" dirty="0">
              <a:solidFill>
                <a:schemeClr val="tx1"/>
              </a:solidFill>
            </a:endParaRPr>
          </a:p>
        </p:txBody>
      </p:sp>
    </p:spTree>
    <p:extLst>
      <p:ext uri="{BB962C8B-B14F-4D97-AF65-F5344CB8AC3E}">
        <p14:creationId xmlns:p14="http://schemas.microsoft.com/office/powerpoint/2010/main" val="8824066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anose="05000000000000000000" pitchFamily="2" charset="2"/>
              <a:buChar char="v"/>
            </a:pPr>
            <a:r>
              <a:rPr lang="en-US" sz="3200" dirty="0" smtClean="0">
                <a:solidFill>
                  <a:schemeClr val="accent2">
                    <a:lumMod val="20000"/>
                    <a:lumOff val="80000"/>
                  </a:schemeClr>
                </a:solidFill>
              </a:rPr>
              <a:t> Well-Ordered Households</a:t>
            </a:r>
          </a:p>
          <a:p>
            <a:pPr>
              <a:buFont typeface="Wingdings" panose="05000000000000000000" pitchFamily="2" charset="2"/>
              <a:buChar char="v"/>
            </a:pPr>
            <a:r>
              <a:rPr lang="en-US" sz="3200" dirty="0" smtClean="0">
                <a:solidFill>
                  <a:schemeClr val="accent2">
                    <a:lumMod val="20000"/>
                    <a:lumOff val="80000"/>
                  </a:schemeClr>
                </a:solidFill>
              </a:rPr>
              <a:t> Food</a:t>
            </a:r>
          </a:p>
          <a:p>
            <a:pPr>
              <a:buFont typeface="Wingdings" panose="05000000000000000000" pitchFamily="2" charset="2"/>
              <a:buChar char="v"/>
            </a:pPr>
            <a:r>
              <a:rPr lang="en-US" sz="3200" dirty="0" smtClean="0">
                <a:solidFill>
                  <a:schemeClr val="accent2">
                    <a:lumMod val="20000"/>
                    <a:lumOff val="80000"/>
                  </a:schemeClr>
                </a:solidFill>
              </a:rPr>
              <a:t> Overblown Stranger Danger</a:t>
            </a:r>
          </a:p>
          <a:p>
            <a:pPr>
              <a:buFont typeface="Wingdings" panose="05000000000000000000" pitchFamily="2" charset="2"/>
              <a:buChar char="v"/>
            </a:pPr>
            <a:r>
              <a:rPr lang="en-US" sz="3200" dirty="0">
                <a:solidFill>
                  <a:schemeClr val="accent2">
                    <a:lumMod val="20000"/>
                    <a:lumOff val="80000"/>
                  </a:schemeClr>
                </a:solidFill>
              </a:rPr>
              <a:t> </a:t>
            </a:r>
            <a:r>
              <a:rPr lang="en-US" sz="3200" dirty="0" err="1" smtClean="0">
                <a:solidFill>
                  <a:schemeClr val="accent2">
                    <a:lumMod val="20000"/>
                    <a:lumOff val="80000"/>
                  </a:schemeClr>
                </a:solidFill>
              </a:rPr>
              <a:t>Germaphobes</a:t>
            </a:r>
            <a:endParaRPr lang="en-US" sz="3200" dirty="0" smtClean="0">
              <a:solidFill>
                <a:schemeClr val="accent2">
                  <a:lumMod val="20000"/>
                  <a:lumOff val="80000"/>
                </a:schemeClr>
              </a:solidFill>
            </a:endParaRPr>
          </a:p>
          <a:p>
            <a:pPr>
              <a:buFont typeface="Wingdings" panose="05000000000000000000" pitchFamily="2" charset="2"/>
              <a:buChar char="v"/>
            </a:pPr>
            <a:r>
              <a:rPr lang="en-US" sz="3200" dirty="0">
                <a:solidFill>
                  <a:schemeClr val="accent2">
                    <a:lumMod val="20000"/>
                    <a:lumOff val="80000"/>
                  </a:schemeClr>
                </a:solidFill>
              </a:rPr>
              <a:t> </a:t>
            </a:r>
            <a:r>
              <a:rPr lang="en-US" sz="3200" dirty="0" smtClean="0">
                <a:solidFill>
                  <a:schemeClr val="accent2">
                    <a:lumMod val="20000"/>
                    <a:lumOff val="80000"/>
                  </a:schemeClr>
                </a:solidFill>
              </a:rPr>
              <a:t>Physical &amp; Mental Development</a:t>
            </a:r>
          </a:p>
          <a:p>
            <a:pPr>
              <a:buFont typeface="Wingdings" panose="05000000000000000000" pitchFamily="2" charset="2"/>
              <a:buChar char="v"/>
            </a:pPr>
            <a:r>
              <a:rPr lang="en-US" sz="3200" dirty="0">
                <a:solidFill>
                  <a:schemeClr val="accent2">
                    <a:lumMod val="20000"/>
                    <a:lumOff val="80000"/>
                  </a:schemeClr>
                </a:solidFill>
              </a:rPr>
              <a:t> </a:t>
            </a:r>
            <a:r>
              <a:rPr lang="en-US" sz="3200" dirty="0" smtClean="0">
                <a:solidFill>
                  <a:schemeClr val="accent2">
                    <a:lumMod val="20000"/>
                    <a:lumOff val="80000"/>
                  </a:schemeClr>
                </a:solidFill>
              </a:rPr>
              <a:t>School </a:t>
            </a:r>
          </a:p>
          <a:p>
            <a:pPr>
              <a:buFont typeface="Wingdings" panose="05000000000000000000" pitchFamily="2" charset="2"/>
              <a:buChar char="v"/>
            </a:pPr>
            <a:r>
              <a:rPr lang="en-US" sz="3200" dirty="0">
                <a:solidFill>
                  <a:schemeClr val="accent2">
                    <a:lumMod val="20000"/>
                    <a:lumOff val="80000"/>
                  </a:schemeClr>
                </a:solidFill>
              </a:rPr>
              <a:t> </a:t>
            </a:r>
            <a:r>
              <a:rPr lang="en-US" sz="3200" dirty="0" smtClean="0">
                <a:solidFill>
                  <a:schemeClr val="accent2">
                    <a:lumMod val="20000"/>
                    <a:lumOff val="80000"/>
                  </a:schemeClr>
                </a:solidFill>
              </a:rPr>
              <a:t>Phones</a:t>
            </a:r>
          </a:p>
          <a:p>
            <a:pPr>
              <a:buFont typeface="Wingdings" panose="05000000000000000000" pitchFamily="2" charset="2"/>
              <a:buChar char="v"/>
            </a:pPr>
            <a:r>
              <a:rPr lang="en-US" sz="3200" dirty="0" smtClean="0">
                <a:solidFill>
                  <a:schemeClr val="accent2">
                    <a:lumMod val="20000"/>
                    <a:lumOff val="80000"/>
                  </a:schemeClr>
                </a:solidFill>
              </a:rPr>
              <a:t> Over-Use of the Bully Label</a:t>
            </a:r>
          </a:p>
        </p:txBody>
      </p:sp>
      <p:sp>
        <p:nvSpPr>
          <p:cNvPr id="3" name="Title 2"/>
          <p:cNvSpPr>
            <a:spLocks noGrp="1"/>
          </p:cNvSpPr>
          <p:nvPr>
            <p:ph type="title"/>
          </p:nvPr>
        </p:nvSpPr>
        <p:spPr/>
        <p:txBody>
          <a:bodyPr>
            <a:normAutofit fontScale="90000"/>
          </a:bodyPr>
          <a:lstStyle/>
          <a:p>
            <a:r>
              <a:rPr lang="en-US" dirty="0"/>
              <a:t>III. Inordinate Focus on Health &amp; Safety</a:t>
            </a:r>
          </a:p>
        </p:txBody>
      </p:sp>
      <p:sp>
        <p:nvSpPr>
          <p:cNvPr id="4" name="Rectangle 3"/>
          <p:cNvSpPr/>
          <p:nvPr/>
        </p:nvSpPr>
        <p:spPr>
          <a:xfrm>
            <a:off x="685800" y="574964"/>
            <a:ext cx="7543800" cy="5368636"/>
          </a:xfrm>
          <a:prstGeom prst="rect">
            <a:avLst/>
          </a:prstGeom>
          <a:ln>
            <a:solidFill>
              <a:schemeClr val="accent3">
                <a:lumMod val="50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2800" b="1" dirty="0">
                <a:solidFill>
                  <a:schemeClr val="tx1"/>
                </a:solidFill>
              </a:rPr>
              <a:t>“</a:t>
            </a:r>
            <a:r>
              <a:rPr lang="en-US" sz="2800" dirty="0">
                <a:solidFill>
                  <a:schemeClr val="tx1"/>
                </a:solidFill>
              </a:rPr>
              <a:t>The irony is that we are now, arguably, living at the safest time for children that the world has ever known. The childhood diseases that were once common and deadly have been all but eradicated. Our food is cleaner and safer than it has ever been before. Thanks to seat belts, they don’t even die in car accidents in anywhere near the numbers that kids of our generation did. Crime stats are down….And yet—</a:t>
            </a:r>
            <a:r>
              <a:rPr lang="en-US" sz="2800" i="1" dirty="0">
                <a:solidFill>
                  <a:schemeClr val="tx1"/>
                </a:solidFill>
              </a:rPr>
              <a:t>people are terrified</a:t>
            </a:r>
            <a:r>
              <a:rPr lang="en-US" sz="2800" dirty="0" smtClean="0">
                <a:solidFill>
                  <a:schemeClr val="tx1"/>
                </a:solidFill>
              </a:rPr>
              <a:t>.”</a:t>
            </a:r>
          </a:p>
          <a:p>
            <a:pPr algn="r"/>
            <a:r>
              <a:rPr lang="en-US" sz="2400" dirty="0" smtClean="0">
                <a:solidFill>
                  <a:schemeClr val="tx1"/>
                </a:solidFill>
              </a:rPr>
              <a:t>(</a:t>
            </a:r>
            <a:r>
              <a:rPr lang="en-US" sz="2400" i="1" dirty="0" smtClean="0">
                <a:solidFill>
                  <a:schemeClr val="tx1"/>
                </a:solidFill>
              </a:rPr>
              <a:t>Perfect Madness</a:t>
            </a:r>
            <a:r>
              <a:rPr lang="en-US" sz="2400" dirty="0" smtClean="0">
                <a:solidFill>
                  <a:schemeClr val="tx1"/>
                </a:solidFill>
              </a:rPr>
              <a:t>, 173)</a:t>
            </a:r>
            <a:endParaRPr lang="en-US" sz="2400" dirty="0">
              <a:solidFill>
                <a:schemeClr val="tx1"/>
              </a:solidFill>
            </a:endParaRPr>
          </a:p>
        </p:txBody>
      </p:sp>
      <p:sp>
        <p:nvSpPr>
          <p:cNvPr id="6" name="Rectangle 5"/>
          <p:cNvSpPr/>
          <p:nvPr/>
        </p:nvSpPr>
        <p:spPr>
          <a:xfrm>
            <a:off x="803563" y="322119"/>
            <a:ext cx="7273638" cy="5926281"/>
          </a:xfrm>
          <a:prstGeom prst="rect">
            <a:avLst/>
          </a:prstGeom>
          <a:solidFill>
            <a:schemeClr val="tx2">
              <a:lumMod val="2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i="1" dirty="0"/>
              <a:t>“Of course, serious harm coming to any child is an unspeakable tragedy, and real child predators are out there even though very few commit stranger-to-stranger crimes. But why do we base our daily decisions…on a one-in-a-million chance that our kid could be killed by a stranger, when…in any given year a child is more likely to be killed in an equestrian accident, as a result of youth football, or as a passenger in a car….If we prevent our children from learning how to navigate the world beyond our front yard, it will only come back to haunt them later on….”</a:t>
            </a:r>
            <a:r>
              <a:rPr lang="en-US" sz="2800" dirty="0"/>
              <a:t> </a:t>
            </a:r>
            <a:r>
              <a:rPr lang="en-US" sz="2800" dirty="0" smtClean="0"/>
              <a:t> </a:t>
            </a:r>
            <a:r>
              <a:rPr lang="en-US" sz="2400" dirty="0" smtClean="0"/>
              <a:t>(</a:t>
            </a:r>
            <a:r>
              <a:rPr lang="en-US" sz="2400" i="1" dirty="0" smtClean="0"/>
              <a:t>Adult</a:t>
            </a:r>
            <a:r>
              <a:rPr lang="en-US" sz="2400" dirty="0" smtClean="0"/>
              <a:t>, 22)</a:t>
            </a:r>
            <a:endParaRPr lang="en-US" sz="2400" dirty="0"/>
          </a:p>
        </p:txBody>
      </p:sp>
    </p:spTree>
    <p:extLst>
      <p:ext uri="{BB962C8B-B14F-4D97-AF65-F5344CB8AC3E}">
        <p14:creationId xmlns:p14="http://schemas.microsoft.com/office/powerpoint/2010/main" val="22282300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anose="05000000000000000000" pitchFamily="2" charset="2"/>
              <a:buChar char="v"/>
            </a:pPr>
            <a:r>
              <a:rPr lang="en-US" sz="3200" dirty="0" smtClean="0">
                <a:solidFill>
                  <a:schemeClr val="accent2">
                    <a:lumMod val="20000"/>
                    <a:lumOff val="80000"/>
                  </a:schemeClr>
                </a:solidFill>
              </a:rPr>
              <a:t> Well-Ordered Households</a:t>
            </a:r>
          </a:p>
          <a:p>
            <a:pPr>
              <a:buFont typeface="Wingdings" panose="05000000000000000000" pitchFamily="2" charset="2"/>
              <a:buChar char="v"/>
            </a:pPr>
            <a:r>
              <a:rPr lang="en-US" sz="3200" dirty="0" smtClean="0">
                <a:solidFill>
                  <a:schemeClr val="accent2">
                    <a:lumMod val="20000"/>
                    <a:lumOff val="80000"/>
                  </a:schemeClr>
                </a:solidFill>
              </a:rPr>
              <a:t> Food</a:t>
            </a:r>
          </a:p>
          <a:p>
            <a:pPr>
              <a:buFont typeface="Wingdings" panose="05000000000000000000" pitchFamily="2" charset="2"/>
              <a:buChar char="v"/>
            </a:pPr>
            <a:r>
              <a:rPr lang="en-US" sz="3200" dirty="0" smtClean="0">
                <a:solidFill>
                  <a:schemeClr val="accent2">
                    <a:lumMod val="20000"/>
                    <a:lumOff val="80000"/>
                  </a:schemeClr>
                </a:solidFill>
              </a:rPr>
              <a:t> Overblown Stranger Danger</a:t>
            </a:r>
          </a:p>
          <a:p>
            <a:pPr>
              <a:buFont typeface="Wingdings" panose="05000000000000000000" pitchFamily="2" charset="2"/>
              <a:buChar char="v"/>
            </a:pPr>
            <a:r>
              <a:rPr lang="en-US" sz="3200" dirty="0">
                <a:solidFill>
                  <a:schemeClr val="accent2">
                    <a:lumMod val="20000"/>
                    <a:lumOff val="80000"/>
                  </a:schemeClr>
                </a:solidFill>
              </a:rPr>
              <a:t> </a:t>
            </a:r>
            <a:r>
              <a:rPr lang="en-US" sz="3200" dirty="0" err="1" smtClean="0">
                <a:solidFill>
                  <a:schemeClr val="accent2">
                    <a:lumMod val="20000"/>
                    <a:lumOff val="80000"/>
                  </a:schemeClr>
                </a:solidFill>
              </a:rPr>
              <a:t>Germaphobes</a:t>
            </a:r>
            <a:endParaRPr lang="en-US" sz="3200" dirty="0" smtClean="0">
              <a:solidFill>
                <a:schemeClr val="accent2">
                  <a:lumMod val="20000"/>
                  <a:lumOff val="80000"/>
                </a:schemeClr>
              </a:solidFill>
            </a:endParaRPr>
          </a:p>
          <a:p>
            <a:pPr>
              <a:buFont typeface="Wingdings" panose="05000000000000000000" pitchFamily="2" charset="2"/>
              <a:buChar char="v"/>
            </a:pPr>
            <a:r>
              <a:rPr lang="en-US" sz="3200" dirty="0">
                <a:solidFill>
                  <a:schemeClr val="accent2">
                    <a:lumMod val="20000"/>
                    <a:lumOff val="80000"/>
                  </a:schemeClr>
                </a:solidFill>
              </a:rPr>
              <a:t> </a:t>
            </a:r>
            <a:r>
              <a:rPr lang="en-US" sz="3200" dirty="0" smtClean="0">
                <a:solidFill>
                  <a:schemeClr val="accent2">
                    <a:lumMod val="20000"/>
                    <a:lumOff val="80000"/>
                  </a:schemeClr>
                </a:solidFill>
              </a:rPr>
              <a:t>Physical &amp; Mental Development</a:t>
            </a:r>
          </a:p>
          <a:p>
            <a:pPr>
              <a:buFont typeface="Wingdings" panose="05000000000000000000" pitchFamily="2" charset="2"/>
              <a:buChar char="v"/>
            </a:pPr>
            <a:r>
              <a:rPr lang="en-US" sz="3200" dirty="0">
                <a:solidFill>
                  <a:schemeClr val="accent2">
                    <a:lumMod val="20000"/>
                    <a:lumOff val="80000"/>
                  </a:schemeClr>
                </a:solidFill>
              </a:rPr>
              <a:t> </a:t>
            </a:r>
            <a:r>
              <a:rPr lang="en-US" sz="3200" dirty="0" smtClean="0">
                <a:solidFill>
                  <a:schemeClr val="accent2">
                    <a:lumMod val="20000"/>
                    <a:lumOff val="80000"/>
                  </a:schemeClr>
                </a:solidFill>
              </a:rPr>
              <a:t>School </a:t>
            </a:r>
          </a:p>
          <a:p>
            <a:pPr>
              <a:buFont typeface="Wingdings" panose="05000000000000000000" pitchFamily="2" charset="2"/>
              <a:buChar char="v"/>
            </a:pPr>
            <a:r>
              <a:rPr lang="en-US" sz="3200" dirty="0">
                <a:solidFill>
                  <a:schemeClr val="accent2">
                    <a:lumMod val="20000"/>
                    <a:lumOff val="80000"/>
                  </a:schemeClr>
                </a:solidFill>
              </a:rPr>
              <a:t> </a:t>
            </a:r>
            <a:r>
              <a:rPr lang="en-US" sz="3200" dirty="0" smtClean="0">
                <a:solidFill>
                  <a:schemeClr val="accent2">
                    <a:lumMod val="20000"/>
                    <a:lumOff val="80000"/>
                  </a:schemeClr>
                </a:solidFill>
              </a:rPr>
              <a:t>Phones</a:t>
            </a:r>
          </a:p>
          <a:p>
            <a:pPr>
              <a:buFont typeface="Wingdings" panose="05000000000000000000" pitchFamily="2" charset="2"/>
              <a:buChar char="v"/>
            </a:pPr>
            <a:r>
              <a:rPr lang="en-US" sz="3200" dirty="0" smtClean="0">
                <a:solidFill>
                  <a:schemeClr val="accent2">
                    <a:lumMod val="20000"/>
                    <a:lumOff val="80000"/>
                  </a:schemeClr>
                </a:solidFill>
              </a:rPr>
              <a:t> Over-Use of the Bully Label</a:t>
            </a:r>
          </a:p>
        </p:txBody>
      </p:sp>
      <p:sp>
        <p:nvSpPr>
          <p:cNvPr id="3" name="Title 2"/>
          <p:cNvSpPr>
            <a:spLocks noGrp="1"/>
          </p:cNvSpPr>
          <p:nvPr>
            <p:ph type="title"/>
          </p:nvPr>
        </p:nvSpPr>
        <p:spPr/>
        <p:txBody>
          <a:bodyPr>
            <a:normAutofit fontScale="90000"/>
          </a:bodyPr>
          <a:lstStyle/>
          <a:p>
            <a:r>
              <a:rPr lang="en-US" dirty="0"/>
              <a:t>III. Inordinate Focus on Health &amp; Safety</a:t>
            </a:r>
          </a:p>
        </p:txBody>
      </p:sp>
      <p:sp>
        <p:nvSpPr>
          <p:cNvPr id="6" name="Rectangle 5"/>
          <p:cNvSpPr/>
          <p:nvPr/>
        </p:nvSpPr>
        <p:spPr>
          <a:xfrm>
            <a:off x="914400" y="1371600"/>
            <a:ext cx="6629400" cy="4572000"/>
          </a:xfrm>
          <a:prstGeom prst="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t>“</a:t>
            </a:r>
            <a:r>
              <a:rPr lang="en-US" sz="2800" dirty="0"/>
              <a:t>Our fears—fanned by the media—tend to be so out of proportion to the real threats facing our children….</a:t>
            </a:r>
            <a:r>
              <a:rPr lang="en-US" sz="2800" b="1" dirty="0"/>
              <a:t>We micromanage</a:t>
            </a:r>
            <a:r>
              <a:rPr lang="en-US" sz="2800" dirty="0"/>
              <a:t>. </a:t>
            </a:r>
            <a:r>
              <a:rPr lang="en-US" sz="2800" b="1" dirty="0"/>
              <a:t>We obsess. </a:t>
            </a:r>
            <a:r>
              <a:rPr lang="en-US" sz="2800" dirty="0"/>
              <a:t>Over this therapy and that therapy….Gluten free birthday cakes and organic apple juice. No TV. Only a half hour of TV; only educational TV. No sugar. No trans fats. No Disney. No </a:t>
            </a:r>
            <a:r>
              <a:rPr lang="en-US" sz="2800" dirty="0" smtClean="0"/>
              <a:t>pizza.” </a:t>
            </a:r>
          </a:p>
          <a:p>
            <a:pPr algn="r"/>
            <a:r>
              <a:rPr lang="en-US" sz="2400" dirty="0" smtClean="0"/>
              <a:t>(</a:t>
            </a:r>
            <a:r>
              <a:rPr lang="en-US" sz="2400" i="1" dirty="0" smtClean="0"/>
              <a:t>Madnes</a:t>
            </a:r>
            <a:r>
              <a:rPr lang="en-US" sz="2400" dirty="0" smtClean="0"/>
              <a:t>s, 169)</a:t>
            </a:r>
            <a:endParaRPr lang="en-US" sz="2400" dirty="0"/>
          </a:p>
        </p:txBody>
      </p:sp>
    </p:spTree>
    <p:extLst>
      <p:ext uri="{BB962C8B-B14F-4D97-AF65-F5344CB8AC3E}">
        <p14:creationId xmlns:p14="http://schemas.microsoft.com/office/powerpoint/2010/main" val="20520040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b="1" dirty="0" smtClean="0"/>
              <a:t>RESULTS </a:t>
            </a:r>
            <a:endParaRPr lang="en-US" b="1" dirty="0"/>
          </a:p>
        </p:txBody>
      </p:sp>
    </p:spTree>
    <p:extLst>
      <p:ext uri="{BB962C8B-B14F-4D97-AF65-F5344CB8AC3E}">
        <p14:creationId xmlns:p14="http://schemas.microsoft.com/office/powerpoint/2010/main" val="4128624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anose="05000000000000000000" pitchFamily="2" charset="2"/>
              <a:buChar char="v"/>
            </a:pPr>
            <a:r>
              <a:rPr lang="en-US" sz="3200" dirty="0" smtClean="0">
                <a:solidFill>
                  <a:schemeClr val="accent2">
                    <a:lumMod val="20000"/>
                    <a:lumOff val="80000"/>
                  </a:schemeClr>
                </a:solidFill>
              </a:rPr>
              <a:t> </a:t>
            </a:r>
            <a:r>
              <a:rPr lang="en-US" sz="3200" dirty="0" smtClean="0">
                <a:solidFill>
                  <a:schemeClr val="accent4">
                    <a:lumMod val="20000"/>
                    <a:lumOff val="80000"/>
                  </a:schemeClr>
                </a:solidFill>
              </a:rPr>
              <a:t>Learned Helplessness</a:t>
            </a:r>
          </a:p>
        </p:txBody>
      </p:sp>
      <p:sp>
        <p:nvSpPr>
          <p:cNvPr id="3" name="Title 2"/>
          <p:cNvSpPr>
            <a:spLocks noGrp="1"/>
          </p:cNvSpPr>
          <p:nvPr>
            <p:ph type="title"/>
          </p:nvPr>
        </p:nvSpPr>
        <p:spPr/>
        <p:txBody>
          <a:bodyPr>
            <a:normAutofit/>
          </a:bodyPr>
          <a:lstStyle/>
          <a:p>
            <a:pPr algn="ctr"/>
            <a:r>
              <a:rPr lang="en-US" b="1" dirty="0"/>
              <a:t>RESULTS</a:t>
            </a:r>
            <a:endParaRPr lang="en-US" dirty="0"/>
          </a:p>
        </p:txBody>
      </p:sp>
    </p:spTree>
    <p:extLst>
      <p:ext uri="{BB962C8B-B14F-4D97-AF65-F5344CB8AC3E}">
        <p14:creationId xmlns:p14="http://schemas.microsoft.com/office/powerpoint/2010/main" val="40096590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anose="05000000000000000000" pitchFamily="2" charset="2"/>
              <a:buChar char="v"/>
            </a:pPr>
            <a:r>
              <a:rPr lang="en-US" sz="3200" dirty="0" smtClean="0">
                <a:solidFill>
                  <a:schemeClr val="accent2">
                    <a:lumMod val="20000"/>
                    <a:lumOff val="80000"/>
                  </a:schemeClr>
                </a:solidFill>
              </a:rPr>
              <a:t> </a:t>
            </a:r>
            <a:r>
              <a:rPr lang="en-US" sz="3200" dirty="0" smtClean="0">
                <a:solidFill>
                  <a:schemeClr val="accent4">
                    <a:lumMod val="20000"/>
                    <a:lumOff val="80000"/>
                  </a:schemeClr>
                </a:solidFill>
              </a:rPr>
              <a:t>Learned Helplessness</a:t>
            </a:r>
          </a:p>
          <a:p>
            <a:pPr>
              <a:buFont typeface="Wingdings" panose="05000000000000000000" pitchFamily="2" charset="2"/>
              <a:buChar char="v"/>
            </a:pPr>
            <a:r>
              <a:rPr lang="en-US" sz="3200" dirty="0">
                <a:solidFill>
                  <a:schemeClr val="accent4">
                    <a:lumMod val="20000"/>
                    <a:lumOff val="80000"/>
                  </a:schemeClr>
                </a:solidFill>
              </a:rPr>
              <a:t> </a:t>
            </a:r>
            <a:r>
              <a:rPr lang="en-US" sz="3200" dirty="0" smtClean="0">
                <a:solidFill>
                  <a:schemeClr val="accent4">
                    <a:lumMod val="20000"/>
                    <a:lumOff val="80000"/>
                  </a:schemeClr>
                </a:solidFill>
              </a:rPr>
              <a:t>Unprepared for Life</a:t>
            </a:r>
          </a:p>
        </p:txBody>
      </p:sp>
      <p:sp>
        <p:nvSpPr>
          <p:cNvPr id="3" name="Title 2"/>
          <p:cNvSpPr>
            <a:spLocks noGrp="1"/>
          </p:cNvSpPr>
          <p:nvPr>
            <p:ph type="title"/>
          </p:nvPr>
        </p:nvSpPr>
        <p:spPr/>
        <p:txBody>
          <a:bodyPr>
            <a:normAutofit/>
          </a:bodyPr>
          <a:lstStyle/>
          <a:p>
            <a:pPr algn="ctr"/>
            <a:r>
              <a:rPr lang="en-US" b="1" dirty="0"/>
              <a:t>RESULTS</a:t>
            </a:r>
            <a:endParaRPr lang="en-US" dirty="0"/>
          </a:p>
        </p:txBody>
      </p:sp>
    </p:spTree>
    <p:extLst>
      <p:ext uri="{BB962C8B-B14F-4D97-AF65-F5344CB8AC3E}">
        <p14:creationId xmlns:p14="http://schemas.microsoft.com/office/powerpoint/2010/main" val="857640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chemeClr val="accent6">
                    <a:lumMod val="20000"/>
                    <a:lumOff val="80000"/>
                  </a:schemeClr>
                </a:solidFill>
              </a:rPr>
              <a:t>Spending quality time/dates with kids</a:t>
            </a:r>
          </a:p>
          <a:p>
            <a:r>
              <a:rPr lang="en-US" dirty="0" smtClean="0">
                <a:solidFill>
                  <a:schemeClr val="accent6">
                    <a:lumMod val="20000"/>
                    <a:lumOff val="80000"/>
                  </a:schemeClr>
                </a:solidFill>
              </a:rPr>
              <a:t>Talking with kids</a:t>
            </a:r>
            <a:endParaRPr lang="en-US" dirty="0">
              <a:solidFill>
                <a:schemeClr val="accent6">
                  <a:lumMod val="20000"/>
                  <a:lumOff val="80000"/>
                </a:schemeClr>
              </a:solidFill>
            </a:endParaRPr>
          </a:p>
        </p:txBody>
      </p:sp>
      <p:sp>
        <p:nvSpPr>
          <p:cNvPr id="3" name="Title 2"/>
          <p:cNvSpPr>
            <a:spLocks noGrp="1"/>
          </p:cNvSpPr>
          <p:nvPr>
            <p:ph type="title"/>
          </p:nvPr>
        </p:nvSpPr>
        <p:spPr/>
        <p:txBody>
          <a:bodyPr/>
          <a:lstStyle/>
          <a:p>
            <a:r>
              <a:rPr lang="en-US" dirty="0" smtClean="0"/>
              <a:t>Positive Trends</a:t>
            </a:r>
            <a:endParaRPr lang="en-US" dirty="0"/>
          </a:p>
        </p:txBody>
      </p:sp>
    </p:spTree>
    <p:extLst>
      <p:ext uri="{BB962C8B-B14F-4D97-AF65-F5344CB8AC3E}">
        <p14:creationId xmlns:p14="http://schemas.microsoft.com/office/powerpoint/2010/main" val="20474331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anose="05000000000000000000" pitchFamily="2" charset="2"/>
              <a:buChar char="v"/>
            </a:pPr>
            <a:r>
              <a:rPr lang="en-US" sz="3200" dirty="0" smtClean="0">
                <a:solidFill>
                  <a:schemeClr val="accent2">
                    <a:lumMod val="20000"/>
                    <a:lumOff val="80000"/>
                  </a:schemeClr>
                </a:solidFill>
              </a:rPr>
              <a:t> </a:t>
            </a:r>
            <a:r>
              <a:rPr lang="en-US" sz="3200" dirty="0" smtClean="0">
                <a:solidFill>
                  <a:schemeClr val="accent4">
                    <a:lumMod val="20000"/>
                    <a:lumOff val="80000"/>
                  </a:schemeClr>
                </a:solidFill>
              </a:rPr>
              <a:t>Learned Helplessness</a:t>
            </a:r>
          </a:p>
          <a:p>
            <a:pPr>
              <a:buFont typeface="Wingdings" panose="05000000000000000000" pitchFamily="2" charset="2"/>
              <a:buChar char="v"/>
            </a:pPr>
            <a:r>
              <a:rPr lang="en-US" sz="3200" dirty="0">
                <a:solidFill>
                  <a:schemeClr val="accent4">
                    <a:lumMod val="20000"/>
                    <a:lumOff val="80000"/>
                  </a:schemeClr>
                </a:solidFill>
              </a:rPr>
              <a:t> </a:t>
            </a:r>
            <a:r>
              <a:rPr lang="en-US" sz="3200" dirty="0" smtClean="0">
                <a:solidFill>
                  <a:schemeClr val="accent4">
                    <a:lumMod val="20000"/>
                    <a:lumOff val="80000"/>
                  </a:schemeClr>
                </a:solidFill>
              </a:rPr>
              <a:t>Unprepared for Life</a:t>
            </a:r>
          </a:p>
        </p:txBody>
      </p:sp>
      <p:sp>
        <p:nvSpPr>
          <p:cNvPr id="3" name="Title 2"/>
          <p:cNvSpPr>
            <a:spLocks noGrp="1"/>
          </p:cNvSpPr>
          <p:nvPr>
            <p:ph type="title"/>
          </p:nvPr>
        </p:nvSpPr>
        <p:spPr/>
        <p:txBody>
          <a:bodyPr>
            <a:normAutofit/>
          </a:bodyPr>
          <a:lstStyle/>
          <a:p>
            <a:pPr algn="ctr"/>
            <a:r>
              <a:rPr lang="en-US" b="1" dirty="0"/>
              <a:t>RESULTS</a:t>
            </a:r>
            <a:endParaRPr lang="en-US" dirty="0"/>
          </a:p>
        </p:txBody>
      </p:sp>
      <p:sp>
        <p:nvSpPr>
          <p:cNvPr id="4" name="Rectangle 3"/>
          <p:cNvSpPr/>
          <p:nvPr/>
        </p:nvSpPr>
        <p:spPr>
          <a:xfrm>
            <a:off x="2209800" y="2667000"/>
            <a:ext cx="5791200" cy="3581400"/>
          </a:xfrm>
          <a:prstGeom prst="rect">
            <a:avLst/>
          </a:prstGeom>
          <a:solidFill>
            <a:schemeClr val="accent4">
              <a:lumMod val="5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a:t>
            </a:r>
            <a:r>
              <a:rPr lang="en-US" sz="2800" i="1" dirty="0"/>
              <a:t>Today’s children whine more, are more disrespectful, and throw tantrums long past the age when yesterday’s children were over them completely</a:t>
            </a:r>
            <a:r>
              <a:rPr lang="en-US" sz="2800" dirty="0"/>
              <a:t>.” </a:t>
            </a:r>
            <a:endParaRPr lang="en-US" sz="2800" dirty="0" smtClean="0"/>
          </a:p>
          <a:p>
            <a:pPr lvl="1" algn="r"/>
            <a:r>
              <a:rPr lang="en-US" sz="2400" dirty="0" smtClean="0"/>
              <a:t>(</a:t>
            </a:r>
            <a:r>
              <a:rPr lang="en-US" sz="2400" i="1" dirty="0" smtClean="0"/>
              <a:t>Madness</a:t>
            </a:r>
            <a:r>
              <a:rPr lang="en-US" sz="2400" dirty="0" smtClean="0"/>
              <a:t>, 207)</a:t>
            </a:r>
            <a:endParaRPr lang="en-US" sz="2400" dirty="0"/>
          </a:p>
        </p:txBody>
      </p:sp>
    </p:spTree>
    <p:extLst>
      <p:ext uri="{BB962C8B-B14F-4D97-AF65-F5344CB8AC3E}">
        <p14:creationId xmlns:p14="http://schemas.microsoft.com/office/powerpoint/2010/main" val="18217708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anose="05000000000000000000" pitchFamily="2" charset="2"/>
              <a:buChar char="v"/>
            </a:pPr>
            <a:r>
              <a:rPr lang="en-US" sz="3200" dirty="0" smtClean="0">
                <a:solidFill>
                  <a:schemeClr val="accent2">
                    <a:lumMod val="20000"/>
                    <a:lumOff val="80000"/>
                  </a:schemeClr>
                </a:solidFill>
              </a:rPr>
              <a:t> </a:t>
            </a:r>
            <a:r>
              <a:rPr lang="en-US" sz="3200" dirty="0" smtClean="0">
                <a:solidFill>
                  <a:schemeClr val="accent4">
                    <a:lumMod val="20000"/>
                    <a:lumOff val="80000"/>
                  </a:schemeClr>
                </a:solidFill>
              </a:rPr>
              <a:t>Learned Helplessness</a:t>
            </a:r>
          </a:p>
          <a:p>
            <a:pPr>
              <a:buFont typeface="Wingdings" panose="05000000000000000000" pitchFamily="2" charset="2"/>
              <a:buChar char="v"/>
            </a:pPr>
            <a:r>
              <a:rPr lang="en-US" sz="3200" dirty="0">
                <a:solidFill>
                  <a:schemeClr val="accent4">
                    <a:lumMod val="20000"/>
                    <a:lumOff val="80000"/>
                  </a:schemeClr>
                </a:solidFill>
              </a:rPr>
              <a:t> </a:t>
            </a:r>
            <a:r>
              <a:rPr lang="en-US" sz="3200" dirty="0" smtClean="0">
                <a:solidFill>
                  <a:schemeClr val="accent4">
                    <a:lumMod val="20000"/>
                    <a:lumOff val="80000"/>
                  </a:schemeClr>
                </a:solidFill>
              </a:rPr>
              <a:t>Unprepared for Life</a:t>
            </a:r>
          </a:p>
        </p:txBody>
      </p:sp>
      <p:sp>
        <p:nvSpPr>
          <p:cNvPr id="3" name="Title 2"/>
          <p:cNvSpPr>
            <a:spLocks noGrp="1"/>
          </p:cNvSpPr>
          <p:nvPr>
            <p:ph type="title"/>
          </p:nvPr>
        </p:nvSpPr>
        <p:spPr/>
        <p:txBody>
          <a:bodyPr>
            <a:normAutofit/>
          </a:bodyPr>
          <a:lstStyle/>
          <a:p>
            <a:pPr algn="ctr"/>
            <a:r>
              <a:rPr lang="en-US" b="1" dirty="0"/>
              <a:t>RESULTS</a:t>
            </a:r>
            <a:endParaRPr lang="en-US" dirty="0"/>
          </a:p>
        </p:txBody>
      </p:sp>
      <p:sp>
        <p:nvSpPr>
          <p:cNvPr id="4" name="Rectangle 3"/>
          <p:cNvSpPr/>
          <p:nvPr/>
        </p:nvSpPr>
        <p:spPr>
          <a:xfrm>
            <a:off x="2209800" y="2667000"/>
            <a:ext cx="5791200" cy="3581400"/>
          </a:xfrm>
          <a:prstGeom prst="rect">
            <a:avLst/>
          </a:prstGeom>
          <a:solidFill>
            <a:schemeClr val="accent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a:t>
            </a:r>
            <a:r>
              <a:rPr lang="en-US" sz="2800" i="1" dirty="0"/>
              <a:t>Today’s children whine more, are more disrespectful, and throw tantrums long past the age when yesterday’s children were over them completely</a:t>
            </a:r>
            <a:r>
              <a:rPr lang="en-US" sz="2800" dirty="0"/>
              <a:t>.” </a:t>
            </a:r>
            <a:endParaRPr lang="en-US" sz="2800" dirty="0" smtClean="0"/>
          </a:p>
          <a:p>
            <a:pPr lvl="1" algn="r"/>
            <a:r>
              <a:rPr lang="en-US" sz="2400" dirty="0" smtClean="0"/>
              <a:t>(</a:t>
            </a:r>
            <a:r>
              <a:rPr lang="en-US" sz="2400" i="1" dirty="0" smtClean="0"/>
              <a:t>Madness</a:t>
            </a:r>
            <a:r>
              <a:rPr lang="en-US" sz="2400" dirty="0" smtClean="0"/>
              <a:t>, 207)</a:t>
            </a:r>
            <a:endParaRPr lang="en-US" sz="2400" dirty="0"/>
          </a:p>
        </p:txBody>
      </p:sp>
      <p:sp>
        <p:nvSpPr>
          <p:cNvPr id="6" name="Rectangle 5"/>
          <p:cNvSpPr/>
          <p:nvPr/>
        </p:nvSpPr>
        <p:spPr>
          <a:xfrm>
            <a:off x="1143000" y="914400"/>
            <a:ext cx="6019800" cy="4572000"/>
          </a:xfrm>
          <a:prstGeom prst="rect">
            <a:avLst/>
          </a:prstGeom>
          <a:solidFill>
            <a:schemeClr val="accent5">
              <a:lumMod val="5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t>“Educators </a:t>
            </a:r>
            <a:r>
              <a:rPr lang="en-US" sz="2800" dirty="0"/>
              <a:t>complain that many children have trouble transitioning to preschool because they’ve been played with so constantly and have gotten so much of what they want all the time at home. They come to kindergarten over-prepared intellectually and underprepared in basic social </a:t>
            </a:r>
            <a:r>
              <a:rPr lang="en-US" sz="2800" dirty="0" smtClean="0"/>
              <a:t>skills.”</a:t>
            </a:r>
          </a:p>
          <a:p>
            <a:pPr algn="r"/>
            <a:r>
              <a:rPr lang="en-US" sz="2400" b="1" dirty="0" smtClean="0"/>
              <a:t>(</a:t>
            </a:r>
            <a:r>
              <a:rPr lang="en-US" sz="2400" b="1" i="1" dirty="0" smtClean="0"/>
              <a:t>Madness</a:t>
            </a:r>
            <a:r>
              <a:rPr lang="en-US" sz="2400" b="1" dirty="0" smtClean="0"/>
              <a:t>, 203)</a:t>
            </a:r>
            <a:endParaRPr lang="en-US" sz="2400" dirty="0"/>
          </a:p>
        </p:txBody>
      </p:sp>
    </p:spTree>
    <p:extLst>
      <p:ext uri="{BB962C8B-B14F-4D97-AF65-F5344CB8AC3E}">
        <p14:creationId xmlns:p14="http://schemas.microsoft.com/office/powerpoint/2010/main" val="25506558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anose="05000000000000000000" pitchFamily="2" charset="2"/>
              <a:buChar char="v"/>
            </a:pPr>
            <a:r>
              <a:rPr lang="en-US" sz="3200" dirty="0" smtClean="0">
                <a:solidFill>
                  <a:schemeClr val="accent2">
                    <a:lumMod val="20000"/>
                    <a:lumOff val="80000"/>
                  </a:schemeClr>
                </a:solidFill>
              </a:rPr>
              <a:t> </a:t>
            </a:r>
            <a:r>
              <a:rPr lang="en-US" sz="3200" dirty="0" smtClean="0">
                <a:solidFill>
                  <a:schemeClr val="accent4">
                    <a:lumMod val="20000"/>
                    <a:lumOff val="80000"/>
                  </a:schemeClr>
                </a:solidFill>
              </a:rPr>
              <a:t>Learned Helplessness</a:t>
            </a:r>
          </a:p>
          <a:p>
            <a:pPr>
              <a:buFont typeface="Wingdings" panose="05000000000000000000" pitchFamily="2" charset="2"/>
              <a:buChar char="v"/>
            </a:pPr>
            <a:r>
              <a:rPr lang="en-US" sz="3200" dirty="0">
                <a:solidFill>
                  <a:schemeClr val="accent4">
                    <a:lumMod val="20000"/>
                    <a:lumOff val="80000"/>
                  </a:schemeClr>
                </a:solidFill>
              </a:rPr>
              <a:t> </a:t>
            </a:r>
            <a:r>
              <a:rPr lang="en-US" sz="3200" dirty="0" smtClean="0">
                <a:solidFill>
                  <a:schemeClr val="accent4">
                    <a:lumMod val="20000"/>
                    <a:lumOff val="80000"/>
                  </a:schemeClr>
                </a:solidFill>
              </a:rPr>
              <a:t>Unprepared for Life</a:t>
            </a:r>
          </a:p>
          <a:p>
            <a:pPr>
              <a:buFont typeface="Wingdings" panose="05000000000000000000" pitchFamily="2" charset="2"/>
              <a:buChar char="v"/>
            </a:pPr>
            <a:r>
              <a:rPr lang="en-US" sz="3200" dirty="0">
                <a:solidFill>
                  <a:schemeClr val="accent4">
                    <a:lumMod val="20000"/>
                    <a:lumOff val="80000"/>
                  </a:schemeClr>
                </a:solidFill>
              </a:rPr>
              <a:t> </a:t>
            </a:r>
            <a:r>
              <a:rPr lang="en-US" sz="3200" dirty="0" smtClean="0">
                <a:solidFill>
                  <a:schemeClr val="accent4">
                    <a:lumMod val="20000"/>
                    <a:lumOff val="80000"/>
                  </a:schemeClr>
                </a:solidFill>
              </a:rPr>
              <a:t>Psychological Problems</a:t>
            </a:r>
          </a:p>
        </p:txBody>
      </p:sp>
      <p:sp>
        <p:nvSpPr>
          <p:cNvPr id="3" name="Title 2"/>
          <p:cNvSpPr>
            <a:spLocks noGrp="1"/>
          </p:cNvSpPr>
          <p:nvPr>
            <p:ph type="title"/>
          </p:nvPr>
        </p:nvSpPr>
        <p:spPr/>
        <p:txBody>
          <a:bodyPr>
            <a:normAutofit/>
          </a:bodyPr>
          <a:lstStyle/>
          <a:p>
            <a:pPr algn="ctr"/>
            <a:r>
              <a:rPr lang="en-US" b="1" dirty="0"/>
              <a:t>RESULTS</a:t>
            </a:r>
            <a:endParaRPr lang="en-US" dirty="0"/>
          </a:p>
        </p:txBody>
      </p:sp>
    </p:spTree>
    <p:extLst>
      <p:ext uri="{BB962C8B-B14F-4D97-AF65-F5344CB8AC3E}">
        <p14:creationId xmlns:p14="http://schemas.microsoft.com/office/powerpoint/2010/main" val="3946233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anose="05000000000000000000" pitchFamily="2" charset="2"/>
              <a:buChar char="v"/>
            </a:pPr>
            <a:r>
              <a:rPr lang="en-US" sz="3200" dirty="0" smtClean="0">
                <a:solidFill>
                  <a:schemeClr val="accent2">
                    <a:lumMod val="20000"/>
                    <a:lumOff val="80000"/>
                  </a:schemeClr>
                </a:solidFill>
              </a:rPr>
              <a:t> </a:t>
            </a:r>
            <a:r>
              <a:rPr lang="en-US" sz="3200" dirty="0" smtClean="0">
                <a:solidFill>
                  <a:schemeClr val="accent4">
                    <a:lumMod val="20000"/>
                    <a:lumOff val="80000"/>
                  </a:schemeClr>
                </a:solidFill>
              </a:rPr>
              <a:t>Learned Helplessness</a:t>
            </a:r>
          </a:p>
          <a:p>
            <a:pPr>
              <a:buFont typeface="Wingdings" panose="05000000000000000000" pitchFamily="2" charset="2"/>
              <a:buChar char="v"/>
            </a:pPr>
            <a:r>
              <a:rPr lang="en-US" sz="3200" dirty="0">
                <a:solidFill>
                  <a:schemeClr val="accent4">
                    <a:lumMod val="20000"/>
                    <a:lumOff val="80000"/>
                  </a:schemeClr>
                </a:solidFill>
              </a:rPr>
              <a:t> </a:t>
            </a:r>
            <a:r>
              <a:rPr lang="en-US" sz="3200" dirty="0" smtClean="0">
                <a:solidFill>
                  <a:schemeClr val="accent4">
                    <a:lumMod val="20000"/>
                    <a:lumOff val="80000"/>
                  </a:schemeClr>
                </a:solidFill>
              </a:rPr>
              <a:t>Unprepared for Life</a:t>
            </a:r>
          </a:p>
          <a:p>
            <a:pPr>
              <a:buFont typeface="Wingdings" panose="05000000000000000000" pitchFamily="2" charset="2"/>
              <a:buChar char="v"/>
            </a:pPr>
            <a:r>
              <a:rPr lang="en-US" sz="3200" dirty="0">
                <a:solidFill>
                  <a:schemeClr val="accent4">
                    <a:lumMod val="20000"/>
                    <a:lumOff val="80000"/>
                  </a:schemeClr>
                </a:solidFill>
              </a:rPr>
              <a:t> </a:t>
            </a:r>
            <a:r>
              <a:rPr lang="en-US" sz="3200" dirty="0" smtClean="0">
                <a:solidFill>
                  <a:schemeClr val="accent4">
                    <a:lumMod val="20000"/>
                    <a:lumOff val="80000"/>
                  </a:schemeClr>
                </a:solidFill>
              </a:rPr>
              <a:t>Psychological Problems</a:t>
            </a:r>
          </a:p>
          <a:p>
            <a:pPr>
              <a:buFont typeface="Wingdings" panose="05000000000000000000" pitchFamily="2" charset="2"/>
              <a:buChar char="v"/>
            </a:pPr>
            <a:r>
              <a:rPr lang="en-US" sz="3200" dirty="0">
                <a:solidFill>
                  <a:schemeClr val="accent4">
                    <a:lumMod val="20000"/>
                    <a:lumOff val="80000"/>
                  </a:schemeClr>
                </a:solidFill>
              </a:rPr>
              <a:t> </a:t>
            </a:r>
            <a:r>
              <a:rPr lang="en-US" sz="3200" dirty="0" smtClean="0">
                <a:solidFill>
                  <a:schemeClr val="accent4">
                    <a:lumMod val="20000"/>
                    <a:lumOff val="80000"/>
                  </a:schemeClr>
                </a:solidFill>
              </a:rPr>
              <a:t>No Resilience </a:t>
            </a:r>
          </a:p>
        </p:txBody>
      </p:sp>
      <p:sp>
        <p:nvSpPr>
          <p:cNvPr id="3" name="Title 2"/>
          <p:cNvSpPr>
            <a:spLocks noGrp="1"/>
          </p:cNvSpPr>
          <p:nvPr>
            <p:ph type="title"/>
          </p:nvPr>
        </p:nvSpPr>
        <p:spPr/>
        <p:txBody>
          <a:bodyPr>
            <a:normAutofit/>
          </a:bodyPr>
          <a:lstStyle/>
          <a:p>
            <a:pPr algn="ctr"/>
            <a:r>
              <a:rPr lang="en-US" b="1" dirty="0"/>
              <a:t>RESULTS</a:t>
            </a:r>
            <a:endParaRPr lang="en-US" dirty="0"/>
          </a:p>
        </p:txBody>
      </p:sp>
    </p:spTree>
    <p:extLst>
      <p:ext uri="{BB962C8B-B14F-4D97-AF65-F5344CB8AC3E}">
        <p14:creationId xmlns:p14="http://schemas.microsoft.com/office/powerpoint/2010/main" val="38897867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anose="05000000000000000000" pitchFamily="2" charset="2"/>
              <a:buChar char="v"/>
            </a:pPr>
            <a:r>
              <a:rPr lang="en-US" sz="3200" dirty="0" smtClean="0">
                <a:solidFill>
                  <a:schemeClr val="accent2">
                    <a:lumMod val="20000"/>
                    <a:lumOff val="80000"/>
                  </a:schemeClr>
                </a:solidFill>
              </a:rPr>
              <a:t> </a:t>
            </a:r>
            <a:r>
              <a:rPr lang="en-US" sz="3200" dirty="0" smtClean="0">
                <a:solidFill>
                  <a:schemeClr val="accent4">
                    <a:lumMod val="20000"/>
                    <a:lumOff val="80000"/>
                  </a:schemeClr>
                </a:solidFill>
              </a:rPr>
              <a:t>Learned Helplessness</a:t>
            </a:r>
          </a:p>
          <a:p>
            <a:pPr>
              <a:buFont typeface="Wingdings" panose="05000000000000000000" pitchFamily="2" charset="2"/>
              <a:buChar char="v"/>
            </a:pPr>
            <a:r>
              <a:rPr lang="en-US" sz="3200" dirty="0">
                <a:solidFill>
                  <a:schemeClr val="accent4">
                    <a:lumMod val="20000"/>
                    <a:lumOff val="80000"/>
                  </a:schemeClr>
                </a:solidFill>
              </a:rPr>
              <a:t> </a:t>
            </a:r>
            <a:r>
              <a:rPr lang="en-US" sz="3200" dirty="0" smtClean="0">
                <a:solidFill>
                  <a:schemeClr val="accent4">
                    <a:lumMod val="20000"/>
                    <a:lumOff val="80000"/>
                  </a:schemeClr>
                </a:solidFill>
              </a:rPr>
              <a:t>Unprepared for Life</a:t>
            </a:r>
          </a:p>
          <a:p>
            <a:pPr>
              <a:buFont typeface="Wingdings" panose="05000000000000000000" pitchFamily="2" charset="2"/>
              <a:buChar char="v"/>
            </a:pPr>
            <a:r>
              <a:rPr lang="en-US" sz="3200" dirty="0">
                <a:solidFill>
                  <a:schemeClr val="accent4">
                    <a:lumMod val="20000"/>
                    <a:lumOff val="80000"/>
                  </a:schemeClr>
                </a:solidFill>
              </a:rPr>
              <a:t> </a:t>
            </a:r>
            <a:r>
              <a:rPr lang="en-US" sz="3200" dirty="0" smtClean="0">
                <a:solidFill>
                  <a:schemeClr val="accent4">
                    <a:lumMod val="20000"/>
                    <a:lumOff val="80000"/>
                  </a:schemeClr>
                </a:solidFill>
              </a:rPr>
              <a:t>Psychological Problems</a:t>
            </a:r>
          </a:p>
          <a:p>
            <a:pPr>
              <a:buFont typeface="Wingdings" panose="05000000000000000000" pitchFamily="2" charset="2"/>
              <a:buChar char="v"/>
            </a:pPr>
            <a:r>
              <a:rPr lang="en-US" sz="3200" dirty="0">
                <a:solidFill>
                  <a:schemeClr val="accent4">
                    <a:lumMod val="20000"/>
                    <a:lumOff val="80000"/>
                  </a:schemeClr>
                </a:solidFill>
              </a:rPr>
              <a:t> </a:t>
            </a:r>
            <a:r>
              <a:rPr lang="en-US" sz="3200" dirty="0" smtClean="0">
                <a:solidFill>
                  <a:schemeClr val="accent4">
                    <a:lumMod val="20000"/>
                    <a:lumOff val="80000"/>
                  </a:schemeClr>
                </a:solidFill>
              </a:rPr>
              <a:t>No Resilience </a:t>
            </a:r>
          </a:p>
        </p:txBody>
      </p:sp>
      <p:sp>
        <p:nvSpPr>
          <p:cNvPr id="3" name="Title 2"/>
          <p:cNvSpPr>
            <a:spLocks noGrp="1"/>
          </p:cNvSpPr>
          <p:nvPr>
            <p:ph type="title"/>
          </p:nvPr>
        </p:nvSpPr>
        <p:spPr/>
        <p:txBody>
          <a:bodyPr>
            <a:normAutofit/>
          </a:bodyPr>
          <a:lstStyle/>
          <a:p>
            <a:pPr algn="ctr"/>
            <a:r>
              <a:rPr lang="en-US" b="1" dirty="0"/>
              <a:t>RESULTS</a:t>
            </a:r>
            <a:endParaRPr lang="en-US" dirty="0"/>
          </a:p>
        </p:txBody>
      </p:sp>
      <p:sp>
        <p:nvSpPr>
          <p:cNvPr id="4" name="Rectangle 3"/>
          <p:cNvSpPr/>
          <p:nvPr/>
        </p:nvSpPr>
        <p:spPr>
          <a:xfrm>
            <a:off x="1752600" y="1600200"/>
            <a:ext cx="6096000" cy="4495800"/>
          </a:xfrm>
          <a:prstGeom prst="rect">
            <a:avLst/>
          </a:prstGeom>
          <a:solidFill>
            <a:srgbClr val="00206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Colonel at West Point Military Academy: </a:t>
            </a:r>
            <a:r>
              <a:rPr lang="en-US" sz="2800" dirty="0" smtClean="0"/>
              <a:t>“</a:t>
            </a:r>
            <a:r>
              <a:rPr lang="en-US" sz="2800" i="1" dirty="0" smtClean="0"/>
              <a:t>Young </a:t>
            </a:r>
            <a:r>
              <a:rPr lang="en-US" sz="2800" i="1" dirty="0"/>
              <a:t>men today are less resilient than ever. “If you raise your voice, they get teary-eyed. Like no one has ever corrected them before….If you’re prevented from feeling discomfort or failure, you have no sense of how to handle those things at all</a:t>
            </a:r>
            <a:r>
              <a:rPr lang="en-US" i="1" dirty="0" smtClean="0"/>
              <a:t>.”</a:t>
            </a:r>
            <a:r>
              <a:rPr lang="en-US" dirty="0" smtClean="0"/>
              <a:t> </a:t>
            </a:r>
          </a:p>
          <a:p>
            <a:pPr algn="r"/>
            <a:r>
              <a:rPr lang="en-US" sz="2400" dirty="0" smtClean="0"/>
              <a:t>(</a:t>
            </a:r>
            <a:r>
              <a:rPr lang="en-US" sz="2400" i="1" dirty="0" smtClean="0"/>
              <a:t>Adult</a:t>
            </a:r>
            <a:r>
              <a:rPr lang="en-US" sz="2400" dirty="0" smtClean="0"/>
              <a:t>, </a:t>
            </a:r>
            <a:r>
              <a:rPr lang="en-US" sz="2400" dirty="0"/>
              <a:t>255)</a:t>
            </a:r>
          </a:p>
        </p:txBody>
      </p:sp>
    </p:spTree>
    <p:extLst>
      <p:ext uri="{BB962C8B-B14F-4D97-AF65-F5344CB8AC3E}">
        <p14:creationId xmlns:p14="http://schemas.microsoft.com/office/powerpoint/2010/main" val="35234352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anose="05000000000000000000" pitchFamily="2" charset="2"/>
              <a:buChar char="v"/>
            </a:pPr>
            <a:r>
              <a:rPr lang="en-US" sz="3200" dirty="0" smtClean="0">
                <a:solidFill>
                  <a:schemeClr val="accent2">
                    <a:lumMod val="20000"/>
                    <a:lumOff val="80000"/>
                  </a:schemeClr>
                </a:solidFill>
              </a:rPr>
              <a:t> </a:t>
            </a:r>
            <a:r>
              <a:rPr lang="en-US" sz="3200" dirty="0" smtClean="0">
                <a:solidFill>
                  <a:schemeClr val="accent4">
                    <a:lumMod val="20000"/>
                    <a:lumOff val="80000"/>
                  </a:schemeClr>
                </a:solidFill>
              </a:rPr>
              <a:t>Learned Helplessness</a:t>
            </a:r>
          </a:p>
          <a:p>
            <a:pPr>
              <a:buFont typeface="Wingdings" panose="05000000000000000000" pitchFamily="2" charset="2"/>
              <a:buChar char="v"/>
            </a:pPr>
            <a:r>
              <a:rPr lang="en-US" sz="3200" dirty="0">
                <a:solidFill>
                  <a:schemeClr val="accent4">
                    <a:lumMod val="20000"/>
                    <a:lumOff val="80000"/>
                  </a:schemeClr>
                </a:solidFill>
              </a:rPr>
              <a:t> </a:t>
            </a:r>
            <a:r>
              <a:rPr lang="en-US" sz="3200" dirty="0" smtClean="0">
                <a:solidFill>
                  <a:schemeClr val="accent4">
                    <a:lumMod val="20000"/>
                    <a:lumOff val="80000"/>
                  </a:schemeClr>
                </a:solidFill>
              </a:rPr>
              <a:t>Unprepared for Life</a:t>
            </a:r>
          </a:p>
          <a:p>
            <a:pPr>
              <a:buFont typeface="Wingdings" panose="05000000000000000000" pitchFamily="2" charset="2"/>
              <a:buChar char="v"/>
            </a:pPr>
            <a:r>
              <a:rPr lang="en-US" sz="3200" dirty="0">
                <a:solidFill>
                  <a:schemeClr val="accent4">
                    <a:lumMod val="20000"/>
                    <a:lumOff val="80000"/>
                  </a:schemeClr>
                </a:solidFill>
              </a:rPr>
              <a:t> </a:t>
            </a:r>
            <a:r>
              <a:rPr lang="en-US" sz="3200" dirty="0" smtClean="0">
                <a:solidFill>
                  <a:schemeClr val="accent4">
                    <a:lumMod val="20000"/>
                    <a:lumOff val="80000"/>
                  </a:schemeClr>
                </a:solidFill>
              </a:rPr>
              <a:t>Psychological Problems</a:t>
            </a:r>
          </a:p>
          <a:p>
            <a:pPr>
              <a:buFont typeface="Wingdings" panose="05000000000000000000" pitchFamily="2" charset="2"/>
              <a:buChar char="v"/>
            </a:pPr>
            <a:r>
              <a:rPr lang="en-US" sz="3200" dirty="0">
                <a:solidFill>
                  <a:schemeClr val="accent4">
                    <a:lumMod val="20000"/>
                    <a:lumOff val="80000"/>
                  </a:schemeClr>
                </a:solidFill>
              </a:rPr>
              <a:t> </a:t>
            </a:r>
            <a:r>
              <a:rPr lang="en-US" sz="3200" dirty="0" smtClean="0">
                <a:solidFill>
                  <a:schemeClr val="accent4">
                    <a:lumMod val="20000"/>
                    <a:lumOff val="80000"/>
                  </a:schemeClr>
                </a:solidFill>
              </a:rPr>
              <a:t>No Resilience</a:t>
            </a:r>
          </a:p>
          <a:p>
            <a:pPr>
              <a:buFont typeface="Wingdings" panose="05000000000000000000" pitchFamily="2" charset="2"/>
              <a:buChar char="v"/>
            </a:pPr>
            <a:r>
              <a:rPr lang="en-US" sz="3200" dirty="0">
                <a:solidFill>
                  <a:schemeClr val="accent4">
                    <a:lumMod val="20000"/>
                    <a:lumOff val="80000"/>
                  </a:schemeClr>
                </a:solidFill>
              </a:rPr>
              <a:t> </a:t>
            </a:r>
            <a:r>
              <a:rPr lang="en-US" sz="3200" dirty="0" smtClean="0">
                <a:solidFill>
                  <a:schemeClr val="accent4">
                    <a:lumMod val="20000"/>
                    <a:lumOff val="80000"/>
                  </a:schemeClr>
                </a:solidFill>
              </a:rPr>
              <a:t>Health &amp; safety are no better, &amp; probably worse </a:t>
            </a:r>
          </a:p>
        </p:txBody>
      </p:sp>
      <p:sp>
        <p:nvSpPr>
          <p:cNvPr id="3" name="Title 2"/>
          <p:cNvSpPr>
            <a:spLocks noGrp="1"/>
          </p:cNvSpPr>
          <p:nvPr>
            <p:ph type="title"/>
          </p:nvPr>
        </p:nvSpPr>
        <p:spPr/>
        <p:txBody>
          <a:bodyPr>
            <a:normAutofit/>
          </a:bodyPr>
          <a:lstStyle/>
          <a:p>
            <a:pPr algn="ctr"/>
            <a:r>
              <a:rPr lang="en-US" b="1" dirty="0"/>
              <a:t>RESULTS</a:t>
            </a:r>
            <a:endParaRPr lang="en-US" dirty="0"/>
          </a:p>
        </p:txBody>
      </p:sp>
    </p:spTree>
    <p:extLst>
      <p:ext uri="{BB962C8B-B14F-4D97-AF65-F5344CB8AC3E}">
        <p14:creationId xmlns:p14="http://schemas.microsoft.com/office/powerpoint/2010/main" val="36012378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anose="05000000000000000000" pitchFamily="2" charset="2"/>
              <a:buChar char="v"/>
            </a:pPr>
            <a:r>
              <a:rPr lang="en-US" sz="3200" dirty="0" smtClean="0">
                <a:solidFill>
                  <a:schemeClr val="accent2">
                    <a:lumMod val="20000"/>
                    <a:lumOff val="80000"/>
                  </a:schemeClr>
                </a:solidFill>
              </a:rPr>
              <a:t> </a:t>
            </a:r>
            <a:r>
              <a:rPr lang="en-US" sz="3200" dirty="0" smtClean="0">
                <a:solidFill>
                  <a:schemeClr val="accent4">
                    <a:lumMod val="20000"/>
                    <a:lumOff val="80000"/>
                  </a:schemeClr>
                </a:solidFill>
              </a:rPr>
              <a:t>Learned Helplessness</a:t>
            </a:r>
          </a:p>
          <a:p>
            <a:pPr>
              <a:buFont typeface="Wingdings" panose="05000000000000000000" pitchFamily="2" charset="2"/>
              <a:buChar char="v"/>
            </a:pPr>
            <a:r>
              <a:rPr lang="en-US" sz="3200" dirty="0">
                <a:solidFill>
                  <a:schemeClr val="accent4">
                    <a:lumMod val="20000"/>
                    <a:lumOff val="80000"/>
                  </a:schemeClr>
                </a:solidFill>
              </a:rPr>
              <a:t> </a:t>
            </a:r>
            <a:r>
              <a:rPr lang="en-US" sz="3200" dirty="0" smtClean="0">
                <a:solidFill>
                  <a:schemeClr val="accent4">
                    <a:lumMod val="20000"/>
                    <a:lumOff val="80000"/>
                  </a:schemeClr>
                </a:solidFill>
              </a:rPr>
              <a:t>Unprepared for Life</a:t>
            </a:r>
          </a:p>
          <a:p>
            <a:pPr>
              <a:buFont typeface="Wingdings" panose="05000000000000000000" pitchFamily="2" charset="2"/>
              <a:buChar char="v"/>
            </a:pPr>
            <a:r>
              <a:rPr lang="en-US" sz="3200" dirty="0">
                <a:solidFill>
                  <a:schemeClr val="accent4">
                    <a:lumMod val="20000"/>
                    <a:lumOff val="80000"/>
                  </a:schemeClr>
                </a:solidFill>
              </a:rPr>
              <a:t> </a:t>
            </a:r>
            <a:r>
              <a:rPr lang="en-US" sz="3200" dirty="0" smtClean="0">
                <a:solidFill>
                  <a:schemeClr val="accent4">
                    <a:lumMod val="20000"/>
                    <a:lumOff val="80000"/>
                  </a:schemeClr>
                </a:solidFill>
              </a:rPr>
              <a:t>Psychological Problems</a:t>
            </a:r>
          </a:p>
          <a:p>
            <a:pPr>
              <a:buFont typeface="Wingdings" panose="05000000000000000000" pitchFamily="2" charset="2"/>
              <a:buChar char="v"/>
            </a:pPr>
            <a:r>
              <a:rPr lang="en-US" sz="3200" dirty="0">
                <a:solidFill>
                  <a:schemeClr val="accent4">
                    <a:lumMod val="20000"/>
                    <a:lumOff val="80000"/>
                  </a:schemeClr>
                </a:solidFill>
              </a:rPr>
              <a:t> </a:t>
            </a:r>
            <a:r>
              <a:rPr lang="en-US" sz="3200" dirty="0" smtClean="0">
                <a:solidFill>
                  <a:schemeClr val="accent4">
                    <a:lumMod val="20000"/>
                    <a:lumOff val="80000"/>
                  </a:schemeClr>
                </a:solidFill>
              </a:rPr>
              <a:t>No Resilience</a:t>
            </a:r>
          </a:p>
          <a:p>
            <a:pPr>
              <a:buFont typeface="Wingdings" panose="05000000000000000000" pitchFamily="2" charset="2"/>
              <a:buChar char="v"/>
            </a:pPr>
            <a:r>
              <a:rPr lang="en-US" sz="3200" dirty="0">
                <a:solidFill>
                  <a:schemeClr val="accent4">
                    <a:lumMod val="20000"/>
                    <a:lumOff val="80000"/>
                  </a:schemeClr>
                </a:solidFill>
              </a:rPr>
              <a:t> </a:t>
            </a:r>
            <a:r>
              <a:rPr lang="en-US" sz="3200" dirty="0" smtClean="0">
                <a:solidFill>
                  <a:schemeClr val="accent4">
                    <a:lumMod val="20000"/>
                    <a:lumOff val="80000"/>
                  </a:schemeClr>
                </a:solidFill>
              </a:rPr>
              <a:t>Health &amp; safety are no better, &amp; probably worse </a:t>
            </a:r>
          </a:p>
          <a:p>
            <a:pPr>
              <a:buFont typeface="Wingdings" panose="05000000000000000000" pitchFamily="2" charset="2"/>
              <a:buChar char="v"/>
            </a:pPr>
            <a:r>
              <a:rPr lang="en-US" sz="3200" dirty="0">
                <a:solidFill>
                  <a:schemeClr val="accent4">
                    <a:lumMod val="20000"/>
                    <a:lumOff val="80000"/>
                  </a:schemeClr>
                </a:solidFill>
              </a:rPr>
              <a:t> </a:t>
            </a:r>
            <a:r>
              <a:rPr lang="en-US" sz="3200" dirty="0" smtClean="0">
                <a:solidFill>
                  <a:schemeClr val="accent4">
                    <a:lumMod val="20000"/>
                    <a:lumOff val="80000"/>
                  </a:schemeClr>
                </a:solidFill>
              </a:rPr>
              <a:t>Parents are stressed, &amp; marriages are ending </a:t>
            </a:r>
          </a:p>
        </p:txBody>
      </p:sp>
      <p:sp>
        <p:nvSpPr>
          <p:cNvPr id="3" name="Title 2"/>
          <p:cNvSpPr>
            <a:spLocks noGrp="1"/>
          </p:cNvSpPr>
          <p:nvPr>
            <p:ph type="title"/>
          </p:nvPr>
        </p:nvSpPr>
        <p:spPr/>
        <p:txBody>
          <a:bodyPr>
            <a:normAutofit/>
          </a:bodyPr>
          <a:lstStyle/>
          <a:p>
            <a:pPr algn="ctr"/>
            <a:r>
              <a:rPr lang="en-US" b="1" dirty="0"/>
              <a:t>RESULTS</a:t>
            </a:r>
            <a:endParaRPr lang="en-US" dirty="0"/>
          </a:p>
        </p:txBody>
      </p:sp>
    </p:spTree>
    <p:extLst>
      <p:ext uri="{BB962C8B-B14F-4D97-AF65-F5344CB8AC3E}">
        <p14:creationId xmlns:p14="http://schemas.microsoft.com/office/powerpoint/2010/main" val="5420062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anose="05000000000000000000" pitchFamily="2" charset="2"/>
              <a:buChar char="v"/>
            </a:pPr>
            <a:r>
              <a:rPr lang="en-US" sz="3200" dirty="0" smtClean="0">
                <a:solidFill>
                  <a:schemeClr val="accent2">
                    <a:lumMod val="20000"/>
                    <a:lumOff val="80000"/>
                  </a:schemeClr>
                </a:solidFill>
              </a:rPr>
              <a:t> </a:t>
            </a:r>
            <a:r>
              <a:rPr lang="en-US" sz="3200" dirty="0" smtClean="0">
                <a:solidFill>
                  <a:schemeClr val="accent4">
                    <a:lumMod val="20000"/>
                    <a:lumOff val="80000"/>
                  </a:schemeClr>
                </a:solidFill>
              </a:rPr>
              <a:t>Learned Helplessness</a:t>
            </a:r>
          </a:p>
          <a:p>
            <a:pPr>
              <a:buFont typeface="Wingdings" panose="05000000000000000000" pitchFamily="2" charset="2"/>
              <a:buChar char="v"/>
            </a:pPr>
            <a:r>
              <a:rPr lang="en-US" sz="3200" dirty="0">
                <a:solidFill>
                  <a:schemeClr val="accent4">
                    <a:lumMod val="20000"/>
                    <a:lumOff val="80000"/>
                  </a:schemeClr>
                </a:solidFill>
              </a:rPr>
              <a:t> </a:t>
            </a:r>
            <a:r>
              <a:rPr lang="en-US" sz="3200" dirty="0" smtClean="0">
                <a:solidFill>
                  <a:schemeClr val="accent4">
                    <a:lumMod val="20000"/>
                    <a:lumOff val="80000"/>
                  </a:schemeClr>
                </a:solidFill>
              </a:rPr>
              <a:t>Unprepared for Life</a:t>
            </a:r>
          </a:p>
          <a:p>
            <a:pPr>
              <a:buFont typeface="Wingdings" panose="05000000000000000000" pitchFamily="2" charset="2"/>
              <a:buChar char="v"/>
            </a:pPr>
            <a:r>
              <a:rPr lang="en-US" sz="3200" dirty="0">
                <a:solidFill>
                  <a:schemeClr val="accent4">
                    <a:lumMod val="20000"/>
                    <a:lumOff val="80000"/>
                  </a:schemeClr>
                </a:solidFill>
              </a:rPr>
              <a:t> </a:t>
            </a:r>
            <a:r>
              <a:rPr lang="en-US" sz="3200" dirty="0" smtClean="0">
                <a:solidFill>
                  <a:schemeClr val="accent4">
                    <a:lumMod val="20000"/>
                    <a:lumOff val="80000"/>
                  </a:schemeClr>
                </a:solidFill>
              </a:rPr>
              <a:t>Psychological Problems</a:t>
            </a:r>
          </a:p>
          <a:p>
            <a:pPr>
              <a:buFont typeface="Wingdings" panose="05000000000000000000" pitchFamily="2" charset="2"/>
              <a:buChar char="v"/>
            </a:pPr>
            <a:r>
              <a:rPr lang="en-US" sz="3200" dirty="0">
                <a:solidFill>
                  <a:schemeClr val="accent4">
                    <a:lumMod val="20000"/>
                    <a:lumOff val="80000"/>
                  </a:schemeClr>
                </a:solidFill>
              </a:rPr>
              <a:t> </a:t>
            </a:r>
            <a:r>
              <a:rPr lang="en-US" sz="3200" dirty="0" smtClean="0">
                <a:solidFill>
                  <a:schemeClr val="accent4">
                    <a:lumMod val="20000"/>
                    <a:lumOff val="80000"/>
                  </a:schemeClr>
                </a:solidFill>
              </a:rPr>
              <a:t>No Resilience</a:t>
            </a:r>
          </a:p>
          <a:p>
            <a:pPr>
              <a:buFont typeface="Wingdings" panose="05000000000000000000" pitchFamily="2" charset="2"/>
              <a:buChar char="v"/>
            </a:pPr>
            <a:r>
              <a:rPr lang="en-US" sz="3200" dirty="0">
                <a:solidFill>
                  <a:schemeClr val="accent4">
                    <a:lumMod val="20000"/>
                    <a:lumOff val="80000"/>
                  </a:schemeClr>
                </a:solidFill>
              </a:rPr>
              <a:t> </a:t>
            </a:r>
            <a:r>
              <a:rPr lang="en-US" sz="3200" dirty="0" smtClean="0">
                <a:solidFill>
                  <a:schemeClr val="accent4">
                    <a:lumMod val="20000"/>
                    <a:lumOff val="80000"/>
                  </a:schemeClr>
                </a:solidFill>
              </a:rPr>
              <a:t>Health &amp; safety are no better, &amp; probably worse </a:t>
            </a:r>
          </a:p>
          <a:p>
            <a:pPr>
              <a:buFont typeface="Wingdings" panose="05000000000000000000" pitchFamily="2" charset="2"/>
              <a:buChar char="v"/>
            </a:pPr>
            <a:r>
              <a:rPr lang="en-US" sz="3200" dirty="0">
                <a:solidFill>
                  <a:schemeClr val="accent4">
                    <a:lumMod val="20000"/>
                    <a:lumOff val="80000"/>
                  </a:schemeClr>
                </a:solidFill>
              </a:rPr>
              <a:t> </a:t>
            </a:r>
            <a:r>
              <a:rPr lang="en-US" sz="3200" dirty="0" smtClean="0">
                <a:solidFill>
                  <a:schemeClr val="accent4">
                    <a:lumMod val="20000"/>
                    <a:lumOff val="80000"/>
                  </a:schemeClr>
                </a:solidFill>
              </a:rPr>
              <a:t>Parents are stressed, &amp; marriages are ending </a:t>
            </a:r>
          </a:p>
        </p:txBody>
      </p:sp>
      <p:sp>
        <p:nvSpPr>
          <p:cNvPr id="3" name="Title 2"/>
          <p:cNvSpPr>
            <a:spLocks noGrp="1"/>
          </p:cNvSpPr>
          <p:nvPr>
            <p:ph type="title"/>
          </p:nvPr>
        </p:nvSpPr>
        <p:spPr/>
        <p:txBody>
          <a:bodyPr>
            <a:normAutofit/>
          </a:bodyPr>
          <a:lstStyle/>
          <a:p>
            <a:pPr algn="ctr"/>
            <a:r>
              <a:rPr lang="en-US" b="1" dirty="0"/>
              <a:t>RESULTS</a:t>
            </a:r>
            <a:endParaRPr lang="en-US" dirty="0"/>
          </a:p>
        </p:txBody>
      </p:sp>
      <p:sp>
        <p:nvSpPr>
          <p:cNvPr id="5" name="Rectangle 4"/>
          <p:cNvSpPr/>
          <p:nvPr/>
        </p:nvSpPr>
        <p:spPr>
          <a:xfrm>
            <a:off x="1524000" y="1143000"/>
            <a:ext cx="6324600" cy="4800600"/>
          </a:xfrm>
          <a:prstGeom prst="rect">
            <a:avLst/>
          </a:prstGeom>
          <a:solidFill>
            <a:schemeClr val="accent4">
              <a:lumMod val="5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Researcher Ellen </a:t>
            </a:r>
            <a:r>
              <a:rPr lang="en-US" sz="2800" dirty="0" err="1"/>
              <a:t>Galinsky</a:t>
            </a:r>
            <a:r>
              <a:rPr lang="en-US" sz="2800" dirty="0"/>
              <a:t> asked 1000 kids what they would most like to change about their parents’ schedules. </a:t>
            </a:r>
            <a:r>
              <a:rPr lang="en-US" sz="2800" b="1" dirty="0"/>
              <a:t>Few of them wanted more face time; the top wish was for mom and dad to be less tired and stressed.</a:t>
            </a:r>
            <a:r>
              <a:rPr lang="en-US" sz="2800" dirty="0"/>
              <a:t> </a:t>
            </a:r>
            <a:r>
              <a:rPr lang="en-US" sz="2800" dirty="0" smtClean="0"/>
              <a:t> </a:t>
            </a:r>
            <a:r>
              <a:rPr lang="en-US" sz="2800" b="1" dirty="0"/>
              <a:t>Parents today are scared, not to mention exhausted, anxious, and depressed. </a:t>
            </a:r>
            <a:endParaRPr lang="en-US" sz="2800" b="1" dirty="0" smtClean="0"/>
          </a:p>
          <a:p>
            <a:pPr algn="r"/>
            <a:r>
              <a:rPr lang="en-US" sz="2400" dirty="0" smtClean="0"/>
              <a:t>(</a:t>
            </a:r>
            <a:r>
              <a:rPr lang="en-US" sz="2400" i="1" dirty="0" smtClean="0"/>
              <a:t>Adult, </a:t>
            </a:r>
            <a:r>
              <a:rPr lang="en-US" sz="2400" dirty="0" smtClean="0"/>
              <a:t>139)</a:t>
            </a:r>
            <a:endParaRPr lang="en-US" sz="2400" dirty="0"/>
          </a:p>
        </p:txBody>
      </p:sp>
    </p:spTree>
    <p:extLst>
      <p:ext uri="{BB962C8B-B14F-4D97-AF65-F5344CB8AC3E}">
        <p14:creationId xmlns:p14="http://schemas.microsoft.com/office/powerpoint/2010/main" val="40280023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anose="05000000000000000000" pitchFamily="2" charset="2"/>
              <a:buChar char="v"/>
            </a:pPr>
            <a:r>
              <a:rPr lang="en-US" sz="3200" dirty="0" smtClean="0">
                <a:solidFill>
                  <a:schemeClr val="accent2">
                    <a:lumMod val="20000"/>
                    <a:lumOff val="80000"/>
                  </a:schemeClr>
                </a:solidFill>
              </a:rPr>
              <a:t> </a:t>
            </a:r>
            <a:r>
              <a:rPr lang="en-US" sz="3200" dirty="0" smtClean="0">
                <a:solidFill>
                  <a:schemeClr val="accent4">
                    <a:lumMod val="20000"/>
                    <a:lumOff val="80000"/>
                  </a:schemeClr>
                </a:solidFill>
              </a:rPr>
              <a:t>Learned Helplessness</a:t>
            </a:r>
          </a:p>
          <a:p>
            <a:pPr>
              <a:buFont typeface="Wingdings" panose="05000000000000000000" pitchFamily="2" charset="2"/>
              <a:buChar char="v"/>
            </a:pPr>
            <a:r>
              <a:rPr lang="en-US" sz="3200" dirty="0">
                <a:solidFill>
                  <a:schemeClr val="accent4">
                    <a:lumMod val="20000"/>
                    <a:lumOff val="80000"/>
                  </a:schemeClr>
                </a:solidFill>
              </a:rPr>
              <a:t> </a:t>
            </a:r>
            <a:r>
              <a:rPr lang="en-US" sz="3200" dirty="0" smtClean="0">
                <a:solidFill>
                  <a:schemeClr val="accent4">
                    <a:lumMod val="20000"/>
                    <a:lumOff val="80000"/>
                  </a:schemeClr>
                </a:solidFill>
              </a:rPr>
              <a:t>Unprepared for Life</a:t>
            </a:r>
          </a:p>
          <a:p>
            <a:pPr>
              <a:buFont typeface="Wingdings" panose="05000000000000000000" pitchFamily="2" charset="2"/>
              <a:buChar char="v"/>
            </a:pPr>
            <a:r>
              <a:rPr lang="en-US" sz="3200" dirty="0">
                <a:solidFill>
                  <a:schemeClr val="accent4">
                    <a:lumMod val="20000"/>
                    <a:lumOff val="80000"/>
                  </a:schemeClr>
                </a:solidFill>
              </a:rPr>
              <a:t> </a:t>
            </a:r>
            <a:r>
              <a:rPr lang="en-US" sz="3200" dirty="0" smtClean="0">
                <a:solidFill>
                  <a:schemeClr val="accent4">
                    <a:lumMod val="20000"/>
                    <a:lumOff val="80000"/>
                  </a:schemeClr>
                </a:solidFill>
              </a:rPr>
              <a:t>Psychological Problems</a:t>
            </a:r>
          </a:p>
          <a:p>
            <a:pPr>
              <a:buFont typeface="Wingdings" panose="05000000000000000000" pitchFamily="2" charset="2"/>
              <a:buChar char="v"/>
            </a:pPr>
            <a:r>
              <a:rPr lang="en-US" sz="3200" dirty="0">
                <a:solidFill>
                  <a:schemeClr val="accent4">
                    <a:lumMod val="20000"/>
                    <a:lumOff val="80000"/>
                  </a:schemeClr>
                </a:solidFill>
              </a:rPr>
              <a:t> </a:t>
            </a:r>
            <a:r>
              <a:rPr lang="en-US" sz="3200" dirty="0" smtClean="0">
                <a:solidFill>
                  <a:schemeClr val="accent4">
                    <a:lumMod val="20000"/>
                    <a:lumOff val="80000"/>
                  </a:schemeClr>
                </a:solidFill>
              </a:rPr>
              <a:t>No Resilience</a:t>
            </a:r>
          </a:p>
          <a:p>
            <a:pPr>
              <a:buFont typeface="Wingdings" panose="05000000000000000000" pitchFamily="2" charset="2"/>
              <a:buChar char="v"/>
            </a:pPr>
            <a:r>
              <a:rPr lang="en-US" sz="3200" dirty="0">
                <a:solidFill>
                  <a:schemeClr val="accent4">
                    <a:lumMod val="20000"/>
                    <a:lumOff val="80000"/>
                  </a:schemeClr>
                </a:solidFill>
              </a:rPr>
              <a:t> </a:t>
            </a:r>
            <a:r>
              <a:rPr lang="en-US" sz="3200" dirty="0" smtClean="0">
                <a:solidFill>
                  <a:schemeClr val="accent4">
                    <a:lumMod val="20000"/>
                    <a:lumOff val="80000"/>
                  </a:schemeClr>
                </a:solidFill>
              </a:rPr>
              <a:t>Health &amp; safety are no better, &amp; probably worse </a:t>
            </a:r>
          </a:p>
          <a:p>
            <a:pPr>
              <a:buFont typeface="Wingdings" panose="05000000000000000000" pitchFamily="2" charset="2"/>
              <a:buChar char="v"/>
            </a:pPr>
            <a:r>
              <a:rPr lang="en-US" sz="3200" dirty="0">
                <a:solidFill>
                  <a:schemeClr val="accent4">
                    <a:lumMod val="20000"/>
                    <a:lumOff val="80000"/>
                  </a:schemeClr>
                </a:solidFill>
              </a:rPr>
              <a:t> </a:t>
            </a:r>
            <a:r>
              <a:rPr lang="en-US" sz="3200" dirty="0" smtClean="0">
                <a:solidFill>
                  <a:schemeClr val="accent4">
                    <a:lumMod val="20000"/>
                    <a:lumOff val="80000"/>
                  </a:schemeClr>
                </a:solidFill>
              </a:rPr>
              <a:t>Parents are stressed, &amp; marriages are ending </a:t>
            </a:r>
          </a:p>
        </p:txBody>
      </p:sp>
      <p:sp>
        <p:nvSpPr>
          <p:cNvPr id="3" name="Title 2"/>
          <p:cNvSpPr>
            <a:spLocks noGrp="1"/>
          </p:cNvSpPr>
          <p:nvPr>
            <p:ph type="title"/>
          </p:nvPr>
        </p:nvSpPr>
        <p:spPr/>
        <p:txBody>
          <a:bodyPr>
            <a:normAutofit/>
          </a:bodyPr>
          <a:lstStyle/>
          <a:p>
            <a:pPr algn="ctr"/>
            <a:r>
              <a:rPr lang="en-US" b="1" dirty="0"/>
              <a:t>RESULTS</a:t>
            </a:r>
            <a:endParaRPr lang="en-US" dirty="0"/>
          </a:p>
        </p:txBody>
      </p:sp>
      <p:sp>
        <p:nvSpPr>
          <p:cNvPr id="4" name="Rectangle 3"/>
          <p:cNvSpPr/>
          <p:nvPr/>
        </p:nvSpPr>
        <p:spPr>
          <a:xfrm>
            <a:off x="990600" y="381000"/>
            <a:ext cx="7239000" cy="5791200"/>
          </a:xfrm>
          <a:prstGeom prst="rect">
            <a:avLst/>
          </a:prstGeom>
          <a:solidFill>
            <a:schemeClr val="accent2">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[Couples] who live entirely child-centric lives can lose touch with one another to the point where they have nothing left to say to one another when the kids leave home. When children come along, we believe that we can press pause on the soulmate narrative, because parenthood has become our new priority and </a:t>
            </a:r>
            <a:r>
              <a:rPr lang="en-US" sz="2800" dirty="0" smtClean="0"/>
              <a:t>religion….Once </a:t>
            </a:r>
            <a:r>
              <a:rPr lang="en-US" sz="2800" dirty="0"/>
              <a:t>our gods have left us, we try to pick up the pieces of our long neglected marriages and find new purpose. Is it surprising that divorce rates are rising fastest </a:t>
            </a:r>
            <a:r>
              <a:rPr lang="en-US" sz="2800" dirty="0" smtClean="0"/>
              <a:t> for new empty nesters? </a:t>
            </a:r>
            <a:r>
              <a:rPr lang="en-US" b="1" dirty="0"/>
              <a:t> </a:t>
            </a:r>
            <a:endParaRPr lang="en-US" b="1" dirty="0" smtClean="0"/>
          </a:p>
          <a:p>
            <a:pPr algn="r"/>
            <a:r>
              <a:rPr lang="en-US" sz="2800" dirty="0" smtClean="0"/>
              <a:t>(</a:t>
            </a:r>
            <a:r>
              <a:rPr lang="en-US" sz="2800" dirty="0"/>
              <a:t>Teller) </a:t>
            </a:r>
          </a:p>
        </p:txBody>
      </p:sp>
    </p:spTree>
    <p:extLst>
      <p:ext uri="{BB962C8B-B14F-4D97-AF65-F5344CB8AC3E}">
        <p14:creationId xmlns:p14="http://schemas.microsoft.com/office/powerpoint/2010/main" val="36001092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b="1" dirty="0" smtClean="0"/>
              <a:t>Steps to Resist these Negative Cultural Trends</a:t>
            </a:r>
            <a:endParaRPr lang="en-US" b="1" dirty="0"/>
          </a:p>
        </p:txBody>
      </p:sp>
    </p:spTree>
    <p:extLst>
      <p:ext uri="{BB962C8B-B14F-4D97-AF65-F5344CB8AC3E}">
        <p14:creationId xmlns:p14="http://schemas.microsoft.com/office/powerpoint/2010/main" val="4222211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chemeClr val="accent6">
                    <a:lumMod val="20000"/>
                    <a:lumOff val="80000"/>
                  </a:schemeClr>
                </a:solidFill>
              </a:rPr>
              <a:t>Spending quality time/dates with kids</a:t>
            </a:r>
          </a:p>
          <a:p>
            <a:r>
              <a:rPr lang="en-US" dirty="0" smtClean="0">
                <a:solidFill>
                  <a:schemeClr val="accent6">
                    <a:lumMod val="20000"/>
                    <a:lumOff val="80000"/>
                  </a:schemeClr>
                </a:solidFill>
              </a:rPr>
              <a:t>Talking with kids</a:t>
            </a:r>
          </a:p>
          <a:p>
            <a:r>
              <a:rPr lang="en-US" dirty="0" smtClean="0">
                <a:solidFill>
                  <a:schemeClr val="accent6">
                    <a:lumMod val="20000"/>
                    <a:lumOff val="80000"/>
                  </a:schemeClr>
                </a:solidFill>
              </a:rPr>
              <a:t>Family time/making memories…enjoying the kids</a:t>
            </a:r>
            <a:endParaRPr lang="en-US" dirty="0">
              <a:solidFill>
                <a:schemeClr val="accent6">
                  <a:lumMod val="20000"/>
                  <a:lumOff val="80000"/>
                </a:schemeClr>
              </a:solidFill>
            </a:endParaRPr>
          </a:p>
        </p:txBody>
      </p:sp>
      <p:sp>
        <p:nvSpPr>
          <p:cNvPr id="3" name="Title 2"/>
          <p:cNvSpPr>
            <a:spLocks noGrp="1"/>
          </p:cNvSpPr>
          <p:nvPr>
            <p:ph type="title"/>
          </p:nvPr>
        </p:nvSpPr>
        <p:spPr/>
        <p:txBody>
          <a:bodyPr/>
          <a:lstStyle/>
          <a:p>
            <a:r>
              <a:rPr lang="en-US" dirty="0" smtClean="0"/>
              <a:t>Positive Trends</a:t>
            </a:r>
            <a:endParaRPr lang="en-US" dirty="0"/>
          </a:p>
        </p:txBody>
      </p:sp>
    </p:spTree>
    <p:extLst>
      <p:ext uri="{BB962C8B-B14F-4D97-AF65-F5344CB8AC3E}">
        <p14:creationId xmlns:p14="http://schemas.microsoft.com/office/powerpoint/2010/main" val="314608355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b="1" dirty="0" smtClean="0"/>
              <a:t>Steps to Resist these Negative Cultural Trends</a:t>
            </a:r>
            <a:endParaRPr lang="en-US" b="1" dirty="0"/>
          </a:p>
        </p:txBody>
      </p:sp>
      <p:sp>
        <p:nvSpPr>
          <p:cNvPr id="2" name="Rectangle 1"/>
          <p:cNvSpPr/>
          <p:nvPr/>
        </p:nvSpPr>
        <p:spPr>
          <a:xfrm>
            <a:off x="1219200" y="2057400"/>
            <a:ext cx="6248400" cy="3505200"/>
          </a:xfrm>
          <a:prstGeom prst="rect">
            <a:avLst/>
          </a:prstGeom>
          <a:solidFill>
            <a:schemeClr val="accent5">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“To parent in such a state of calm, you have to be able to believe that things will basically turn out okay. And frankly, at this point in time,…there is much reason to believe they will not.” </a:t>
            </a:r>
            <a:endParaRPr lang="en-US" sz="2800" dirty="0" smtClean="0"/>
          </a:p>
          <a:p>
            <a:pPr algn="r"/>
            <a:r>
              <a:rPr lang="en-US" sz="2400" dirty="0" smtClean="0"/>
              <a:t>(</a:t>
            </a:r>
            <a:r>
              <a:rPr lang="en-US" sz="2400" i="1" dirty="0" smtClean="0"/>
              <a:t>Madness</a:t>
            </a:r>
            <a:r>
              <a:rPr lang="en-US" sz="2400" dirty="0"/>
              <a:t>, </a:t>
            </a:r>
            <a:r>
              <a:rPr lang="en-US" sz="2400" dirty="0" smtClean="0"/>
              <a:t>185)</a:t>
            </a:r>
            <a:endParaRPr lang="en-US" sz="2400" dirty="0"/>
          </a:p>
        </p:txBody>
      </p:sp>
    </p:spTree>
    <p:extLst>
      <p:ext uri="{BB962C8B-B14F-4D97-AF65-F5344CB8AC3E}">
        <p14:creationId xmlns:p14="http://schemas.microsoft.com/office/powerpoint/2010/main" val="6608902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b="1" dirty="0" smtClean="0"/>
              <a:t>Steps to Resist these Negative Cultural Trends</a:t>
            </a:r>
            <a:endParaRPr lang="en-US" b="1" dirty="0"/>
          </a:p>
        </p:txBody>
      </p:sp>
      <p:sp>
        <p:nvSpPr>
          <p:cNvPr id="2" name="Rectangle 1"/>
          <p:cNvSpPr/>
          <p:nvPr/>
        </p:nvSpPr>
        <p:spPr>
          <a:xfrm>
            <a:off x="1219200" y="2057400"/>
            <a:ext cx="6248400" cy="3505200"/>
          </a:xfrm>
          <a:prstGeom prst="rect">
            <a:avLst/>
          </a:prstGeom>
          <a:solidFill>
            <a:schemeClr val="accent5">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“To parent in such a state of calm, </a:t>
            </a:r>
            <a:r>
              <a:rPr lang="en-US" sz="2800" dirty="0">
                <a:solidFill>
                  <a:schemeClr val="accent1"/>
                </a:solidFill>
              </a:rPr>
              <a:t>you have to be able to believe that things will basically turn out okay.</a:t>
            </a:r>
            <a:r>
              <a:rPr lang="en-US" sz="2800" dirty="0">
                <a:solidFill>
                  <a:schemeClr val="accent1">
                    <a:lumMod val="60000"/>
                    <a:lumOff val="40000"/>
                  </a:schemeClr>
                </a:solidFill>
              </a:rPr>
              <a:t> </a:t>
            </a:r>
            <a:r>
              <a:rPr lang="en-US" sz="2800" dirty="0"/>
              <a:t>And frankly, at this point in time,…there is much reason to believe they will not.” </a:t>
            </a:r>
            <a:endParaRPr lang="en-US" sz="2800" dirty="0" smtClean="0"/>
          </a:p>
          <a:p>
            <a:pPr algn="r"/>
            <a:r>
              <a:rPr lang="en-US" sz="2400" dirty="0" smtClean="0"/>
              <a:t>(</a:t>
            </a:r>
            <a:r>
              <a:rPr lang="en-US" sz="2400" i="1" dirty="0" smtClean="0"/>
              <a:t>Madness</a:t>
            </a:r>
            <a:r>
              <a:rPr lang="en-US" sz="2400" dirty="0"/>
              <a:t>, </a:t>
            </a:r>
            <a:r>
              <a:rPr lang="en-US" sz="2400" dirty="0" smtClean="0"/>
              <a:t>185)</a:t>
            </a:r>
            <a:endParaRPr lang="en-US" sz="2400" dirty="0"/>
          </a:p>
        </p:txBody>
      </p:sp>
    </p:spTree>
    <p:extLst>
      <p:ext uri="{BB962C8B-B14F-4D97-AF65-F5344CB8AC3E}">
        <p14:creationId xmlns:p14="http://schemas.microsoft.com/office/powerpoint/2010/main" val="18400079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b="1" dirty="0" smtClean="0"/>
              <a:t>Steps to Resist these Negative Cultural Trends</a:t>
            </a:r>
            <a:endParaRPr lang="en-US" b="1" dirty="0"/>
          </a:p>
        </p:txBody>
      </p:sp>
      <p:sp>
        <p:nvSpPr>
          <p:cNvPr id="2" name="Rectangle 1"/>
          <p:cNvSpPr/>
          <p:nvPr/>
        </p:nvSpPr>
        <p:spPr>
          <a:xfrm>
            <a:off x="1219200" y="2057400"/>
            <a:ext cx="6248400" cy="3505200"/>
          </a:xfrm>
          <a:prstGeom prst="rect">
            <a:avLst/>
          </a:prstGeom>
          <a:solidFill>
            <a:schemeClr val="accent5">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“To parent in such a state of calm, </a:t>
            </a:r>
            <a:r>
              <a:rPr lang="en-US" sz="2800" dirty="0">
                <a:solidFill>
                  <a:schemeClr val="accent1"/>
                </a:solidFill>
              </a:rPr>
              <a:t>you have to be able to believe that things will basically turn out okay.</a:t>
            </a:r>
            <a:r>
              <a:rPr lang="en-US" sz="2800" dirty="0">
                <a:solidFill>
                  <a:schemeClr val="accent1">
                    <a:lumMod val="60000"/>
                    <a:lumOff val="40000"/>
                  </a:schemeClr>
                </a:solidFill>
              </a:rPr>
              <a:t> </a:t>
            </a:r>
            <a:r>
              <a:rPr lang="en-US" sz="2800" dirty="0"/>
              <a:t>And frankly, at this point in time,…there is much reason to believe they will not.” </a:t>
            </a:r>
            <a:endParaRPr lang="en-US" sz="2800" dirty="0" smtClean="0"/>
          </a:p>
          <a:p>
            <a:pPr algn="r"/>
            <a:r>
              <a:rPr lang="en-US" sz="2400" dirty="0" smtClean="0"/>
              <a:t>(</a:t>
            </a:r>
            <a:r>
              <a:rPr lang="en-US" sz="2400" i="1" dirty="0" smtClean="0"/>
              <a:t>Madness</a:t>
            </a:r>
            <a:r>
              <a:rPr lang="en-US" sz="2400" dirty="0"/>
              <a:t>, </a:t>
            </a:r>
            <a:r>
              <a:rPr lang="en-US" sz="2400" dirty="0" smtClean="0"/>
              <a:t>185)</a:t>
            </a:r>
            <a:endParaRPr lang="en-US" sz="2400" dirty="0"/>
          </a:p>
        </p:txBody>
      </p:sp>
      <p:sp>
        <p:nvSpPr>
          <p:cNvPr id="4" name="Rectangle 3"/>
          <p:cNvSpPr/>
          <p:nvPr/>
        </p:nvSpPr>
        <p:spPr>
          <a:xfrm>
            <a:off x="990600" y="2590800"/>
            <a:ext cx="6172200" cy="2743200"/>
          </a:xfrm>
          <a:prstGeom prst="rect">
            <a:avLst/>
          </a:prstGeom>
          <a:solidFill>
            <a:schemeClr val="tx1">
              <a:lumMod val="75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accent2"/>
                </a:solidFill>
                <a:latin typeface="Calibri" panose="020F0502020204030204" pitchFamily="34" charset="0"/>
              </a:rPr>
              <a:t>But as many as received Him, to them He gave the right to </a:t>
            </a:r>
            <a:r>
              <a:rPr lang="en-US" sz="3200" b="1" dirty="0" smtClean="0">
                <a:solidFill>
                  <a:schemeClr val="accent2"/>
                </a:solidFill>
                <a:latin typeface="Calibri" panose="020F0502020204030204" pitchFamily="34" charset="0"/>
              </a:rPr>
              <a:t>become children </a:t>
            </a:r>
            <a:r>
              <a:rPr lang="en-US" sz="3200" b="1" dirty="0">
                <a:solidFill>
                  <a:schemeClr val="accent2"/>
                </a:solidFill>
                <a:latin typeface="Calibri" panose="020F0502020204030204" pitchFamily="34" charset="0"/>
              </a:rPr>
              <a:t>of God</a:t>
            </a:r>
            <a:r>
              <a:rPr lang="en-US" sz="3200" b="1" dirty="0" smtClean="0">
                <a:solidFill>
                  <a:schemeClr val="accent2"/>
                </a:solidFill>
                <a:effectLst/>
                <a:latin typeface="Calibri" panose="020F0502020204030204" pitchFamily="34" charset="0"/>
              </a:rPr>
              <a:t>.</a:t>
            </a:r>
          </a:p>
          <a:p>
            <a:pPr algn="r"/>
            <a:r>
              <a:rPr lang="en-US" sz="3200" dirty="0" smtClean="0">
                <a:solidFill>
                  <a:schemeClr val="accent2"/>
                </a:solidFill>
                <a:latin typeface="Calibri" panose="020F0502020204030204" pitchFamily="34" charset="0"/>
              </a:rPr>
              <a:t>~ John 1.12</a:t>
            </a:r>
            <a:endParaRPr lang="en-US" sz="3200" dirty="0">
              <a:solidFill>
                <a:schemeClr val="accent2"/>
              </a:solidFill>
              <a:latin typeface="Calibri" panose="020F0502020204030204" pitchFamily="34" charset="0"/>
            </a:endParaRPr>
          </a:p>
        </p:txBody>
      </p:sp>
    </p:spTree>
    <p:extLst>
      <p:ext uri="{BB962C8B-B14F-4D97-AF65-F5344CB8AC3E}">
        <p14:creationId xmlns:p14="http://schemas.microsoft.com/office/powerpoint/2010/main" val="1090832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chemeClr val="accent6">
                    <a:lumMod val="20000"/>
                    <a:lumOff val="80000"/>
                  </a:schemeClr>
                </a:solidFill>
              </a:rPr>
              <a:t>Spending quality time/dates with kids</a:t>
            </a:r>
          </a:p>
          <a:p>
            <a:r>
              <a:rPr lang="en-US" dirty="0" smtClean="0">
                <a:solidFill>
                  <a:schemeClr val="accent6">
                    <a:lumMod val="20000"/>
                    <a:lumOff val="80000"/>
                  </a:schemeClr>
                </a:solidFill>
              </a:rPr>
              <a:t>Talking with kids</a:t>
            </a:r>
          </a:p>
          <a:p>
            <a:r>
              <a:rPr lang="en-US" dirty="0" smtClean="0">
                <a:solidFill>
                  <a:schemeClr val="accent6">
                    <a:lumMod val="20000"/>
                    <a:lumOff val="80000"/>
                  </a:schemeClr>
                </a:solidFill>
              </a:rPr>
              <a:t>Family time/making memories…enjoying the kids</a:t>
            </a:r>
          </a:p>
          <a:p>
            <a:r>
              <a:rPr lang="en-US" dirty="0" smtClean="0">
                <a:solidFill>
                  <a:schemeClr val="accent6">
                    <a:lumMod val="20000"/>
                    <a:lumOff val="80000"/>
                  </a:schemeClr>
                </a:solidFill>
              </a:rPr>
              <a:t>Friends with teenage kids</a:t>
            </a:r>
            <a:endParaRPr lang="en-US" dirty="0">
              <a:solidFill>
                <a:schemeClr val="accent6">
                  <a:lumMod val="20000"/>
                  <a:lumOff val="80000"/>
                </a:schemeClr>
              </a:solidFill>
            </a:endParaRPr>
          </a:p>
        </p:txBody>
      </p:sp>
      <p:sp>
        <p:nvSpPr>
          <p:cNvPr id="3" name="Title 2"/>
          <p:cNvSpPr>
            <a:spLocks noGrp="1"/>
          </p:cNvSpPr>
          <p:nvPr>
            <p:ph type="title"/>
          </p:nvPr>
        </p:nvSpPr>
        <p:spPr/>
        <p:txBody>
          <a:bodyPr/>
          <a:lstStyle/>
          <a:p>
            <a:r>
              <a:rPr lang="en-US" dirty="0" smtClean="0"/>
              <a:t>Positive Trends</a:t>
            </a:r>
            <a:endParaRPr lang="en-US" dirty="0"/>
          </a:p>
        </p:txBody>
      </p:sp>
    </p:spTree>
    <p:extLst>
      <p:ext uri="{BB962C8B-B14F-4D97-AF65-F5344CB8AC3E}">
        <p14:creationId xmlns:p14="http://schemas.microsoft.com/office/powerpoint/2010/main" val="3785333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Negative Trends</a:t>
            </a:r>
            <a:endParaRPr lang="en-US" dirty="0"/>
          </a:p>
        </p:txBody>
      </p:sp>
    </p:spTree>
    <p:extLst>
      <p:ext uri="{BB962C8B-B14F-4D97-AF65-F5344CB8AC3E}">
        <p14:creationId xmlns:p14="http://schemas.microsoft.com/office/powerpoint/2010/main" val="3135922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Negative Trends</a:t>
            </a:r>
            <a:endParaRPr lang="en-US" dirty="0"/>
          </a:p>
        </p:txBody>
      </p:sp>
      <p:sp>
        <p:nvSpPr>
          <p:cNvPr id="2" name="Rectangle 1"/>
          <p:cNvSpPr/>
          <p:nvPr/>
        </p:nvSpPr>
        <p:spPr>
          <a:xfrm>
            <a:off x="1447800" y="1676400"/>
            <a:ext cx="6096000" cy="3657600"/>
          </a:xfrm>
          <a:prstGeom prst="rect">
            <a:avLst/>
          </a:prstGeom>
          <a:solidFill>
            <a:schemeClr val="accent3">
              <a:lumMod val="75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t>Preschool Teacher: </a:t>
            </a:r>
          </a:p>
          <a:p>
            <a:r>
              <a:rPr lang="en-US" sz="2800" dirty="0" smtClean="0"/>
              <a:t>“I </a:t>
            </a:r>
            <a:r>
              <a:rPr lang="en-US" sz="2800" dirty="0"/>
              <a:t>see it in preschool all the time. Parents are under so much stress trying to manage it all. </a:t>
            </a:r>
            <a:r>
              <a:rPr lang="en-US" sz="2800" i="1" dirty="0"/>
              <a:t>They lose their lives—their faith and their marriages</a:t>
            </a:r>
            <a:r>
              <a:rPr lang="en-US" sz="2800" dirty="0"/>
              <a:t>. Managing/keeping the kids happy is the priority</a:t>
            </a:r>
            <a:r>
              <a:rPr lang="en-US" sz="2800" dirty="0" smtClean="0"/>
              <a:t>.”</a:t>
            </a:r>
            <a:endParaRPr lang="en-US" sz="2800" dirty="0"/>
          </a:p>
        </p:txBody>
      </p:sp>
    </p:spTree>
    <p:extLst>
      <p:ext uri="{BB962C8B-B14F-4D97-AF65-F5344CB8AC3E}">
        <p14:creationId xmlns:p14="http://schemas.microsoft.com/office/powerpoint/2010/main" val="3995817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Negative Trends</a:t>
            </a:r>
            <a:endParaRPr lang="en-US" dirty="0"/>
          </a:p>
        </p:txBody>
      </p:sp>
      <p:sp>
        <p:nvSpPr>
          <p:cNvPr id="2" name="Rectangle 1"/>
          <p:cNvSpPr/>
          <p:nvPr/>
        </p:nvSpPr>
        <p:spPr>
          <a:xfrm>
            <a:off x="1447800" y="1676400"/>
            <a:ext cx="6096000" cy="3657600"/>
          </a:xfrm>
          <a:prstGeom prst="rect">
            <a:avLst/>
          </a:prstGeom>
          <a:solidFill>
            <a:schemeClr val="accent3">
              <a:lumMod val="75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t>Preschool Teacher: </a:t>
            </a:r>
          </a:p>
          <a:p>
            <a:r>
              <a:rPr lang="en-US" sz="2800" dirty="0" smtClean="0"/>
              <a:t>“I </a:t>
            </a:r>
            <a:r>
              <a:rPr lang="en-US" sz="2800" dirty="0"/>
              <a:t>see it in preschool all the time. Parents are under so much stress trying to manage it all. </a:t>
            </a:r>
            <a:r>
              <a:rPr lang="en-US" sz="2800" i="1" dirty="0"/>
              <a:t>They lose their lives—their faith and their marriages</a:t>
            </a:r>
            <a:r>
              <a:rPr lang="en-US" sz="2800" dirty="0"/>
              <a:t>. Managing/keeping the kids happy is the priority</a:t>
            </a:r>
            <a:r>
              <a:rPr lang="en-US" sz="2800" dirty="0" smtClean="0"/>
              <a:t>.”</a:t>
            </a:r>
            <a:endParaRPr lang="en-US" sz="2800" dirty="0"/>
          </a:p>
        </p:txBody>
      </p:sp>
      <p:sp>
        <p:nvSpPr>
          <p:cNvPr id="4" name="Rectangle 3"/>
          <p:cNvSpPr/>
          <p:nvPr/>
        </p:nvSpPr>
        <p:spPr>
          <a:xfrm>
            <a:off x="990600" y="2286000"/>
            <a:ext cx="5181600" cy="3352800"/>
          </a:xfrm>
          <a:prstGeom prst="rect">
            <a:avLst/>
          </a:prstGeom>
          <a:solidFill>
            <a:schemeClr val="accent5">
              <a:lumMod val="5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A </a:t>
            </a:r>
            <a:r>
              <a:rPr lang="en-US" sz="2800" dirty="0" smtClean="0"/>
              <a:t>student ministry leader: </a:t>
            </a:r>
          </a:p>
          <a:p>
            <a:r>
              <a:rPr lang="en-US" sz="2800" dirty="0" smtClean="0"/>
              <a:t>“Many </a:t>
            </a:r>
            <a:r>
              <a:rPr lang="en-US" sz="2800" dirty="0"/>
              <a:t>people once active in real Christian service are taken all the way out of it b/c feel like they have to be available to their kids every moment</a:t>
            </a:r>
            <a:r>
              <a:rPr lang="en-US" sz="2800" dirty="0" smtClean="0"/>
              <a:t>.”</a:t>
            </a:r>
            <a:endParaRPr lang="en-US" sz="2800" dirty="0"/>
          </a:p>
        </p:txBody>
      </p:sp>
    </p:spTree>
    <p:extLst>
      <p:ext uri="{BB962C8B-B14F-4D97-AF65-F5344CB8AC3E}">
        <p14:creationId xmlns:p14="http://schemas.microsoft.com/office/powerpoint/2010/main" val="175615231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5454</TotalTime>
  <Words>1885</Words>
  <Application>Microsoft Office PowerPoint</Application>
  <PresentationFormat>On-screen Show (4:3)</PresentationFormat>
  <Paragraphs>216</Paragraphs>
  <Slides>52</Slides>
  <Notes>0</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Paper</vt:lpstr>
      <vt:lpstr>Evaluating Cultural Trends</vt:lpstr>
      <vt:lpstr>Positive Trends</vt:lpstr>
      <vt:lpstr>Positive Trends</vt:lpstr>
      <vt:lpstr>Positive Trends</vt:lpstr>
      <vt:lpstr>Positive Trends</vt:lpstr>
      <vt:lpstr>Positive Trends</vt:lpstr>
      <vt:lpstr>Negative Trends</vt:lpstr>
      <vt:lpstr>Negative Trends</vt:lpstr>
      <vt:lpstr>Negative Trends</vt:lpstr>
      <vt:lpstr>I. Abdication of Parental Authority</vt:lpstr>
      <vt:lpstr>I. Abdication of Parental Authority</vt:lpstr>
      <vt:lpstr>I. Abdication of Parental Authority</vt:lpstr>
      <vt:lpstr>I. Abdication of Parental Authority</vt:lpstr>
      <vt:lpstr>I. Abdication of Parental Authority</vt:lpstr>
      <vt:lpstr>I. Abdication of Parental Authority</vt:lpstr>
      <vt:lpstr>I. Abdication of Parental Authority</vt:lpstr>
      <vt:lpstr>I. Abdication of Parental Authority</vt:lpstr>
      <vt:lpstr>II. Over-Parenting (aka Helicopter)</vt:lpstr>
      <vt:lpstr>Helicopter Parent: </vt:lpstr>
      <vt:lpstr>II. Over-Parenting: </vt:lpstr>
      <vt:lpstr>II. Over-Parenting: </vt:lpstr>
      <vt:lpstr>II. Over-Parenting: </vt:lpstr>
      <vt:lpstr>III. Inordinate Focus on Health &amp; Safety</vt:lpstr>
      <vt:lpstr>PowerPoint Presentation</vt:lpstr>
      <vt:lpstr>PowerPoint Presentation</vt:lpstr>
      <vt:lpstr>We’ve become a nation of  control freaks!</vt:lpstr>
      <vt:lpstr>We’ve become a nation of  control freaks!</vt:lpstr>
      <vt:lpstr>We’ve become a nation of  control freaks!</vt:lpstr>
      <vt:lpstr>We’ve become a nation of  control freaks!</vt:lpstr>
      <vt:lpstr>We’ve become a nation of  control freaks!</vt:lpstr>
      <vt:lpstr>We’ve become a nation of  control freaks!</vt:lpstr>
      <vt:lpstr>We’ve become a nation  control freaks! </vt:lpstr>
      <vt:lpstr>We’ve become a nation of  control freaks!</vt:lpstr>
      <vt:lpstr>III. Inordinate Focus on Health &amp; Safety</vt:lpstr>
      <vt:lpstr>III. Inordinate Focus on Health &amp; Safety</vt:lpstr>
      <vt:lpstr>III. Inordinate Focus on Health &amp; Safety</vt:lpstr>
      <vt:lpstr>RESULTS </vt:lpstr>
      <vt:lpstr>RESULTS</vt:lpstr>
      <vt:lpstr>RESULTS</vt:lpstr>
      <vt:lpstr>RESULTS</vt:lpstr>
      <vt:lpstr>RESULTS</vt:lpstr>
      <vt:lpstr>RESULTS</vt:lpstr>
      <vt:lpstr>RESULTS</vt:lpstr>
      <vt:lpstr>RESULTS</vt:lpstr>
      <vt:lpstr>RESULTS</vt:lpstr>
      <vt:lpstr>RESULTS</vt:lpstr>
      <vt:lpstr>RESULTS</vt:lpstr>
      <vt:lpstr>RESULTS</vt:lpstr>
      <vt:lpstr>Steps to Resist these Negative Cultural Trends</vt:lpstr>
      <vt:lpstr>Steps to Resist these Negative Cultural Trends</vt:lpstr>
      <vt:lpstr>Steps to Resist these Negative Cultural Trends</vt:lpstr>
      <vt:lpstr>Steps to Resist these Negative Cultural Trends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Kathy</dc:creator>
  <cp:lastModifiedBy>Kathy</cp:lastModifiedBy>
  <cp:revision>87</cp:revision>
  <dcterms:created xsi:type="dcterms:W3CDTF">2016-02-27T00:22:38Z</dcterms:created>
  <dcterms:modified xsi:type="dcterms:W3CDTF">2016-03-01T19:17:29Z</dcterms:modified>
</cp:coreProperties>
</file>