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embeddedFontLst>
    <p:embeddedFont>
      <p:font typeface="Roboto" panose="020B060402020202020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972"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17329908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b71e54489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b71e54489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870376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2b71e544898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2b71e544898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92487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b71e544898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b71e544898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87067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b71e544898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2b71e544898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84019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b71e544898_0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2b71e544898_0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82119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b71e544898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b71e544898_0_1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51617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b71e544898_0_2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2b71e544898_0_2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314431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2b71e544898_0_2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2b71e544898_0_2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25186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2b71e544898_0_2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2b71e544898_0_2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61044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2b71e544898_0_2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2b71e544898_0_2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3267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2b71e544898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2b71e544898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96784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b71e544898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b71e544898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87677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b71e544898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b71e544898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AutoNum type="arabicPeriod"/>
            </a:pPr>
            <a:endParaRPr/>
          </a:p>
        </p:txBody>
      </p:sp>
    </p:spTree>
    <p:extLst>
      <p:ext uri="{BB962C8B-B14F-4D97-AF65-F5344CB8AC3E}">
        <p14:creationId xmlns:p14="http://schemas.microsoft.com/office/powerpoint/2010/main" val="2785358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2b71e544898_0_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2b71e544898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8673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b71e544898_0_1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2b71e544898_0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endParaRPr/>
          </a:p>
        </p:txBody>
      </p:sp>
    </p:spTree>
    <p:extLst>
      <p:ext uri="{BB962C8B-B14F-4D97-AF65-F5344CB8AC3E}">
        <p14:creationId xmlns:p14="http://schemas.microsoft.com/office/powerpoint/2010/main" val="3034136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b71e544898_0_1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b71e544898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04490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b71e544898_0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2b71e544898_0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83397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b71e544898_0_1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2b71e544898_0_1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9685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amazon.com/God-Gave-Heaven-Lisa-Bergren/dp/1400074460" TargetMode="External"/><Relationship Id="rId7" Type="http://schemas.openxmlformats.org/officeDocument/2006/relationships/hyperlink" Target="https://www.amazon.com/Someday-Heaven-Larry-Libby/dp/0310701058/ref=monarch_sidesheet"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hyperlink" Target="https://www.amazon.com/Heaven-Kids-Randy-Alcorn/dp/1414310404/ref=asc_df_1414310404/?tag=hyprod-20&amp;linkCode=df0&amp;hvadid=266017953088&amp;hvpos=&amp;hvnetw=g&amp;hvrand=5513125873905370796&amp;hvpone=&amp;hvptwo=&amp;hvqmt=&amp;hvdev=c&amp;hvdvcmdl=&amp;hvlocint=&amp;hvlocphy=9014977&amp;hvtargid=pla-447198717839&amp;psc=1&amp;mcid=7dabb657246131ceb416a81834994ceb&amp;gclid=CjwKCAiAq4KuBhA6EiwArMAw1GC4e-PQBJ6n6xyPoonHv07qYl8OHrtl5cPlBSEh1qgHlymXPrYhDxoCb68QAvD_BwE" TargetMode="External"/><Relationship Id="rId5" Type="http://schemas.openxmlformats.org/officeDocument/2006/relationships/hyperlink" Target="https://www.amazon.com/Healing-Your-Grieving-Heart-Teens/dp/1879651238/ref=sr_1_1?crid=2XQWM0QGQKSI4&amp;keywords=healing+your+grieving+heart+for+teens+100+practical+ideas&amp;qid=1705882520&amp;s=books&amp;sprefix=Healing+your+Grieving+Heart+for+,stripbooks,108&amp;sr=1-1" TargetMode="External"/><Relationship Id="rId4" Type="http://schemas.openxmlformats.org/officeDocument/2006/relationships/hyperlink" Target="https://www.amazon.com/Healing-Your-Grieving-Heart-Kids/dp/1879651270/ref=sr_1_1?crid=2VO7RPS9KXE80&amp;keywords=Healing+your+Grieving+Heart+for+Kids&amp;qid=1705882481&amp;s=books&amp;sprefix=healing+your+grieving+heart+for+kids,stripbooks,147&amp;sr=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thegoodbook.com/gods-very-good-idea-storybook" TargetMode="External"/><Relationship Id="rId7" Type="http://schemas.openxmlformats.org/officeDocument/2006/relationships/hyperlink" Target="https://thesocialinstitute.com/blog/"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hyperlink" Target="https://www.awana.org/2022/05/27/how-do-i-talk-to-my-kids-about-this/" TargetMode="External"/><Relationship Id="rId5" Type="http://schemas.openxmlformats.org/officeDocument/2006/relationships/hyperlink" Target="https://www.centerforfaith.com/" TargetMode="External"/><Relationship Id="rId4" Type="http://schemas.openxmlformats.org/officeDocument/2006/relationships/hyperlink" Target="https://www.naturalhigh.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4397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Talking with Kids about Difficult Topics</a:t>
            </a:r>
            <a:endParaRPr/>
          </a:p>
        </p:txBody>
      </p:sp>
      <p:sp>
        <p:nvSpPr>
          <p:cNvPr id="55" name="Google Shape;55;p13"/>
          <p:cNvSpPr txBox="1">
            <a:spLocks noGrp="1"/>
          </p:cNvSpPr>
          <p:nvPr>
            <p:ph type="subTitle" idx="1"/>
          </p:nvPr>
        </p:nvSpPr>
        <p:spPr>
          <a:xfrm>
            <a:off x="311700" y="25293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February 7th, 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pic>
        <p:nvPicPr>
          <p:cNvPr id="125" name="Google Shape;125;p22"/>
          <p:cNvPicPr preferRelativeResize="0"/>
          <p:nvPr/>
        </p:nvPicPr>
        <p:blipFill>
          <a:blip r:embed="rId3">
            <a:alphaModFix amt="38000"/>
          </a:blip>
          <a:stretch>
            <a:fillRect/>
          </a:stretch>
        </p:blipFill>
        <p:spPr>
          <a:xfrm>
            <a:off x="7" y="0"/>
            <a:ext cx="9139487" cy="5143500"/>
          </a:xfrm>
          <a:prstGeom prst="rect">
            <a:avLst/>
          </a:prstGeom>
          <a:noFill/>
          <a:ln>
            <a:noFill/>
          </a:ln>
        </p:spPr>
      </p:pic>
      <p:sp>
        <p:nvSpPr>
          <p:cNvPr id="126" name="Google Shape;126;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Power of Shame</a:t>
            </a:r>
            <a:endParaRPr/>
          </a:p>
        </p:txBody>
      </p:sp>
      <p:sp>
        <p:nvSpPr>
          <p:cNvPr id="127" name="Google Shape;127;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Char char="●"/>
            </a:pPr>
            <a:r>
              <a:rPr lang="en">
                <a:solidFill>
                  <a:schemeClr val="dk1"/>
                </a:solidFill>
              </a:rPr>
              <a:t>As you can imagine, when we experience shame we feel the need to hide, withdraw, and protect ourselves</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Difficult topics often carry a sense of fear, threat, insecurity</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The adult may feel it when a child (or a call from school) brings up a difficult topic</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The child may feel it when the adult broaches a difficult topic</a:t>
            </a:r>
            <a:endParaRPr>
              <a:solidFill>
                <a:schemeClr val="dk1"/>
              </a:solidFill>
            </a:endParaRPr>
          </a:p>
          <a:p>
            <a:pPr marL="0" lvl="0" indent="0" algn="l" rtl="0">
              <a:spcBef>
                <a:spcPts val="1200"/>
              </a:spcBef>
              <a:spcAft>
                <a:spcPts val="0"/>
              </a:spcAft>
              <a:buNone/>
            </a:pPr>
            <a:endParaRPr>
              <a:solidFill>
                <a:schemeClr val="dk1"/>
              </a:solidFill>
            </a:endParaRPr>
          </a:p>
          <a:p>
            <a:pPr marL="0" lvl="0" indent="0" algn="l" rtl="0">
              <a:spcBef>
                <a:spcPts val="1200"/>
              </a:spcBef>
              <a:spcAft>
                <a:spcPts val="0"/>
              </a:spcAft>
              <a:buNone/>
            </a:pPr>
            <a:r>
              <a:rPr lang="en">
                <a:solidFill>
                  <a:schemeClr val="dk1"/>
                </a:solidFill>
              </a:rPr>
              <a:t>Shame → fear/accusation → withdrawal → breakdown of freely relating</a:t>
            </a:r>
            <a:endParaRPr>
              <a:solidFill>
                <a:schemeClr val="dk1"/>
              </a:solidFill>
            </a:endParaRPr>
          </a:p>
          <a:p>
            <a:pPr marL="0" lvl="0" indent="0" algn="l" rtl="0">
              <a:spcBef>
                <a:spcPts val="1200"/>
              </a:spcBef>
              <a:spcAft>
                <a:spcPts val="1200"/>
              </a:spcAft>
              <a:buNone/>
            </a:pPr>
            <a:r>
              <a:rPr lang="en">
                <a:solidFill>
                  <a:schemeClr val="dk1"/>
                </a:solidFill>
              </a:rPr>
              <a:t>	</a:t>
            </a:r>
            <a:endParaRPr>
              <a:solidFill>
                <a:schemeClr val="dk1"/>
              </a:solidFill>
            </a:endParaRPr>
          </a:p>
        </p:txBody>
      </p:sp>
      <p:sp>
        <p:nvSpPr>
          <p:cNvPr id="128" name="Google Shape;128;p22"/>
          <p:cNvSpPr txBox="1"/>
          <p:nvPr/>
        </p:nvSpPr>
        <p:spPr>
          <a:xfrm>
            <a:off x="759400" y="2700600"/>
            <a:ext cx="7987500" cy="1971600"/>
          </a:xfrm>
          <a:prstGeom prst="rect">
            <a:avLst/>
          </a:prstGeom>
          <a:solidFill>
            <a:srgbClr val="D9D9D9"/>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1"/>
                </a:solidFill>
              </a:rPr>
              <a:t>The adult’s experience of shame:</a:t>
            </a:r>
            <a:endParaRPr sz="1800">
              <a:solidFill>
                <a:schemeClr val="dk1"/>
              </a:solidFill>
            </a:endParaRPr>
          </a:p>
          <a:p>
            <a:pPr marL="0" lvl="0" indent="0" algn="l" rtl="0">
              <a:spcBef>
                <a:spcPts val="0"/>
              </a:spcBef>
              <a:spcAft>
                <a:spcPts val="0"/>
              </a:spcAft>
              <a:buNone/>
            </a:pPr>
            <a:endParaRPr sz="1800">
              <a:solidFill>
                <a:schemeClr val="dk1"/>
              </a:solidFill>
            </a:endParaRPr>
          </a:p>
          <a:p>
            <a:pPr marL="0" lvl="0" indent="0" algn="l" rtl="0">
              <a:lnSpc>
                <a:spcPct val="115000"/>
              </a:lnSpc>
              <a:spcBef>
                <a:spcPts val="0"/>
              </a:spcBef>
              <a:spcAft>
                <a:spcPts val="0"/>
              </a:spcAft>
              <a:buNone/>
            </a:pPr>
            <a:r>
              <a:rPr lang="en" sz="1800">
                <a:solidFill>
                  <a:schemeClr val="dk1"/>
                </a:solidFill>
              </a:rPr>
              <a:t>“If I was a better parent, I would know how to answer to this question.”</a:t>
            </a:r>
            <a:endParaRPr sz="1800">
              <a:solidFill>
                <a:schemeClr val="dk1"/>
              </a:solidFill>
            </a:endParaRPr>
          </a:p>
          <a:p>
            <a:pPr marL="0" lvl="0" indent="0" algn="l" rtl="0">
              <a:lnSpc>
                <a:spcPct val="115000"/>
              </a:lnSpc>
              <a:spcBef>
                <a:spcPts val="0"/>
              </a:spcBef>
              <a:spcAft>
                <a:spcPts val="0"/>
              </a:spcAft>
              <a:buNone/>
            </a:pPr>
            <a:r>
              <a:rPr lang="en" sz="1800">
                <a:solidFill>
                  <a:schemeClr val="dk1"/>
                </a:solidFill>
              </a:rPr>
              <a:t>“How could he think/do that? I raised him better than that! What will others think when they hear we have this issue.”</a:t>
            </a:r>
            <a:endParaRPr sz="1800">
              <a:solidFill>
                <a:schemeClr val="dk1"/>
              </a:solidFill>
            </a:endParaRPr>
          </a:p>
          <a:p>
            <a:pPr marL="0" lvl="0" indent="0" algn="l" rtl="0">
              <a:lnSpc>
                <a:spcPct val="115000"/>
              </a:lnSpc>
              <a:spcBef>
                <a:spcPts val="0"/>
              </a:spcBef>
              <a:spcAft>
                <a:spcPts val="0"/>
              </a:spcAft>
              <a:buNone/>
            </a:pPr>
            <a:r>
              <a:rPr lang="en" sz="1800">
                <a:solidFill>
                  <a:schemeClr val="dk1"/>
                </a:solidFill>
              </a:rPr>
              <a:t>“If I was a better parent, she wouldn’t be experiencing this”</a:t>
            </a:r>
            <a:endParaRPr sz="1800">
              <a:solidFill>
                <a:schemeClr val="dk1"/>
              </a:solidFill>
            </a:endParaRPr>
          </a:p>
        </p:txBody>
      </p:sp>
      <p:sp>
        <p:nvSpPr>
          <p:cNvPr id="129" name="Google Shape;129;p22"/>
          <p:cNvSpPr txBox="1"/>
          <p:nvPr/>
        </p:nvSpPr>
        <p:spPr>
          <a:xfrm>
            <a:off x="752900" y="2700600"/>
            <a:ext cx="7987500" cy="2290500"/>
          </a:xfrm>
          <a:prstGeom prst="rect">
            <a:avLst/>
          </a:prstGeom>
          <a:solidFill>
            <a:srgbClr val="D9D9D9"/>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1"/>
                </a:solidFill>
              </a:rPr>
              <a:t>The child’s experience of shame:</a:t>
            </a:r>
            <a:endParaRPr sz="1800">
              <a:solidFill>
                <a:schemeClr val="dk1"/>
              </a:solidFill>
            </a:endParaRPr>
          </a:p>
          <a:p>
            <a:pPr marL="0" lvl="0" indent="0" algn="l" rtl="0">
              <a:spcBef>
                <a:spcPts val="0"/>
              </a:spcBef>
              <a:spcAft>
                <a:spcPts val="0"/>
              </a:spcAft>
              <a:buNone/>
            </a:pPr>
            <a:endParaRPr sz="1800">
              <a:solidFill>
                <a:schemeClr val="dk1"/>
              </a:solidFill>
            </a:endParaRPr>
          </a:p>
          <a:p>
            <a:pPr marL="0" lvl="0" indent="0" algn="l" rtl="0">
              <a:lnSpc>
                <a:spcPct val="115000"/>
              </a:lnSpc>
              <a:spcBef>
                <a:spcPts val="0"/>
              </a:spcBef>
              <a:spcAft>
                <a:spcPts val="0"/>
              </a:spcAft>
              <a:buNone/>
            </a:pPr>
            <a:r>
              <a:rPr lang="en" sz="1800">
                <a:solidFill>
                  <a:schemeClr val="dk1"/>
                </a:solidFill>
              </a:rPr>
              <a:t>“It feels bad to talk about that so it must be bad to talk about.”</a:t>
            </a:r>
            <a:endParaRPr sz="1800">
              <a:solidFill>
                <a:schemeClr val="dk1"/>
              </a:solidFill>
            </a:endParaRPr>
          </a:p>
          <a:p>
            <a:pPr marL="0" lvl="0" indent="0" algn="l" rtl="0">
              <a:lnSpc>
                <a:spcPct val="115000"/>
              </a:lnSpc>
              <a:spcBef>
                <a:spcPts val="0"/>
              </a:spcBef>
              <a:spcAft>
                <a:spcPts val="0"/>
              </a:spcAft>
              <a:buNone/>
            </a:pPr>
            <a:r>
              <a:rPr lang="en" sz="1800">
                <a:solidFill>
                  <a:schemeClr val="dk1"/>
                </a:solidFill>
              </a:rPr>
              <a:t>“If I told my mom/dad this, they would hate me.”</a:t>
            </a:r>
            <a:endParaRPr sz="1800">
              <a:solidFill>
                <a:schemeClr val="dk1"/>
              </a:solidFill>
            </a:endParaRPr>
          </a:p>
          <a:p>
            <a:pPr marL="0" lvl="0" indent="0" algn="l" rtl="0">
              <a:lnSpc>
                <a:spcPct val="115000"/>
              </a:lnSpc>
              <a:spcBef>
                <a:spcPts val="0"/>
              </a:spcBef>
              <a:spcAft>
                <a:spcPts val="0"/>
              </a:spcAft>
              <a:buNone/>
            </a:pPr>
            <a:r>
              <a:rPr lang="en" sz="1800">
                <a:solidFill>
                  <a:schemeClr val="dk1"/>
                </a:solidFill>
              </a:rPr>
              <a:t>“If I was a better kid I wouldn’t….”</a:t>
            </a:r>
            <a:endParaRPr sz="1800">
              <a:solidFill>
                <a:schemeClr val="dk1"/>
              </a:solidFill>
            </a:endParaRPr>
          </a:p>
          <a:p>
            <a:pPr marL="0" lvl="0" indent="0" algn="l" rtl="0">
              <a:lnSpc>
                <a:spcPct val="115000"/>
              </a:lnSpc>
              <a:spcBef>
                <a:spcPts val="0"/>
              </a:spcBef>
              <a:spcAft>
                <a:spcPts val="0"/>
              </a:spcAft>
              <a:buNone/>
            </a:pPr>
            <a:r>
              <a:rPr lang="en" sz="1800">
                <a:solidFill>
                  <a:schemeClr val="dk1"/>
                </a:solidFill>
              </a:rPr>
              <a:t>“I’m so dumb that I don’t know how to talk about that.”</a:t>
            </a:r>
            <a:endParaRPr sz="1800">
              <a:solidFill>
                <a:schemeClr val="dk1"/>
              </a:solidFill>
            </a:endParaRPr>
          </a:p>
          <a:p>
            <a:pPr marL="0" lvl="0" indent="0" algn="l" rtl="0">
              <a:lnSpc>
                <a:spcPct val="115000"/>
              </a:lnSpc>
              <a:spcBef>
                <a:spcPts val="0"/>
              </a:spcBef>
              <a:spcAft>
                <a:spcPts val="0"/>
              </a:spcAft>
              <a:buNone/>
            </a:pPr>
            <a:r>
              <a:rPr lang="en" sz="1800">
                <a:solidFill>
                  <a:schemeClr val="dk1"/>
                </a:solidFill>
              </a:rPr>
              <a:t>“They would judge/reject me if they knew…”</a:t>
            </a:r>
            <a:endParaRPr sz="18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5" name="Google Shape;13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Principles for Overcoming Shame</a:t>
            </a:r>
            <a:endParaRPr/>
          </a:p>
        </p:txBody>
      </p:sp>
      <p:sp>
        <p:nvSpPr>
          <p:cNvPr id="136" name="Google Shape;136;p23"/>
          <p:cNvSpPr txBox="1">
            <a:spLocks noGrp="1"/>
          </p:cNvSpPr>
          <p:nvPr>
            <p:ph type="body" idx="1"/>
          </p:nvPr>
        </p:nvSpPr>
        <p:spPr>
          <a:xfrm>
            <a:off x="311700" y="1076275"/>
            <a:ext cx="8520600" cy="39579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Clr>
                <a:schemeClr val="dk1"/>
              </a:buClr>
              <a:buSzPts val="1100"/>
              <a:buFont typeface="Arial"/>
              <a:buNone/>
            </a:pPr>
            <a:r>
              <a:rPr lang="en">
                <a:solidFill>
                  <a:schemeClr val="dk1"/>
                </a:solidFill>
              </a:rPr>
              <a:t>To combat shame, we need to employ the more powerful, opposite force: Love</a:t>
            </a:r>
            <a:endParaRPr>
              <a:solidFill>
                <a:schemeClr val="dk1"/>
              </a:solidFill>
            </a:endParaRPr>
          </a:p>
          <a:p>
            <a:pPr marL="457200" lvl="0" indent="-342900" algn="l" rtl="0">
              <a:spcBef>
                <a:spcPts val="1200"/>
              </a:spcBef>
              <a:spcAft>
                <a:spcPts val="0"/>
              </a:spcAft>
              <a:buClr>
                <a:schemeClr val="dk1"/>
              </a:buClr>
              <a:buSzPts val="1800"/>
              <a:buAutoNum type="arabicPeriod"/>
            </a:pPr>
            <a:r>
              <a:rPr lang="en">
                <a:solidFill>
                  <a:schemeClr val="dk1"/>
                </a:solidFill>
              </a:rPr>
              <a:t>We experience shame because there is something deeply wrong with all of us: our sin (wrongdoings)</a:t>
            </a:r>
            <a:endParaRPr>
              <a:solidFill>
                <a:schemeClr val="dk1"/>
              </a:solidFill>
            </a:endParaRPr>
          </a:p>
          <a:p>
            <a:pPr marL="914400" lvl="1" indent="-317500" algn="l" rtl="0">
              <a:spcBef>
                <a:spcPts val="1000"/>
              </a:spcBef>
              <a:spcAft>
                <a:spcPts val="0"/>
              </a:spcAft>
              <a:buClr>
                <a:schemeClr val="dk1"/>
              </a:buClr>
              <a:buSzPts val="1400"/>
              <a:buAutoNum type="alphaLcPeriod"/>
            </a:pPr>
            <a:r>
              <a:rPr lang="en">
                <a:solidFill>
                  <a:schemeClr val="dk1"/>
                </a:solidFill>
              </a:rPr>
              <a:t>Jesus overcame this major problem we have by his substitutionary death on the cross</a:t>
            </a:r>
            <a:endParaRPr>
              <a:solidFill>
                <a:schemeClr val="dk1"/>
              </a:solidFill>
            </a:endParaRPr>
          </a:p>
          <a:p>
            <a:pPr marL="914400" lvl="1" indent="-317500" algn="l" rtl="0">
              <a:spcBef>
                <a:spcPts val="1000"/>
              </a:spcBef>
              <a:spcAft>
                <a:spcPts val="0"/>
              </a:spcAft>
              <a:buClr>
                <a:schemeClr val="dk1"/>
              </a:buClr>
              <a:buSzPts val="1400"/>
              <a:buAutoNum type="alphaLcPeriod"/>
            </a:pPr>
            <a:r>
              <a:rPr lang="en">
                <a:solidFill>
                  <a:schemeClr val="dk1"/>
                </a:solidFill>
              </a:rPr>
              <a:t>Once we have forgiveness through Jesus, God’s enemy, “The Accuser” has nothing on us, though he continues to try. </a:t>
            </a:r>
            <a:endParaRPr>
              <a:solidFill>
                <a:schemeClr val="dk1"/>
              </a:solidFill>
            </a:endParaRPr>
          </a:p>
          <a:p>
            <a:pPr marL="457200" lvl="0" indent="-342900" algn="l" rtl="0">
              <a:spcBef>
                <a:spcPts val="1000"/>
              </a:spcBef>
              <a:spcAft>
                <a:spcPts val="0"/>
              </a:spcAft>
              <a:buClr>
                <a:schemeClr val="dk1"/>
              </a:buClr>
              <a:buSzPts val="1800"/>
              <a:buAutoNum type="arabicPeriod"/>
            </a:pPr>
            <a:r>
              <a:rPr lang="en">
                <a:solidFill>
                  <a:schemeClr val="dk1"/>
                </a:solidFill>
              </a:rPr>
              <a:t>Secure in Jesus’ love for us and right standing with God, we can freely relate to others without fear. </a:t>
            </a:r>
            <a:endParaRPr>
              <a:solidFill>
                <a:schemeClr val="dk1"/>
              </a:solidFill>
            </a:endParaRPr>
          </a:p>
          <a:p>
            <a:pPr marL="914400" lvl="1" indent="-317500" algn="l" rtl="0">
              <a:spcBef>
                <a:spcPts val="1000"/>
              </a:spcBef>
              <a:spcAft>
                <a:spcPts val="0"/>
              </a:spcAft>
              <a:buClr>
                <a:schemeClr val="dk1"/>
              </a:buClr>
              <a:buSzPts val="1400"/>
              <a:buAutoNum type="alphaLcPeriod"/>
            </a:pPr>
            <a:r>
              <a:rPr lang="en">
                <a:solidFill>
                  <a:schemeClr val="dk1"/>
                </a:solidFill>
              </a:rPr>
              <a:t>We can face the fear of failure or rejection because we are ultimately taken care of</a:t>
            </a:r>
            <a:endParaRPr>
              <a:solidFill>
                <a:schemeClr val="dk1"/>
              </a:solidFill>
            </a:endParaRPr>
          </a:p>
          <a:p>
            <a:pPr marL="457200" lvl="0" indent="-342900" algn="l" rtl="0">
              <a:spcBef>
                <a:spcPts val="1000"/>
              </a:spcBef>
              <a:spcAft>
                <a:spcPts val="0"/>
              </a:spcAft>
              <a:buClr>
                <a:schemeClr val="dk1"/>
              </a:buClr>
              <a:buSzPts val="1800"/>
              <a:buAutoNum type="arabicPeriod"/>
            </a:pPr>
            <a:r>
              <a:rPr lang="en">
                <a:solidFill>
                  <a:schemeClr val="dk1"/>
                </a:solidFill>
              </a:rPr>
              <a:t>From this place, we can extend love, forgiveness, and acceptance to others.</a:t>
            </a:r>
            <a:endParaRPr>
              <a:solidFill>
                <a:schemeClr val="dk1"/>
              </a:solidFill>
            </a:endParaRPr>
          </a:p>
          <a:p>
            <a:pPr marL="457200" lvl="0" indent="-342900" algn="l" rtl="0">
              <a:spcBef>
                <a:spcPts val="1000"/>
              </a:spcBef>
              <a:spcAft>
                <a:spcPts val="1000"/>
              </a:spcAft>
              <a:buClr>
                <a:schemeClr val="dk1"/>
              </a:buClr>
              <a:buSzPts val="1800"/>
              <a:buAutoNum type="arabicPeriod"/>
            </a:pPr>
            <a:r>
              <a:rPr lang="en">
                <a:solidFill>
                  <a:schemeClr val="dk1"/>
                </a:solidFill>
              </a:rPr>
              <a:t>We have real hope and a response to any threat we experience.</a:t>
            </a:r>
            <a:endParaRPr>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Examples of Overcoming Same</a:t>
            </a:r>
            <a:endParaRPr/>
          </a:p>
        </p:txBody>
      </p:sp>
      <p:sp>
        <p:nvSpPr>
          <p:cNvPr id="142" name="Google Shape;142;p24"/>
          <p:cNvSpPr txBox="1">
            <a:spLocks noGrp="1"/>
          </p:cNvSpPr>
          <p:nvPr>
            <p:ph type="body" idx="1"/>
          </p:nvPr>
        </p:nvSpPr>
        <p:spPr>
          <a:xfrm>
            <a:off x="311700" y="1152475"/>
            <a:ext cx="8520600" cy="3684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I experience fear/threat/shame while working as a counselor.</a:t>
            </a:r>
            <a:endParaRPr/>
          </a:p>
          <a:p>
            <a:pPr marL="457200" lvl="0" indent="-342900" algn="l" rtl="0">
              <a:spcBef>
                <a:spcPts val="1200"/>
              </a:spcBef>
              <a:spcAft>
                <a:spcPts val="0"/>
              </a:spcAft>
              <a:buSzPts val="1800"/>
              <a:buChar char="●"/>
            </a:pPr>
            <a:r>
              <a:rPr lang="en"/>
              <a:t>I have great training, resources, and support and yet when I encounter a concern that I need to check in about with a student, I experience</a:t>
            </a:r>
            <a:endParaRPr/>
          </a:p>
          <a:p>
            <a:pPr marL="914400" lvl="1" indent="-317500" algn="l" rtl="0">
              <a:spcBef>
                <a:spcPts val="0"/>
              </a:spcBef>
              <a:spcAft>
                <a:spcPts val="0"/>
              </a:spcAft>
              <a:buSzPts val="1400"/>
              <a:buChar char="○"/>
            </a:pPr>
            <a:r>
              <a:rPr lang="en"/>
              <a:t>A drop in my stomach - feels like “threat”</a:t>
            </a:r>
            <a:endParaRPr/>
          </a:p>
          <a:p>
            <a:pPr marL="914400" lvl="1" indent="-317500" algn="l" rtl="0">
              <a:spcBef>
                <a:spcPts val="0"/>
              </a:spcBef>
              <a:spcAft>
                <a:spcPts val="0"/>
              </a:spcAft>
              <a:buSzPts val="1400"/>
              <a:buChar char="○"/>
            </a:pPr>
            <a:r>
              <a:rPr lang="en"/>
              <a:t>Accusing thoughts, </a:t>
            </a:r>
            <a:endParaRPr/>
          </a:p>
          <a:p>
            <a:pPr marL="1371600" lvl="2" indent="-317500" algn="l" rtl="0">
              <a:spcBef>
                <a:spcPts val="0"/>
              </a:spcBef>
              <a:spcAft>
                <a:spcPts val="0"/>
              </a:spcAft>
              <a:buSzPts val="1400"/>
              <a:buChar char="■"/>
            </a:pPr>
            <a:r>
              <a:rPr lang="en"/>
              <a:t>“If I don’t say the right words this conversation will go badly and it’s because I’m not skilled enough”</a:t>
            </a:r>
            <a:endParaRPr/>
          </a:p>
          <a:p>
            <a:pPr marL="1371600" lvl="2" indent="-317500" algn="l" rtl="0">
              <a:spcBef>
                <a:spcPts val="0"/>
              </a:spcBef>
              <a:spcAft>
                <a:spcPts val="0"/>
              </a:spcAft>
              <a:buSzPts val="1400"/>
              <a:buChar char="■"/>
            </a:pPr>
            <a:r>
              <a:rPr lang="en"/>
              <a:t>“I might not know what to do next, and it will show that I’m incompetent.”</a:t>
            </a:r>
            <a:endParaRPr/>
          </a:p>
          <a:p>
            <a:pPr marL="1371600" lvl="2" indent="-317500" algn="l" rtl="0">
              <a:spcBef>
                <a:spcPts val="0"/>
              </a:spcBef>
              <a:spcAft>
                <a:spcPts val="0"/>
              </a:spcAft>
              <a:buSzPts val="1400"/>
              <a:buChar char="■"/>
            </a:pPr>
            <a:r>
              <a:rPr lang="en"/>
              <a:t>“If I was a better counselor I would have already been helping this student.”</a:t>
            </a:r>
            <a:endParaRPr/>
          </a:p>
          <a:p>
            <a:pPr marL="1371600" lvl="2" indent="-317500" algn="l" rtl="0">
              <a:spcBef>
                <a:spcPts val="0"/>
              </a:spcBef>
              <a:spcAft>
                <a:spcPts val="0"/>
              </a:spcAft>
              <a:buSzPts val="1400"/>
              <a:buChar char="■"/>
            </a:pPr>
            <a:r>
              <a:rPr lang="en"/>
              <a:t>“There might be something going on with that kid, but if I ask then I will be responsible for doing something about it and I might not have what it takes to handle it.”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Examples of Overcoming Same</a:t>
            </a:r>
            <a:endParaRPr/>
          </a:p>
        </p:txBody>
      </p:sp>
      <p:sp>
        <p:nvSpPr>
          <p:cNvPr id="148" name="Google Shape;148;p25"/>
          <p:cNvSpPr txBox="1">
            <a:spLocks noGrp="1"/>
          </p:cNvSpPr>
          <p:nvPr>
            <p:ph type="body" idx="1"/>
          </p:nvPr>
        </p:nvSpPr>
        <p:spPr>
          <a:xfrm>
            <a:off x="311700" y="1152475"/>
            <a:ext cx="8520600" cy="3684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I experience fear/threat/shame while working as a counselor.</a:t>
            </a:r>
            <a:endParaRPr/>
          </a:p>
          <a:p>
            <a:pPr marL="457200" lvl="0" indent="-342900" algn="l" rtl="0">
              <a:spcBef>
                <a:spcPts val="1200"/>
              </a:spcBef>
              <a:spcAft>
                <a:spcPts val="0"/>
              </a:spcAft>
              <a:buSzPts val="1800"/>
              <a:buChar char="●"/>
            </a:pPr>
            <a:r>
              <a:rPr lang="en"/>
              <a:t>I have great training, resources, and support and yet when I encounter a concern that I need to check in about with a student, I experience</a:t>
            </a:r>
            <a:endParaRPr/>
          </a:p>
          <a:p>
            <a:pPr marL="914400" lvl="1" indent="-317500" algn="l" rtl="0">
              <a:spcBef>
                <a:spcPts val="0"/>
              </a:spcBef>
              <a:spcAft>
                <a:spcPts val="0"/>
              </a:spcAft>
              <a:buSzPts val="1400"/>
              <a:buChar char="○"/>
            </a:pPr>
            <a:r>
              <a:rPr lang="en"/>
              <a:t>A drop in my stomach - feels like “threat”</a:t>
            </a:r>
            <a:endParaRPr/>
          </a:p>
          <a:p>
            <a:pPr marL="914400" lvl="1" indent="-317500" algn="l" rtl="0">
              <a:spcBef>
                <a:spcPts val="0"/>
              </a:spcBef>
              <a:spcAft>
                <a:spcPts val="0"/>
              </a:spcAft>
              <a:buSzPts val="1400"/>
              <a:buChar char="○"/>
            </a:pPr>
            <a:r>
              <a:rPr lang="en"/>
              <a:t>Accusing thoughts, </a:t>
            </a:r>
            <a:endParaRPr/>
          </a:p>
          <a:p>
            <a:pPr marL="1371600" lvl="2" indent="-317500" algn="l" rtl="0">
              <a:spcBef>
                <a:spcPts val="0"/>
              </a:spcBef>
              <a:spcAft>
                <a:spcPts val="0"/>
              </a:spcAft>
              <a:buSzPts val="1400"/>
              <a:buChar char="■"/>
            </a:pPr>
            <a:r>
              <a:rPr lang="en"/>
              <a:t>“If I don’t say the right words this conversation will go badly and it’s because I’m not skilled enough”</a:t>
            </a:r>
            <a:endParaRPr/>
          </a:p>
          <a:p>
            <a:pPr marL="1371600" lvl="2" indent="-317500" algn="l" rtl="0">
              <a:spcBef>
                <a:spcPts val="0"/>
              </a:spcBef>
              <a:spcAft>
                <a:spcPts val="0"/>
              </a:spcAft>
              <a:buSzPts val="1400"/>
              <a:buChar char="■"/>
            </a:pPr>
            <a:r>
              <a:rPr lang="en"/>
              <a:t>“I might not know what to do next, and it will show that I’m incompetent.”</a:t>
            </a:r>
            <a:endParaRPr/>
          </a:p>
          <a:p>
            <a:pPr marL="1371600" lvl="2" indent="-317500" algn="l" rtl="0">
              <a:spcBef>
                <a:spcPts val="0"/>
              </a:spcBef>
              <a:spcAft>
                <a:spcPts val="0"/>
              </a:spcAft>
              <a:buSzPts val="1400"/>
              <a:buChar char="■"/>
            </a:pPr>
            <a:r>
              <a:rPr lang="en"/>
              <a:t>“If I was a better counselor I would have already been helping this student.”</a:t>
            </a:r>
            <a:endParaRPr/>
          </a:p>
          <a:p>
            <a:pPr marL="1371600" lvl="2" indent="-317500" algn="l" rtl="0">
              <a:spcBef>
                <a:spcPts val="0"/>
              </a:spcBef>
              <a:spcAft>
                <a:spcPts val="0"/>
              </a:spcAft>
              <a:buSzPts val="1400"/>
              <a:buChar char="■"/>
            </a:pPr>
            <a:r>
              <a:rPr lang="en"/>
              <a:t>“There might be something going on with that kid, but if I ask then I will be responsible for doing something about it and I might not have what it takes to handle it.”</a:t>
            </a:r>
            <a:endParaRPr/>
          </a:p>
        </p:txBody>
      </p:sp>
      <p:sp>
        <p:nvSpPr>
          <p:cNvPr id="149" name="Google Shape;149;p25"/>
          <p:cNvSpPr txBox="1"/>
          <p:nvPr/>
        </p:nvSpPr>
        <p:spPr>
          <a:xfrm>
            <a:off x="732825" y="1664250"/>
            <a:ext cx="8013300" cy="2786100"/>
          </a:xfrm>
          <a:prstGeom prst="rect">
            <a:avLst/>
          </a:prstGeom>
          <a:solidFill>
            <a:srgbClr val="C9DAF8"/>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The Answer: Love</a:t>
            </a:r>
            <a:endParaRPr sz="1800">
              <a:solidFill>
                <a:schemeClr val="dk2"/>
              </a:solidFill>
            </a:endParaRPr>
          </a:p>
          <a:p>
            <a:pPr marL="0" lvl="0" indent="0" algn="l" rtl="0">
              <a:spcBef>
                <a:spcPts val="0"/>
              </a:spcBef>
              <a:spcAft>
                <a:spcPts val="0"/>
              </a:spcAft>
              <a:buNone/>
            </a:pPr>
            <a:endParaRPr sz="1800">
              <a:solidFill>
                <a:schemeClr val="dk2"/>
              </a:solidFill>
            </a:endParaRPr>
          </a:p>
          <a:p>
            <a:pPr marL="0" lvl="0" indent="0" algn="l" rtl="0">
              <a:lnSpc>
                <a:spcPct val="100000"/>
              </a:lnSpc>
              <a:spcBef>
                <a:spcPts val="0"/>
              </a:spcBef>
              <a:spcAft>
                <a:spcPts val="0"/>
              </a:spcAft>
              <a:buNone/>
            </a:pPr>
            <a:r>
              <a:rPr lang="en" sz="1800">
                <a:solidFill>
                  <a:schemeClr val="dk2"/>
                </a:solidFill>
              </a:rPr>
              <a:t>I have to make an active choice to choose love and lead with love as the goal rather than reducing my own discomfort.</a:t>
            </a:r>
            <a:endParaRPr sz="1800">
              <a:solidFill>
                <a:schemeClr val="dk2"/>
              </a:solidFill>
            </a:endParaRPr>
          </a:p>
          <a:p>
            <a:pPr marL="457200" lvl="0" indent="-342900" algn="l" rtl="0">
              <a:lnSpc>
                <a:spcPct val="100000"/>
              </a:lnSpc>
              <a:spcBef>
                <a:spcPts val="1000"/>
              </a:spcBef>
              <a:spcAft>
                <a:spcPts val="0"/>
              </a:spcAft>
              <a:buClr>
                <a:schemeClr val="dk2"/>
              </a:buClr>
              <a:buSzPts val="1800"/>
              <a:buChar char="●"/>
            </a:pPr>
            <a:r>
              <a:rPr lang="en" sz="1800">
                <a:solidFill>
                  <a:schemeClr val="dk2"/>
                </a:solidFill>
              </a:rPr>
              <a:t>Student can feel when I am talking to them out of love rather than fear </a:t>
            </a:r>
            <a:endParaRPr sz="1800">
              <a:solidFill>
                <a:schemeClr val="dk2"/>
              </a:solidFill>
            </a:endParaRPr>
          </a:p>
          <a:p>
            <a:pPr marL="0" lvl="0" indent="0" algn="l" rtl="0">
              <a:lnSpc>
                <a:spcPct val="100000"/>
              </a:lnSpc>
              <a:spcBef>
                <a:spcPts val="0"/>
              </a:spcBef>
              <a:spcAft>
                <a:spcPts val="0"/>
              </a:spcAft>
              <a:buNone/>
            </a:pPr>
            <a:r>
              <a:rPr lang="en" sz="1800">
                <a:solidFill>
                  <a:schemeClr val="dk2"/>
                </a:solidFill>
              </a:rPr>
              <a:t>       (demeanor and how I choose my words)</a:t>
            </a:r>
            <a:endParaRPr sz="1800">
              <a:solidFill>
                <a:schemeClr val="dk2"/>
              </a:solidFill>
            </a:endParaRPr>
          </a:p>
          <a:p>
            <a:pPr marL="457200" lvl="0" indent="-342900" algn="l" rtl="0">
              <a:lnSpc>
                <a:spcPct val="100000"/>
              </a:lnSpc>
              <a:spcBef>
                <a:spcPts val="1000"/>
              </a:spcBef>
              <a:spcAft>
                <a:spcPts val="0"/>
              </a:spcAft>
              <a:buClr>
                <a:schemeClr val="dk2"/>
              </a:buClr>
              <a:buSzPts val="1800"/>
              <a:buChar char="●"/>
            </a:pPr>
            <a:r>
              <a:rPr lang="en" sz="1800">
                <a:solidFill>
                  <a:schemeClr val="dk2"/>
                </a:solidFill>
              </a:rPr>
              <a:t>I pray for wisdom and help before talking with the student</a:t>
            </a:r>
            <a:endParaRPr sz="1800">
              <a:solidFill>
                <a:schemeClr val="dk2"/>
              </a:solidFill>
            </a:endParaRPr>
          </a:p>
          <a:p>
            <a:pPr marL="457200" lvl="0" indent="-342900" algn="l" rtl="0">
              <a:lnSpc>
                <a:spcPct val="100000"/>
              </a:lnSpc>
              <a:spcBef>
                <a:spcPts val="1000"/>
              </a:spcBef>
              <a:spcAft>
                <a:spcPts val="1000"/>
              </a:spcAft>
              <a:buClr>
                <a:schemeClr val="dk2"/>
              </a:buClr>
              <a:buSzPts val="1800"/>
              <a:buChar char="●"/>
            </a:pPr>
            <a:r>
              <a:rPr lang="en" sz="1800">
                <a:solidFill>
                  <a:schemeClr val="dk2"/>
                </a:solidFill>
              </a:rPr>
              <a:t>I remember the hope that I have: God will walk through this with me </a:t>
            </a:r>
            <a:endParaRPr sz="1800">
              <a:solidFill>
                <a:schemeClr val="dk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Overcoming Shame in Parenting</a:t>
            </a:r>
            <a:endParaRPr/>
          </a:p>
        </p:txBody>
      </p:sp>
      <p:sp>
        <p:nvSpPr>
          <p:cNvPr id="155" name="Google Shape;155;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Some issues will elicit that drop in your stomach and compel you to not engage with it. Or to get angry about it.</a:t>
            </a:r>
            <a:endParaRPr/>
          </a:p>
          <a:p>
            <a:pPr marL="914400" lvl="1" indent="-317500" algn="l" rtl="0">
              <a:spcBef>
                <a:spcPts val="0"/>
              </a:spcBef>
              <a:spcAft>
                <a:spcPts val="0"/>
              </a:spcAft>
              <a:buSzPts val="1400"/>
              <a:buChar char="○"/>
            </a:pPr>
            <a:r>
              <a:rPr lang="en"/>
              <a:t>When you have a personal relationship with God through Jesus, you can rest in that security</a:t>
            </a:r>
            <a:endParaRPr/>
          </a:p>
          <a:p>
            <a:pPr marL="914400" lvl="1" indent="-317500" algn="l" rtl="0">
              <a:spcBef>
                <a:spcPts val="0"/>
              </a:spcBef>
              <a:spcAft>
                <a:spcPts val="0"/>
              </a:spcAft>
              <a:buSzPts val="1400"/>
              <a:buChar char="○"/>
            </a:pPr>
            <a:r>
              <a:rPr lang="en"/>
              <a:t>You can choose love even when your feelings (shame) is screaming fear/threat</a:t>
            </a:r>
            <a:endParaRPr/>
          </a:p>
          <a:p>
            <a:pPr marL="914400" lvl="1" indent="-317500" algn="l" rtl="0">
              <a:spcBef>
                <a:spcPts val="0"/>
              </a:spcBef>
              <a:spcAft>
                <a:spcPts val="0"/>
              </a:spcAft>
              <a:buSzPts val="1400"/>
              <a:buChar char="○"/>
            </a:pPr>
            <a:r>
              <a:rPr lang="en"/>
              <a:t>You can remind yourself and your child of solid hope that you have</a:t>
            </a:r>
            <a:endParaRPr/>
          </a:p>
        </p:txBody>
      </p:sp>
      <p:sp>
        <p:nvSpPr>
          <p:cNvPr id="156" name="Google Shape;156;p26"/>
          <p:cNvSpPr txBox="1"/>
          <p:nvPr/>
        </p:nvSpPr>
        <p:spPr>
          <a:xfrm>
            <a:off x="449900" y="3052050"/>
            <a:ext cx="8520600" cy="1847100"/>
          </a:xfrm>
          <a:prstGeom prst="rect">
            <a:avLst/>
          </a:prstGeom>
          <a:solidFill>
            <a:srgbClr val="D9EAD3"/>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Instead of,</a:t>
            </a:r>
            <a:endParaRPr sz="1800">
              <a:solidFill>
                <a:schemeClr val="dk2"/>
              </a:solidFill>
            </a:endParaRPr>
          </a:p>
          <a:p>
            <a:pPr marL="0" lvl="0" indent="0" algn="l" rtl="0">
              <a:spcBef>
                <a:spcPts val="0"/>
              </a:spcBef>
              <a:spcAft>
                <a:spcPts val="0"/>
              </a:spcAft>
              <a:buNone/>
            </a:pPr>
            <a:r>
              <a:rPr lang="en" sz="1800">
                <a:solidFill>
                  <a:schemeClr val="dk2"/>
                </a:solidFill>
              </a:rPr>
              <a:t>“If I was a better parent, I would know how to answer to this question.”</a:t>
            </a:r>
            <a:endParaRPr sz="1800">
              <a:solidFill>
                <a:schemeClr val="dk2"/>
              </a:solidFill>
            </a:endParaRPr>
          </a:p>
          <a:p>
            <a:pPr marL="0" lvl="0" indent="0" algn="l" rtl="0">
              <a:spcBef>
                <a:spcPts val="0"/>
              </a:spcBef>
              <a:spcAft>
                <a:spcPts val="0"/>
              </a:spcAft>
              <a:buNone/>
            </a:pPr>
            <a:r>
              <a:rPr lang="en" sz="1800">
                <a:solidFill>
                  <a:schemeClr val="dk2"/>
                </a:solidFill>
              </a:rPr>
              <a:t>    → Leads to avoiding talking with others about your questions</a:t>
            </a:r>
            <a:endParaRPr sz="1800">
              <a:solidFill>
                <a:schemeClr val="dk2"/>
              </a:solidFill>
            </a:endParaRPr>
          </a:p>
          <a:p>
            <a:pPr marL="0" lvl="0" indent="0" algn="l" rtl="0">
              <a:spcBef>
                <a:spcPts val="0"/>
              </a:spcBef>
              <a:spcAft>
                <a:spcPts val="0"/>
              </a:spcAft>
              <a:buNone/>
            </a:pPr>
            <a:endParaRPr sz="1800">
              <a:solidFill>
                <a:schemeClr val="dk2"/>
              </a:solidFill>
            </a:endParaRPr>
          </a:p>
          <a:p>
            <a:pPr marL="0" lvl="0" indent="0" algn="l" rtl="0">
              <a:spcBef>
                <a:spcPts val="0"/>
              </a:spcBef>
              <a:spcAft>
                <a:spcPts val="0"/>
              </a:spcAft>
              <a:buNone/>
            </a:pPr>
            <a:r>
              <a:rPr lang="en" sz="1800">
                <a:solidFill>
                  <a:schemeClr val="dk2"/>
                </a:solidFill>
              </a:rPr>
              <a:t>You are more free to think,</a:t>
            </a:r>
            <a:endParaRPr sz="1800">
              <a:solidFill>
                <a:schemeClr val="dk2"/>
              </a:solidFill>
            </a:endParaRPr>
          </a:p>
          <a:p>
            <a:pPr marL="0" lvl="0" indent="0" algn="l" rtl="0">
              <a:spcBef>
                <a:spcPts val="0"/>
              </a:spcBef>
              <a:spcAft>
                <a:spcPts val="0"/>
              </a:spcAft>
              <a:buNone/>
            </a:pPr>
            <a:r>
              <a:rPr lang="en" sz="1800">
                <a:solidFill>
                  <a:schemeClr val="dk2"/>
                </a:solidFill>
              </a:rPr>
              <a:t>“I might not know the answer now, and that’s ok- I know where I can go for help”</a:t>
            </a:r>
            <a:endParaRPr sz="1800">
              <a:solidFill>
                <a:schemeClr val="dk2"/>
              </a:solidFill>
            </a:endParaRPr>
          </a:p>
        </p:txBody>
      </p:sp>
      <p:sp>
        <p:nvSpPr>
          <p:cNvPr id="157" name="Google Shape;157;p26"/>
          <p:cNvSpPr txBox="1"/>
          <p:nvPr/>
        </p:nvSpPr>
        <p:spPr>
          <a:xfrm>
            <a:off x="449900" y="2913600"/>
            <a:ext cx="8520600" cy="2124000"/>
          </a:xfrm>
          <a:prstGeom prst="rect">
            <a:avLst/>
          </a:prstGeom>
          <a:solidFill>
            <a:srgbClr val="D9EAD3"/>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Instead of,</a:t>
            </a:r>
            <a:endParaRPr sz="1800">
              <a:solidFill>
                <a:schemeClr val="dk2"/>
              </a:solidFill>
            </a:endParaRPr>
          </a:p>
          <a:p>
            <a:pPr marL="0" lvl="0" indent="0" algn="l" rtl="0">
              <a:spcBef>
                <a:spcPts val="0"/>
              </a:spcBef>
              <a:spcAft>
                <a:spcPts val="0"/>
              </a:spcAft>
              <a:buNone/>
            </a:pPr>
            <a:r>
              <a:rPr lang="en" sz="1800">
                <a:solidFill>
                  <a:schemeClr val="dk2"/>
                </a:solidFill>
              </a:rPr>
              <a:t>“How could he think/do that? I raised him better than that! What will others think when they hear we have this issue.” → Leads to expressing anger at the child</a:t>
            </a:r>
            <a:endParaRPr sz="1800">
              <a:solidFill>
                <a:schemeClr val="dk2"/>
              </a:solidFill>
            </a:endParaRPr>
          </a:p>
          <a:p>
            <a:pPr marL="0" lvl="0" indent="0" algn="l" rtl="0">
              <a:spcBef>
                <a:spcPts val="0"/>
              </a:spcBef>
              <a:spcAft>
                <a:spcPts val="0"/>
              </a:spcAft>
              <a:buNone/>
            </a:pPr>
            <a:endParaRPr sz="1800">
              <a:solidFill>
                <a:schemeClr val="dk2"/>
              </a:solidFill>
            </a:endParaRPr>
          </a:p>
          <a:p>
            <a:pPr marL="0" lvl="0" indent="0" algn="l" rtl="0">
              <a:spcBef>
                <a:spcPts val="0"/>
              </a:spcBef>
              <a:spcAft>
                <a:spcPts val="0"/>
              </a:spcAft>
              <a:buClr>
                <a:schemeClr val="dk1"/>
              </a:buClr>
              <a:buSzPts val="1100"/>
              <a:buFont typeface="Arial"/>
              <a:buNone/>
            </a:pPr>
            <a:r>
              <a:rPr lang="en" sz="1800">
                <a:solidFill>
                  <a:schemeClr val="dk2"/>
                </a:solidFill>
              </a:rPr>
              <a:t>You are more free to engage out of love and seeking to understand</a:t>
            </a:r>
            <a:endParaRPr sz="1800">
              <a:solidFill>
                <a:schemeClr val="dk2"/>
              </a:solidFill>
            </a:endParaRPr>
          </a:p>
          <a:p>
            <a:pPr marL="0" lvl="0" indent="0" algn="l" rtl="0">
              <a:spcBef>
                <a:spcPts val="0"/>
              </a:spcBef>
              <a:spcAft>
                <a:spcPts val="0"/>
              </a:spcAft>
              <a:buNone/>
            </a:pPr>
            <a:r>
              <a:rPr lang="en" sz="1800">
                <a:solidFill>
                  <a:schemeClr val="dk2"/>
                </a:solidFill>
              </a:rPr>
              <a:t>“I love you so much and nothing could ever change that. Will you help me understand what you’re feeling/thinking?”</a:t>
            </a:r>
            <a:endParaRPr sz="1800">
              <a:solidFill>
                <a:schemeClr val="dk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3" name="Google Shape;163;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Final Thoughts on Shame</a:t>
            </a:r>
            <a:endParaRPr/>
          </a:p>
        </p:txBody>
      </p:sp>
      <p:sp>
        <p:nvSpPr>
          <p:cNvPr id="164" name="Google Shape;164;p27"/>
          <p:cNvSpPr txBox="1">
            <a:spLocks noGrp="1"/>
          </p:cNvSpPr>
          <p:nvPr>
            <p:ph type="body" idx="1"/>
          </p:nvPr>
        </p:nvSpPr>
        <p:spPr>
          <a:xfrm flipH="1">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solidFill>
                  <a:schemeClr val="dk1"/>
                </a:solidFill>
              </a:rPr>
              <a:t>Shame drives us to a goal of reducing our own fear/discomfort and insisting on our desired end result (which you can’t control).</a:t>
            </a:r>
            <a:endParaRPr dirty="0">
              <a:solidFill>
                <a:schemeClr val="dk1"/>
              </a:solidFill>
            </a:endParaRPr>
          </a:p>
          <a:p>
            <a:pPr marL="0" lvl="0" indent="0" algn="l" rtl="0">
              <a:spcBef>
                <a:spcPts val="1200"/>
              </a:spcBef>
              <a:spcAft>
                <a:spcPts val="0"/>
              </a:spcAft>
              <a:buNone/>
            </a:pPr>
            <a:endParaRPr dirty="0">
              <a:solidFill>
                <a:schemeClr val="dk1"/>
              </a:solidFill>
            </a:endParaRPr>
          </a:p>
          <a:p>
            <a:pPr marL="0" lvl="0" indent="0" algn="l" rtl="0">
              <a:spcBef>
                <a:spcPts val="1200"/>
              </a:spcBef>
              <a:spcAft>
                <a:spcPts val="0"/>
              </a:spcAft>
              <a:buNone/>
            </a:pPr>
            <a:r>
              <a:rPr lang="en" dirty="0">
                <a:solidFill>
                  <a:schemeClr val="dk1"/>
                </a:solidFill>
              </a:rPr>
              <a:t>With shame/fear dismantled, you are free to love. </a:t>
            </a:r>
            <a:endParaRPr dirty="0">
              <a:solidFill>
                <a:schemeClr val="dk1"/>
              </a:solidFill>
            </a:endParaRPr>
          </a:p>
          <a:p>
            <a:pPr marL="457200" lvl="0" indent="-342900" algn="l" rtl="0">
              <a:spcBef>
                <a:spcPts val="1200"/>
              </a:spcBef>
              <a:spcAft>
                <a:spcPts val="0"/>
              </a:spcAft>
              <a:buClr>
                <a:schemeClr val="dk1"/>
              </a:buClr>
              <a:buSzPts val="1800"/>
              <a:buChar char="-"/>
            </a:pPr>
            <a:r>
              <a:rPr lang="en" dirty="0">
                <a:solidFill>
                  <a:schemeClr val="dk1"/>
                </a:solidFill>
              </a:rPr>
              <a:t>Love is a much more powerful goal that is actually within your control.</a:t>
            </a:r>
            <a:endParaRPr dirty="0">
              <a:solidFill>
                <a:schemeClr val="dk1"/>
              </a:solidFill>
            </a:endParaRPr>
          </a:p>
          <a:p>
            <a:pPr marL="457200" lvl="0" indent="-342900" algn="l" rtl="0">
              <a:spcBef>
                <a:spcPts val="1000"/>
              </a:spcBef>
              <a:spcAft>
                <a:spcPts val="0"/>
              </a:spcAft>
              <a:buClr>
                <a:schemeClr val="dk1"/>
              </a:buClr>
              <a:buSzPts val="1800"/>
              <a:buChar char="-"/>
            </a:pPr>
            <a:r>
              <a:rPr lang="en" dirty="0">
                <a:solidFill>
                  <a:schemeClr val="dk1"/>
                </a:solidFill>
              </a:rPr>
              <a:t>You cannot control whether your child will understand or respond the way you want them to, but you can control your expression of love and openness toward them.</a:t>
            </a:r>
            <a:endParaRPr dirty="0">
              <a:solidFill>
                <a:schemeClr val="dk1"/>
              </a:solidFill>
            </a:endParaRPr>
          </a:p>
          <a:p>
            <a:pPr marL="0" lvl="0" indent="0" algn="l" rtl="0">
              <a:spcBef>
                <a:spcPts val="1000"/>
              </a:spcBef>
              <a:spcAft>
                <a:spcPts val="1200"/>
              </a:spcAft>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Counseling Skills </a:t>
            </a:r>
            <a:r>
              <a:rPr lang="en" sz="2133"/>
              <a:t>that Open Dialogue and Combat Shame in Children</a:t>
            </a:r>
            <a:endParaRPr sz="2133"/>
          </a:p>
        </p:txBody>
      </p:sp>
      <p:sp>
        <p:nvSpPr>
          <p:cNvPr id="170" name="Google Shape;170;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b="1"/>
              <a:t>Reflection</a:t>
            </a:r>
            <a:r>
              <a:rPr lang="en"/>
              <a:t> – “You feel confused by…”, “You feel worried that…”</a:t>
            </a:r>
            <a:endParaRPr/>
          </a:p>
          <a:p>
            <a:pPr marL="0" lvl="0" indent="0" algn="l" rtl="0">
              <a:spcBef>
                <a:spcPts val="1200"/>
              </a:spcBef>
              <a:spcAft>
                <a:spcPts val="0"/>
              </a:spcAft>
              <a:buNone/>
            </a:pPr>
            <a:r>
              <a:rPr lang="en" b="1"/>
              <a:t>Paraphrasing </a:t>
            </a:r>
            <a:r>
              <a:rPr lang="en"/>
              <a:t>– “It sounds like you are wondering how this event will affect your friend who you really care about”</a:t>
            </a:r>
            <a:endParaRPr/>
          </a:p>
          <a:p>
            <a:pPr marL="0" lvl="0" indent="0" algn="l" rtl="0">
              <a:spcBef>
                <a:spcPts val="1200"/>
              </a:spcBef>
              <a:spcAft>
                <a:spcPts val="0"/>
              </a:spcAft>
              <a:buNone/>
            </a:pPr>
            <a:r>
              <a:rPr lang="en" b="1"/>
              <a:t>Empathy </a:t>
            </a:r>
            <a:r>
              <a:rPr lang="en"/>
              <a:t>– put yourself in your child’s shoes. Imagine being __ years old and thinking about this issue. How would you feel? How would you want an adult to talk with you about it?</a:t>
            </a:r>
            <a:endParaRPr/>
          </a:p>
          <a:p>
            <a:pPr marL="0" lvl="0" indent="0" algn="l" rtl="0">
              <a:spcBef>
                <a:spcPts val="1200"/>
              </a:spcBef>
              <a:spcAft>
                <a:spcPts val="0"/>
              </a:spcAft>
              <a:buNone/>
            </a:pPr>
            <a:r>
              <a:rPr lang="en" b="1"/>
              <a:t>Unconditional Positive Regard </a:t>
            </a:r>
            <a:r>
              <a:rPr lang="en"/>
              <a:t>– How can you show or communicate that your love toward them is secure. Even if a disagreement occurs, you can show care, kindness, and acceptance of the child. Jesus is the perfect model of this quality.</a:t>
            </a:r>
            <a:endParaRPr/>
          </a:p>
          <a:p>
            <a:pPr marL="0" lvl="0" indent="0" algn="l" rtl="0">
              <a:spcBef>
                <a:spcPts val="1200"/>
              </a:spcBef>
              <a:spcAft>
                <a:spcPts val="12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Practical Prompts</a:t>
            </a:r>
            <a:endParaRPr/>
          </a:p>
        </p:txBody>
      </p:sp>
      <p:sp>
        <p:nvSpPr>
          <p:cNvPr id="176" name="Google Shape;176;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n" sz="1900" u="sng"/>
              <a:t>Grief</a:t>
            </a:r>
            <a:endParaRPr sz="1900" u="sng"/>
          </a:p>
          <a:p>
            <a:pPr marL="457200" lvl="0" indent="-342900" algn="l" rtl="0">
              <a:spcBef>
                <a:spcPts val="1200"/>
              </a:spcBef>
              <a:spcAft>
                <a:spcPts val="0"/>
              </a:spcAft>
              <a:buSzPts val="1800"/>
              <a:buChar char="●"/>
            </a:pPr>
            <a:r>
              <a:rPr lang="en"/>
              <a:t>Do an activity together to honor the loved one who died</a:t>
            </a:r>
            <a:endParaRPr/>
          </a:p>
          <a:p>
            <a:pPr marL="914400" lvl="1" indent="-317500" algn="l" rtl="0">
              <a:spcBef>
                <a:spcPts val="0"/>
              </a:spcBef>
              <a:spcAft>
                <a:spcPts val="0"/>
              </a:spcAft>
              <a:buSzPts val="1400"/>
              <a:buChar char="○"/>
            </a:pPr>
            <a:r>
              <a:rPr lang="en"/>
              <a:t>Draw favorite memories, create a collage, memory box, etc.</a:t>
            </a:r>
            <a:endParaRPr/>
          </a:p>
          <a:p>
            <a:pPr marL="457200" lvl="0" indent="-342900" algn="l" rtl="0">
              <a:spcBef>
                <a:spcPts val="0"/>
              </a:spcBef>
              <a:spcAft>
                <a:spcPts val="0"/>
              </a:spcAft>
              <a:buSzPts val="1800"/>
              <a:buChar char="●"/>
            </a:pPr>
            <a:r>
              <a:rPr lang="en"/>
              <a:t>Read a book together</a:t>
            </a:r>
            <a:endParaRPr/>
          </a:p>
          <a:p>
            <a:pPr marL="914400" lvl="1" indent="-317500" algn="l" rtl="0">
              <a:spcBef>
                <a:spcPts val="0"/>
              </a:spcBef>
              <a:spcAft>
                <a:spcPts val="0"/>
              </a:spcAft>
              <a:buSzPts val="1400"/>
              <a:buChar char="○"/>
            </a:pPr>
            <a:r>
              <a:rPr lang="en" u="sng">
                <a:solidFill>
                  <a:schemeClr val="accent5"/>
                </a:solidFill>
                <a:hlinkClick r:id="rId3">
                  <a:extLst>
                    <a:ext uri="{A12FA001-AC4F-418D-AE19-62706E023703}">
                      <ahyp:hlinkClr xmlns:ahyp="http://schemas.microsoft.com/office/drawing/2018/hyperlinkcolor" xmlns="" val="tx"/>
                    </a:ext>
                  </a:extLst>
                </a:hlinkClick>
              </a:rPr>
              <a:t>God Gave Us Heaven by Lisa T. Bergren</a:t>
            </a:r>
            <a:endParaRPr/>
          </a:p>
          <a:p>
            <a:pPr marL="914400" lvl="1" indent="-317500" algn="l" rtl="0">
              <a:spcBef>
                <a:spcPts val="0"/>
              </a:spcBef>
              <a:spcAft>
                <a:spcPts val="0"/>
              </a:spcAft>
              <a:buSzPts val="1400"/>
              <a:buChar char="○"/>
            </a:pPr>
            <a:r>
              <a:rPr lang="en" u="sng">
                <a:solidFill>
                  <a:schemeClr val="accent5"/>
                </a:solidFill>
                <a:hlinkClick r:id="rId4">
                  <a:extLst>
                    <a:ext uri="{A12FA001-AC4F-418D-AE19-62706E023703}">
                      <ahyp:hlinkClr xmlns:ahyp="http://schemas.microsoft.com/office/drawing/2018/hyperlinkcolor" xmlns="" val="tx"/>
                    </a:ext>
                  </a:extLst>
                </a:hlinkClick>
              </a:rPr>
              <a:t>Healing Your Grieving Heart for Kids: 100 Practical Ideas</a:t>
            </a:r>
            <a:r>
              <a:rPr lang="en"/>
              <a:t>, </a:t>
            </a:r>
            <a:r>
              <a:rPr lang="en" u="sng">
                <a:solidFill>
                  <a:schemeClr val="accent5"/>
                </a:solidFill>
                <a:hlinkClick r:id="rId5">
                  <a:extLst>
                    <a:ext uri="{A12FA001-AC4F-418D-AE19-62706E023703}">
                      <ahyp:hlinkClr xmlns:ahyp="http://schemas.microsoft.com/office/drawing/2018/hyperlinkcolor" xmlns="" val="tx"/>
                    </a:ext>
                  </a:extLst>
                </a:hlinkClick>
              </a:rPr>
              <a:t>for Teens</a:t>
            </a:r>
            <a:endParaRPr/>
          </a:p>
          <a:p>
            <a:pPr marL="457200" lvl="0" indent="-342900" algn="l" rtl="0">
              <a:spcBef>
                <a:spcPts val="0"/>
              </a:spcBef>
              <a:spcAft>
                <a:spcPts val="0"/>
              </a:spcAft>
              <a:buSzPts val="1800"/>
              <a:buChar char="●"/>
            </a:pPr>
            <a:r>
              <a:rPr lang="en"/>
              <a:t>Learn about and talk about Heaven together</a:t>
            </a:r>
            <a:endParaRPr/>
          </a:p>
          <a:p>
            <a:pPr marL="914400" lvl="1" indent="-317500" algn="l" rtl="0">
              <a:spcBef>
                <a:spcPts val="0"/>
              </a:spcBef>
              <a:spcAft>
                <a:spcPts val="0"/>
              </a:spcAft>
              <a:buSzPts val="1400"/>
              <a:buChar char="○"/>
            </a:pPr>
            <a:r>
              <a:rPr lang="en" u="sng">
                <a:solidFill>
                  <a:schemeClr val="accent5"/>
                </a:solidFill>
                <a:hlinkClick r:id="rId6">
                  <a:extLst>
                    <a:ext uri="{A12FA001-AC4F-418D-AE19-62706E023703}">
                      <ahyp:hlinkClr xmlns:ahyp="http://schemas.microsoft.com/office/drawing/2018/hyperlinkcolor" xmlns="" val="tx"/>
                    </a:ext>
                  </a:extLst>
                </a:hlinkClick>
              </a:rPr>
              <a:t>Heaven for Kids, by Randy Alcorn</a:t>
            </a:r>
            <a:endParaRPr/>
          </a:p>
          <a:p>
            <a:pPr marL="914400" lvl="1" indent="-317500" algn="l" rtl="0">
              <a:spcBef>
                <a:spcPts val="0"/>
              </a:spcBef>
              <a:spcAft>
                <a:spcPts val="0"/>
              </a:spcAft>
              <a:buSzPts val="1400"/>
              <a:buChar char="○"/>
            </a:pPr>
            <a:r>
              <a:rPr lang="en" u="sng">
                <a:solidFill>
                  <a:schemeClr val="accent5"/>
                </a:solidFill>
                <a:hlinkClick r:id="rId7">
                  <a:extLst>
                    <a:ext uri="{A12FA001-AC4F-418D-AE19-62706E023703}">
                      <ahyp:hlinkClr xmlns:ahyp="http://schemas.microsoft.com/office/drawing/2018/hyperlinkcolor" xmlns="" val="tx"/>
                    </a:ext>
                  </a:extLst>
                </a:hlinkClick>
              </a:rPr>
              <a:t>Someday Heaven by Larry Libby</a:t>
            </a:r>
            <a:endParaRPr/>
          </a:p>
          <a:p>
            <a:pPr marL="0" lvl="0" indent="0" algn="l" rtl="0">
              <a:spcBef>
                <a:spcPts val="1200"/>
              </a:spcBef>
              <a:spcAft>
                <a:spcPts val="0"/>
              </a:spcAft>
              <a:buClr>
                <a:schemeClr val="dk1"/>
              </a:buClr>
              <a:buSzPts val="1100"/>
              <a:buFont typeface="Arial"/>
              <a:buNone/>
            </a:pPr>
            <a:endParaRPr/>
          </a:p>
          <a:p>
            <a:pPr marL="0" lvl="0" indent="0" algn="l" rtl="0">
              <a:spcBef>
                <a:spcPts val="1200"/>
              </a:spcBef>
              <a:spcAft>
                <a:spcPts val="1200"/>
              </a:spcAft>
              <a:buNone/>
            </a:pPr>
            <a:r>
              <a:rPr lang="en"/>
              <a:t>** See grief resource handout for more!</a:t>
            </a:r>
            <a:endParaRPr/>
          </a:p>
        </p:txBody>
      </p:sp>
      <p:sp>
        <p:nvSpPr>
          <p:cNvPr id="177" name="Google Shape;177;p29"/>
          <p:cNvSpPr txBox="1"/>
          <p:nvPr/>
        </p:nvSpPr>
        <p:spPr>
          <a:xfrm>
            <a:off x="830375" y="3123800"/>
            <a:ext cx="7147200" cy="1479300"/>
          </a:xfrm>
          <a:prstGeom prst="rect">
            <a:avLst/>
          </a:prstGeom>
          <a:solidFill>
            <a:srgbClr val="D9EAD3"/>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If you personally feel fearful about death or worry about loved ones who have died, I would highly recommend reading John Burke’s books:</a:t>
            </a:r>
            <a:endParaRPr sz="1800">
              <a:solidFill>
                <a:schemeClr val="dk2"/>
              </a:solidFill>
            </a:endParaRPr>
          </a:p>
          <a:p>
            <a:pPr marL="457200" lvl="0" indent="-317500" algn="l" rtl="0">
              <a:lnSpc>
                <a:spcPct val="115000"/>
              </a:lnSpc>
              <a:spcBef>
                <a:spcPts val="0"/>
              </a:spcBef>
              <a:spcAft>
                <a:spcPts val="0"/>
              </a:spcAft>
              <a:buClr>
                <a:schemeClr val="dk2"/>
              </a:buClr>
              <a:buSzPts val="1400"/>
              <a:buChar char="●"/>
            </a:pPr>
            <a:r>
              <a:rPr lang="en" u="sng">
                <a:solidFill>
                  <a:schemeClr val="dk2"/>
                </a:solidFill>
              </a:rPr>
              <a:t>Imagine Heaven</a:t>
            </a:r>
            <a:r>
              <a:rPr lang="en">
                <a:solidFill>
                  <a:schemeClr val="dk2"/>
                </a:solidFill>
              </a:rPr>
              <a:t> (2015)</a:t>
            </a:r>
            <a:endParaRPr>
              <a:solidFill>
                <a:schemeClr val="dk2"/>
              </a:solidFill>
            </a:endParaRPr>
          </a:p>
          <a:p>
            <a:pPr marL="457200" lvl="0" indent="-317500" algn="l" rtl="0">
              <a:lnSpc>
                <a:spcPct val="115000"/>
              </a:lnSpc>
              <a:spcBef>
                <a:spcPts val="0"/>
              </a:spcBef>
              <a:spcAft>
                <a:spcPts val="0"/>
              </a:spcAft>
              <a:buClr>
                <a:schemeClr val="dk2"/>
              </a:buClr>
              <a:buSzPts val="1400"/>
              <a:buChar char="●"/>
            </a:pPr>
            <a:r>
              <a:rPr lang="en" u="sng">
                <a:solidFill>
                  <a:schemeClr val="dk2"/>
                </a:solidFill>
              </a:rPr>
              <a:t>Imagine the God of Heaven</a:t>
            </a:r>
            <a:r>
              <a:rPr lang="en">
                <a:solidFill>
                  <a:schemeClr val="dk2"/>
                </a:solidFill>
              </a:rPr>
              <a:t> (2023)</a:t>
            </a:r>
            <a:endParaRPr sz="1800">
              <a:solidFill>
                <a:schemeClr val="dk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More Resources</a:t>
            </a:r>
            <a:endParaRPr/>
          </a:p>
        </p:txBody>
      </p:sp>
      <p:sp>
        <p:nvSpPr>
          <p:cNvPr id="183" name="Google Shape;183;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a:t>Diversity and God’s Justice</a:t>
            </a:r>
            <a:endParaRPr/>
          </a:p>
          <a:p>
            <a:pPr marL="457200" lvl="0" indent="-342900" algn="l" rtl="0">
              <a:spcBef>
                <a:spcPts val="1200"/>
              </a:spcBef>
              <a:spcAft>
                <a:spcPts val="0"/>
              </a:spcAft>
              <a:buSzPts val="1800"/>
              <a:buChar char="●"/>
            </a:pPr>
            <a:r>
              <a:rPr lang="en" u="sng">
                <a:solidFill>
                  <a:schemeClr val="accent5"/>
                </a:solidFill>
                <a:hlinkClick r:id="rId3">
                  <a:extLst>
                    <a:ext uri="{A12FA001-AC4F-418D-AE19-62706E023703}">
                      <ahyp:hlinkClr xmlns:ahyp="http://schemas.microsoft.com/office/drawing/2018/hyperlinkcolor" xmlns="" val="tx"/>
                    </a:ext>
                  </a:extLst>
                </a:hlinkClick>
              </a:rPr>
              <a:t>God's Very Good Idea Storybook by Trillia J. Newbell</a:t>
            </a:r>
            <a:endParaRPr/>
          </a:p>
          <a:p>
            <a:pPr marL="0" lvl="0" indent="0" algn="l" rtl="0">
              <a:spcBef>
                <a:spcPts val="1200"/>
              </a:spcBef>
              <a:spcAft>
                <a:spcPts val="0"/>
              </a:spcAft>
              <a:buNone/>
            </a:pPr>
            <a:r>
              <a:rPr lang="en"/>
              <a:t>Others</a:t>
            </a:r>
            <a:endParaRPr/>
          </a:p>
          <a:p>
            <a:pPr marL="457200" lvl="0" indent="-342900" algn="l" rtl="0">
              <a:spcBef>
                <a:spcPts val="1200"/>
              </a:spcBef>
              <a:spcAft>
                <a:spcPts val="0"/>
              </a:spcAft>
              <a:buSzPts val="1800"/>
              <a:buChar char="●"/>
            </a:pPr>
            <a:r>
              <a:rPr lang="en"/>
              <a:t>Substance Abuse Prevention: </a:t>
            </a:r>
            <a:r>
              <a:rPr lang="en" u="sng">
                <a:solidFill>
                  <a:schemeClr val="hlink"/>
                </a:solidFill>
                <a:hlinkClick r:id="rId4"/>
              </a:rPr>
              <a:t>https://www.naturalhigh.org/</a:t>
            </a:r>
            <a:endParaRPr/>
          </a:p>
          <a:p>
            <a:pPr marL="457200" lvl="0" indent="-342900" algn="l" rtl="0">
              <a:spcBef>
                <a:spcPts val="0"/>
              </a:spcBef>
              <a:spcAft>
                <a:spcPts val="0"/>
              </a:spcAft>
              <a:buSzPts val="1800"/>
              <a:buChar char="●"/>
            </a:pPr>
            <a:r>
              <a:rPr lang="en"/>
              <a:t>Sexuality: </a:t>
            </a:r>
            <a:r>
              <a:rPr lang="en" u="sng">
                <a:solidFill>
                  <a:schemeClr val="hlink"/>
                </a:solidFill>
                <a:hlinkClick r:id="rId5"/>
              </a:rPr>
              <a:t>https://www.centerforfaith.com/</a:t>
            </a:r>
            <a:endParaRPr/>
          </a:p>
          <a:p>
            <a:pPr marL="457200" lvl="0" indent="-342900" algn="l" rtl="0">
              <a:spcBef>
                <a:spcPts val="0"/>
              </a:spcBef>
              <a:spcAft>
                <a:spcPts val="0"/>
              </a:spcAft>
              <a:buSzPts val="1800"/>
              <a:buChar char="●"/>
            </a:pPr>
            <a:r>
              <a:rPr lang="en"/>
              <a:t>News: </a:t>
            </a:r>
            <a:r>
              <a:rPr lang="en" u="sng">
                <a:solidFill>
                  <a:schemeClr val="hlink"/>
                </a:solidFill>
                <a:hlinkClick r:id="rId6"/>
              </a:rPr>
              <a:t>https://www.awana.org/2022/05/27/how-do-i-talk-to-my-kids-about-this/</a:t>
            </a:r>
            <a:endParaRPr/>
          </a:p>
          <a:p>
            <a:pPr marL="457200" lvl="0" indent="-342900" algn="l" rtl="0">
              <a:spcBef>
                <a:spcPts val="0"/>
              </a:spcBef>
              <a:spcAft>
                <a:spcPts val="0"/>
              </a:spcAft>
              <a:buSzPts val="1800"/>
              <a:buChar char="●"/>
            </a:pPr>
            <a:r>
              <a:rPr lang="en"/>
              <a:t>Social Issues :</a:t>
            </a:r>
            <a:r>
              <a:rPr lang="en" b="1"/>
              <a:t> </a:t>
            </a:r>
            <a:r>
              <a:rPr lang="en" u="sng">
                <a:solidFill>
                  <a:schemeClr val="accent5"/>
                </a:solidFill>
                <a:hlinkClick r:id="rId7">
                  <a:extLst>
                    <a:ext uri="{A12FA001-AC4F-418D-AE19-62706E023703}">
                      <ahyp:hlinkClr xmlns:ahyp="http://schemas.microsoft.com/office/drawing/2018/hyperlinkcolor" xmlns="" val="tx"/>
                    </a:ext>
                  </a:extLst>
                </a:hlinkClick>
              </a:rPr>
              <a:t>https://thesocialinstitute.com/blog/</a:t>
            </a:r>
            <a:endParaRPr/>
          </a:p>
          <a:p>
            <a:pPr marL="457200" lvl="0" indent="0" algn="l" rtl="0">
              <a:spcBef>
                <a:spcPts val="0"/>
              </a:spcBef>
              <a:spcAft>
                <a:spcPts val="0"/>
              </a:spcAft>
              <a:buNone/>
            </a:pPr>
            <a:r>
              <a:rPr lang="en"/>
              <a:t>(articles that could be good conversation prompts)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kinds of difficult things?</a:t>
            </a:r>
            <a:endParaRPr/>
          </a:p>
        </p:txBody>
      </p:sp>
      <p:sp>
        <p:nvSpPr>
          <p:cNvPr id="64" name="Google Shape;64;p14"/>
          <p:cNvSpPr txBox="1">
            <a:spLocks noGrp="1"/>
          </p:cNvSpPr>
          <p:nvPr>
            <p:ph type="body" idx="1"/>
          </p:nvPr>
        </p:nvSpPr>
        <p:spPr>
          <a:xfrm>
            <a:off x="311700" y="11468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Death/Grief </a:t>
            </a:r>
            <a:endParaRPr/>
          </a:p>
          <a:p>
            <a:pPr marL="457200" lvl="0" indent="-342900" algn="l" rtl="0">
              <a:spcBef>
                <a:spcPts val="0"/>
              </a:spcBef>
              <a:spcAft>
                <a:spcPts val="0"/>
              </a:spcAft>
              <a:buSzPts val="1800"/>
              <a:buChar char="-"/>
            </a:pPr>
            <a:r>
              <a:rPr lang="en"/>
              <a:t>Suffering and hardships</a:t>
            </a:r>
            <a:endParaRPr/>
          </a:p>
          <a:p>
            <a:pPr marL="457200" lvl="0" indent="-342900" algn="l" rtl="0">
              <a:spcBef>
                <a:spcPts val="0"/>
              </a:spcBef>
              <a:spcAft>
                <a:spcPts val="0"/>
              </a:spcAft>
              <a:buSzPts val="1800"/>
              <a:buChar char="-"/>
            </a:pPr>
            <a:r>
              <a:rPr lang="en"/>
              <a:t>Injustice/racial issues</a:t>
            </a:r>
            <a:endParaRPr/>
          </a:p>
          <a:p>
            <a:pPr marL="457200" lvl="0" indent="-342900" algn="l" rtl="0">
              <a:spcBef>
                <a:spcPts val="0"/>
              </a:spcBef>
              <a:spcAft>
                <a:spcPts val="0"/>
              </a:spcAft>
              <a:buSzPts val="1800"/>
              <a:buChar char="-"/>
            </a:pPr>
            <a:r>
              <a:rPr lang="en"/>
              <a:t>Personal safety/ sexual abuse prevention</a:t>
            </a:r>
            <a:endParaRPr/>
          </a:p>
          <a:p>
            <a:pPr marL="457200" lvl="0" indent="-342900" algn="l" rtl="0">
              <a:spcBef>
                <a:spcPts val="0"/>
              </a:spcBef>
              <a:spcAft>
                <a:spcPts val="0"/>
              </a:spcAft>
              <a:buSzPts val="1800"/>
              <a:buChar char="-"/>
            </a:pPr>
            <a:r>
              <a:rPr lang="en"/>
              <a:t>“The Talk”/ sexuality</a:t>
            </a:r>
            <a:endParaRPr/>
          </a:p>
          <a:p>
            <a:pPr marL="457200" lvl="0" indent="-342900" algn="l" rtl="0">
              <a:spcBef>
                <a:spcPts val="0"/>
              </a:spcBef>
              <a:spcAft>
                <a:spcPts val="0"/>
              </a:spcAft>
              <a:buSzPts val="1800"/>
              <a:buChar char="-"/>
            </a:pPr>
            <a:r>
              <a:rPr lang="en"/>
              <a:t>Family changes (separation/divorce/remarriage)</a:t>
            </a:r>
            <a:endParaRPr/>
          </a:p>
          <a:p>
            <a:pPr marL="457200" lvl="0" indent="-342900" algn="l" rtl="0">
              <a:spcBef>
                <a:spcPts val="0"/>
              </a:spcBef>
              <a:spcAft>
                <a:spcPts val="0"/>
              </a:spcAft>
              <a:buSzPts val="1800"/>
              <a:buChar char="-"/>
            </a:pPr>
            <a:r>
              <a:rPr lang="en"/>
              <a:t>Mental health issues (diagnoses, suicidal ideation)</a:t>
            </a:r>
            <a:endParaRPr/>
          </a:p>
          <a:p>
            <a:pPr marL="457200" lvl="0" indent="-342900" algn="l" rtl="0">
              <a:spcBef>
                <a:spcPts val="0"/>
              </a:spcBef>
              <a:spcAft>
                <a:spcPts val="0"/>
              </a:spcAft>
              <a:buSzPts val="1800"/>
              <a:buChar char="-"/>
            </a:pPr>
            <a:r>
              <a:rPr lang="en"/>
              <a:t>Other health issues (child’s diagnosis or a loved one’s)</a:t>
            </a: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
        <p:nvSpPr>
          <p:cNvPr id="67" name="Google Shape;67;p14"/>
          <p:cNvSpPr txBox="1"/>
          <p:nvPr/>
        </p:nvSpPr>
        <p:spPr>
          <a:xfrm>
            <a:off x="505725" y="4206075"/>
            <a:ext cx="7104600" cy="46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200"/>
              </a:spcAft>
              <a:buClr>
                <a:schemeClr val="dk1"/>
              </a:buClr>
              <a:buSzPts val="1100"/>
              <a:buFont typeface="Arial"/>
              <a:buNone/>
            </a:pPr>
            <a:r>
              <a:rPr lang="en" sz="1800">
                <a:solidFill>
                  <a:schemeClr val="dk2"/>
                </a:solidFill>
              </a:rPr>
              <a:t>→ My hope for this morning: more free and directional</a:t>
            </a:r>
            <a:endParaRPr sz="1800">
              <a:solidFill>
                <a:schemeClr val="dk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For today…</a:t>
            </a:r>
            <a:endParaRPr/>
          </a:p>
        </p:txBody>
      </p:sp>
      <p:sp>
        <p:nvSpPr>
          <p:cNvPr id="73" name="Google Shape;73;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AutoNum type="arabicPeriod"/>
            </a:pPr>
            <a:r>
              <a:rPr lang="en">
                <a:solidFill>
                  <a:schemeClr val="dk1"/>
                </a:solidFill>
              </a:rPr>
              <a:t>Consider what makes these conversations difficult</a:t>
            </a:r>
            <a:endParaRPr>
              <a:solidFill>
                <a:schemeClr val="dk1"/>
              </a:solidFill>
            </a:endParaRPr>
          </a:p>
          <a:p>
            <a:pPr marL="457200" lvl="0" indent="-342900" algn="l" rtl="0">
              <a:spcBef>
                <a:spcPts val="0"/>
              </a:spcBef>
              <a:spcAft>
                <a:spcPts val="0"/>
              </a:spcAft>
              <a:buClr>
                <a:schemeClr val="dk1"/>
              </a:buClr>
              <a:buSzPts val="1800"/>
              <a:buAutoNum type="arabicPeriod"/>
            </a:pPr>
            <a:r>
              <a:rPr lang="en">
                <a:solidFill>
                  <a:schemeClr val="dk1"/>
                </a:solidFill>
              </a:rPr>
              <a:t>Principles we can lean on</a:t>
            </a:r>
            <a:endParaRPr>
              <a:solidFill>
                <a:schemeClr val="dk1"/>
              </a:solidFill>
            </a:endParaRPr>
          </a:p>
          <a:p>
            <a:pPr marL="457200" lvl="0" indent="-342900" algn="l" rtl="0">
              <a:spcBef>
                <a:spcPts val="0"/>
              </a:spcBef>
              <a:spcAft>
                <a:spcPts val="0"/>
              </a:spcAft>
              <a:buClr>
                <a:schemeClr val="dk1"/>
              </a:buClr>
              <a:buSzPts val="1800"/>
              <a:buAutoNum type="arabicPeriod"/>
            </a:pPr>
            <a:r>
              <a:rPr lang="en">
                <a:solidFill>
                  <a:schemeClr val="dk1"/>
                </a:solidFill>
              </a:rPr>
              <a:t>Conversation tips</a:t>
            </a:r>
            <a:endParaRPr>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Top Three Barriers </a:t>
            </a:r>
            <a:r>
              <a:rPr lang="en" sz="2355"/>
              <a:t>to Engaging Difficult Conversations with Kids</a:t>
            </a:r>
            <a:endParaRPr sz="2355"/>
          </a:p>
        </p:txBody>
      </p:sp>
      <p:sp>
        <p:nvSpPr>
          <p:cNvPr id="80" name="Google Shape;80;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a:pPr>
            <a:r>
              <a:rPr lang="en"/>
              <a:t>We know the answers, but don’t know how to communicate them in a developmentally appropriate way.</a:t>
            </a:r>
            <a:endParaRPr/>
          </a:p>
          <a:p>
            <a:pPr marL="457200" lvl="0" indent="-342900" algn="l" rtl="0">
              <a:spcBef>
                <a:spcPts val="0"/>
              </a:spcBef>
              <a:spcAft>
                <a:spcPts val="0"/>
              </a:spcAft>
              <a:buSzPts val="1800"/>
              <a:buAutoNum type="arabicPeriod"/>
            </a:pPr>
            <a:r>
              <a:rPr lang="en"/>
              <a:t>We don’t know the answers, and personally struggle to understand the issue ourselves.</a:t>
            </a:r>
            <a:endParaRPr/>
          </a:p>
          <a:p>
            <a:pPr marL="457200" lvl="0" indent="-342900" algn="l" rtl="0">
              <a:spcBef>
                <a:spcPts val="0"/>
              </a:spcBef>
              <a:spcAft>
                <a:spcPts val="0"/>
              </a:spcAft>
              <a:buSzPts val="1800"/>
              <a:buAutoNum type="arabicPeriod"/>
            </a:pPr>
            <a:r>
              <a:rPr lang="en"/>
              <a:t>We are bogged down by the work of shame in our lives.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457200" lvl="0" indent="-388620" algn="l" rtl="0">
              <a:spcBef>
                <a:spcPts val="0"/>
              </a:spcBef>
              <a:spcAft>
                <a:spcPts val="0"/>
              </a:spcAft>
              <a:buSzPct val="100000"/>
              <a:buAutoNum type="arabicPeriod"/>
            </a:pPr>
            <a:r>
              <a:rPr lang="en"/>
              <a:t>Communicating ideas in a way that kids understand</a:t>
            </a:r>
            <a:endParaRPr/>
          </a:p>
        </p:txBody>
      </p:sp>
      <p:sp>
        <p:nvSpPr>
          <p:cNvPr id="87" name="Google Shape;87;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You don’t have to explain every nuance in one conversation.</a:t>
            </a:r>
            <a:endParaRPr/>
          </a:p>
          <a:p>
            <a:pPr marL="457200" lvl="0" indent="-342900" algn="l" rtl="0">
              <a:spcBef>
                <a:spcPts val="1000"/>
              </a:spcBef>
              <a:spcAft>
                <a:spcPts val="0"/>
              </a:spcAft>
              <a:buSzPts val="1800"/>
              <a:buChar char="●"/>
            </a:pPr>
            <a:r>
              <a:rPr lang="en"/>
              <a:t>Find out what they already think or know.</a:t>
            </a:r>
            <a:endParaRPr/>
          </a:p>
          <a:p>
            <a:pPr marL="457200" lvl="0" indent="-342900" algn="l" rtl="0">
              <a:spcBef>
                <a:spcPts val="1000"/>
              </a:spcBef>
              <a:spcAft>
                <a:spcPts val="0"/>
              </a:spcAft>
              <a:buSzPts val="1800"/>
              <a:buChar char="●"/>
            </a:pPr>
            <a:r>
              <a:rPr lang="en"/>
              <a:t>Take time to consider “what’s the most important thing I want them to know about this topic” and focus on communicating that part first.</a:t>
            </a:r>
            <a:endParaRPr/>
          </a:p>
          <a:p>
            <a:pPr marL="0" lvl="0" indent="0" algn="l" rtl="0">
              <a:spcBef>
                <a:spcPts val="1000"/>
              </a:spcBef>
              <a:spcAft>
                <a:spcPts val="0"/>
              </a:spcAft>
              <a:buNone/>
            </a:pPr>
            <a:endParaRPr/>
          </a:p>
          <a:p>
            <a:pPr marL="0" lvl="0" indent="0" algn="l" rtl="0">
              <a:spcBef>
                <a:spcPts val="1000"/>
              </a:spcBef>
              <a:spcAft>
                <a:spcPts val="0"/>
              </a:spcAft>
              <a:buNone/>
            </a:pPr>
            <a:r>
              <a:rPr lang="en"/>
              <a:t>Example: “Why did he/she die?”</a:t>
            </a:r>
            <a:endParaRPr/>
          </a:p>
          <a:p>
            <a:pPr marL="457200" lvl="0" indent="-342900" algn="l" rtl="0">
              <a:spcBef>
                <a:spcPts val="1000"/>
              </a:spcBef>
              <a:spcAft>
                <a:spcPts val="0"/>
              </a:spcAft>
              <a:buSzPts val="1800"/>
              <a:buChar char="➔"/>
            </a:pPr>
            <a:r>
              <a:rPr lang="en"/>
              <a:t>“His brain was very sick”</a:t>
            </a:r>
            <a:endParaRPr/>
          </a:p>
          <a:p>
            <a:pPr marL="457200" lvl="0" indent="-342900" algn="l" rtl="0">
              <a:spcBef>
                <a:spcPts val="0"/>
              </a:spcBef>
              <a:spcAft>
                <a:spcPts val="0"/>
              </a:spcAft>
              <a:buSzPts val="1800"/>
              <a:buChar char="➔"/>
            </a:pPr>
            <a:r>
              <a:rPr lang="en"/>
              <a:t>“Her body was very old and stopped working”</a:t>
            </a:r>
            <a:endParaRPr/>
          </a:p>
        </p:txBody>
      </p:sp>
      <p:sp>
        <p:nvSpPr>
          <p:cNvPr id="88" name="Google Shape;88;p17"/>
          <p:cNvSpPr txBox="1"/>
          <p:nvPr/>
        </p:nvSpPr>
        <p:spPr>
          <a:xfrm>
            <a:off x="899575" y="3657600"/>
            <a:ext cx="7770000" cy="1015800"/>
          </a:xfrm>
          <a:prstGeom prst="rect">
            <a:avLst/>
          </a:prstGeom>
          <a:solidFill>
            <a:schemeClr val="lt2"/>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“Will that ever happen to you?”</a:t>
            </a:r>
            <a:endParaRPr sz="1800">
              <a:solidFill>
                <a:schemeClr val="dk2"/>
              </a:solidFill>
            </a:endParaRPr>
          </a:p>
          <a:p>
            <a:pPr marL="0" lvl="0" indent="0" algn="l" rtl="0">
              <a:spcBef>
                <a:spcPts val="0"/>
              </a:spcBef>
              <a:spcAft>
                <a:spcPts val="0"/>
              </a:spcAft>
              <a:buNone/>
            </a:pPr>
            <a:r>
              <a:rPr lang="en" sz="1800">
                <a:solidFill>
                  <a:schemeClr val="dk2"/>
                </a:solidFill>
              </a:rPr>
              <a:t>→ “Everyone’s body eventually stops working and they die. Most people live a long time before that happens.”</a:t>
            </a:r>
            <a:endParaRPr sz="1800">
              <a:solidFill>
                <a:schemeClr val="dk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Value of Hope in Difficult Conversations</a:t>
            </a:r>
            <a:endParaRPr/>
          </a:p>
        </p:txBody>
      </p:sp>
      <p:sp>
        <p:nvSpPr>
          <p:cNvPr id="94" name="Google Shape;94;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The answers to many of these questions are not ideal. There is uncertainty because we don’t know the future and what specific challenges our kids will face.</a:t>
            </a:r>
            <a:endParaRPr/>
          </a:p>
          <a:p>
            <a:pPr marL="914400" lvl="1" indent="-317500" algn="l" rtl="0">
              <a:spcBef>
                <a:spcPts val="0"/>
              </a:spcBef>
              <a:spcAft>
                <a:spcPts val="0"/>
              </a:spcAft>
              <a:buSzPts val="1400"/>
              <a:buChar char="○"/>
            </a:pPr>
            <a:r>
              <a:rPr lang="en"/>
              <a:t>You can’t promise your child that you won’t die unexpectedly</a:t>
            </a:r>
            <a:endParaRPr/>
          </a:p>
          <a:p>
            <a:pPr marL="914400" lvl="1" indent="-317500" algn="l" rtl="0">
              <a:spcBef>
                <a:spcPts val="0"/>
              </a:spcBef>
              <a:spcAft>
                <a:spcPts val="0"/>
              </a:spcAft>
              <a:buSzPts val="1400"/>
              <a:buChar char="○"/>
            </a:pPr>
            <a:r>
              <a:rPr lang="en"/>
              <a:t>You can’t promise they won’t get sick or have a severe illness</a:t>
            </a:r>
            <a:endParaRPr/>
          </a:p>
          <a:p>
            <a:pPr marL="457200" lvl="0" indent="-342900" algn="l" rtl="0">
              <a:spcBef>
                <a:spcPts val="0"/>
              </a:spcBef>
              <a:spcAft>
                <a:spcPts val="0"/>
              </a:spcAft>
              <a:buSzPts val="1800"/>
              <a:buChar char="●"/>
            </a:pPr>
            <a:r>
              <a:rPr lang="en"/>
              <a:t>But you can pass on the hope that you have.</a:t>
            </a:r>
            <a:endParaRPr/>
          </a:p>
          <a:p>
            <a:pPr marL="457200" lvl="0" indent="-342900" algn="l" rtl="0">
              <a:spcBef>
                <a:spcPts val="0"/>
              </a:spcBef>
              <a:spcAft>
                <a:spcPts val="0"/>
              </a:spcAft>
              <a:buSzPts val="1800"/>
              <a:buChar char="●"/>
            </a:pPr>
            <a:r>
              <a:rPr lang="en"/>
              <a:t>If you have placed your faith in Jesus Christ and God’s promises, you have solid footing to stand on.</a:t>
            </a:r>
            <a:endParaRPr/>
          </a:p>
        </p:txBody>
      </p:sp>
      <p:sp>
        <p:nvSpPr>
          <p:cNvPr id="95" name="Google Shape;95;p18"/>
          <p:cNvSpPr txBox="1"/>
          <p:nvPr/>
        </p:nvSpPr>
        <p:spPr>
          <a:xfrm>
            <a:off x="810625" y="2621350"/>
            <a:ext cx="5694000" cy="923400"/>
          </a:xfrm>
          <a:prstGeom prst="rect">
            <a:avLst/>
          </a:prstGeom>
          <a:solidFill>
            <a:srgbClr val="D9EAD3"/>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Death:</a:t>
            </a:r>
            <a:endParaRPr sz="1800">
              <a:solidFill>
                <a:schemeClr val="dk2"/>
              </a:solidFill>
            </a:endParaRPr>
          </a:p>
          <a:p>
            <a:pPr marL="0" lvl="0" indent="0" algn="l" rtl="0">
              <a:spcBef>
                <a:spcPts val="0"/>
              </a:spcBef>
              <a:spcAft>
                <a:spcPts val="0"/>
              </a:spcAft>
              <a:buNone/>
            </a:pPr>
            <a:r>
              <a:rPr lang="en" sz="1500">
                <a:solidFill>
                  <a:schemeClr val="dk2"/>
                </a:solidFill>
              </a:rPr>
              <a:t>“He will swallow up death forever. The Sovereign LORD will wipe away the tears from all faces… The LORD has spoken. (Is 25:8)</a:t>
            </a:r>
            <a:endParaRPr sz="1500">
              <a:solidFill>
                <a:schemeClr val="dk2"/>
              </a:solidFill>
            </a:endParaRPr>
          </a:p>
        </p:txBody>
      </p:sp>
      <p:sp>
        <p:nvSpPr>
          <p:cNvPr id="96" name="Google Shape;96;p18"/>
          <p:cNvSpPr txBox="1"/>
          <p:nvPr/>
        </p:nvSpPr>
        <p:spPr>
          <a:xfrm>
            <a:off x="891000" y="2721775"/>
            <a:ext cx="7878600" cy="1847100"/>
          </a:xfrm>
          <a:prstGeom prst="rect">
            <a:avLst/>
          </a:prstGeom>
          <a:solidFill>
            <a:srgbClr val="D9EAD3"/>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Death: </a:t>
            </a:r>
            <a:r>
              <a:rPr lang="en" sz="1500">
                <a:solidFill>
                  <a:schemeClr val="dk2"/>
                </a:solidFill>
              </a:rPr>
              <a:t>Revelation 21</a:t>
            </a:r>
            <a:endParaRPr sz="1500">
              <a:solidFill>
                <a:schemeClr val="dk2"/>
              </a:solidFill>
            </a:endParaRPr>
          </a:p>
          <a:p>
            <a:pPr marL="0" lvl="0" indent="0" algn="l" rtl="0">
              <a:spcBef>
                <a:spcPts val="0"/>
              </a:spcBef>
              <a:spcAft>
                <a:spcPts val="0"/>
              </a:spcAft>
              <a:buNone/>
            </a:pPr>
            <a:r>
              <a:rPr lang="en" sz="1500">
                <a:solidFill>
                  <a:schemeClr val="dk2"/>
                </a:solidFill>
              </a:rPr>
              <a:t>“And I heard a loud voice from the throne saying, “Look! God’s dwelling place is now among the people, and he will dwell with them. They will be his people, and God himself will be with them and be their God. 4 ‘He will wipe every tear from their eyes. There will be no more death or mourning or crying or pain, for the old order of things has passed away.” He who was seated on the throne said, “I am making everything new!” Then he said, “Write this down, for these words are trustworthy and true.” (Rev 21:3-5)</a:t>
            </a:r>
            <a:endParaRPr sz="1500">
              <a:solidFill>
                <a:schemeClr val="dk2"/>
              </a:solidFill>
            </a:endParaRPr>
          </a:p>
        </p:txBody>
      </p:sp>
      <p:sp>
        <p:nvSpPr>
          <p:cNvPr id="97" name="Google Shape;97;p18"/>
          <p:cNvSpPr txBox="1"/>
          <p:nvPr/>
        </p:nvSpPr>
        <p:spPr>
          <a:xfrm>
            <a:off x="910275" y="2699050"/>
            <a:ext cx="7172700" cy="1154400"/>
          </a:xfrm>
          <a:prstGeom prst="rect">
            <a:avLst/>
          </a:prstGeom>
          <a:solidFill>
            <a:srgbClr val="D9EAD3"/>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Death:</a:t>
            </a:r>
            <a:endParaRPr sz="1800">
              <a:solidFill>
                <a:schemeClr val="dk2"/>
              </a:solidFill>
            </a:endParaRPr>
          </a:p>
          <a:p>
            <a:pPr marL="0" lvl="0" indent="0" algn="l" rtl="0">
              <a:spcBef>
                <a:spcPts val="0"/>
              </a:spcBef>
              <a:spcAft>
                <a:spcPts val="0"/>
              </a:spcAft>
              <a:buNone/>
            </a:pPr>
            <a:r>
              <a:rPr lang="en" sz="1500">
                <a:solidFill>
                  <a:schemeClr val="dk2"/>
                </a:solidFill>
              </a:rPr>
              <a:t>Jesus said of his own death, “My Father’s house has many rooms; if that were not so, would I have told you that I am going there to prepare a place for you?” (John 14:2)</a:t>
            </a:r>
            <a:endParaRPr sz="1500">
              <a:solidFill>
                <a:schemeClr val="dk2"/>
              </a:solidFill>
            </a:endParaRPr>
          </a:p>
        </p:txBody>
      </p:sp>
      <p:sp>
        <p:nvSpPr>
          <p:cNvPr id="98" name="Google Shape;98;p18"/>
          <p:cNvSpPr txBox="1"/>
          <p:nvPr/>
        </p:nvSpPr>
        <p:spPr>
          <a:xfrm>
            <a:off x="910275" y="2767025"/>
            <a:ext cx="7172700" cy="1581600"/>
          </a:xfrm>
          <a:prstGeom prst="rect">
            <a:avLst/>
          </a:prstGeom>
          <a:solidFill>
            <a:srgbClr val="D9EAD3"/>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Injustice:</a:t>
            </a:r>
            <a:endParaRPr sz="1800">
              <a:solidFill>
                <a:schemeClr val="dk2"/>
              </a:solidFill>
            </a:endParaRPr>
          </a:p>
          <a:p>
            <a:pPr marL="0" lvl="0" indent="0" algn="l" rtl="0">
              <a:spcBef>
                <a:spcPts val="0"/>
              </a:spcBef>
              <a:spcAft>
                <a:spcPts val="0"/>
              </a:spcAft>
              <a:buNone/>
            </a:pPr>
            <a:endParaRPr sz="600">
              <a:solidFill>
                <a:schemeClr val="dk2"/>
              </a:solidFill>
            </a:endParaRPr>
          </a:p>
          <a:p>
            <a:pPr marL="0" lvl="0" indent="0" algn="l" rtl="0">
              <a:lnSpc>
                <a:spcPct val="115000"/>
              </a:lnSpc>
              <a:spcBef>
                <a:spcPts val="0"/>
              </a:spcBef>
              <a:spcAft>
                <a:spcPts val="1200"/>
              </a:spcAft>
              <a:buNone/>
            </a:pPr>
            <a:r>
              <a:rPr lang="en" sz="1500">
                <a:solidFill>
                  <a:schemeClr val="dk2"/>
                </a:solidFill>
              </a:rPr>
              <a:t>Jesus said of himself, </a:t>
            </a:r>
            <a:r>
              <a:rPr lang="en" sz="1500">
                <a:solidFill>
                  <a:schemeClr val="dk2"/>
                </a:solidFill>
                <a:latin typeface="Roboto"/>
                <a:ea typeface="Roboto"/>
                <a:cs typeface="Roboto"/>
                <a:sym typeface="Roboto"/>
              </a:rPr>
              <a:t>“The Spirit of the Lord is on me, because he has anointed me to proclaim good news to the poor. He has sent me to proclaim freedom for the prisoners and recovery of sight for the blind, to set the oppressed free, to proclaim the year of the Lord’s favor.” </a:t>
            </a:r>
            <a:r>
              <a:rPr lang="en" sz="1100">
                <a:solidFill>
                  <a:schemeClr val="dk2"/>
                </a:solidFill>
                <a:latin typeface="Roboto"/>
                <a:ea typeface="Roboto"/>
                <a:cs typeface="Roboto"/>
                <a:sym typeface="Roboto"/>
              </a:rPr>
              <a:t>(Luke 4:18-21)</a:t>
            </a:r>
            <a:endParaRPr sz="2200">
              <a:solidFill>
                <a:schemeClr val="dk2"/>
              </a:solidFill>
            </a:endParaRPr>
          </a:p>
        </p:txBody>
      </p:sp>
      <p:sp>
        <p:nvSpPr>
          <p:cNvPr id="99" name="Google Shape;99;p18"/>
          <p:cNvSpPr txBox="1"/>
          <p:nvPr/>
        </p:nvSpPr>
        <p:spPr>
          <a:xfrm>
            <a:off x="985650" y="2777575"/>
            <a:ext cx="7172700" cy="1735500"/>
          </a:xfrm>
          <a:prstGeom prst="rect">
            <a:avLst/>
          </a:prstGeom>
          <a:solidFill>
            <a:srgbClr val="D9EAD3"/>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Suffering:</a:t>
            </a:r>
            <a:endParaRPr sz="1800">
              <a:solidFill>
                <a:schemeClr val="dk2"/>
              </a:solidFill>
            </a:endParaRPr>
          </a:p>
          <a:p>
            <a:pPr marL="0" lvl="0" indent="0" algn="l" rtl="0">
              <a:spcBef>
                <a:spcPts val="0"/>
              </a:spcBef>
              <a:spcAft>
                <a:spcPts val="0"/>
              </a:spcAft>
              <a:buNone/>
            </a:pPr>
            <a:endParaRPr sz="600">
              <a:solidFill>
                <a:schemeClr val="dk2"/>
              </a:solidFill>
            </a:endParaRPr>
          </a:p>
          <a:p>
            <a:pPr marL="0" lvl="0" indent="0" algn="l" rtl="0">
              <a:lnSpc>
                <a:spcPct val="115000"/>
              </a:lnSpc>
              <a:spcBef>
                <a:spcPts val="0"/>
              </a:spcBef>
              <a:spcAft>
                <a:spcPts val="0"/>
              </a:spcAft>
              <a:buNone/>
            </a:pPr>
            <a:r>
              <a:rPr lang="en" sz="1500">
                <a:solidFill>
                  <a:schemeClr val="dk2"/>
                </a:solidFill>
              </a:rPr>
              <a:t>Jesus said, “I have told you these things, so that in me you may have peace. In this world you will have trouble. But take heart! I have overcome the world.” (John 16:33)</a:t>
            </a:r>
            <a:endParaRPr sz="1500">
              <a:solidFill>
                <a:schemeClr val="dk2"/>
              </a:solidFill>
            </a:endParaRPr>
          </a:p>
          <a:p>
            <a:pPr marL="0" lvl="0" indent="0" algn="l" rtl="0">
              <a:lnSpc>
                <a:spcPct val="115000"/>
              </a:lnSpc>
              <a:spcBef>
                <a:spcPts val="1200"/>
              </a:spcBef>
              <a:spcAft>
                <a:spcPts val="1200"/>
              </a:spcAft>
              <a:buNone/>
            </a:pPr>
            <a:endParaRPr sz="1500">
              <a:solidFill>
                <a:schemeClr val="dk2"/>
              </a:solidFill>
            </a:endParaRPr>
          </a:p>
        </p:txBody>
      </p:sp>
      <p:sp>
        <p:nvSpPr>
          <p:cNvPr id="100" name="Google Shape;100;p18"/>
          <p:cNvSpPr txBox="1"/>
          <p:nvPr/>
        </p:nvSpPr>
        <p:spPr>
          <a:xfrm>
            <a:off x="891000" y="2699050"/>
            <a:ext cx="7172700" cy="2035142"/>
          </a:xfrm>
          <a:prstGeom prst="rect">
            <a:avLst/>
          </a:prstGeom>
          <a:solidFill>
            <a:srgbClr val="D9EAD3"/>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dirty="0">
                <a:solidFill>
                  <a:schemeClr val="dk2"/>
                </a:solidFill>
              </a:rPr>
              <a:t>Suffering:</a:t>
            </a:r>
            <a:endParaRPr sz="1800" dirty="0">
              <a:solidFill>
                <a:schemeClr val="dk2"/>
              </a:solidFill>
            </a:endParaRPr>
          </a:p>
          <a:p>
            <a:pPr marL="0" lvl="0" indent="0" algn="l" rtl="0">
              <a:spcBef>
                <a:spcPts val="0"/>
              </a:spcBef>
              <a:spcAft>
                <a:spcPts val="0"/>
              </a:spcAft>
              <a:buNone/>
            </a:pPr>
            <a:endParaRPr sz="600" dirty="0">
              <a:solidFill>
                <a:schemeClr val="dk2"/>
              </a:solidFill>
            </a:endParaRPr>
          </a:p>
          <a:p>
            <a:pPr marL="0" lvl="0" indent="0" algn="l" rtl="0">
              <a:lnSpc>
                <a:spcPct val="115000"/>
              </a:lnSpc>
              <a:spcBef>
                <a:spcPts val="0"/>
              </a:spcBef>
              <a:spcAft>
                <a:spcPts val="1200"/>
              </a:spcAft>
              <a:buNone/>
            </a:pPr>
            <a:r>
              <a:rPr lang="en" sz="1500" dirty="0">
                <a:solidFill>
                  <a:schemeClr val="dk2"/>
                </a:solidFill>
              </a:rPr>
              <a:t>“Therefore we do not lose heart. Though outwardly we are wasting away, yet inwardly we are being renewed day by day. For our light and momentary troubles are achieving for us an eternal glory that far outweighs them all. So we fix our eyes not on what is seen, but on what is unseen, since what is seen is temporary, but what is unseen is eternal.” (2 Cor 4:16-18) </a:t>
            </a:r>
            <a:endParaRPr sz="2200" dirty="0">
              <a:solidFill>
                <a:schemeClr val="dk2"/>
              </a:solidFill>
            </a:endParaRPr>
          </a:p>
        </p:txBody>
      </p:sp>
      <p:sp>
        <p:nvSpPr>
          <p:cNvPr id="101" name="Google Shape;101;p18"/>
          <p:cNvSpPr txBox="1"/>
          <p:nvPr/>
        </p:nvSpPr>
        <p:spPr>
          <a:xfrm>
            <a:off x="988250" y="2854525"/>
            <a:ext cx="7431300" cy="1470000"/>
          </a:xfrm>
          <a:prstGeom prst="rect">
            <a:avLst/>
          </a:prstGeom>
          <a:solidFill>
            <a:srgbClr val="D9EAD3"/>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dirty="0">
                <a:solidFill>
                  <a:schemeClr val="dk2"/>
                </a:solidFill>
              </a:rPr>
              <a:t>Other concerns:</a:t>
            </a:r>
            <a:endParaRPr sz="1800" dirty="0">
              <a:solidFill>
                <a:schemeClr val="dk2"/>
              </a:solidFill>
            </a:endParaRPr>
          </a:p>
          <a:p>
            <a:pPr marL="0" lvl="0" indent="0" algn="l" rtl="0">
              <a:spcBef>
                <a:spcPts val="0"/>
              </a:spcBef>
              <a:spcAft>
                <a:spcPts val="0"/>
              </a:spcAft>
              <a:buNone/>
            </a:pPr>
            <a:endParaRPr sz="600" dirty="0">
              <a:solidFill>
                <a:schemeClr val="dk2"/>
              </a:solidFill>
            </a:endParaRPr>
          </a:p>
          <a:p>
            <a:pPr marL="0" lvl="0" indent="0" algn="l" rtl="0">
              <a:lnSpc>
                <a:spcPct val="115000"/>
              </a:lnSpc>
              <a:spcBef>
                <a:spcPts val="0"/>
              </a:spcBef>
              <a:spcAft>
                <a:spcPts val="0"/>
              </a:spcAft>
              <a:buNone/>
            </a:pPr>
            <a:r>
              <a:rPr lang="en" sz="1500" dirty="0">
                <a:solidFill>
                  <a:schemeClr val="dk2"/>
                </a:solidFill>
              </a:rPr>
              <a:t>Jesus said, </a:t>
            </a:r>
            <a:r>
              <a:rPr lang="en" sz="1500" dirty="0">
                <a:solidFill>
                  <a:schemeClr val="dk2"/>
                </a:solidFill>
                <a:latin typeface="Roboto"/>
                <a:ea typeface="Roboto"/>
                <a:cs typeface="Roboto"/>
                <a:sym typeface="Roboto"/>
              </a:rPr>
              <a:t>“I have come that they may have life, and have it to the full.” (John 10:10)</a:t>
            </a:r>
            <a:endParaRPr sz="1500" dirty="0">
              <a:solidFill>
                <a:schemeClr val="dk2"/>
              </a:solidFill>
              <a:latin typeface="Roboto"/>
              <a:ea typeface="Roboto"/>
              <a:cs typeface="Roboto"/>
              <a:sym typeface="Roboto"/>
            </a:endParaRPr>
          </a:p>
          <a:p>
            <a:pPr marL="0" lvl="0" indent="0" algn="l" rtl="0">
              <a:lnSpc>
                <a:spcPct val="115000"/>
              </a:lnSpc>
              <a:spcBef>
                <a:spcPts val="1200"/>
              </a:spcBef>
              <a:spcAft>
                <a:spcPts val="1200"/>
              </a:spcAft>
              <a:buNone/>
            </a:pPr>
            <a:r>
              <a:rPr lang="en" sz="1500" dirty="0">
                <a:solidFill>
                  <a:schemeClr val="dk2"/>
                </a:solidFill>
                <a:latin typeface="Roboto"/>
                <a:ea typeface="Roboto"/>
                <a:cs typeface="Roboto"/>
                <a:sym typeface="Roboto"/>
              </a:rPr>
              <a:t>God said of his people, “For I know the plans I have for you,” declares the LORD, “plans to prosper you and not to harm you, plans to give you hope and a future.” (Jer. 29:11)</a:t>
            </a:r>
            <a:endParaRPr sz="1500" dirty="0">
              <a:solidFill>
                <a:schemeClr val="dk2"/>
              </a:solidFill>
              <a:latin typeface="Roboto"/>
              <a:ea typeface="Roboto"/>
              <a:cs typeface="Roboto"/>
              <a:sym typeface="Robo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9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96"/>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97"/>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9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0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nodeType="clickEffect">
                                  <p:stCondLst>
                                    <p:cond delay="0"/>
                                  </p:stCondLst>
                                  <p:childTnLst>
                                    <p:set>
                                      <p:cBhvr>
                                        <p:cTn id="62" dur="1" fill="hold">
                                          <p:stCondLst>
                                            <p:cond delay="0"/>
                                          </p:stCondLst>
                                        </p:cTn>
                                        <p:tgtEl>
                                          <p:spTgt spid="10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2. When we are struggling with the issue ourselves or</a:t>
            </a:r>
            <a:endParaRPr/>
          </a:p>
          <a:p>
            <a:pPr marL="0" lvl="0" indent="0" algn="l" rtl="0">
              <a:spcBef>
                <a:spcPts val="0"/>
              </a:spcBef>
              <a:spcAft>
                <a:spcPts val="0"/>
              </a:spcAft>
              <a:buNone/>
            </a:pPr>
            <a:r>
              <a:rPr lang="en"/>
              <a:t>    don’t know the answers</a:t>
            </a:r>
            <a:endParaRPr/>
          </a:p>
        </p:txBody>
      </p:sp>
      <p:sp>
        <p:nvSpPr>
          <p:cNvPr id="107" name="Google Shape;107;p19"/>
          <p:cNvSpPr txBox="1">
            <a:spLocks noGrp="1"/>
          </p:cNvSpPr>
          <p:nvPr>
            <p:ph type="body" idx="1"/>
          </p:nvPr>
        </p:nvSpPr>
        <p:spPr>
          <a:xfrm>
            <a:off x="311700" y="13810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Have a gracious attitude toward yourself </a:t>
            </a:r>
            <a:endParaRPr/>
          </a:p>
          <a:p>
            <a:pPr marL="457200" lvl="0" indent="-342900" algn="l" rtl="0">
              <a:spcBef>
                <a:spcPts val="0"/>
              </a:spcBef>
              <a:spcAft>
                <a:spcPts val="0"/>
              </a:spcAft>
              <a:buSzPts val="1800"/>
              <a:buChar char="●"/>
            </a:pPr>
            <a:r>
              <a:rPr lang="en"/>
              <a:t>Make sure you are getting your own support</a:t>
            </a:r>
            <a:endParaRPr/>
          </a:p>
          <a:p>
            <a:pPr marL="457200" lvl="0" indent="-342900" algn="l" rtl="0">
              <a:spcBef>
                <a:spcPts val="0"/>
              </a:spcBef>
              <a:spcAft>
                <a:spcPts val="0"/>
              </a:spcAft>
              <a:buSzPts val="1800"/>
              <a:buChar char="●"/>
            </a:pPr>
            <a:r>
              <a:rPr lang="en"/>
              <a:t>You can acknowledge that you don’t know the answers- lean back on the hope that you have again.</a:t>
            </a:r>
            <a:endParaRPr/>
          </a:p>
          <a:p>
            <a:pPr marL="914400" lvl="1" indent="-317500" algn="l" rtl="0">
              <a:spcBef>
                <a:spcPts val="0"/>
              </a:spcBef>
              <a:spcAft>
                <a:spcPts val="0"/>
              </a:spcAft>
              <a:buSzPts val="1400"/>
              <a:buChar char="○"/>
            </a:pPr>
            <a:r>
              <a:rPr lang="en"/>
              <a:t>You will likely connect with the Psalms</a:t>
            </a:r>
            <a:endParaRPr/>
          </a:p>
          <a:p>
            <a:pPr marL="457200" lvl="0" indent="-342900" algn="l" rtl="0">
              <a:spcBef>
                <a:spcPts val="0"/>
              </a:spcBef>
              <a:spcAft>
                <a:spcPts val="0"/>
              </a:spcAft>
              <a:buSzPts val="1800"/>
              <a:buChar char="●"/>
            </a:pPr>
            <a:r>
              <a:rPr lang="en"/>
              <a:t>Learn about the issue yourself</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3. The Covert Work of Shame</a:t>
            </a:r>
            <a:endParaRPr/>
          </a:p>
        </p:txBody>
      </p:sp>
      <p:sp>
        <p:nvSpPr>
          <p:cNvPr id="114" name="Google Shape;114;p20"/>
          <p:cNvSpPr txBox="1">
            <a:spLocks noGrp="1"/>
          </p:cNvSpPr>
          <p:nvPr>
            <p:ph type="body" idx="1"/>
          </p:nvPr>
        </p:nvSpPr>
        <p:spPr>
          <a:xfrm>
            <a:off x="311700" y="1152475"/>
            <a:ext cx="8520600" cy="3730800"/>
          </a:xfrm>
          <a:prstGeom prst="rect">
            <a:avLst/>
          </a:prstGeom>
        </p:spPr>
        <p:txBody>
          <a:bodyPr spcFirstLastPara="1" wrap="square" lIns="91425" tIns="91425" rIns="91425" bIns="91425" anchor="t" anchorCtr="0">
            <a:normAutofit fontScale="92500"/>
          </a:bodyPr>
          <a:lstStyle/>
          <a:p>
            <a:pPr marL="0" lvl="0" indent="0" algn="l" rtl="0">
              <a:spcBef>
                <a:spcPts val="0"/>
              </a:spcBef>
              <a:spcAft>
                <a:spcPts val="0"/>
              </a:spcAft>
              <a:buNone/>
            </a:pPr>
            <a:r>
              <a:rPr lang="en"/>
              <a:t>What is it? </a:t>
            </a:r>
            <a:endParaRPr/>
          </a:p>
          <a:p>
            <a:pPr marL="0" lvl="0" indent="0" algn="l" rtl="0">
              <a:spcBef>
                <a:spcPts val="1200"/>
              </a:spcBef>
              <a:spcAft>
                <a:spcPts val="0"/>
              </a:spcAft>
              <a:buNone/>
            </a:pPr>
            <a:r>
              <a:rPr lang="en"/>
              <a:t>A covertly operating force that lingers just below our conscious awareness, and which prevents us from connecting meaningfully with others, including our own children.</a:t>
            </a:r>
            <a:endParaRPr/>
          </a:p>
          <a:p>
            <a:pPr marL="0" lvl="0" indent="0" algn="l" rtl="0">
              <a:spcBef>
                <a:spcPts val="1200"/>
              </a:spcBef>
              <a:spcAft>
                <a:spcPts val="0"/>
              </a:spcAft>
              <a:buNone/>
            </a:pPr>
            <a:r>
              <a:rPr lang="en"/>
              <a:t>	At its core, it involves feelings of fear, threat, insecurity, and accusation.</a:t>
            </a:r>
            <a:endParaRPr/>
          </a:p>
          <a:p>
            <a:pPr marL="0" lvl="0" indent="0" algn="l" rtl="0">
              <a:spcBef>
                <a:spcPts val="1200"/>
              </a:spcBef>
              <a:spcAft>
                <a:spcPts val="0"/>
              </a:spcAft>
              <a:buNone/>
            </a:pPr>
            <a:r>
              <a:rPr lang="en"/>
              <a:t>	It produces thoughts that follow the same lines:</a:t>
            </a:r>
            <a:endParaRPr/>
          </a:p>
          <a:p>
            <a:pPr marL="0" lvl="0" indent="0" algn="l" rtl="0">
              <a:spcBef>
                <a:spcPts val="1200"/>
              </a:spcBef>
              <a:spcAft>
                <a:spcPts val="0"/>
              </a:spcAft>
              <a:buNone/>
            </a:pPr>
            <a:r>
              <a:rPr lang="en"/>
              <a:t>		“I don’t have what it takes”, “I am insufficient”, “I am a failure”</a:t>
            </a:r>
            <a:endParaRPr/>
          </a:p>
          <a:p>
            <a:pPr marL="0" lvl="0" indent="0" algn="l" rtl="0">
              <a:spcBef>
                <a:spcPts val="1200"/>
              </a:spcBef>
              <a:spcAft>
                <a:spcPts val="0"/>
              </a:spcAft>
              <a:buNone/>
            </a:pPr>
            <a:r>
              <a:rPr lang="en"/>
              <a:t>Guilt is a sense that, “I have done something wrong.”</a:t>
            </a:r>
            <a:endParaRPr/>
          </a:p>
          <a:p>
            <a:pPr marL="0" lvl="0" indent="0" algn="l" rtl="0">
              <a:spcBef>
                <a:spcPts val="1200"/>
              </a:spcBef>
              <a:spcAft>
                <a:spcPts val="1200"/>
              </a:spcAft>
              <a:buNone/>
            </a:pPr>
            <a:r>
              <a:rPr lang="en"/>
              <a:t>Shame is a sense that, “I am wrong at the core of who I am.”</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1"/>
          <p:cNvSpPr txBox="1">
            <a:spLocks noGrp="1"/>
          </p:cNvSpPr>
          <p:nvPr>
            <p:ph type="body" idx="1"/>
          </p:nvPr>
        </p:nvSpPr>
        <p:spPr>
          <a:xfrm>
            <a:off x="311700" y="1152475"/>
            <a:ext cx="8520600" cy="3760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a:t>From </a:t>
            </a:r>
            <a:r>
              <a:rPr lang="en" u="sng"/>
              <a:t>The Soul of Shame</a:t>
            </a:r>
            <a:r>
              <a:rPr lang="en"/>
              <a:t> by Curt Thompson</a:t>
            </a:r>
            <a:endParaRPr/>
          </a:p>
          <a:p>
            <a:pPr marL="171450" lvl="0" indent="0" algn="l" rtl="0">
              <a:spcBef>
                <a:spcPts val="1200"/>
              </a:spcBef>
              <a:spcAft>
                <a:spcPts val="0"/>
              </a:spcAft>
              <a:buNone/>
            </a:pPr>
            <a:r>
              <a:rPr lang="en"/>
              <a:t>“Shame… is not simply an unfortunate, random, emotional event that came with us out of the primordial evolutionary soup. It is both a source and result of evil’s active assault on God’s creation, and a way for evil to try to hold out until the new heaven and earth appear at the consummation of history.”</a:t>
            </a:r>
            <a:endParaRPr/>
          </a:p>
          <a:p>
            <a:pPr marL="0" lvl="0" indent="0" algn="l" rtl="0">
              <a:spcBef>
                <a:spcPts val="1200"/>
              </a:spcBef>
              <a:spcAft>
                <a:spcPts val="0"/>
              </a:spcAft>
              <a:buNone/>
            </a:pPr>
            <a:endParaRPr/>
          </a:p>
          <a:p>
            <a:pPr marL="0" lvl="0" indent="0" algn="l" rtl="0">
              <a:spcBef>
                <a:spcPts val="1200"/>
              </a:spcBef>
              <a:spcAft>
                <a:spcPts val="1200"/>
              </a:spcAft>
              <a:buClr>
                <a:schemeClr val="dk1"/>
              </a:buClr>
              <a:buSzPts val="1100"/>
              <a:buFont typeface="Arial"/>
              <a:buNone/>
            </a:pPr>
            <a:r>
              <a:rPr lang="en" sz="1700"/>
              <a:t>There is an evil force behind the fear and shame that keeps us paralyzed. God’s adversary wants to keep truth in the darkness and perpetuate accusations against us.</a:t>
            </a:r>
            <a:endParaRPr sz="1700"/>
          </a:p>
        </p:txBody>
      </p:sp>
      <p:sp>
        <p:nvSpPr>
          <p:cNvPr id="120" name="Google Shape;120;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3. The Covert Work of Shame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2330</Words>
  <Application>Microsoft Office PowerPoint</Application>
  <PresentationFormat>On-screen Show (16:9)</PresentationFormat>
  <Paragraphs>180</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Roboto</vt:lpstr>
      <vt:lpstr>Simple Light</vt:lpstr>
      <vt:lpstr>Talking with Kids about Difficult Topics</vt:lpstr>
      <vt:lpstr>What kinds of difficult things?</vt:lpstr>
      <vt:lpstr>For today…</vt:lpstr>
      <vt:lpstr>Top Three Barriers to Engaging Difficult Conversations with Kids</vt:lpstr>
      <vt:lpstr>Communicating ideas in a way that kids understand</vt:lpstr>
      <vt:lpstr>The Value of Hope in Difficult Conversations</vt:lpstr>
      <vt:lpstr>2. When we are struggling with the issue ourselves or     don’t know the answers</vt:lpstr>
      <vt:lpstr>3. The Covert Work of Shame</vt:lpstr>
      <vt:lpstr>3. The Covert Work of Shame</vt:lpstr>
      <vt:lpstr>The Power of Shame</vt:lpstr>
      <vt:lpstr>Principles for Overcoming Shame</vt:lpstr>
      <vt:lpstr>Examples of Overcoming Same</vt:lpstr>
      <vt:lpstr>Examples of Overcoming Same</vt:lpstr>
      <vt:lpstr>Overcoming Shame in Parenting</vt:lpstr>
      <vt:lpstr>Final Thoughts on Shame</vt:lpstr>
      <vt:lpstr>Counseling Skills that Open Dialogue and Combat Shame in Children</vt:lpstr>
      <vt:lpstr>Practical Prompts</vt:lpstr>
      <vt:lpstr>More 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Talking with Kids about Difficult Topics</dc:title>
  <dc:creator>MixRoom</dc:creator>
  <cp:lastModifiedBy>DoddH</cp:lastModifiedBy>
  <cp:revision>3</cp:revision>
  <dcterms:modified xsi:type="dcterms:W3CDTF">2024-02-16T17:12:06Z</dcterms:modified>
</cp:coreProperties>
</file>