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74" r:id="rId9"/>
    <p:sldId id="275" r:id="rId10"/>
    <p:sldId id="270" r:id="rId11"/>
    <p:sldId id="283" r:id="rId12"/>
    <p:sldId id="282" r:id="rId13"/>
    <p:sldId id="271" r:id="rId14"/>
    <p:sldId id="285" r:id="rId15"/>
    <p:sldId id="272" r:id="rId16"/>
    <p:sldId id="273" r:id="rId17"/>
    <p:sldId id="280" r:id="rId18"/>
    <p:sldId id="278" r:id="rId19"/>
    <p:sldId id="281" r:id="rId20"/>
    <p:sldId id="264" r:id="rId21"/>
    <p:sldId id="284" r:id="rId22"/>
    <p:sldId id="265" r:id="rId23"/>
    <p:sldId id="266" r:id="rId24"/>
    <p:sldId id="267" r:id="rId25"/>
    <p:sldId id="26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15"/>
    <p:restoredTop sz="95009"/>
  </p:normalViewPr>
  <p:slideViewPr>
    <p:cSldViewPr snapToGrid="0">
      <p:cViewPr varScale="1">
        <p:scale>
          <a:sx n="69" d="100"/>
          <a:sy n="69" d="100"/>
        </p:scale>
        <p:origin x="88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05CF9E-027D-C94A-8051-D5CCCE0170D5}" type="datetimeFigureOut">
              <a:rPr lang="en-US" smtClean="0"/>
              <a:t>5/25/2023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0D8771-851F-CE47-BD8B-10B25D9067E7}" type="slidenum">
              <a:rPr lang="en-US" smtClean="0"/>
              <a:t>‹#›</a:t>
            </a:fld>
            <a:endParaRPr lang="en-US"/>
          </a:p>
        </p:txBody>
      </p:sp>
    </p:spTree>
    <p:extLst>
      <p:ext uri="{BB962C8B-B14F-4D97-AF65-F5344CB8AC3E}">
        <p14:creationId xmlns:p14="http://schemas.microsoft.com/office/powerpoint/2010/main" val="22863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0D8771-851F-CE47-BD8B-10B25D9067E7}" type="slidenum">
              <a:rPr lang="en-US" smtClean="0"/>
              <a:t>2</a:t>
            </a:fld>
            <a:endParaRPr lang="en-US"/>
          </a:p>
        </p:txBody>
      </p:sp>
    </p:spTree>
    <p:extLst>
      <p:ext uri="{BB962C8B-B14F-4D97-AF65-F5344CB8AC3E}">
        <p14:creationId xmlns:p14="http://schemas.microsoft.com/office/powerpoint/2010/main" val="1631385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0D8771-851F-CE47-BD8B-10B25D9067E7}" type="slidenum">
              <a:rPr lang="en-US" smtClean="0"/>
              <a:t>22</a:t>
            </a:fld>
            <a:endParaRPr lang="en-US"/>
          </a:p>
        </p:txBody>
      </p:sp>
    </p:spTree>
    <p:extLst>
      <p:ext uri="{BB962C8B-B14F-4D97-AF65-F5344CB8AC3E}">
        <p14:creationId xmlns:p14="http://schemas.microsoft.com/office/powerpoint/2010/main" val="1011838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0D8771-851F-CE47-BD8B-10B25D9067E7}" type="slidenum">
              <a:rPr lang="en-US" smtClean="0"/>
              <a:t>23</a:t>
            </a:fld>
            <a:endParaRPr lang="en-US"/>
          </a:p>
        </p:txBody>
      </p:sp>
    </p:spTree>
    <p:extLst>
      <p:ext uri="{BB962C8B-B14F-4D97-AF65-F5344CB8AC3E}">
        <p14:creationId xmlns:p14="http://schemas.microsoft.com/office/powerpoint/2010/main" val="3628106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0D8771-851F-CE47-BD8B-10B25D9067E7}" type="slidenum">
              <a:rPr lang="en-US" smtClean="0"/>
              <a:t>4</a:t>
            </a:fld>
            <a:endParaRPr lang="en-US"/>
          </a:p>
        </p:txBody>
      </p:sp>
    </p:spTree>
    <p:extLst>
      <p:ext uri="{BB962C8B-B14F-4D97-AF65-F5344CB8AC3E}">
        <p14:creationId xmlns:p14="http://schemas.microsoft.com/office/powerpoint/2010/main" val="2783207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0D8771-851F-CE47-BD8B-10B25D9067E7}" type="slidenum">
              <a:rPr lang="en-US" smtClean="0"/>
              <a:t>5</a:t>
            </a:fld>
            <a:endParaRPr lang="en-US"/>
          </a:p>
        </p:txBody>
      </p:sp>
    </p:spTree>
    <p:extLst>
      <p:ext uri="{BB962C8B-B14F-4D97-AF65-F5344CB8AC3E}">
        <p14:creationId xmlns:p14="http://schemas.microsoft.com/office/powerpoint/2010/main" val="152175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0D8771-851F-CE47-BD8B-10B25D9067E7}" type="slidenum">
              <a:rPr lang="en-US" smtClean="0"/>
              <a:t>9</a:t>
            </a:fld>
            <a:endParaRPr lang="en-US"/>
          </a:p>
        </p:txBody>
      </p:sp>
    </p:spTree>
    <p:extLst>
      <p:ext uri="{BB962C8B-B14F-4D97-AF65-F5344CB8AC3E}">
        <p14:creationId xmlns:p14="http://schemas.microsoft.com/office/powerpoint/2010/main" val="2136459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0D8771-851F-CE47-BD8B-10B25D9067E7}" type="slidenum">
              <a:rPr lang="en-US" smtClean="0"/>
              <a:t>11</a:t>
            </a:fld>
            <a:endParaRPr lang="en-US"/>
          </a:p>
        </p:txBody>
      </p:sp>
    </p:spTree>
    <p:extLst>
      <p:ext uri="{BB962C8B-B14F-4D97-AF65-F5344CB8AC3E}">
        <p14:creationId xmlns:p14="http://schemas.microsoft.com/office/powerpoint/2010/main" val="2633516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0D8771-851F-CE47-BD8B-10B25D9067E7}" type="slidenum">
              <a:rPr lang="en-US" smtClean="0"/>
              <a:t>17</a:t>
            </a:fld>
            <a:endParaRPr lang="en-US"/>
          </a:p>
        </p:txBody>
      </p:sp>
    </p:spTree>
    <p:extLst>
      <p:ext uri="{BB962C8B-B14F-4D97-AF65-F5344CB8AC3E}">
        <p14:creationId xmlns:p14="http://schemas.microsoft.com/office/powerpoint/2010/main" val="1621357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0D8771-851F-CE47-BD8B-10B25D9067E7}" type="slidenum">
              <a:rPr lang="en-US" smtClean="0"/>
              <a:t>18</a:t>
            </a:fld>
            <a:endParaRPr lang="en-US"/>
          </a:p>
        </p:txBody>
      </p:sp>
    </p:spTree>
    <p:extLst>
      <p:ext uri="{BB962C8B-B14F-4D97-AF65-F5344CB8AC3E}">
        <p14:creationId xmlns:p14="http://schemas.microsoft.com/office/powerpoint/2010/main" val="4247522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0D8771-851F-CE47-BD8B-10B25D9067E7}" type="slidenum">
              <a:rPr lang="en-US" smtClean="0"/>
              <a:t>20</a:t>
            </a:fld>
            <a:endParaRPr lang="en-US"/>
          </a:p>
        </p:txBody>
      </p:sp>
    </p:spTree>
    <p:extLst>
      <p:ext uri="{BB962C8B-B14F-4D97-AF65-F5344CB8AC3E}">
        <p14:creationId xmlns:p14="http://schemas.microsoft.com/office/powerpoint/2010/main" val="175871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0D8771-851F-CE47-BD8B-10B25D9067E7}" type="slidenum">
              <a:rPr lang="en-US" smtClean="0"/>
              <a:t>21</a:t>
            </a:fld>
            <a:endParaRPr lang="en-US"/>
          </a:p>
        </p:txBody>
      </p:sp>
    </p:spTree>
    <p:extLst>
      <p:ext uri="{BB962C8B-B14F-4D97-AF65-F5344CB8AC3E}">
        <p14:creationId xmlns:p14="http://schemas.microsoft.com/office/powerpoint/2010/main" val="133824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3A4CD7-0E08-1946-B741-D3D21D9FC501}"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7535-F1B8-3649-9902-3DA682CB868B}" type="slidenum">
              <a:rPr lang="en-US" smtClean="0"/>
              <a:t>‹#›</a:t>
            </a:fld>
            <a:endParaRPr lang="en-US"/>
          </a:p>
        </p:txBody>
      </p:sp>
    </p:spTree>
    <p:extLst>
      <p:ext uri="{BB962C8B-B14F-4D97-AF65-F5344CB8AC3E}">
        <p14:creationId xmlns:p14="http://schemas.microsoft.com/office/powerpoint/2010/main" val="107785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3A4CD7-0E08-1946-B741-D3D21D9FC501}"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7535-F1B8-3649-9902-3DA682CB868B}" type="slidenum">
              <a:rPr lang="en-US" smtClean="0"/>
              <a:t>‹#›</a:t>
            </a:fld>
            <a:endParaRPr lang="en-US"/>
          </a:p>
        </p:txBody>
      </p:sp>
    </p:spTree>
    <p:extLst>
      <p:ext uri="{BB962C8B-B14F-4D97-AF65-F5344CB8AC3E}">
        <p14:creationId xmlns:p14="http://schemas.microsoft.com/office/powerpoint/2010/main" val="3181840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3A4CD7-0E08-1946-B741-D3D21D9FC501}"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7535-F1B8-3649-9902-3DA682CB868B}" type="slidenum">
              <a:rPr lang="en-US" smtClean="0"/>
              <a:t>‹#›</a:t>
            </a:fld>
            <a:endParaRPr lang="en-US"/>
          </a:p>
        </p:txBody>
      </p:sp>
    </p:spTree>
    <p:extLst>
      <p:ext uri="{BB962C8B-B14F-4D97-AF65-F5344CB8AC3E}">
        <p14:creationId xmlns:p14="http://schemas.microsoft.com/office/powerpoint/2010/main" val="3571260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3A4CD7-0E08-1946-B741-D3D21D9FC501}"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7535-F1B8-3649-9902-3DA682CB868B}" type="slidenum">
              <a:rPr lang="en-US" smtClean="0"/>
              <a:t>‹#›</a:t>
            </a:fld>
            <a:endParaRPr lang="en-US"/>
          </a:p>
        </p:txBody>
      </p:sp>
    </p:spTree>
    <p:extLst>
      <p:ext uri="{BB962C8B-B14F-4D97-AF65-F5344CB8AC3E}">
        <p14:creationId xmlns:p14="http://schemas.microsoft.com/office/powerpoint/2010/main" val="256657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3A4CD7-0E08-1946-B741-D3D21D9FC501}"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7535-F1B8-3649-9902-3DA682CB868B}" type="slidenum">
              <a:rPr lang="en-US" smtClean="0"/>
              <a:t>‹#›</a:t>
            </a:fld>
            <a:endParaRPr lang="en-US"/>
          </a:p>
        </p:txBody>
      </p:sp>
    </p:spTree>
    <p:extLst>
      <p:ext uri="{BB962C8B-B14F-4D97-AF65-F5344CB8AC3E}">
        <p14:creationId xmlns:p14="http://schemas.microsoft.com/office/powerpoint/2010/main" val="4031069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3A4CD7-0E08-1946-B741-D3D21D9FC501}" type="datetimeFigureOut">
              <a:rPr lang="en-US" smtClean="0"/>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57535-F1B8-3649-9902-3DA682CB868B}" type="slidenum">
              <a:rPr lang="en-US" smtClean="0"/>
              <a:t>‹#›</a:t>
            </a:fld>
            <a:endParaRPr lang="en-US"/>
          </a:p>
        </p:txBody>
      </p:sp>
    </p:spTree>
    <p:extLst>
      <p:ext uri="{BB962C8B-B14F-4D97-AF65-F5344CB8AC3E}">
        <p14:creationId xmlns:p14="http://schemas.microsoft.com/office/powerpoint/2010/main" val="4258327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3A4CD7-0E08-1946-B741-D3D21D9FC501}" type="datetimeFigureOut">
              <a:rPr lang="en-US" smtClean="0"/>
              <a:t>5/25/2023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F57535-F1B8-3649-9902-3DA682CB868B}" type="slidenum">
              <a:rPr lang="en-US" smtClean="0"/>
              <a:t>‹#›</a:t>
            </a:fld>
            <a:endParaRPr lang="en-US"/>
          </a:p>
        </p:txBody>
      </p:sp>
    </p:spTree>
    <p:extLst>
      <p:ext uri="{BB962C8B-B14F-4D97-AF65-F5344CB8AC3E}">
        <p14:creationId xmlns:p14="http://schemas.microsoft.com/office/powerpoint/2010/main" val="2799558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3A4CD7-0E08-1946-B741-D3D21D9FC501}" type="datetimeFigureOut">
              <a:rPr lang="en-US" smtClean="0"/>
              <a:t>5/25/2023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F57535-F1B8-3649-9902-3DA682CB868B}" type="slidenum">
              <a:rPr lang="en-US" smtClean="0"/>
              <a:t>‹#›</a:t>
            </a:fld>
            <a:endParaRPr lang="en-US"/>
          </a:p>
        </p:txBody>
      </p:sp>
    </p:spTree>
    <p:extLst>
      <p:ext uri="{BB962C8B-B14F-4D97-AF65-F5344CB8AC3E}">
        <p14:creationId xmlns:p14="http://schemas.microsoft.com/office/powerpoint/2010/main" val="397569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A4CD7-0E08-1946-B741-D3D21D9FC501}" type="datetimeFigureOut">
              <a:rPr lang="en-US" smtClean="0"/>
              <a:t>5/25/2023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F57535-F1B8-3649-9902-3DA682CB868B}" type="slidenum">
              <a:rPr lang="en-US" smtClean="0"/>
              <a:t>‹#›</a:t>
            </a:fld>
            <a:endParaRPr lang="en-US"/>
          </a:p>
        </p:txBody>
      </p:sp>
    </p:spTree>
    <p:extLst>
      <p:ext uri="{BB962C8B-B14F-4D97-AF65-F5344CB8AC3E}">
        <p14:creationId xmlns:p14="http://schemas.microsoft.com/office/powerpoint/2010/main" val="3314367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3A4CD7-0E08-1946-B741-D3D21D9FC501}" type="datetimeFigureOut">
              <a:rPr lang="en-US" smtClean="0"/>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57535-F1B8-3649-9902-3DA682CB868B}" type="slidenum">
              <a:rPr lang="en-US" smtClean="0"/>
              <a:t>‹#›</a:t>
            </a:fld>
            <a:endParaRPr lang="en-US"/>
          </a:p>
        </p:txBody>
      </p:sp>
    </p:spTree>
    <p:extLst>
      <p:ext uri="{BB962C8B-B14F-4D97-AF65-F5344CB8AC3E}">
        <p14:creationId xmlns:p14="http://schemas.microsoft.com/office/powerpoint/2010/main" val="1176368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3A4CD7-0E08-1946-B741-D3D21D9FC501}" type="datetimeFigureOut">
              <a:rPr lang="en-US" smtClean="0"/>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57535-F1B8-3649-9902-3DA682CB868B}" type="slidenum">
              <a:rPr lang="en-US" smtClean="0"/>
              <a:t>‹#›</a:t>
            </a:fld>
            <a:endParaRPr lang="en-US"/>
          </a:p>
        </p:txBody>
      </p:sp>
    </p:spTree>
    <p:extLst>
      <p:ext uri="{BB962C8B-B14F-4D97-AF65-F5344CB8AC3E}">
        <p14:creationId xmlns:p14="http://schemas.microsoft.com/office/powerpoint/2010/main" val="434471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3A4CD7-0E08-1946-B741-D3D21D9FC501}" type="datetimeFigureOut">
              <a:rPr lang="en-US" smtClean="0"/>
              <a:t>5/25/2023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F57535-F1B8-3649-9902-3DA682CB868B}" type="slidenum">
              <a:rPr lang="en-US" smtClean="0"/>
              <a:t>‹#›</a:t>
            </a:fld>
            <a:endParaRPr lang="en-US"/>
          </a:p>
        </p:txBody>
      </p:sp>
    </p:spTree>
    <p:extLst>
      <p:ext uri="{BB962C8B-B14F-4D97-AF65-F5344CB8AC3E}">
        <p14:creationId xmlns:p14="http://schemas.microsoft.com/office/powerpoint/2010/main" val="149707622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38A2FD-36B2-4D3D-A1A4-7669A86CBAE4}"/>
              </a:ext>
            </a:extLst>
          </p:cNvPr>
          <p:cNvSpPr>
            <a:spLocks noGrp="1"/>
          </p:cNvSpPr>
          <p:nvPr>
            <p:ph type="ctrTitle"/>
          </p:nvPr>
        </p:nvSpPr>
        <p:spPr/>
        <p:txBody>
          <a:bodyPr/>
          <a:lstStyle/>
          <a:p>
            <a:r>
              <a:rPr lang="en-US" dirty="0"/>
              <a:t>How to Prioritize your Spouse</a:t>
            </a:r>
          </a:p>
        </p:txBody>
      </p:sp>
      <p:sp>
        <p:nvSpPr>
          <p:cNvPr id="3" name="Subtitle 2">
            <a:extLst>
              <a:ext uri="{FF2B5EF4-FFF2-40B4-BE49-F238E27FC236}">
                <a16:creationId xmlns:a16="http://schemas.microsoft.com/office/drawing/2014/main" xmlns="" id="{B37FA1F9-1F1B-8C4D-FA8D-4C7C57AC06BB}"/>
              </a:ext>
            </a:extLst>
          </p:cNvPr>
          <p:cNvSpPr>
            <a:spLocks noGrp="1"/>
          </p:cNvSpPr>
          <p:nvPr>
            <p:ph type="subTitle" idx="1"/>
          </p:nvPr>
        </p:nvSpPr>
        <p:spPr/>
        <p:txBody>
          <a:bodyPr>
            <a:normAutofit/>
          </a:bodyPr>
          <a:lstStyle/>
          <a:p>
            <a:r>
              <a:rPr lang="en-US" sz="3000" dirty="0"/>
              <a:t>During child raising years</a:t>
            </a:r>
          </a:p>
        </p:txBody>
      </p:sp>
    </p:spTree>
    <p:extLst>
      <p:ext uri="{BB962C8B-B14F-4D97-AF65-F5344CB8AC3E}">
        <p14:creationId xmlns:p14="http://schemas.microsoft.com/office/powerpoint/2010/main" val="3231908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BDB745-8726-8F0C-03E4-7F1B0E09A168}"/>
              </a:ext>
            </a:extLst>
          </p:cNvPr>
          <p:cNvSpPr>
            <a:spLocks noGrp="1"/>
          </p:cNvSpPr>
          <p:nvPr>
            <p:ph type="title"/>
          </p:nvPr>
        </p:nvSpPr>
        <p:spPr>
          <a:xfrm>
            <a:off x="135923" y="123568"/>
            <a:ext cx="11961341" cy="1000898"/>
          </a:xfrm>
        </p:spPr>
        <p:txBody>
          <a:bodyPr/>
          <a:lstStyle/>
          <a:p>
            <a:r>
              <a:rPr lang="en-US" dirty="0"/>
              <a:t>Prioritize Oneness</a:t>
            </a:r>
          </a:p>
        </p:txBody>
      </p:sp>
      <p:sp>
        <p:nvSpPr>
          <p:cNvPr id="3" name="Content Placeholder 2">
            <a:extLst>
              <a:ext uri="{FF2B5EF4-FFF2-40B4-BE49-F238E27FC236}">
                <a16:creationId xmlns:a16="http://schemas.microsoft.com/office/drawing/2014/main" xmlns="" id="{6668EF58-F311-92E4-BD30-C6D2B72BACC0}"/>
              </a:ext>
            </a:extLst>
          </p:cNvPr>
          <p:cNvSpPr>
            <a:spLocks noGrp="1"/>
          </p:cNvSpPr>
          <p:nvPr>
            <p:ph idx="1"/>
          </p:nvPr>
        </p:nvSpPr>
        <p:spPr>
          <a:xfrm>
            <a:off x="135923" y="939114"/>
            <a:ext cx="11961341" cy="5795318"/>
          </a:xfrm>
        </p:spPr>
        <p:txBody>
          <a:bodyPr>
            <a:normAutofit/>
          </a:bodyPr>
          <a:lstStyle/>
          <a:p>
            <a:r>
              <a:rPr lang="en-US" sz="3500" dirty="0"/>
              <a:t>Sex— “He wants to have sex with </a:t>
            </a:r>
            <a:r>
              <a:rPr lang="en-US" sz="3500" i="1" dirty="0"/>
              <a:t>you</a:t>
            </a:r>
            <a:r>
              <a:rPr lang="en-US" sz="3500" dirty="0"/>
              <a:t>”</a:t>
            </a:r>
          </a:p>
          <a:p>
            <a:pPr lvl="1"/>
            <a:r>
              <a:rPr lang="en-US" sz="3500" dirty="0"/>
              <a:t>Talk about it</a:t>
            </a:r>
          </a:p>
          <a:p>
            <a:pPr lvl="1"/>
            <a:r>
              <a:rPr lang="en-US" sz="3500" dirty="0"/>
              <a:t>Pray about it</a:t>
            </a:r>
          </a:p>
          <a:p>
            <a:pPr lvl="1"/>
            <a:r>
              <a:rPr lang="en-US" sz="3500" dirty="0"/>
              <a:t>Make it a priority</a:t>
            </a:r>
          </a:p>
          <a:p>
            <a:pPr lvl="1"/>
            <a:r>
              <a:rPr lang="en-US" sz="3500" dirty="0"/>
              <a:t>Practice being affectionate throughout the day/week</a:t>
            </a:r>
          </a:p>
          <a:p>
            <a:pPr lvl="1"/>
            <a:r>
              <a:rPr lang="en-US" sz="3500" dirty="0"/>
              <a:t>Welcome affection (“I’m washing the dishes”)</a:t>
            </a:r>
          </a:p>
        </p:txBody>
      </p:sp>
    </p:spTree>
    <p:extLst>
      <p:ext uri="{BB962C8B-B14F-4D97-AF65-F5344CB8AC3E}">
        <p14:creationId xmlns:p14="http://schemas.microsoft.com/office/powerpoint/2010/main" val="91230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39D897-E7BF-9E75-8E86-98B6054DD57D}"/>
              </a:ext>
            </a:extLst>
          </p:cNvPr>
          <p:cNvSpPr>
            <a:spLocks noGrp="1"/>
          </p:cNvSpPr>
          <p:nvPr>
            <p:ph type="title"/>
          </p:nvPr>
        </p:nvSpPr>
        <p:spPr>
          <a:xfrm>
            <a:off x="147484" y="0"/>
            <a:ext cx="12044516" cy="1179872"/>
          </a:xfrm>
        </p:spPr>
        <p:txBody>
          <a:bodyPr/>
          <a:lstStyle/>
          <a:p>
            <a:r>
              <a:rPr lang="en-US" dirty="0"/>
              <a:t>Prioritize Communication</a:t>
            </a:r>
          </a:p>
        </p:txBody>
      </p:sp>
      <p:sp>
        <p:nvSpPr>
          <p:cNvPr id="3" name="Content Placeholder 2">
            <a:extLst>
              <a:ext uri="{FF2B5EF4-FFF2-40B4-BE49-F238E27FC236}">
                <a16:creationId xmlns:a16="http://schemas.microsoft.com/office/drawing/2014/main" xmlns="" id="{C9AAE0F1-F1A2-1C0F-E60F-5F00AE53A861}"/>
              </a:ext>
            </a:extLst>
          </p:cNvPr>
          <p:cNvSpPr>
            <a:spLocks noGrp="1"/>
          </p:cNvSpPr>
          <p:nvPr>
            <p:ph idx="1"/>
          </p:nvPr>
        </p:nvSpPr>
        <p:spPr>
          <a:xfrm>
            <a:off x="147484" y="1179872"/>
            <a:ext cx="11897032" cy="5678128"/>
          </a:xfrm>
        </p:spPr>
        <p:txBody>
          <a:bodyPr>
            <a:normAutofit/>
          </a:bodyPr>
          <a:lstStyle/>
          <a:p>
            <a:r>
              <a:rPr lang="en-US" sz="3400" dirty="0"/>
              <a:t>Use the prepare enrich questions</a:t>
            </a:r>
          </a:p>
          <a:p>
            <a:pPr lvl="2"/>
            <a:r>
              <a:rPr lang="en-US" sz="3000" dirty="0"/>
              <a:t>What did you enjoy most about your relationship this week?</a:t>
            </a:r>
          </a:p>
          <a:p>
            <a:pPr lvl="2"/>
            <a:r>
              <a:rPr lang="en-US" sz="3000" dirty="0"/>
              <a:t>What was dissatisfying about your relationship this week?</a:t>
            </a:r>
          </a:p>
          <a:p>
            <a:pPr lvl="2"/>
            <a:r>
              <a:rPr lang="en-US" sz="3000" dirty="0"/>
              <a:t>How can you be helpful to each other?</a:t>
            </a:r>
          </a:p>
          <a:p>
            <a:pPr lvl="2"/>
            <a:r>
              <a:rPr lang="en-US" sz="3000" dirty="0"/>
              <a:t>Daily compliments</a:t>
            </a:r>
          </a:p>
          <a:p>
            <a:endParaRPr lang="en-US" sz="3000" dirty="0"/>
          </a:p>
          <a:p>
            <a:endParaRPr lang="en-US" sz="3000" dirty="0"/>
          </a:p>
          <a:p>
            <a:r>
              <a:rPr lang="en-US" sz="3000" dirty="0"/>
              <a:t>Talk about what you are reading </a:t>
            </a:r>
          </a:p>
          <a:p>
            <a:r>
              <a:rPr lang="en-US" sz="3000" dirty="0"/>
              <a:t>Learn to listen to each other—active listening</a:t>
            </a:r>
          </a:p>
          <a:p>
            <a:r>
              <a:rPr lang="en-US" sz="3000" dirty="0"/>
              <a:t>Learn to state what you need—ex: getting ready for HC</a:t>
            </a:r>
          </a:p>
        </p:txBody>
      </p:sp>
    </p:spTree>
    <p:extLst>
      <p:ext uri="{BB962C8B-B14F-4D97-AF65-F5344CB8AC3E}">
        <p14:creationId xmlns:p14="http://schemas.microsoft.com/office/powerpoint/2010/main" val="459291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CA917E-1E10-36A1-86AB-5962B4301F00}"/>
              </a:ext>
            </a:extLst>
          </p:cNvPr>
          <p:cNvSpPr>
            <a:spLocks noGrp="1"/>
          </p:cNvSpPr>
          <p:nvPr>
            <p:ph type="title"/>
          </p:nvPr>
        </p:nvSpPr>
        <p:spPr>
          <a:xfrm>
            <a:off x="103239" y="1"/>
            <a:ext cx="12088761" cy="1135626"/>
          </a:xfrm>
        </p:spPr>
        <p:txBody>
          <a:bodyPr/>
          <a:lstStyle/>
          <a:p>
            <a:r>
              <a:rPr lang="en-US" dirty="0"/>
              <a:t>Prioritize Communication</a:t>
            </a:r>
          </a:p>
        </p:txBody>
      </p:sp>
      <p:sp>
        <p:nvSpPr>
          <p:cNvPr id="6" name="Content Placeholder 5">
            <a:extLst>
              <a:ext uri="{FF2B5EF4-FFF2-40B4-BE49-F238E27FC236}">
                <a16:creationId xmlns:a16="http://schemas.microsoft.com/office/drawing/2014/main" xmlns="" id="{1029E3DE-99E9-558B-87A0-A8D392A0AF6D}"/>
              </a:ext>
            </a:extLst>
          </p:cNvPr>
          <p:cNvSpPr>
            <a:spLocks noGrp="1"/>
          </p:cNvSpPr>
          <p:nvPr>
            <p:ph idx="1"/>
          </p:nvPr>
        </p:nvSpPr>
        <p:spPr>
          <a:xfrm>
            <a:off x="218767" y="1054511"/>
            <a:ext cx="11869993" cy="5803488"/>
          </a:xfrm>
        </p:spPr>
        <p:txBody>
          <a:bodyPr>
            <a:normAutofit/>
          </a:bodyPr>
          <a:lstStyle/>
          <a:p>
            <a:r>
              <a:rPr lang="en-US" sz="3300" dirty="0"/>
              <a:t>Am I thinking about how to encourage and appreciate my spouse?</a:t>
            </a:r>
          </a:p>
          <a:p>
            <a:pPr marL="0" indent="0">
              <a:buNone/>
            </a:pPr>
            <a:r>
              <a:rPr lang="en-US" sz="3300" dirty="0"/>
              <a:t>Practice Gratitude</a:t>
            </a:r>
          </a:p>
          <a:p>
            <a:pPr lvl="1"/>
            <a:r>
              <a:rPr lang="en-US" sz="3300" dirty="0"/>
              <a:t>Consider picking one thing each day to be thankful for and to meditate on</a:t>
            </a:r>
          </a:p>
          <a:p>
            <a:pPr lvl="1"/>
            <a:r>
              <a:rPr lang="en-US" sz="3300" dirty="0"/>
              <a:t>Praise them for who they are—reflect on the impact they have on you and others—Verbalize</a:t>
            </a:r>
          </a:p>
          <a:p>
            <a:pPr lvl="1"/>
            <a:r>
              <a:rPr lang="en-US" sz="3300" dirty="0"/>
              <a:t>“This active focusing on your partner’s merits allows you to nurture gratefulness for what you have instead of resenting what is missing. Many couples do not realize they are neglecting to cherish each other” (Gottman, 7 Principles)</a:t>
            </a:r>
          </a:p>
        </p:txBody>
      </p:sp>
    </p:spTree>
    <p:extLst>
      <p:ext uri="{BB962C8B-B14F-4D97-AF65-F5344CB8AC3E}">
        <p14:creationId xmlns:p14="http://schemas.microsoft.com/office/powerpoint/2010/main" val="391871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97FB5-6E45-88E9-14F9-1573C6265532}"/>
              </a:ext>
            </a:extLst>
          </p:cNvPr>
          <p:cNvSpPr>
            <a:spLocks noGrp="1"/>
          </p:cNvSpPr>
          <p:nvPr>
            <p:ph type="title"/>
          </p:nvPr>
        </p:nvSpPr>
        <p:spPr>
          <a:xfrm>
            <a:off x="111211" y="1"/>
            <a:ext cx="11242589" cy="1037968"/>
          </a:xfrm>
        </p:spPr>
        <p:txBody>
          <a:bodyPr>
            <a:normAutofit/>
          </a:bodyPr>
          <a:lstStyle/>
          <a:p>
            <a:r>
              <a:rPr lang="en-US" dirty="0"/>
              <a:t>Prioritize Communication</a:t>
            </a:r>
          </a:p>
        </p:txBody>
      </p:sp>
      <p:sp>
        <p:nvSpPr>
          <p:cNvPr id="3" name="Content Placeholder 2">
            <a:extLst>
              <a:ext uri="{FF2B5EF4-FFF2-40B4-BE49-F238E27FC236}">
                <a16:creationId xmlns:a16="http://schemas.microsoft.com/office/drawing/2014/main" xmlns="" id="{74BA9912-9954-1254-1F2E-6818629E9CEC}"/>
              </a:ext>
            </a:extLst>
          </p:cNvPr>
          <p:cNvSpPr>
            <a:spLocks noGrp="1"/>
          </p:cNvSpPr>
          <p:nvPr>
            <p:ph idx="1"/>
          </p:nvPr>
        </p:nvSpPr>
        <p:spPr>
          <a:xfrm>
            <a:off x="111211" y="926756"/>
            <a:ext cx="11969578" cy="5832389"/>
          </a:xfrm>
        </p:spPr>
        <p:txBody>
          <a:bodyPr>
            <a:noAutofit/>
          </a:bodyPr>
          <a:lstStyle/>
          <a:p>
            <a:r>
              <a:rPr lang="en-US" sz="3400" dirty="0"/>
              <a:t>“Sometimes couples resist searching for and expressing gratitude for their spouse’s positive behavior because, they tell me, doing so feels ‘phony’ to them. But developing a positive habit doesn’t ‘sugarcoat’ a relationship. Instead it resets it to a more </a:t>
            </a:r>
            <a:r>
              <a:rPr lang="en-US" sz="3400" u="sng" dirty="0"/>
              <a:t>realistic perspective</a:t>
            </a:r>
            <a:r>
              <a:rPr lang="en-US" sz="3400" dirty="0"/>
              <a:t>” Gottman, </a:t>
            </a:r>
            <a:r>
              <a:rPr lang="en-US" sz="3400" i="1" dirty="0"/>
              <a:t>7 Principles</a:t>
            </a:r>
          </a:p>
          <a:p>
            <a:r>
              <a:rPr lang="en-US" sz="3400" dirty="0"/>
              <a:t>“Search for the small, everyday moments. Catch your partner doing some little thing right and then offer a genuine appreciation like ‘I love the way you handled the teacher conference yesterday’” Gottman, </a:t>
            </a:r>
            <a:r>
              <a:rPr lang="en-US" sz="3400" i="1" dirty="0"/>
              <a:t>7 Principles</a:t>
            </a:r>
          </a:p>
        </p:txBody>
      </p:sp>
    </p:spTree>
    <p:extLst>
      <p:ext uri="{BB962C8B-B14F-4D97-AF65-F5344CB8AC3E}">
        <p14:creationId xmlns:p14="http://schemas.microsoft.com/office/powerpoint/2010/main" val="113275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97FB5-6E45-88E9-14F9-1573C6265532}"/>
              </a:ext>
            </a:extLst>
          </p:cNvPr>
          <p:cNvSpPr>
            <a:spLocks noGrp="1"/>
          </p:cNvSpPr>
          <p:nvPr>
            <p:ph type="title"/>
          </p:nvPr>
        </p:nvSpPr>
        <p:spPr>
          <a:xfrm>
            <a:off x="111211" y="1"/>
            <a:ext cx="11242589" cy="1037968"/>
          </a:xfrm>
        </p:spPr>
        <p:txBody>
          <a:bodyPr>
            <a:normAutofit/>
          </a:bodyPr>
          <a:lstStyle/>
          <a:p>
            <a:r>
              <a:rPr lang="en-US" dirty="0"/>
              <a:t>Prioritize Communication</a:t>
            </a:r>
          </a:p>
        </p:txBody>
      </p:sp>
      <p:sp>
        <p:nvSpPr>
          <p:cNvPr id="3" name="Content Placeholder 2">
            <a:extLst>
              <a:ext uri="{FF2B5EF4-FFF2-40B4-BE49-F238E27FC236}">
                <a16:creationId xmlns:a16="http://schemas.microsoft.com/office/drawing/2014/main" xmlns="" id="{74BA9912-9954-1254-1F2E-6818629E9CEC}"/>
              </a:ext>
            </a:extLst>
          </p:cNvPr>
          <p:cNvSpPr>
            <a:spLocks noGrp="1"/>
          </p:cNvSpPr>
          <p:nvPr>
            <p:ph idx="1"/>
          </p:nvPr>
        </p:nvSpPr>
        <p:spPr>
          <a:xfrm>
            <a:off x="111211" y="926756"/>
            <a:ext cx="11969578" cy="5832389"/>
          </a:xfrm>
        </p:spPr>
        <p:txBody>
          <a:bodyPr>
            <a:noAutofit/>
          </a:bodyPr>
          <a:lstStyle/>
          <a:p>
            <a:pPr marL="0" indent="0">
              <a:lnSpc>
                <a:spcPct val="100000"/>
              </a:lnSpc>
              <a:spcBef>
                <a:spcPts val="600"/>
              </a:spcBef>
              <a:buNone/>
            </a:pPr>
            <a:r>
              <a:rPr lang="en-US" sz="3000" dirty="0"/>
              <a:t>Figure out ways to Let them know they matter to you</a:t>
            </a:r>
          </a:p>
          <a:p>
            <a:pPr>
              <a:lnSpc>
                <a:spcPct val="100000"/>
              </a:lnSpc>
              <a:spcBef>
                <a:spcPts val="600"/>
              </a:spcBef>
            </a:pPr>
            <a:r>
              <a:rPr lang="en-US" sz="3000" dirty="0"/>
              <a:t>What is their love language? Words? Acts of service? Physical touch? Quality time? Gifts? Practice. </a:t>
            </a:r>
          </a:p>
          <a:p>
            <a:pPr>
              <a:lnSpc>
                <a:spcPct val="100000"/>
              </a:lnSpc>
              <a:spcBef>
                <a:spcPts val="600"/>
              </a:spcBef>
            </a:pPr>
            <a:r>
              <a:rPr lang="en-US" sz="3200" dirty="0"/>
              <a:t>Text or call them during the day, do their “job” without complaining, initiate physical affection, plan time together, creative gifts</a:t>
            </a:r>
          </a:p>
          <a:p>
            <a:pPr>
              <a:lnSpc>
                <a:spcPct val="100000"/>
              </a:lnSpc>
              <a:spcBef>
                <a:spcPts val="600"/>
              </a:spcBef>
            </a:pPr>
            <a:r>
              <a:rPr lang="en-US" sz="3000" dirty="0"/>
              <a:t>Learn to say, “I’m sorry”</a:t>
            </a:r>
          </a:p>
        </p:txBody>
      </p:sp>
    </p:spTree>
    <p:extLst>
      <p:ext uri="{BB962C8B-B14F-4D97-AF65-F5344CB8AC3E}">
        <p14:creationId xmlns:p14="http://schemas.microsoft.com/office/powerpoint/2010/main" val="3829319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799EC1-FD8A-3ADC-AB23-79462E82B0DF}"/>
              </a:ext>
            </a:extLst>
          </p:cNvPr>
          <p:cNvSpPr>
            <a:spLocks noGrp="1"/>
          </p:cNvSpPr>
          <p:nvPr>
            <p:ph type="title"/>
          </p:nvPr>
        </p:nvSpPr>
        <p:spPr>
          <a:xfrm>
            <a:off x="0" y="1"/>
            <a:ext cx="11353800" cy="914399"/>
          </a:xfrm>
        </p:spPr>
        <p:txBody>
          <a:bodyPr/>
          <a:lstStyle/>
          <a:p>
            <a:r>
              <a:rPr lang="en-US" dirty="0"/>
              <a:t>Prioritize Understanding and Respect</a:t>
            </a:r>
          </a:p>
        </p:txBody>
      </p:sp>
      <p:sp>
        <p:nvSpPr>
          <p:cNvPr id="3" name="Content Placeholder 2">
            <a:extLst>
              <a:ext uri="{FF2B5EF4-FFF2-40B4-BE49-F238E27FC236}">
                <a16:creationId xmlns:a16="http://schemas.microsoft.com/office/drawing/2014/main" xmlns="" id="{5192968E-BFAB-3C7A-6E6D-C54288F52803}"/>
              </a:ext>
            </a:extLst>
          </p:cNvPr>
          <p:cNvSpPr>
            <a:spLocks noGrp="1"/>
          </p:cNvSpPr>
          <p:nvPr>
            <p:ph idx="1"/>
          </p:nvPr>
        </p:nvSpPr>
        <p:spPr>
          <a:xfrm>
            <a:off x="111211" y="914400"/>
            <a:ext cx="11242589" cy="5943599"/>
          </a:xfrm>
        </p:spPr>
        <p:txBody>
          <a:bodyPr>
            <a:normAutofit/>
          </a:bodyPr>
          <a:lstStyle/>
          <a:p>
            <a:r>
              <a:rPr lang="en-US" sz="3500" dirty="0"/>
              <a:t>1 Peter 3: 7a </a:t>
            </a:r>
            <a:r>
              <a:rPr lang="en-US" sz="3500" b="0" i="0" dirty="0">
                <a:effectLst/>
              </a:rPr>
              <a:t>In the same way, you husbands must give honor to your wives. Treat your wife with understanding as you live together.</a:t>
            </a:r>
          </a:p>
          <a:p>
            <a:r>
              <a:rPr lang="en-US" sz="3500" dirty="0"/>
              <a:t>Ephesians 5: 33 </a:t>
            </a:r>
            <a:r>
              <a:rPr lang="en-US" sz="3500" b="0" i="0" dirty="0">
                <a:effectLst/>
              </a:rPr>
              <a:t>Nevertheless, as for you individually, each </a:t>
            </a:r>
            <a:r>
              <a:rPr lang="en-US" sz="3500" b="0" i="1" dirty="0">
                <a:effectLst/>
              </a:rPr>
              <a:t>husband</a:t>
            </a:r>
            <a:r>
              <a:rPr lang="en-US" sz="3500" b="0" i="0" dirty="0">
                <a:effectLst/>
              </a:rPr>
              <a:t> is to love his own wife the same as himself, and the wife </a:t>
            </a:r>
            <a:r>
              <a:rPr lang="en-US" sz="3500" b="0" i="1" dirty="0">
                <a:effectLst/>
              </a:rPr>
              <a:t>must see to it</a:t>
            </a:r>
            <a:r>
              <a:rPr lang="en-US" sz="3500" b="0" i="0" dirty="0">
                <a:effectLst/>
              </a:rPr>
              <a:t> that she respects her husband.</a:t>
            </a:r>
            <a:endParaRPr lang="en-US" sz="3500" dirty="0"/>
          </a:p>
        </p:txBody>
      </p:sp>
    </p:spTree>
    <p:extLst>
      <p:ext uri="{BB962C8B-B14F-4D97-AF65-F5344CB8AC3E}">
        <p14:creationId xmlns:p14="http://schemas.microsoft.com/office/powerpoint/2010/main" val="3491904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C028B8-0EB2-794C-2F0D-171BEB679EE5}"/>
              </a:ext>
            </a:extLst>
          </p:cNvPr>
          <p:cNvSpPr>
            <a:spLocks noGrp="1"/>
          </p:cNvSpPr>
          <p:nvPr>
            <p:ph type="title"/>
          </p:nvPr>
        </p:nvSpPr>
        <p:spPr>
          <a:xfrm>
            <a:off x="135924" y="123569"/>
            <a:ext cx="11217876" cy="955932"/>
          </a:xfrm>
        </p:spPr>
        <p:txBody>
          <a:bodyPr/>
          <a:lstStyle/>
          <a:p>
            <a:r>
              <a:rPr lang="en-US" dirty="0"/>
              <a:t>Prioritize Understanding and Respect</a:t>
            </a:r>
          </a:p>
        </p:txBody>
      </p:sp>
      <p:sp>
        <p:nvSpPr>
          <p:cNvPr id="3" name="Content Placeholder 2">
            <a:extLst>
              <a:ext uri="{FF2B5EF4-FFF2-40B4-BE49-F238E27FC236}">
                <a16:creationId xmlns:a16="http://schemas.microsoft.com/office/drawing/2014/main" xmlns="" id="{FDD08CE3-E7ED-2CCC-3ED6-4E52B31E2692}"/>
              </a:ext>
            </a:extLst>
          </p:cNvPr>
          <p:cNvSpPr>
            <a:spLocks noGrp="1"/>
          </p:cNvSpPr>
          <p:nvPr>
            <p:ph idx="1"/>
          </p:nvPr>
        </p:nvSpPr>
        <p:spPr>
          <a:xfrm>
            <a:off x="135924" y="977900"/>
            <a:ext cx="11217876" cy="5756531"/>
          </a:xfrm>
        </p:spPr>
        <p:txBody>
          <a:bodyPr>
            <a:normAutofit/>
          </a:bodyPr>
          <a:lstStyle/>
          <a:p>
            <a:r>
              <a:rPr lang="en-US" sz="3500" dirty="0"/>
              <a:t>Spouses can disrespect each other sometimes without even knowing it.</a:t>
            </a:r>
          </a:p>
          <a:p>
            <a:pPr lvl="1"/>
            <a:r>
              <a:rPr lang="en-US" sz="3500" dirty="0"/>
              <a:t>Qualifying</a:t>
            </a:r>
          </a:p>
          <a:p>
            <a:pPr lvl="1"/>
            <a:r>
              <a:rPr lang="en-US" sz="3500" dirty="0"/>
              <a:t>Tone</a:t>
            </a:r>
          </a:p>
          <a:p>
            <a:pPr lvl="1"/>
            <a:r>
              <a:rPr lang="en-US" sz="3500" dirty="0"/>
              <a:t>“Asking a question” with a motive</a:t>
            </a:r>
          </a:p>
        </p:txBody>
      </p:sp>
    </p:spTree>
    <p:extLst>
      <p:ext uri="{BB962C8B-B14F-4D97-AF65-F5344CB8AC3E}">
        <p14:creationId xmlns:p14="http://schemas.microsoft.com/office/powerpoint/2010/main" val="1271030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97FB5-6E45-88E9-14F9-1573C6265532}"/>
              </a:ext>
            </a:extLst>
          </p:cNvPr>
          <p:cNvSpPr>
            <a:spLocks noGrp="1"/>
          </p:cNvSpPr>
          <p:nvPr>
            <p:ph type="title"/>
          </p:nvPr>
        </p:nvSpPr>
        <p:spPr>
          <a:xfrm>
            <a:off x="111211" y="1"/>
            <a:ext cx="11242589" cy="1037968"/>
          </a:xfrm>
        </p:spPr>
        <p:txBody>
          <a:bodyPr>
            <a:normAutofit/>
          </a:bodyPr>
          <a:lstStyle/>
          <a:p>
            <a:r>
              <a:rPr lang="en-US" dirty="0"/>
              <a:t>Prioritize Understanding and respect</a:t>
            </a:r>
          </a:p>
        </p:txBody>
      </p:sp>
      <p:sp>
        <p:nvSpPr>
          <p:cNvPr id="3" name="Content Placeholder 2">
            <a:extLst>
              <a:ext uri="{FF2B5EF4-FFF2-40B4-BE49-F238E27FC236}">
                <a16:creationId xmlns:a16="http://schemas.microsoft.com/office/drawing/2014/main" xmlns="" id="{74BA9912-9954-1254-1F2E-6818629E9CEC}"/>
              </a:ext>
            </a:extLst>
          </p:cNvPr>
          <p:cNvSpPr>
            <a:spLocks noGrp="1"/>
          </p:cNvSpPr>
          <p:nvPr>
            <p:ph idx="1"/>
          </p:nvPr>
        </p:nvSpPr>
        <p:spPr>
          <a:xfrm>
            <a:off x="111211" y="926756"/>
            <a:ext cx="11969578" cy="5832389"/>
          </a:xfrm>
        </p:spPr>
        <p:txBody>
          <a:bodyPr>
            <a:noAutofit/>
          </a:bodyPr>
          <a:lstStyle/>
          <a:p>
            <a:r>
              <a:rPr lang="en-US" sz="3000" b="1" dirty="0"/>
              <a:t>M</a:t>
            </a:r>
            <a:r>
              <a:rPr lang="en-US" sz="3000" b="1" i="0" u="none" strike="noStrike" dirty="0">
                <a:effectLst/>
              </a:rPr>
              <a:t>indset is crucial</a:t>
            </a:r>
          </a:p>
          <a:p>
            <a:pPr lvl="1"/>
            <a:r>
              <a:rPr lang="en-US" sz="3000" dirty="0"/>
              <a:t>“How often do you think happily about your partner when you’re apart? Do you reflect with pride on his or her many wonderful traits? Such thoughts comprise cherishing, which is a critical component of a couple’s fondness-and-admiration system” (Gottman, </a:t>
            </a:r>
            <a:r>
              <a:rPr lang="en-US" sz="3000" i="1" dirty="0"/>
              <a:t>7 Principles</a:t>
            </a:r>
            <a:r>
              <a:rPr lang="en-US" sz="3000" dirty="0"/>
              <a:t>)</a:t>
            </a:r>
          </a:p>
          <a:p>
            <a:pPr lvl="1"/>
            <a:r>
              <a:rPr lang="en-US" sz="3000" dirty="0"/>
              <a:t>Do you spend your time thinking about how he/she didn’t do this/ that right? How his/her chores aren’t done? How he/she has wronged you by not acknowledging what you do? My rights? My service?</a:t>
            </a:r>
          </a:p>
          <a:p>
            <a:pPr lvl="1"/>
            <a:r>
              <a:rPr lang="en-US" sz="3000" dirty="0"/>
              <a:t>“Cherishing is a </a:t>
            </a:r>
            <a:r>
              <a:rPr lang="en-US" sz="3000" u="sng" dirty="0"/>
              <a:t>habit of mind </a:t>
            </a:r>
            <a:r>
              <a:rPr lang="en-US" sz="3000" dirty="0"/>
              <a:t>in which, when you are separated during the course of the day, you maximize thoughts of your partner’s positive qualities and minimize thoughts of negative ones” (Gottman, </a:t>
            </a:r>
            <a:r>
              <a:rPr lang="en-US" sz="3000" i="1" dirty="0"/>
              <a:t>7 Principles</a:t>
            </a:r>
            <a:r>
              <a:rPr lang="en-US" sz="3000" dirty="0"/>
              <a:t>)</a:t>
            </a:r>
          </a:p>
          <a:p>
            <a:pPr lvl="1"/>
            <a:r>
              <a:rPr lang="en-US" sz="3000" dirty="0"/>
              <a:t>We have to do this work!</a:t>
            </a:r>
          </a:p>
        </p:txBody>
      </p:sp>
    </p:spTree>
    <p:extLst>
      <p:ext uri="{BB962C8B-B14F-4D97-AF65-F5344CB8AC3E}">
        <p14:creationId xmlns:p14="http://schemas.microsoft.com/office/powerpoint/2010/main" val="3254379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97FB5-6E45-88E9-14F9-1573C6265532}"/>
              </a:ext>
            </a:extLst>
          </p:cNvPr>
          <p:cNvSpPr>
            <a:spLocks noGrp="1"/>
          </p:cNvSpPr>
          <p:nvPr>
            <p:ph type="title"/>
          </p:nvPr>
        </p:nvSpPr>
        <p:spPr>
          <a:xfrm>
            <a:off x="111211" y="1"/>
            <a:ext cx="11242589" cy="1037968"/>
          </a:xfrm>
        </p:spPr>
        <p:txBody>
          <a:bodyPr>
            <a:normAutofit/>
          </a:bodyPr>
          <a:lstStyle/>
          <a:p>
            <a:r>
              <a:rPr lang="en-US" dirty="0"/>
              <a:t>Prioritize Understanding and respect</a:t>
            </a:r>
          </a:p>
        </p:txBody>
      </p:sp>
      <p:sp>
        <p:nvSpPr>
          <p:cNvPr id="3" name="Content Placeholder 2">
            <a:extLst>
              <a:ext uri="{FF2B5EF4-FFF2-40B4-BE49-F238E27FC236}">
                <a16:creationId xmlns:a16="http://schemas.microsoft.com/office/drawing/2014/main" xmlns="" id="{74BA9912-9954-1254-1F2E-6818629E9CEC}"/>
              </a:ext>
            </a:extLst>
          </p:cNvPr>
          <p:cNvSpPr>
            <a:spLocks noGrp="1"/>
          </p:cNvSpPr>
          <p:nvPr>
            <p:ph idx="1"/>
          </p:nvPr>
        </p:nvSpPr>
        <p:spPr>
          <a:xfrm>
            <a:off x="111211" y="926756"/>
            <a:ext cx="11969578" cy="5832389"/>
          </a:xfrm>
        </p:spPr>
        <p:txBody>
          <a:bodyPr>
            <a:noAutofit/>
          </a:bodyPr>
          <a:lstStyle/>
          <a:p>
            <a:pPr>
              <a:lnSpc>
                <a:spcPct val="100000"/>
              </a:lnSpc>
              <a:spcBef>
                <a:spcPts val="600"/>
              </a:spcBef>
            </a:pPr>
            <a:r>
              <a:rPr lang="en-US" sz="3000" dirty="0"/>
              <a:t>Practicing accepting them for who they are—flaws and all</a:t>
            </a:r>
          </a:p>
          <a:p>
            <a:pPr>
              <a:lnSpc>
                <a:spcPct val="100000"/>
              </a:lnSpc>
              <a:spcBef>
                <a:spcPts val="600"/>
              </a:spcBef>
            </a:pPr>
            <a:r>
              <a:rPr lang="en-US" sz="3000" dirty="0"/>
              <a:t>How can I accept and love them when they are irritating? </a:t>
            </a:r>
          </a:p>
          <a:p>
            <a:pPr lvl="1">
              <a:lnSpc>
                <a:spcPct val="100000"/>
              </a:lnSpc>
              <a:spcBef>
                <a:spcPts val="600"/>
              </a:spcBef>
            </a:pPr>
            <a:r>
              <a:rPr lang="en-US" sz="3000" dirty="0"/>
              <a:t>The same way God loves and accepts you!</a:t>
            </a:r>
          </a:p>
          <a:p>
            <a:pPr>
              <a:lnSpc>
                <a:spcPct val="100000"/>
              </a:lnSpc>
              <a:spcBef>
                <a:spcPts val="600"/>
              </a:spcBef>
            </a:pPr>
            <a:r>
              <a:rPr lang="en-US" sz="3000" dirty="0"/>
              <a:t>“Acceptance is crucial. It is virtually impossible for people to heed advice unless they believe the other person understands, respects, and accepts them for who they are…Before you ask your spouse to change the way he or she drives, eats, vacuums, or makes love, you must make sure your partner feels known and respected rather than criticized or demeaned” (Gottman, </a:t>
            </a:r>
            <a:r>
              <a:rPr lang="en-US" sz="3000" i="1" dirty="0"/>
              <a:t>7 Principles)</a:t>
            </a:r>
          </a:p>
          <a:p>
            <a:pPr>
              <a:lnSpc>
                <a:spcPct val="100000"/>
              </a:lnSpc>
              <a:spcBef>
                <a:spcPts val="600"/>
              </a:spcBef>
            </a:pPr>
            <a:r>
              <a:rPr lang="en-US" sz="3000" dirty="0"/>
              <a:t>Try to truly understand their perspective</a:t>
            </a:r>
          </a:p>
        </p:txBody>
      </p:sp>
    </p:spTree>
    <p:extLst>
      <p:ext uri="{BB962C8B-B14F-4D97-AF65-F5344CB8AC3E}">
        <p14:creationId xmlns:p14="http://schemas.microsoft.com/office/powerpoint/2010/main" val="3724021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97FB5-6E45-88E9-14F9-1573C6265532}"/>
              </a:ext>
            </a:extLst>
          </p:cNvPr>
          <p:cNvSpPr>
            <a:spLocks noGrp="1"/>
          </p:cNvSpPr>
          <p:nvPr>
            <p:ph type="title"/>
          </p:nvPr>
        </p:nvSpPr>
        <p:spPr>
          <a:xfrm>
            <a:off x="111211" y="1"/>
            <a:ext cx="11242589" cy="1037968"/>
          </a:xfrm>
        </p:spPr>
        <p:txBody>
          <a:bodyPr>
            <a:normAutofit/>
          </a:bodyPr>
          <a:lstStyle/>
          <a:p>
            <a:r>
              <a:rPr lang="en-US" dirty="0"/>
              <a:t>Prioritize Understanding and respect</a:t>
            </a:r>
          </a:p>
        </p:txBody>
      </p:sp>
      <p:sp>
        <p:nvSpPr>
          <p:cNvPr id="3" name="Content Placeholder 2">
            <a:extLst>
              <a:ext uri="{FF2B5EF4-FFF2-40B4-BE49-F238E27FC236}">
                <a16:creationId xmlns:a16="http://schemas.microsoft.com/office/drawing/2014/main" xmlns="" id="{74BA9912-9954-1254-1F2E-6818629E9CEC}"/>
              </a:ext>
            </a:extLst>
          </p:cNvPr>
          <p:cNvSpPr>
            <a:spLocks noGrp="1"/>
          </p:cNvSpPr>
          <p:nvPr>
            <p:ph idx="1"/>
          </p:nvPr>
        </p:nvSpPr>
        <p:spPr>
          <a:xfrm>
            <a:off x="111211" y="926756"/>
            <a:ext cx="11969578" cy="5832389"/>
          </a:xfrm>
        </p:spPr>
        <p:txBody>
          <a:bodyPr>
            <a:noAutofit/>
          </a:bodyPr>
          <a:lstStyle/>
          <a:p>
            <a:pPr>
              <a:lnSpc>
                <a:spcPct val="100000"/>
              </a:lnSpc>
              <a:spcBef>
                <a:spcPts val="600"/>
              </a:spcBef>
            </a:pPr>
            <a:r>
              <a:rPr lang="en-US" sz="3500" dirty="0"/>
              <a:t>Develop a sense of humor about your own weaknesses</a:t>
            </a:r>
          </a:p>
          <a:p>
            <a:pPr>
              <a:lnSpc>
                <a:spcPct val="100000"/>
              </a:lnSpc>
              <a:spcBef>
                <a:spcPts val="600"/>
              </a:spcBef>
            </a:pPr>
            <a:r>
              <a:rPr lang="en-US" sz="3500" dirty="0"/>
              <a:t>“Somehow couples such as these have learned to mellow about their partner’s faults.” (Gottman)</a:t>
            </a:r>
          </a:p>
        </p:txBody>
      </p:sp>
    </p:spTree>
    <p:extLst>
      <p:ext uri="{BB962C8B-B14F-4D97-AF65-F5344CB8AC3E}">
        <p14:creationId xmlns:p14="http://schemas.microsoft.com/office/powerpoint/2010/main" val="65467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D8ADD1-C899-E4A2-6B3F-37273A17D7CB}"/>
              </a:ext>
            </a:extLst>
          </p:cNvPr>
          <p:cNvSpPr>
            <a:spLocks noGrp="1"/>
          </p:cNvSpPr>
          <p:nvPr>
            <p:ph type="title"/>
          </p:nvPr>
        </p:nvSpPr>
        <p:spPr>
          <a:xfrm>
            <a:off x="0" y="98854"/>
            <a:ext cx="12084908" cy="803189"/>
          </a:xfrm>
        </p:spPr>
        <p:txBody>
          <a:bodyPr/>
          <a:lstStyle/>
          <a:p>
            <a:r>
              <a:rPr lang="en-US" dirty="0"/>
              <a:t>My credentials</a:t>
            </a:r>
          </a:p>
        </p:txBody>
      </p:sp>
      <p:sp>
        <p:nvSpPr>
          <p:cNvPr id="3" name="Content Placeholder 2">
            <a:extLst>
              <a:ext uri="{FF2B5EF4-FFF2-40B4-BE49-F238E27FC236}">
                <a16:creationId xmlns:a16="http://schemas.microsoft.com/office/drawing/2014/main" xmlns="" id="{39B72437-46E9-049E-D393-2FC09BE719D2}"/>
              </a:ext>
            </a:extLst>
          </p:cNvPr>
          <p:cNvSpPr>
            <a:spLocks noGrp="1"/>
          </p:cNvSpPr>
          <p:nvPr>
            <p:ph idx="1"/>
          </p:nvPr>
        </p:nvSpPr>
        <p:spPr>
          <a:xfrm>
            <a:off x="107092" y="902042"/>
            <a:ext cx="11977816" cy="5857103"/>
          </a:xfrm>
        </p:spPr>
        <p:txBody>
          <a:bodyPr>
            <a:normAutofit/>
          </a:bodyPr>
          <a:lstStyle/>
          <a:p>
            <a:r>
              <a:rPr lang="en-US" sz="3500" dirty="0"/>
              <a:t>I have made every mistake</a:t>
            </a:r>
          </a:p>
          <a:p>
            <a:r>
              <a:rPr lang="en-US" sz="3500" dirty="0"/>
              <a:t>Duh? But….</a:t>
            </a:r>
          </a:p>
        </p:txBody>
      </p:sp>
    </p:spTree>
    <p:extLst>
      <p:ext uri="{BB962C8B-B14F-4D97-AF65-F5344CB8AC3E}">
        <p14:creationId xmlns:p14="http://schemas.microsoft.com/office/powerpoint/2010/main" val="340745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97FB5-6E45-88E9-14F9-1573C6265532}"/>
              </a:ext>
            </a:extLst>
          </p:cNvPr>
          <p:cNvSpPr>
            <a:spLocks noGrp="1"/>
          </p:cNvSpPr>
          <p:nvPr>
            <p:ph type="title"/>
          </p:nvPr>
        </p:nvSpPr>
        <p:spPr>
          <a:xfrm>
            <a:off x="111211" y="1"/>
            <a:ext cx="11242589" cy="1037968"/>
          </a:xfrm>
        </p:spPr>
        <p:txBody>
          <a:bodyPr>
            <a:normAutofit/>
          </a:bodyPr>
          <a:lstStyle/>
          <a:p>
            <a:r>
              <a:rPr lang="en-US" dirty="0"/>
              <a:t>Prioritize Understanding and respect</a:t>
            </a:r>
          </a:p>
        </p:txBody>
      </p:sp>
      <p:sp>
        <p:nvSpPr>
          <p:cNvPr id="3" name="Content Placeholder 2">
            <a:extLst>
              <a:ext uri="{FF2B5EF4-FFF2-40B4-BE49-F238E27FC236}">
                <a16:creationId xmlns:a16="http://schemas.microsoft.com/office/drawing/2014/main" xmlns="" id="{74BA9912-9954-1254-1F2E-6818629E9CEC}"/>
              </a:ext>
            </a:extLst>
          </p:cNvPr>
          <p:cNvSpPr>
            <a:spLocks noGrp="1"/>
          </p:cNvSpPr>
          <p:nvPr>
            <p:ph idx="1"/>
          </p:nvPr>
        </p:nvSpPr>
        <p:spPr>
          <a:xfrm>
            <a:off x="111211" y="926756"/>
            <a:ext cx="11242589" cy="5832389"/>
          </a:xfrm>
        </p:spPr>
        <p:txBody>
          <a:bodyPr>
            <a:normAutofit/>
          </a:bodyPr>
          <a:lstStyle/>
          <a:p>
            <a:r>
              <a:rPr lang="en-US" sz="3600" dirty="0"/>
              <a:t>Bicker over who does the most work</a:t>
            </a:r>
          </a:p>
          <a:p>
            <a:r>
              <a:rPr lang="en-US" sz="3600" dirty="0"/>
              <a:t>Meditate on how you do more than your spouse</a:t>
            </a:r>
          </a:p>
        </p:txBody>
      </p:sp>
    </p:spTree>
    <p:extLst>
      <p:ext uri="{BB962C8B-B14F-4D97-AF65-F5344CB8AC3E}">
        <p14:creationId xmlns:p14="http://schemas.microsoft.com/office/powerpoint/2010/main" val="106324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97FB5-6E45-88E9-14F9-1573C6265532}"/>
              </a:ext>
            </a:extLst>
          </p:cNvPr>
          <p:cNvSpPr>
            <a:spLocks noGrp="1"/>
          </p:cNvSpPr>
          <p:nvPr>
            <p:ph type="title"/>
          </p:nvPr>
        </p:nvSpPr>
        <p:spPr>
          <a:xfrm>
            <a:off x="111211" y="1"/>
            <a:ext cx="11242589" cy="1037968"/>
          </a:xfrm>
        </p:spPr>
        <p:txBody>
          <a:bodyPr>
            <a:normAutofit/>
          </a:bodyPr>
          <a:lstStyle/>
          <a:p>
            <a:r>
              <a:rPr lang="en-US" dirty="0"/>
              <a:t>Prioritize Understanding and respect</a:t>
            </a:r>
          </a:p>
        </p:txBody>
      </p:sp>
      <p:sp>
        <p:nvSpPr>
          <p:cNvPr id="3" name="Content Placeholder 2">
            <a:extLst>
              <a:ext uri="{FF2B5EF4-FFF2-40B4-BE49-F238E27FC236}">
                <a16:creationId xmlns:a16="http://schemas.microsoft.com/office/drawing/2014/main" xmlns="" id="{74BA9912-9954-1254-1F2E-6818629E9CEC}"/>
              </a:ext>
            </a:extLst>
          </p:cNvPr>
          <p:cNvSpPr>
            <a:spLocks noGrp="1"/>
          </p:cNvSpPr>
          <p:nvPr>
            <p:ph idx="1"/>
          </p:nvPr>
        </p:nvSpPr>
        <p:spPr>
          <a:xfrm>
            <a:off x="111211" y="926756"/>
            <a:ext cx="11242589" cy="5832389"/>
          </a:xfrm>
        </p:spPr>
        <p:txBody>
          <a:bodyPr>
            <a:normAutofit/>
          </a:bodyPr>
          <a:lstStyle/>
          <a:p>
            <a:r>
              <a:rPr lang="en-US" sz="3600" strike="sngStrike" dirty="0"/>
              <a:t>Bicker over who does the most work</a:t>
            </a:r>
          </a:p>
          <a:p>
            <a:r>
              <a:rPr lang="en-US" sz="3600" strike="sngStrike" dirty="0"/>
              <a:t>Meditate on how you do more than your spouse</a:t>
            </a:r>
          </a:p>
          <a:p>
            <a:pPr lvl="1"/>
            <a:r>
              <a:rPr lang="en-US" sz="3500" dirty="0"/>
              <a:t>Notice what your spouse does</a:t>
            </a:r>
          </a:p>
          <a:p>
            <a:pPr lvl="1"/>
            <a:r>
              <a:rPr lang="en-US" sz="3500" dirty="0"/>
              <a:t>Express appreciation for each other’s work</a:t>
            </a:r>
          </a:p>
          <a:p>
            <a:pPr lvl="1"/>
            <a:r>
              <a:rPr lang="en-US" sz="3500" dirty="0"/>
              <a:t>Deny the lie that your job is harder than his/hers</a:t>
            </a:r>
          </a:p>
          <a:p>
            <a:pPr lvl="1"/>
            <a:r>
              <a:rPr lang="en-US" sz="3500" dirty="0"/>
              <a:t>Practice and verbalize forgiveness—do not keep score</a:t>
            </a:r>
          </a:p>
          <a:p>
            <a:pPr lvl="1"/>
            <a:r>
              <a:rPr lang="en-US" sz="3600" dirty="0"/>
              <a:t>Know that you are both difficult to live with</a:t>
            </a:r>
          </a:p>
          <a:p>
            <a:pPr lvl="1"/>
            <a:endParaRPr lang="en-US" sz="3500" dirty="0"/>
          </a:p>
        </p:txBody>
      </p:sp>
    </p:spTree>
    <p:extLst>
      <p:ext uri="{BB962C8B-B14F-4D97-AF65-F5344CB8AC3E}">
        <p14:creationId xmlns:p14="http://schemas.microsoft.com/office/powerpoint/2010/main" val="137999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1A43DB-93E5-8694-A9C2-776C86E6CD58}"/>
              </a:ext>
            </a:extLst>
          </p:cNvPr>
          <p:cNvSpPr>
            <a:spLocks noGrp="1"/>
          </p:cNvSpPr>
          <p:nvPr>
            <p:ph type="title"/>
          </p:nvPr>
        </p:nvSpPr>
        <p:spPr>
          <a:xfrm>
            <a:off x="88900" y="1"/>
            <a:ext cx="11264900" cy="876299"/>
          </a:xfrm>
        </p:spPr>
        <p:txBody>
          <a:bodyPr/>
          <a:lstStyle/>
          <a:p>
            <a:r>
              <a:rPr lang="en-US" dirty="0"/>
              <a:t>Prioritize their time with others</a:t>
            </a:r>
          </a:p>
        </p:txBody>
      </p:sp>
      <p:sp>
        <p:nvSpPr>
          <p:cNvPr id="3" name="Content Placeholder 2">
            <a:extLst>
              <a:ext uri="{FF2B5EF4-FFF2-40B4-BE49-F238E27FC236}">
                <a16:creationId xmlns:a16="http://schemas.microsoft.com/office/drawing/2014/main" xmlns="" id="{6FFD99D4-6420-1FA8-52BF-64976F089687}"/>
              </a:ext>
            </a:extLst>
          </p:cNvPr>
          <p:cNvSpPr>
            <a:spLocks noGrp="1"/>
          </p:cNvSpPr>
          <p:nvPr>
            <p:ph idx="1"/>
          </p:nvPr>
        </p:nvSpPr>
        <p:spPr>
          <a:xfrm>
            <a:off x="88900" y="876300"/>
            <a:ext cx="12103100" cy="5981699"/>
          </a:xfrm>
        </p:spPr>
        <p:txBody>
          <a:bodyPr>
            <a:normAutofit/>
          </a:bodyPr>
          <a:lstStyle/>
          <a:p>
            <a:r>
              <a:rPr lang="en-US" sz="3000" dirty="0"/>
              <a:t>Help them maintain a Christ centered perspective--do everything you can to help them prioritize Biblical relationships</a:t>
            </a:r>
          </a:p>
          <a:p>
            <a:r>
              <a:rPr lang="en-US" sz="3000" dirty="0"/>
              <a:t>Encourage regular fellowship meetings</a:t>
            </a:r>
          </a:p>
          <a:p>
            <a:pPr lvl="1"/>
            <a:r>
              <a:rPr lang="en-US" sz="3000" dirty="0"/>
              <a:t>Don’t both stay home</a:t>
            </a:r>
          </a:p>
          <a:p>
            <a:pPr lvl="1"/>
            <a:r>
              <a:rPr lang="en-US" sz="3000" dirty="0"/>
              <a:t>Understand but gently push for truth</a:t>
            </a:r>
          </a:p>
          <a:p>
            <a:r>
              <a:rPr lang="en-US" sz="3000" dirty="0"/>
              <a:t>Encourage special fellowship opportunities—retreats, weekends away, nights out, encourage time with friends</a:t>
            </a:r>
          </a:p>
          <a:p>
            <a:r>
              <a:rPr lang="en-US" sz="3000" dirty="0"/>
              <a:t>Encourage time alone</a:t>
            </a:r>
          </a:p>
          <a:p>
            <a:pPr lvl="1"/>
            <a:r>
              <a:rPr lang="en-US" sz="3000" dirty="0"/>
              <a:t>Figure out a way for both spouses to get some time alone</a:t>
            </a:r>
          </a:p>
        </p:txBody>
      </p:sp>
    </p:spTree>
    <p:extLst>
      <p:ext uri="{BB962C8B-B14F-4D97-AF65-F5344CB8AC3E}">
        <p14:creationId xmlns:p14="http://schemas.microsoft.com/office/powerpoint/2010/main" val="74034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E05A97-3F4C-3D93-CE0C-C871EEFBE89B}"/>
              </a:ext>
            </a:extLst>
          </p:cNvPr>
          <p:cNvSpPr>
            <a:spLocks noGrp="1"/>
          </p:cNvSpPr>
          <p:nvPr>
            <p:ph type="title"/>
          </p:nvPr>
        </p:nvSpPr>
        <p:spPr>
          <a:xfrm>
            <a:off x="165100" y="187325"/>
            <a:ext cx="12026900" cy="841375"/>
          </a:xfrm>
        </p:spPr>
        <p:txBody>
          <a:bodyPr/>
          <a:lstStyle/>
          <a:p>
            <a:r>
              <a:rPr lang="en-US" dirty="0">
                <a:latin typeface="+mn-lt"/>
              </a:rPr>
              <a:t>Obstacle: Critical spirit</a:t>
            </a:r>
          </a:p>
        </p:txBody>
      </p:sp>
      <p:sp>
        <p:nvSpPr>
          <p:cNvPr id="3" name="Content Placeholder 2">
            <a:extLst>
              <a:ext uri="{FF2B5EF4-FFF2-40B4-BE49-F238E27FC236}">
                <a16:creationId xmlns:a16="http://schemas.microsoft.com/office/drawing/2014/main" xmlns="" id="{07595B14-58D1-3DC7-216A-8A169C96279D}"/>
              </a:ext>
            </a:extLst>
          </p:cNvPr>
          <p:cNvSpPr>
            <a:spLocks noGrp="1"/>
          </p:cNvSpPr>
          <p:nvPr>
            <p:ph idx="1"/>
          </p:nvPr>
        </p:nvSpPr>
        <p:spPr>
          <a:xfrm>
            <a:off x="165100" y="1028700"/>
            <a:ext cx="12026900" cy="5740400"/>
          </a:xfrm>
        </p:spPr>
        <p:txBody>
          <a:bodyPr>
            <a:normAutofit/>
          </a:bodyPr>
          <a:lstStyle/>
          <a:p>
            <a:pPr rtl="0">
              <a:spcBef>
                <a:spcPts val="800"/>
              </a:spcBef>
              <a:spcAft>
                <a:spcPts val="0"/>
              </a:spcAft>
            </a:pPr>
            <a:r>
              <a:rPr lang="en-US" sz="3000" i="0" u="none" strike="noStrike" dirty="0">
                <a:effectLst/>
              </a:rPr>
              <a:t>Wives (and husbands can do this too) tend to think their critiques will get them what they want.</a:t>
            </a:r>
            <a:endParaRPr lang="en-US" sz="3000" dirty="0">
              <a:effectLst/>
            </a:endParaRPr>
          </a:p>
          <a:p>
            <a:pPr rtl="0">
              <a:spcBef>
                <a:spcPts val="600"/>
              </a:spcBef>
              <a:spcAft>
                <a:spcPts val="0"/>
              </a:spcAft>
            </a:pPr>
            <a:r>
              <a:rPr lang="en-US" sz="3000" u="none" strike="noStrike" dirty="0">
                <a:effectLst/>
              </a:rPr>
              <a:t>“Some wives act disrespectfully in order to send a message to her husband that she feels unloved.  She thought this would motivate him to love her and appreciate her... She said, “I thought if I did all of this, he’d get the message that I was hurting, frustrated, and angry and that he’d move toward me with understanding and love”  </a:t>
            </a:r>
            <a:r>
              <a:rPr lang="en-US" sz="3000" i="1" u="none" strike="noStrike" dirty="0" err="1">
                <a:effectLst/>
              </a:rPr>
              <a:t>Eggerichs</a:t>
            </a:r>
            <a:r>
              <a:rPr lang="en-US" sz="3000" i="1" u="none" strike="noStrike" dirty="0">
                <a:effectLst/>
              </a:rPr>
              <a:t>, Love and Respect, p.223.</a:t>
            </a:r>
            <a:endParaRPr lang="en-US" sz="3000" dirty="0">
              <a:effectLst/>
            </a:endParaRPr>
          </a:p>
          <a:p>
            <a:pPr marL="0" indent="0">
              <a:buNone/>
            </a:pPr>
            <a:r>
              <a:rPr lang="en-US" sz="3000" b="1" dirty="0"/>
              <a:t>Q: What are some nonverbals and/or </a:t>
            </a:r>
            <a:r>
              <a:rPr lang="en-US" sz="3000" b="1" dirty="0" err="1"/>
              <a:t>verbals</a:t>
            </a:r>
            <a:r>
              <a:rPr lang="en-US" sz="3000" b="1" dirty="0"/>
              <a:t> that would communicate a critical spirit to your spouse?</a:t>
            </a:r>
          </a:p>
        </p:txBody>
      </p:sp>
    </p:spTree>
    <p:extLst>
      <p:ext uri="{BB962C8B-B14F-4D97-AF65-F5344CB8AC3E}">
        <p14:creationId xmlns:p14="http://schemas.microsoft.com/office/powerpoint/2010/main" val="328800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B3E16B-FF69-8D56-0C8A-FD18ED5942C3}"/>
              </a:ext>
            </a:extLst>
          </p:cNvPr>
          <p:cNvSpPr>
            <a:spLocks noGrp="1"/>
          </p:cNvSpPr>
          <p:nvPr>
            <p:ph type="title"/>
          </p:nvPr>
        </p:nvSpPr>
        <p:spPr>
          <a:xfrm>
            <a:off x="0" y="132735"/>
            <a:ext cx="12192000" cy="1002891"/>
          </a:xfrm>
        </p:spPr>
        <p:txBody>
          <a:bodyPr/>
          <a:lstStyle/>
          <a:p>
            <a:r>
              <a:rPr lang="en-US" dirty="0">
                <a:latin typeface="+mn-lt"/>
              </a:rPr>
              <a:t>Critical spirit can come out in micromanaging</a:t>
            </a:r>
          </a:p>
        </p:txBody>
      </p:sp>
      <p:sp>
        <p:nvSpPr>
          <p:cNvPr id="3" name="Content Placeholder 2">
            <a:extLst>
              <a:ext uri="{FF2B5EF4-FFF2-40B4-BE49-F238E27FC236}">
                <a16:creationId xmlns:a16="http://schemas.microsoft.com/office/drawing/2014/main" xmlns="" id="{32A4635F-7828-3912-B016-FEDB19047CD7}"/>
              </a:ext>
            </a:extLst>
          </p:cNvPr>
          <p:cNvSpPr>
            <a:spLocks noGrp="1"/>
          </p:cNvSpPr>
          <p:nvPr>
            <p:ph idx="1"/>
          </p:nvPr>
        </p:nvSpPr>
        <p:spPr>
          <a:xfrm>
            <a:off x="0" y="973393"/>
            <a:ext cx="12192000" cy="5751871"/>
          </a:xfrm>
        </p:spPr>
        <p:txBody>
          <a:bodyPr/>
          <a:lstStyle/>
          <a:p>
            <a:endParaRPr lang="en-US" dirty="0"/>
          </a:p>
          <a:p>
            <a:pPr rtl="0">
              <a:spcBef>
                <a:spcPts val="0"/>
              </a:spcBef>
              <a:spcAft>
                <a:spcPts val="0"/>
              </a:spcAft>
            </a:pPr>
            <a:r>
              <a:rPr lang="en-US" sz="3500" u="none" strike="noStrike" dirty="0">
                <a:effectLst/>
                <a:latin typeface="Calibri" panose="020F0502020204030204" pitchFamily="34" charset="0"/>
              </a:rPr>
              <a:t>“I often hear wives complain that their husbands are too disconnected and passive on family matters.  But why is he passive?  Quite likely in the past, every time he tried to step up to the plate, she had a better idea.  After awhile, he just let her have her way”  </a:t>
            </a:r>
            <a:r>
              <a:rPr lang="en-US" sz="3500" i="0" u="none" strike="noStrike" dirty="0" err="1">
                <a:effectLst/>
                <a:latin typeface="Calibri" panose="020F0502020204030204" pitchFamily="34" charset="0"/>
              </a:rPr>
              <a:t>Eggerichs</a:t>
            </a:r>
            <a:r>
              <a:rPr lang="en-US" sz="3500" i="0" u="none" strike="noStrike" dirty="0">
                <a:effectLst/>
                <a:latin typeface="Calibri" panose="020F0502020204030204" pitchFamily="34" charset="0"/>
              </a:rPr>
              <a:t>, </a:t>
            </a:r>
            <a:r>
              <a:rPr lang="en-US" sz="3500" i="1" u="none" strike="noStrike" dirty="0">
                <a:effectLst/>
                <a:latin typeface="Calibri" panose="020F0502020204030204" pitchFamily="34" charset="0"/>
              </a:rPr>
              <a:t>Love and Respect.</a:t>
            </a:r>
            <a:endParaRPr lang="en-US" sz="3500" i="1" dirty="0"/>
          </a:p>
        </p:txBody>
      </p:sp>
    </p:spTree>
    <p:extLst>
      <p:ext uri="{BB962C8B-B14F-4D97-AF65-F5344CB8AC3E}">
        <p14:creationId xmlns:p14="http://schemas.microsoft.com/office/powerpoint/2010/main" val="169559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07C8A7-F4EE-4920-7249-037DD569207D}"/>
              </a:ext>
            </a:extLst>
          </p:cNvPr>
          <p:cNvSpPr>
            <a:spLocks noGrp="1"/>
          </p:cNvSpPr>
          <p:nvPr>
            <p:ph type="title"/>
          </p:nvPr>
        </p:nvSpPr>
        <p:spPr>
          <a:xfrm>
            <a:off x="0" y="147485"/>
            <a:ext cx="12192000" cy="988141"/>
          </a:xfrm>
        </p:spPr>
        <p:txBody>
          <a:bodyPr/>
          <a:lstStyle/>
          <a:p>
            <a:r>
              <a:rPr lang="en-US" dirty="0"/>
              <a:t>Prioritizing your spouse</a:t>
            </a:r>
          </a:p>
        </p:txBody>
      </p:sp>
      <p:sp>
        <p:nvSpPr>
          <p:cNvPr id="3" name="Content Placeholder 2">
            <a:extLst>
              <a:ext uri="{FF2B5EF4-FFF2-40B4-BE49-F238E27FC236}">
                <a16:creationId xmlns:a16="http://schemas.microsoft.com/office/drawing/2014/main" xmlns="" id="{36C38EE6-99C6-F930-AC76-213B59549C52}"/>
              </a:ext>
            </a:extLst>
          </p:cNvPr>
          <p:cNvSpPr>
            <a:spLocks noGrp="1"/>
          </p:cNvSpPr>
          <p:nvPr>
            <p:ph idx="1"/>
          </p:nvPr>
        </p:nvSpPr>
        <p:spPr>
          <a:xfrm>
            <a:off x="147484" y="1253614"/>
            <a:ext cx="12044516" cy="5456902"/>
          </a:xfrm>
        </p:spPr>
        <p:txBody>
          <a:bodyPr>
            <a:normAutofit/>
          </a:bodyPr>
          <a:lstStyle/>
          <a:p>
            <a:r>
              <a:rPr lang="en-US" sz="3600" dirty="0">
                <a:effectLst/>
                <a:latin typeface="Times New Roman" panose="02020603050405020304" pitchFamily="18" charset="0"/>
                <a:ea typeface="Times New Roman" panose="02020603050405020304" pitchFamily="18" charset="0"/>
              </a:rPr>
              <a:t>Look at your spouse the way God sees them</a:t>
            </a:r>
          </a:p>
          <a:p>
            <a:r>
              <a:rPr lang="en-US" sz="3600" dirty="0">
                <a:effectLst/>
                <a:latin typeface="Times New Roman" panose="02020603050405020304" pitchFamily="18" charset="0"/>
                <a:ea typeface="Times New Roman" panose="02020603050405020304" pitchFamily="18" charset="0"/>
              </a:rPr>
              <a:t>Tim Keller:  "You are helping your spouse become something glorious."  </a:t>
            </a:r>
          </a:p>
          <a:p>
            <a:r>
              <a:rPr lang="en-US" sz="1800" dirty="0">
                <a:solidFill>
                  <a:srgbClr val="222222"/>
                </a:solidFill>
                <a:effectLst/>
                <a:latin typeface="Times New Roman" panose="02020603050405020304" pitchFamily="18" charset="0"/>
                <a:ea typeface="Times New Roman" panose="02020603050405020304" pitchFamily="18" charset="0"/>
              </a:rPr>
              <a:t>.</a:t>
            </a:r>
            <a:endParaRPr lang="en-US" dirty="0"/>
          </a:p>
        </p:txBody>
      </p:sp>
    </p:spTree>
    <p:extLst>
      <p:ext uri="{BB962C8B-B14F-4D97-AF65-F5344CB8AC3E}">
        <p14:creationId xmlns:p14="http://schemas.microsoft.com/office/powerpoint/2010/main" val="197875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DF0EE5-C73C-895F-278B-2253815A3460}"/>
              </a:ext>
            </a:extLst>
          </p:cNvPr>
          <p:cNvSpPr>
            <a:spLocks noGrp="1"/>
          </p:cNvSpPr>
          <p:nvPr>
            <p:ph type="title"/>
          </p:nvPr>
        </p:nvSpPr>
        <p:spPr>
          <a:xfrm>
            <a:off x="127000" y="88901"/>
            <a:ext cx="11976100" cy="1028699"/>
          </a:xfrm>
        </p:spPr>
        <p:txBody>
          <a:bodyPr/>
          <a:lstStyle/>
          <a:p>
            <a:r>
              <a:rPr lang="en-US" dirty="0"/>
              <a:t>Q: Why is it difficult to prioritize your spouse?</a:t>
            </a:r>
          </a:p>
        </p:txBody>
      </p:sp>
      <p:sp>
        <p:nvSpPr>
          <p:cNvPr id="3" name="Content Placeholder 2">
            <a:extLst>
              <a:ext uri="{FF2B5EF4-FFF2-40B4-BE49-F238E27FC236}">
                <a16:creationId xmlns:a16="http://schemas.microsoft.com/office/drawing/2014/main" xmlns="" id="{9E1FEC0E-5F7C-15ED-125E-E681C19A96E1}"/>
              </a:ext>
            </a:extLst>
          </p:cNvPr>
          <p:cNvSpPr>
            <a:spLocks noGrp="1"/>
          </p:cNvSpPr>
          <p:nvPr>
            <p:ph idx="1"/>
          </p:nvPr>
        </p:nvSpPr>
        <p:spPr>
          <a:xfrm>
            <a:off x="127000" y="1117600"/>
            <a:ext cx="11938000" cy="5651499"/>
          </a:xfrm>
        </p:spPr>
        <p:txBody>
          <a:bodyPr/>
          <a:lstStyle/>
          <a:p>
            <a:pPr marL="0" indent="0">
              <a:buNone/>
            </a:pPr>
            <a:r>
              <a:rPr lang="en-US" dirty="0"/>
              <a:t>Today: </a:t>
            </a:r>
          </a:p>
          <a:p>
            <a:r>
              <a:rPr lang="en-US" dirty="0"/>
              <a:t>Why it’s important to prioritize our spouse</a:t>
            </a:r>
          </a:p>
          <a:p>
            <a:r>
              <a:rPr lang="en-US" dirty="0"/>
              <a:t>Why we need to talk about this</a:t>
            </a:r>
          </a:p>
          <a:p>
            <a:r>
              <a:rPr lang="en-US" dirty="0"/>
              <a:t>Prioritize Oneness</a:t>
            </a:r>
          </a:p>
          <a:p>
            <a:r>
              <a:rPr lang="en-US" dirty="0"/>
              <a:t>Prioritize Communication</a:t>
            </a:r>
          </a:p>
          <a:p>
            <a:r>
              <a:rPr lang="en-US" dirty="0"/>
              <a:t>Prioritize understanding and respect</a:t>
            </a:r>
          </a:p>
          <a:p>
            <a:r>
              <a:rPr lang="en-US" dirty="0"/>
              <a:t>Prioritize time with others</a:t>
            </a:r>
          </a:p>
          <a:p>
            <a:r>
              <a:rPr lang="en-US" dirty="0"/>
              <a:t>Obstacle: Critical Spirit</a:t>
            </a:r>
          </a:p>
          <a:p>
            <a:pPr marL="0" indent="0">
              <a:buNone/>
            </a:pPr>
            <a:endParaRPr lang="en-US" dirty="0"/>
          </a:p>
          <a:p>
            <a:endParaRPr lang="en-US" dirty="0"/>
          </a:p>
        </p:txBody>
      </p:sp>
    </p:spTree>
    <p:extLst>
      <p:ext uri="{BB962C8B-B14F-4D97-AF65-F5344CB8AC3E}">
        <p14:creationId xmlns:p14="http://schemas.microsoft.com/office/powerpoint/2010/main" val="3913184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07A555-68C9-D64A-8182-88643044CDFA}"/>
              </a:ext>
            </a:extLst>
          </p:cNvPr>
          <p:cNvSpPr>
            <a:spLocks noGrp="1"/>
          </p:cNvSpPr>
          <p:nvPr>
            <p:ph type="title"/>
          </p:nvPr>
        </p:nvSpPr>
        <p:spPr>
          <a:xfrm>
            <a:off x="123567" y="0"/>
            <a:ext cx="11936627" cy="1025612"/>
          </a:xfrm>
        </p:spPr>
        <p:txBody>
          <a:bodyPr>
            <a:normAutofit/>
          </a:bodyPr>
          <a:lstStyle/>
          <a:p>
            <a:r>
              <a:rPr lang="en-US" dirty="0"/>
              <a:t>Why is it important to prioritize your spouse?</a:t>
            </a:r>
          </a:p>
        </p:txBody>
      </p:sp>
      <p:sp>
        <p:nvSpPr>
          <p:cNvPr id="3" name="Content Placeholder 2">
            <a:extLst>
              <a:ext uri="{FF2B5EF4-FFF2-40B4-BE49-F238E27FC236}">
                <a16:creationId xmlns:a16="http://schemas.microsoft.com/office/drawing/2014/main" xmlns="" id="{0D76B87B-B10D-5B29-0B45-60CC13D24E37}"/>
              </a:ext>
            </a:extLst>
          </p:cNvPr>
          <p:cNvSpPr>
            <a:spLocks noGrp="1"/>
          </p:cNvSpPr>
          <p:nvPr>
            <p:ph idx="1"/>
          </p:nvPr>
        </p:nvSpPr>
        <p:spPr>
          <a:xfrm>
            <a:off x="222422" y="1025612"/>
            <a:ext cx="11969578" cy="5684107"/>
          </a:xfrm>
        </p:spPr>
        <p:txBody>
          <a:bodyPr>
            <a:noAutofit/>
          </a:bodyPr>
          <a:lstStyle/>
          <a:p>
            <a:pPr marL="0" indent="0">
              <a:buNone/>
            </a:pPr>
            <a:r>
              <a:rPr lang="en-US" sz="3300" dirty="0"/>
              <a:t>God’s Design</a:t>
            </a:r>
          </a:p>
          <a:p>
            <a:pPr lvl="1"/>
            <a:r>
              <a:rPr lang="en-US" sz="3300" b="0" i="0" u="none" strike="noStrike" dirty="0">
                <a:effectLst/>
              </a:rPr>
              <a:t>Genesis 2:24 “For this reason a man will leave his father and mother and be united to his wife and they will become one flesh.”</a:t>
            </a:r>
          </a:p>
          <a:p>
            <a:pPr lvl="2"/>
            <a:r>
              <a:rPr lang="en-US" sz="3300" dirty="0">
                <a:effectLst/>
                <a:ea typeface="Times New Roman" panose="02020603050405020304" pitchFamily="18" charset="0"/>
                <a:cs typeface="Times New Roman" panose="02020603050405020304" pitchFamily="18" charset="0"/>
              </a:rPr>
              <a:t>The purpose of marriage is to experience and reflect the image of God—To reflect his Oneness</a:t>
            </a:r>
            <a:endParaRPr lang="en-US" sz="3300" dirty="0"/>
          </a:p>
          <a:p>
            <a:pPr lvl="2"/>
            <a:r>
              <a:rPr lang="en-US" sz="3300" dirty="0"/>
              <a:t>Build and nurture Oneness</a:t>
            </a:r>
          </a:p>
          <a:p>
            <a:pPr lvl="1"/>
            <a:r>
              <a:rPr lang="en-US" sz="3300" b="0" i="0" u="none" strike="noStrike" dirty="0">
                <a:effectLst/>
              </a:rPr>
              <a:t>Ephesians 5:33 Each individual among you is to love his own wife even as himself, and the wife must see to it that she respects her husband.</a:t>
            </a:r>
          </a:p>
          <a:p>
            <a:pPr lvl="2"/>
            <a:r>
              <a:rPr lang="en-US" sz="3300" dirty="0"/>
              <a:t>God designed marriage to not only reflect him, but also to be a place of honor, respect and love. </a:t>
            </a:r>
            <a:endParaRPr lang="en-US" sz="3300" b="0" i="0" u="none" strike="noStrike" dirty="0">
              <a:effectLst/>
            </a:endParaRPr>
          </a:p>
        </p:txBody>
      </p:sp>
    </p:spTree>
    <p:extLst>
      <p:ext uri="{BB962C8B-B14F-4D97-AF65-F5344CB8AC3E}">
        <p14:creationId xmlns:p14="http://schemas.microsoft.com/office/powerpoint/2010/main" val="87396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A4FD2-67AD-4D22-84E8-FEB3EA1980E7}"/>
              </a:ext>
            </a:extLst>
          </p:cNvPr>
          <p:cNvSpPr>
            <a:spLocks noGrp="1"/>
          </p:cNvSpPr>
          <p:nvPr>
            <p:ph type="title"/>
          </p:nvPr>
        </p:nvSpPr>
        <p:spPr>
          <a:xfrm>
            <a:off x="111211" y="123568"/>
            <a:ext cx="12080789" cy="889686"/>
          </a:xfrm>
        </p:spPr>
        <p:txBody>
          <a:bodyPr>
            <a:normAutofit/>
          </a:bodyPr>
          <a:lstStyle/>
          <a:p>
            <a:r>
              <a:rPr lang="en-US" dirty="0"/>
              <a:t>Why is it important to prioritize your spouse?</a:t>
            </a:r>
          </a:p>
        </p:txBody>
      </p:sp>
      <p:sp>
        <p:nvSpPr>
          <p:cNvPr id="3" name="Content Placeholder 2">
            <a:extLst>
              <a:ext uri="{FF2B5EF4-FFF2-40B4-BE49-F238E27FC236}">
                <a16:creationId xmlns:a16="http://schemas.microsoft.com/office/drawing/2014/main" xmlns="" id="{AEA63CDA-00FF-F38B-BBAA-02834D92820D}"/>
              </a:ext>
            </a:extLst>
          </p:cNvPr>
          <p:cNvSpPr>
            <a:spLocks noGrp="1"/>
          </p:cNvSpPr>
          <p:nvPr>
            <p:ph idx="1"/>
          </p:nvPr>
        </p:nvSpPr>
        <p:spPr>
          <a:xfrm>
            <a:off x="234778" y="1013254"/>
            <a:ext cx="11957222" cy="5721178"/>
          </a:xfrm>
        </p:spPr>
        <p:txBody>
          <a:bodyPr>
            <a:normAutofit/>
          </a:bodyPr>
          <a:lstStyle/>
          <a:p>
            <a:pPr marL="0" indent="0">
              <a:buNone/>
            </a:pPr>
            <a:r>
              <a:rPr lang="en-US" sz="3000" dirty="0"/>
              <a:t>Having a good marriage is one of the best things you can do for your children</a:t>
            </a:r>
          </a:p>
          <a:p>
            <a:pPr lvl="1"/>
            <a:r>
              <a:rPr lang="en-US" sz="3000" dirty="0"/>
              <a:t>Stability</a:t>
            </a:r>
          </a:p>
          <a:p>
            <a:pPr lvl="1"/>
            <a:r>
              <a:rPr lang="en-US" sz="3000" dirty="0"/>
              <a:t>Picture of God’s love and unity</a:t>
            </a:r>
          </a:p>
          <a:p>
            <a:pPr lvl="1"/>
            <a:r>
              <a:rPr lang="en-US" sz="3000" dirty="0"/>
              <a:t>Vision for their future life</a:t>
            </a:r>
          </a:p>
          <a:p>
            <a:pPr lvl="1"/>
            <a:r>
              <a:rPr lang="en-US" sz="3000" dirty="0"/>
              <a:t>Helps them develop emotionally and intellectually</a:t>
            </a:r>
          </a:p>
          <a:p>
            <a:r>
              <a:rPr lang="en-US" sz="3000" b="0" i="0" u="none" strike="noStrike" dirty="0">
                <a:effectLst/>
              </a:rPr>
              <a:t>Gottman: “The greatest gift a couple can give their baby is a loving relationship, because that relationship nourishes Baby’s development. The stronger the connection between parents, the healthier the child can grow, both emotionally and intellectually” </a:t>
            </a:r>
            <a:r>
              <a:rPr lang="en-US" sz="3000" b="0" i="1" strike="noStrike" dirty="0">
                <a:effectLst/>
              </a:rPr>
              <a:t>Baby makes three</a:t>
            </a:r>
          </a:p>
          <a:p>
            <a:r>
              <a:rPr lang="en-US" sz="3000" b="0" i="0" u="none" strike="noStrike" dirty="0">
                <a:effectLst/>
              </a:rPr>
              <a:t>Multiple studies show that kids from healthy marriages are healthier and have more successful lives. </a:t>
            </a:r>
            <a:endParaRPr lang="en-US" sz="3000" b="0" i="0" u="sng" strike="noStrike" dirty="0">
              <a:effectLst/>
            </a:endParaRPr>
          </a:p>
        </p:txBody>
      </p:sp>
    </p:spTree>
    <p:extLst>
      <p:ext uri="{BB962C8B-B14F-4D97-AF65-F5344CB8AC3E}">
        <p14:creationId xmlns:p14="http://schemas.microsoft.com/office/powerpoint/2010/main" val="209730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A4F49E-FF18-63D0-F333-1CE7B159F010}"/>
              </a:ext>
            </a:extLst>
          </p:cNvPr>
          <p:cNvSpPr>
            <a:spLocks noGrp="1"/>
          </p:cNvSpPr>
          <p:nvPr>
            <p:ph type="title"/>
          </p:nvPr>
        </p:nvSpPr>
        <p:spPr>
          <a:xfrm>
            <a:off x="0" y="0"/>
            <a:ext cx="12192000" cy="963828"/>
          </a:xfrm>
        </p:spPr>
        <p:txBody>
          <a:bodyPr>
            <a:normAutofit/>
          </a:bodyPr>
          <a:lstStyle/>
          <a:p>
            <a:r>
              <a:rPr lang="en-US" dirty="0"/>
              <a:t>Why is it important to prioritize your spouse?</a:t>
            </a:r>
          </a:p>
        </p:txBody>
      </p:sp>
      <p:sp>
        <p:nvSpPr>
          <p:cNvPr id="3" name="Content Placeholder 2">
            <a:extLst>
              <a:ext uri="{FF2B5EF4-FFF2-40B4-BE49-F238E27FC236}">
                <a16:creationId xmlns:a16="http://schemas.microsoft.com/office/drawing/2014/main" xmlns="" id="{C0168AFE-8494-77CC-E948-6D1AB32DCF7E}"/>
              </a:ext>
            </a:extLst>
          </p:cNvPr>
          <p:cNvSpPr>
            <a:spLocks noGrp="1"/>
          </p:cNvSpPr>
          <p:nvPr>
            <p:ph idx="1"/>
          </p:nvPr>
        </p:nvSpPr>
        <p:spPr>
          <a:xfrm>
            <a:off x="98854" y="963828"/>
            <a:ext cx="12093146" cy="5894172"/>
          </a:xfrm>
        </p:spPr>
        <p:txBody>
          <a:bodyPr>
            <a:normAutofit lnSpcReduction="10000"/>
          </a:bodyPr>
          <a:lstStyle/>
          <a:p>
            <a:pPr marL="0" indent="0">
              <a:buNone/>
            </a:pPr>
            <a:r>
              <a:rPr lang="en-US" sz="3300" dirty="0"/>
              <a:t>Marriage lasts longer than child raising</a:t>
            </a:r>
          </a:p>
          <a:p>
            <a:r>
              <a:rPr lang="en-US" sz="3500" dirty="0"/>
              <a:t>One day your children will move out</a:t>
            </a:r>
          </a:p>
          <a:p>
            <a:r>
              <a:rPr lang="en-US" sz="3500" dirty="0"/>
              <a:t>Great life as empty nesters</a:t>
            </a:r>
          </a:p>
          <a:p>
            <a:endParaRPr lang="en-US" sz="3500" dirty="0"/>
          </a:p>
          <a:p>
            <a:endParaRPr lang="en-US" sz="3500" dirty="0"/>
          </a:p>
          <a:p>
            <a:endParaRPr lang="en-US" sz="3500" dirty="0"/>
          </a:p>
          <a:p>
            <a:endParaRPr lang="en-US" sz="3500" dirty="0"/>
          </a:p>
          <a:p>
            <a:pPr marL="0" indent="0">
              <a:buNone/>
            </a:pPr>
            <a:endParaRPr lang="en-US" sz="3500" dirty="0"/>
          </a:p>
          <a:p>
            <a:endParaRPr lang="en-US" sz="3500" dirty="0"/>
          </a:p>
          <a:p>
            <a:r>
              <a:rPr lang="en-US" sz="3500" dirty="0"/>
              <a:t>THIS IS YOUR MOST IMPORTANT RELATIONSHIP</a:t>
            </a:r>
          </a:p>
        </p:txBody>
      </p:sp>
    </p:spTree>
    <p:extLst>
      <p:ext uri="{BB962C8B-B14F-4D97-AF65-F5344CB8AC3E}">
        <p14:creationId xmlns:p14="http://schemas.microsoft.com/office/powerpoint/2010/main" val="1502792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CC5714-E0E9-6E21-5214-9A3D7298BE66}"/>
              </a:ext>
            </a:extLst>
          </p:cNvPr>
          <p:cNvSpPr>
            <a:spLocks noGrp="1"/>
          </p:cNvSpPr>
          <p:nvPr>
            <p:ph type="title"/>
          </p:nvPr>
        </p:nvSpPr>
        <p:spPr>
          <a:xfrm>
            <a:off x="160637" y="117988"/>
            <a:ext cx="11355859" cy="914400"/>
          </a:xfrm>
        </p:spPr>
        <p:txBody>
          <a:bodyPr/>
          <a:lstStyle/>
          <a:p>
            <a:r>
              <a:rPr lang="en-US" dirty="0"/>
              <a:t>Why do we need to discuss this?</a:t>
            </a:r>
          </a:p>
        </p:txBody>
      </p:sp>
      <p:sp>
        <p:nvSpPr>
          <p:cNvPr id="3" name="Content Placeholder 2">
            <a:extLst>
              <a:ext uri="{FF2B5EF4-FFF2-40B4-BE49-F238E27FC236}">
                <a16:creationId xmlns:a16="http://schemas.microsoft.com/office/drawing/2014/main" xmlns="" id="{3E80AB79-0034-A7C3-A9DD-255354DB8BD5}"/>
              </a:ext>
            </a:extLst>
          </p:cNvPr>
          <p:cNvSpPr>
            <a:spLocks noGrp="1"/>
          </p:cNvSpPr>
          <p:nvPr>
            <p:ph idx="1"/>
          </p:nvPr>
        </p:nvSpPr>
        <p:spPr>
          <a:xfrm>
            <a:off x="160637" y="1032388"/>
            <a:ext cx="11870726" cy="5825611"/>
          </a:xfrm>
        </p:spPr>
        <p:txBody>
          <a:bodyPr>
            <a:normAutofit/>
          </a:bodyPr>
          <a:lstStyle/>
          <a:p>
            <a:r>
              <a:rPr lang="en-US" sz="3500" dirty="0"/>
              <a:t>2/3 of parents experience a significant drop in their couple relationship quality after having a baby.</a:t>
            </a:r>
          </a:p>
          <a:p>
            <a:r>
              <a:rPr lang="en-US" sz="3500" dirty="0"/>
              <a:t>It’s a difficult transition for many</a:t>
            </a:r>
          </a:p>
          <a:p>
            <a:r>
              <a:rPr lang="en-US" sz="3500" dirty="0"/>
              <a:t>Gone is the carefree life</a:t>
            </a:r>
          </a:p>
          <a:p>
            <a:r>
              <a:rPr lang="en-US" sz="3500" dirty="0"/>
              <a:t>New need to figure out how to relate with more restrictions, needs, and distractions</a:t>
            </a:r>
          </a:p>
        </p:txBody>
      </p:sp>
    </p:spTree>
    <p:extLst>
      <p:ext uri="{BB962C8B-B14F-4D97-AF65-F5344CB8AC3E}">
        <p14:creationId xmlns:p14="http://schemas.microsoft.com/office/powerpoint/2010/main" val="36382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BDB745-8726-8F0C-03E4-7F1B0E09A168}"/>
              </a:ext>
            </a:extLst>
          </p:cNvPr>
          <p:cNvSpPr>
            <a:spLocks noGrp="1"/>
          </p:cNvSpPr>
          <p:nvPr>
            <p:ph type="title"/>
          </p:nvPr>
        </p:nvSpPr>
        <p:spPr>
          <a:xfrm>
            <a:off x="-1" y="1"/>
            <a:ext cx="11516497" cy="1173892"/>
          </a:xfrm>
        </p:spPr>
        <p:txBody>
          <a:bodyPr/>
          <a:lstStyle/>
          <a:p>
            <a:r>
              <a:rPr lang="en-US" dirty="0"/>
              <a:t>Prioritize Oneness</a:t>
            </a:r>
          </a:p>
        </p:txBody>
      </p:sp>
      <p:sp>
        <p:nvSpPr>
          <p:cNvPr id="3" name="Content Placeholder 2">
            <a:extLst>
              <a:ext uri="{FF2B5EF4-FFF2-40B4-BE49-F238E27FC236}">
                <a16:creationId xmlns:a16="http://schemas.microsoft.com/office/drawing/2014/main" xmlns="" id="{6668EF58-F311-92E4-BD30-C6D2B72BACC0}"/>
              </a:ext>
            </a:extLst>
          </p:cNvPr>
          <p:cNvSpPr>
            <a:spLocks noGrp="1"/>
          </p:cNvSpPr>
          <p:nvPr>
            <p:ph idx="1"/>
          </p:nvPr>
        </p:nvSpPr>
        <p:spPr>
          <a:xfrm>
            <a:off x="160638" y="1087395"/>
            <a:ext cx="12031362" cy="5659394"/>
          </a:xfrm>
        </p:spPr>
        <p:txBody>
          <a:bodyPr>
            <a:normAutofit fontScale="92500" lnSpcReduction="10000"/>
          </a:bodyPr>
          <a:lstStyle/>
          <a:p>
            <a:pPr marL="0" indent="0">
              <a:buNone/>
            </a:pPr>
            <a:r>
              <a:rPr lang="en-US" sz="3500" dirty="0"/>
              <a:t>You are on the same team—Me to We—back to Me?</a:t>
            </a:r>
          </a:p>
          <a:p>
            <a:r>
              <a:rPr lang="en-US" sz="3500" dirty="0"/>
              <a:t>Prioritize time together</a:t>
            </a:r>
          </a:p>
          <a:p>
            <a:pPr lvl="1"/>
            <a:r>
              <a:rPr lang="en-US" sz="3500" dirty="0"/>
              <a:t>Make dates important</a:t>
            </a:r>
          </a:p>
          <a:p>
            <a:pPr lvl="2"/>
            <a:r>
              <a:rPr lang="en-US" sz="3500" dirty="0"/>
              <a:t>Watch out for parallel lives and business partner relating</a:t>
            </a:r>
          </a:p>
          <a:p>
            <a:pPr lvl="2"/>
            <a:r>
              <a:rPr lang="en-US" sz="3500" dirty="0"/>
              <a:t>Continue to get to know each other—love maps, Gottman cards, Prepare and Enrich, </a:t>
            </a:r>
            <a:r>
              <a:rPr lang="en-US" sz="3500" i="1" dirty="0"/>
              <a:t>7 Principles for Making Marriage Work</a:t>
            </a:r>
          </a:p>
          <a:p>
            <a:pPr lvl="2"/>
            <a:r>
              <a:rPr lang="en-US" sz="3500" dirty="0"/>
              <a:t>Be flexible—be creative</a:t>
            </a:r>
          </a:p>
          <a:p>
            <a:pPr lvl="3"/>
            <a:r>
              <a:rPr lang="en-US" sz="3300" dirty="0"/>
              <a:t>Do what your spouse wants to do</a:t>
            </a:r>
          </a:p>
          <a:p>
            <a:pPr lvl="3"/>
            <a:r>
              <a:rPr lang="en-US" sz="3300" b="0" i="0" dirty="0">
                <a:effectLst/>
              </a:rPr>
              <a:t>Concrete way to encourage engagement and show you care about their opinion</a:t>
            </a:r>
          </a:p>
          <a:p>
            <a:pPr lvl="3"/>
            <a:r>
              <a:rPr lang="en-US" sz="3300" dirty="0"/>
              <a:t>Waiting on him to prepare “perfect” date vs. being able to be thankful and enjoy</a:t>
            </a:r>
            <a:endParaRPr lang="en-US" sz="3300" b="0" i="0" dirty="0">
              <a:effectLst/>
            </a:endParaRPr>
          </a:p>
        </p:txBody>
      </p:sp>
    </p:spTree>
    <p:extLst>
      <p:ext uri="{BB962C8B-B14F-4D97-AF65-F5344CB8AC3E}">
        <p14:creationId xmlns:p14="http://schemas.microsoft.com/office/powerpoint/2010/main" val="872989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BDB745-8726-8F0C-03E4-7F1B0E09A168}"/>
              </a:ext>
            </a:extLst>
          </p:cNvPr>
          <p:cNvSpPr>
            <a:spLocks noGrp="1"/>
          </p:cNvSpPr>
          <p:nvPr>
            <p:ph type="title"/>
          </p:nvPr>
        </p:nvSpPr>
        <p:spPr>
          <a:xfrm>
            <a:off x="-1" y="1"/>
            <a:ext cx="11516497" cy="1173892"/>
          </a:xfrm>
        </p:spPr>
        <p:txBody>
          <a:bodyPr/>
          <a:lstStyle/>
          <a:p>
            <a:r>
              <a:rPr lang="en-US" dirty="0"/>
              <a:t>Prioritize Oneness</a:t>
            </a:r>
          </a:p>
        </p:txBody>
      </p:sp>
      <p:sp>
        <p:nvSpPr>
          <p:cNvPr id="3" name="Content Placeholder 2">
            <a:extLst>
              <a:ext uri="{FF2B5EF4-FFF2-40B4-BE49-F238E27FC236}">
                <a16:creationId xmlns:a16="http://schemas.microsoft.com/office/drawing/2014/main" xmlns="" id="{6668EF58-F311-92E4-BD30-C6D2B72BACC0}"/>
              </a:ext>
            </a:extLst>
          </p:cNvPr>
          <p:cNvSpPr>
            <a:spLocks noGrp="1"/>
          </p:cNvSpPr>
          <p:nvPr>
            <p:ph idx="1"/>
          </p:nvPr>
        </p:nvSpPr>
        <p:spPr>
          <a:xfrm>
            <a:off x="160638" y="1087395"/>
            <a:ext cx="12031362" cy="5659394"/>
          </a:xfrm>
        </p:spPr>
        <p:txBody>
          <a:bodyPr>
            <a:normAutofit lnSpcReduction="10000"/>
          </a:bodyPr>
          <a:lstStyle/>
          <a:p>
            <a:r>
              <a:rPr lang="en-US" sz="3700" dirty="0"/>
              <a:t>Find time—(5:30 in the morning?)</a:t>
            </a:r>
          </a:p>
          <a:p>
            <a:r>
              <a:rPr lang="en-US" sz="3700" dirty="0"/>
              <a:t>Pray together—Make time—Car? Morning? Night?</a:t>
            </a:r>
          </a:p>
          <a:p>
            <a:r>
              <a:rPr lang="en-US" sz="3900" dirty="0"/>
              <a:t>Nurture Fondness and admiration</a:t>
            </a:r>
          </a:p>
          <a:p>
            <a:pPr lvl="2"/>
            <a:r>
              <a:rPr lang="en-US" sz="3700" dirty="0"/>
              <a:t>“Fondness and admiration are two of the most crucial elements in a rewarding and long-lasting romance. Although happily married couples may feel driven to distraction at times by their partner’s personality flaws, they still feel that the person they married is worthy of honor and respect…The simple reason is that fondness and admiration are antidotes for contempt” (Gottman, </a:t>
            </a:r>
            <a:r>
              <a:rPr lang="en-US" sz="3700" i="1" dirty="0"/>
              <a:t>7 Principles</a:t>
            </a:r>
            <a:r>
              <a:rPr lang="en-US" sz="3700" dirty="0"/>
              <a:t>)</a:t>
            </a:r>
          </a:p>
          <a:p>
            <a:endParaRPr lang="en-US" sz="3700" dirty="0"/>
          </a:p>
        </p:txBody>
      </p:sp>
    </p:spTree>
    <p:extLst>
      <p:ext uri="{BB962C8B-B14F-4D97-AF65-F5344CB8AC3E}">
        <p14:creationId xmlns:p14="http://schemas.microsoft.com/office/powerpoint/2010/main" val="334798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3E4F19A7-A959-40BB-972C-4880BAF8EB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2102</TotalTime>
  <Words>1503</Words>
  <Application>Microsoft Office PowerPoint</Application>
  <PresentationFormat>Widescreen</PresentationFormat>
  <Paragraphs>156</Paragraphs>
  <Slides>25</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Times New Roman</vt:lpstr>
      <vt:lpstr>Office Theme</vt:lpstr>
      <vt:lpstr>How to Prioritize your Spouse</vt:lpstr>
      <vt:lpstr>My credentials</vt:lpstr>
      <vt:lpstr>Q: Why is it difficult to prioritize your spouse?</vt:lpstr>
      <vt:lpstr>Why is it important to prioritize your spouse?</vt:lpstr>
      <vt:lpstr>Why is it important to prioritize your spouse?</vt:lpstr>
      <vt:lpstr>Why is it important to prioritize your spouse?</vt:lpstr>
      <vt:lpstr>Why do we need to discuss this?</vt:lpstr>
      <vt:lpstr>Prioritize Oneness</vt:lpstr>
      <vt:lpstr>Prioritize Oneness</vt:lpstr>
      <vt:lpstr>Prioritize Oneness</vt:lpstr>
      <vt:lpstr>Prioritize Communication</vt:lpstr>
      <vt:lpstr>Prioritize Communication</vt:lpstr>
      <vt:lpstr>Prioritize Communication</vt:lpstr>
      <vt:lpstr>Prioritize Communication</vt:lpstr>
      <vt:lpstr>Prioritize Understanding and Respect</vt:lpstr>
      <vt:lpstr>Prioritize Understanding and Respect</vt:lpstr>
      <vt:lpstr>Prioritize Understanding and respect</vt:lpstr>
      <vt:lpstr>Prioritize Understanding and respect</vt:lpstr>
      <vt:lpstr>Prioritize Understanding and respect</vt:lpstr>
      <vt:lpstr>Prioritize Understanding and respect</vt:lpstr>
      <vt:lpstr>Prioritize Understanding and respect</vt:lpstr>
      <vt:lpstr>Prioritize their time with others</vt:lpstr>
      <vt:lpstr>Obstacle: Critical spirit</vt:lpstr>
      <vt:lpstr>Critical spirit can come out in micromanaging</vt:lpstr>
      <vt:lpstr>Prioritizing your spouse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prioritize your spouse</dc:title>
  <dc:creator>Elizabeth Sweet</dc:creator>
  <cp:lastModifiedBy>DoddH</cp:lastModifiedBy>
  <cp:revision>98</cp:revision>
  <dcterms:created xsi:type="dcterms:W3CDTF">2023-05-02T00:25:03Z</dcterms:created>
  <dcterms:modified xsi:type="dcterms:W3CDTF">2023-05-25T14:56:55Z</dcterms:modified>
</cp:coreProperties>
</file>