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3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047089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372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7140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04866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2305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6127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8645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68597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27799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47693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64641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4439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6586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89800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236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03339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69921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58557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55119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278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141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1847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1769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290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334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4884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 b="1"/>
              <a:t>John 7 Jesus and his brothers</a:t>
            </a:r>
            <a:endParaRPr sz="7200"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/>
              <a:t>Identify and overcome “the flesh”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/>
          </a:p>
          <a:p>
            <a:pPr marL="22860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/>
              <a:t>Waiting on God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/>
          </a:p>
          <a:p>
            <a:pPr marL="22860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/>
              <a:t>Reflections on Jesus’ family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800"/>
              <a:t>“for you any time will do”</a:t>
            </a:r>
            <a:endParaRPr sz="1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500"/>
              <a:t>The flesh is always ready to act in own interest.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500"/>
              <a:t>Flesh is natural human desire/will apart from God.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500"/>
              <a:t>When the spiritual influence is gone – flesh remains.        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    </a:t>
            </a:r>
            <a:r>
              <a:rPr lang="en-US" sz="4300"/>
              <a:t>Perhaps </a:t>
            </a:r>
            <a:r>
              <a:rPr lang="en-US" sz="4300" i="1"/>
              <a:t>passive</a:t>
            </a:r>
            <a:r>
              <a:rPr lang="en-US" sz="4300"/>
              <a:t> for human comfort or self protection.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300"/>
              <a:t>        Perhaps </a:t>
            </a:r>
            <a:r>
              <a:rPr lang="en-US" sz="4300" i="1"/>
              <a:t>active</a:t>
            </a:r>
            <a:r>
              <a:rPr lang="en-US" sz="4300"/>
              <a:t> to generate selfish gain or dominance.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500"/>
              <a:t>How can we recognize our own fleshliness?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        </a:t>
            </a:r>
            <a:r>
              <a:rPr lang="en-US" sz="4500"/>
              <a:t>Absence of hearing from God and obeying God.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500"/>
              <a:t>Are you a person who will “Wait on God”?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title"/>
          </p:nvPr>
        </p:nvSpPr>
        <p:spPr>
          <a:xfrm>
            <a:off x="838200" y="-18351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The Flesh		</a:t>
            </a:r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body" idx="1"/>
          </p:nvPr>
        </p:nvSpPr>
        <p:spPr>
          <a:xfrm>
            <a:off x="284480" y="1371600"/>
            <a:ext cx="1147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My defensiveness at Dream Center. 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My action &amp; words in view of “I am right”.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Again, sometimes flesh is passive.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Overcome fleshliness by the Spirit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subTitle" idx="1"/>
          </p:nvPr>
        </p:nvSpPr>
        <p:spPr>
          <a:xfrm>
            <a:off x="95839" y="106052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900"/>
              <a:t>John 7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000" b="1" baseline="30000"/>
              <a:t>6 </a:t>
            </a:r>
            <a:r>
              <a:rPr lang="en-US" sz="5000"/>
              <a:t>Therefore Jesus told them, “My time is not yet here; for you any time will do. </a:t>
            </a:r>
            <a:r>
              <a:rPr lang="en-US" sz="5000" b="1" baseline="30000"/>
              <a:t>7 </a:t>
            </a:r>
            <a:r>
              <a:rPr lang="en-US" sz="5000"/>
              <a:t>The world cannot hate you, but it hates me because I testify that its works are evil. </a:t>
            </a:r>
            <a:r>
              <a:rPr lang="en-US" sz="5000" b="1" baseline="30000"/>
              <a:t>8 </a:t>
            </a:r>
            <a:r>
              <a:rPr lang="en-US" sz="5000"/>
              <a:t>You go to the festival. I am not going up to this festival, because my time has not yet fully come.” </a:t>
            </a:r>
            <a:r>
              <a:rPr lang="en-US" sz="5000" b="1" baseline="30000"/>
              <a:t>9 </a:t>
            </a:r>
            <a:r>
              <a:rPr lang="en-US" sz="5000"/>
              <a:t>After he had said this, he stayed in Galilee.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000" b="1" baseline="30000"/>
              <a:t>10 </a:t>
            </a:r>
            <a:r>
              <a:rPr lang="en-US" sz="5000"/>
              <a:t>However, after his brothers had left for the festival, he went also, not publicly, but in secret.</a:t>
            </a:r>
            <a:r>
              <a:rPr lang="en-US" sz="4400"/>
              <a:t> </a:t>
            </a:r>
            <a:endParaRPr/>
          </a:p>
        </p:txBody>
      </p:sp>
      <p:cxnSp>
        <p:nvCxnSpPr>
          <p:cNvPr id="158" name="Google Shape;158;p25"/>
          <p:cNvCxnSpPr/>
          <p:nvPr/>
        </p:nvCxnSpPr>
        <p:spPr>
          <a:xfrm>
            <a:off x="7249212" y="1913641"/>
            <a:ext cx="4345757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9" name="Google Shape;159;p25"/>
          <p:cNvCxnSpPr/>
          <p:nvPr/>
        </p:nvCxnSpPr>
        <p:spPr>
          <a:xfrm>
            <a:off x="105265" y="2452540"/>
            <a:ext cx="1271048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0" name="Google Shape;160;p25"/>
          <p:cNvCxnSpPr/>
          <p:nvPr/>
        </p:nvCxnSpPr>
        <p:spPr>
          <a:xfrm>
            <a:off x="6890994" y="4196498"/>
            <a:ext cx="5033913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1" name="Google Shape;161;p25"/>
          <p:cNvCxnSpPr/>
          <p:nvPr/>
        </p:nvCxnSpPr>
        <p:spPr>
          <a:xfrm>
            <a:off x="274948" y="4705547"/>
            <a:ext cx="4345757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>
            <a:spLocks noGrp="1"/>
          </p:cNvSpPr>
          <p:nvPr>
            <p:ph type="subTitle" idx="1"/>
          </p:nvPr>
        </p:nvSpPr>
        <p:spPr>
          <a:xfrm>
            <a:off x="95839" y="106052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900"/>
              <a:t>John 7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000" b="1" baseline="30000"/>
              <a:t>6 </a:t>
            </a:r>
            <a:r>
              <a:rPr lang="en-US" sz="5000"/>
              <a:t>Therefore Jesus told them, “My time is not yet here; for you any time will do. </a:t>
            </a:r>
            <a:r>
              <a:rPr lang="en-US" sz="5000" b="1" baseline="30000"/>
              <a:t>7 </a:t>
            </a:r>
            <a:r>
              <a:rPr lang="en-US" sz="5000"/>
              <a:t>The world cannot hate you, but it hates me because I testify that its works are evil. </a:t>
            </a:r>
            <a:r>
              <a:rPr lang="en-US" sz="5000" b="1" baseline="30000"/>
              <a:t>8 </a:t>
            </a:r>
            <a:r>
              <a:rPr lang="en-US" sz="5000"/>
              <a:t>You go to the festival. I am not going up to this festival, because my time has not yet fully come.” </a:t>
            </a:r>
            <a:r>
              <a:rPr lang="en-US" sz="5000" b="1" baseline="30000"/>
              <a:t>9 </a:t>
            </a:r>
            <a:r>
              <a:rPr lang="en-US" sz="5000"/>
              <a:t>After he had said this, he stayed in Galilee.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000" b="1" baseline="30000"/>
              <a:t>10 </a:t>
            </a:r>
            <a:r>
              <a:rPr lang="en-US" sz="5000"/>
              <a:t>However, after his brothers had left for the festival, he went also, not publicly, but in secret.</a:t>
            </a:r>
            <a:r>
              <a:rPr lang="en-US" sz="4400"/>
              <a:t> </a:t>
            </a:r>
            <a:endParaRPr/>
          </a:p>
        </p:txBody>
      </p:sp>
      <p:cxnSp>
        <p:nvCxnSpPr>
          <p:cNvPr id="167" name="Google Shape;167;p26"/>
          <p:cNvCxnSpPr/>
          <p:nvPr/>
        </p:nvCxnSpPr>
        <p:spPr>
          <a:xfrm>
            <a:off x="7249212" y="1913641"/>
            <a:ext cx="4345757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8" name="Google Shape;168;p26"/>
          <p:cNvCxnSpPr/>
          <p:nvPr/>
        </p:nvCxnSpPr>
        <p:spPr>
          <a:xfrm>
            <a:off x="105265" y="2452540"/>
            <a:ext cx="1271048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9" name="Google Shape;169;p26"/>
          <p:cNvCxnSpPr/>
          <p:nvPr/>
        </p:nvCxnSpPr>
        <p:spPr>
          <a:xfrm>
            <a:off x="6890994" y="4196498"/>
            <a:ext cx="5033913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70" name="Google Shape;170;p26"/>
          <p:cNvCxnSpPr/>
          <p:nvPr/>
        </p:nvCxnSpPr>
        <p:spPr>
          <a:xfrm>
            <a:off x="274948" y="4705547"/>
            <a:ext cx="4345757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1" name="Google Shape;171;p26"/>
          <p:cNvSpPr txBox="1"/>
          <p:nvPr/>
        </p:nvSpPr>
        <p:spPr>
          <a:xfrm>
            <a:off x="2082800" y="1180173"/>
            <a:ext cx="8961120" cy="424731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Wait on God.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Wait on God’s leading.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Wait for God’s time.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46632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</a:pPr>
            <a:r>
              <a:rPr lang="en-US" sz="5200" b="1"/>
              <a:t>Benefits of Waiting on God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endParaRPr sz="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</a:pPr>
            <a:r>
              <a:rPr lang="en-US" sz="5200"/>
              <a:t>Psalm 27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b="1" baseline="30000"/>
              <a:t>13 </a:t>
            </a:r>
            <a:r>
              <a:rPr lang="en-US" sz="4800"/>
              <a:t>I remain confident of this:</a:t>
            </a:r>
            <a:r>
              <a:rPr lang="en-US" sz="8800"/>
              <a:t/>
            </a:r>
            <a:br>
              <a:rPr lang="en-US" sz="8800"/>
            </a:br>
            <a:r>
              <a:rPr lang="en-US" sz="4800"/>
              <a:t>    I will see the goodness of the </a:t>
            </a:r>
            <a:r>
              <a:rPr lang="en-US" sz="4800" cap="small"/>
              <a:t>Lord</a:t>
            </a:r>
            <a:r>
              <a:rPr lang="en-US" sz="8800"/>
              <a:t/>
            </a:r>
            <a:br>
              <a:rPr lang="en-US" sz="8800"/>
            </a:br>
            <a:r>
              <a:rPr lang="en-US" sz="4800"/>
              <a:t>    in the land of the living.</a:t>
            </a:r>
            <a:r>
              <a:rPr lang="en-US" sz="8800"/>
              <a:t/>
            </a:r>
            <a:br>
              <a:rPr lang="en-US" sz="8800"/>
            </a:br>
            <a:r>
              <a:rPr lang="en-US" sz="4800" b="1" baseline="30000"/>
              <a:t>14 </a:t>
            </a:r>
            <a:r>
              <a:rPr lang="en-US" sz="4800"/>
              <a:t>Wait for the </a:t>
            </a:r>
            <a:r>
              <a:rPr lang="en-US" sz="4800" cap="small"/>
              <a:t>Lord</a:t>
            </a:r>
            <a:r>
              <a:rPr lang="en-US" sz="4800"/>
              <a:t>;</a:t>
            </a:r>
            <a:r>
              <a:rPr lang="en-US" sz="8800"/>
              <a:t/>
            </a:r>
            <a:br>
              <a:rPr lang="en-US" sz="8800"/>
            </a:br>
            <a:r>
              <a:rPr lang="en-US" sz="4800"/>
              <a:t>    be strong and take heart</a:t>
            </a:r>
            <a:r>
              <a:rPr lang="en-US" sz="8800"/>
              <a:t/>
            </a:r>
            <a:br>
              <a:rPr lang="en-US" sz="8800"/>
            </a:br>
            <a:r>
              <a:rPr lang="en-US" sz="4800"/>
              <a:t>    and wait for the </a:t>
            </a:r>
            <a:r>
              <a:rPr lang="en-US" sz="4800" cap="small"/>
              <a:t>Lord</a:t>
            </a:r>
            <a:r>
              <a:rPr lang="en-US" sz="4800"/>
              <a:t>.</a:t>
            </a:r>
            <a:endParaRPr sz="8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46632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200" b="1"/>
              <a:t>Am I willing to Wait on God?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200"/>
              <a:t>Psalm 130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200" b="1" baseline="30000"/>
              <a:t>5 </a:t>
            </a:r>
            <a:r>
              <a:rPr lang="en-US" sz="5200"/>
              <a:t>I wait for the </a:t>
            </a:r>
            <a:r>
              <a:rPr lang="en-US" sz="5200" cap="small"/>
              <a:t>Lord</a:t>
            </a:r>
            <a:r>
              <a:rPr lang="en-US" sz="5200"/>
              <a:t>, my soul does wait,</a:t>
            </a:r>
            <a:br>
              <a:rPr lang="en-US" sz="5200"/>
            </a:br>
            <a:r>
              <a:rPr lang="en-US" sz="5200"/>
              <a:t>And in His word do I hope.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00"/>
              <a:t/>
            </a:r>
            <a:br>
              <a:rPr lang="en-US" sz="900"/>
            </a:br>
            <a:r>
              <a:rPr lang="en-US" sz="5200" b="1" baseline="30000"/>
              <a:t>6 </a:t>
            </a:r>
            <a:r>
              <a:rPr lang="en-US" sz="5200"/>
              <a:t>My soul </a:t>
            </a:r>
            <a:r>
              <a:rPr lang="en-US" sz="5200" i="1"/>
              <a:t>waits</a:t>
            </a:r>
            <a:r>
              <a:rPr lang="en-US" sz="5200"/>
              <a:t> for the Lord</a:t>
            </a:r>
            <a:br>
              <a:rPr lang="en-US" sz="5200"/>
            </a:br>
            <a:r>
              <a:rPr lang="en-US" sz="5200"/>
              <a:t>More than the watchmen for the morning;</a:t>
            </a:r>
            <a:br>
              <a:rPr lang="en-US" sz="5200"/>
            </a:br>
            <a:r>
              <a:rPr lang="en-US" sz="5200" i="1"/>
              <a:t>Indeed, more than</a:t>
            </a:r>
            <a:r>
              <a:rPr lang="en-US" sz="5200"/>
              <a:t> the watchmen for the morning</a:t>
            </a:r>
            <a:r>
              <a:rPr lang="en-US" sz="4800"/>
              <a:t>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46632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200" b="1"/>
              <a:t>Am I willing to Wait on God?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200"/>
              <a:t>Psalm 130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200" b="1" baseline="30000"/>
              <a:t>5 </a:t>
            </a:r>
            <a:r>
              <a:rPr lang="en-US" sz="5200"/>
              <a:t>I wait for the </a:t>
            </a:r>
            <a:r>
              <a:rPr lang="en-US" sz="5200" cap="small"/>
              <a:t>Lord</a:t>
            </a:r>
            <a:r>
              <a:rPr lang="en-US" sz="5200"/>
              <a:t>, my soul does wait,</a:t>
            </a:r>
            <a:br>
              <a:rPr lang="en-US" sz="5200"/>
            </a:br>
            <a:r>
              <a:rPr lang="en-US" sz="5200"/>
              <a:t>And in His word do I hope.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00"/>
              <a:t/>
            </a:r>
            <a:br>
              <a:rPr lang="en-US" sz="900"/>
            </a:br>
            <a:r>
              <a:rPr lang="en-US" sz="5200" b="1" baseline="30000"/>
              <a:t>6 </a:t>
            </a:r>
            <a:r>
              <a:rPr lang="en-US" sz="5200"/>
              <a:t>My soul </a:t>
            </a:r>
            <a:r>
              <a:rPr lang="en-US" sz="5200" i="1"/>
              <a:t>waits</a:t>
            </a:r>
            <a:r>
              <a:rPr lang="en-US" sz="5200"/>
              <a:t> for the Lord</a:t>
            </a:r>
            <a:br>
              <a:rPr lang="en-US" sz="5200"/>
            </a:br>
            <a:r>
              <a:rPr lang="en-US" sz="5200"/>
              <a:t>More than the watchmen for the morning;</a:t>
            </a:r>
            <a:br>
              <a:rPr lang="en-US" sz="5200"/>
            </a:br>
            <a:r>
              <a:rPr lang="en-US" sz="5200" i="1"/>
              <a:t>Indeed, more than</a:t>
            </a:r>
            <a:r>
              <a:rPr lang="en-US" sz="5200"/>
              <a:t> the watchmen for the morning</a:t>
            </a:r>
            <a:r>
              <a:rPr lang="en-US" sz="4800"/>
              <a:t>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188" name="Google Shape;188;p29"/>
          <p:cNvSpPr txBox="1"/>
          <p:nvPr/>
        </p:nvSpPr>
        <p:spPr>
          <a:xfrm>
            <a:off x="2204720" y="1180174"/>
            <a:ext cx="8839200" cy="550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Not every problem is solved by waiting on the Lord.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Example: Pity party can be solved by counting your blessings.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Example: Boredom can be solved by serving more or making a friend.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0"/>
          <p:cNvSpPr txBox="1">
            <a:spLocks noGrp="1"/>
          </p:cNvSpPr>
          <p:nvPr>
            <p:ph type="title"/>
          </p:nvPr>
        </p:nvSpPr>
        <p:spPr>
          <a:xfrm>
            <a:off x="1331012" y="-12506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/>
              <a:t>Wait on the Lord / Wait </a:t>
            </a:r>
            <a:r>
              <a:rPr lang="en-US" sz="4800" b="1" i="1" u="sng"/>
              <a:t>with</a:t>
            </a:r>
            <a:r>
              <a:rPr lang="en-US" sz="4800" b="1"/>
              <a:t> the Lord</a:t>
            </a:r>
            <a:r>
              <a:rPr lang="en-US"/>
              <a:t>	</a:t>
            </a:r>
            <a:endParaRPr/>
          </a:p>
        </p:txBody>
      </p:sp>
      <p:sp>
        <p:nvSpPr>
          <p:cNvPr id="194" name="Google Shape;194;p30"/>
          <p:cNvSpPr txBox="1">
            <a:spLocks noGrp="1"/>
          </p:cNvSpPr>
          <p:nvPr>
            <p:ph type="body" idx="1"/>
          </p:nvPr>
        </p:nvSpPr>
        <p:spPr>
          <a:xfrm>
            <a:off x="0" y="926174"/>
            <a:ext cx="11582400" cy="5931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In the face of evil.    Jesus at the temple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A wayward child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A time of grief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A time of illness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“Groan in our earthly tent”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Recognition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Vindication    “I was right”</a:t>
            </a:r>
            <a:endParaRPr/>
          </a:p>
          <a:p>
            <a:pPr marL="228600" lvl="0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Overthrow oppression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</a:pPr>
            <a:r>
              <a:rPr lang="en-US" sz="6400"/>
              <a:t>The Flesh wants answers and control </a:t>
            </a:r>
            <a:r>
              <a:rPr lang="en-US" sz="6400" u="sng"/>
              <a:t>now</a:t>
            </a:r>
            <a:r>
              <a:rPr lang="en-US" sz="4800"/>
              <a:t>. </a:t>
            </a:r>
            <a:r>
              <a:rPr lang="en-US" sz="6400"/>
              <a:t>“My will now”</a:t>
            </a:r>
            <a:br>
              <a:rPr lang="en-US" sz="6400"/>
            </a:br>
            <a:endParaRPr sz="11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</a:pPr>
            <a:endParaRPr sz="6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</a:pPr>
            <a:r>
              <a:rPr lang="en-US" sz="6400"/>
              <a:t>&gt;Jesus confidently does his Father’s will. Teaches powerfully at festival.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</a:pPr>
            <a:r>
              <a:rPr lang="en-US" sz="6400"/>
              <a:t>Mind set on the Spirit is life and peace (Romans 8:6). 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1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subTitle" idx="1"/>
          </p:nvPr>
        </p:nvSpPr>
        <p:spPr>
          <a:xfrm>
            <a:off x="160256" y="65989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</a:pPr>
            <a:r>
              <a:rPr lang="en-US" sz="6900"/>
              <a:t>Mark 3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endParaRPr sz="1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b="1" baseline="30000"/>
              <a:t>20 </a:t>
            </a:r>
            <a:r>
              <a:rPr lang="en-US" sz="4800"/>
              <a:t>Then Jesus entered a house, and again a crowd gathered, so that he and his disciples were not even able to eat. </a:t>
            </a:r>
            <a:r>
              <a:rPr lang="en-US" sz="4800" b="1" baseline="30000"/>
              <a:t>21 </a:t>
            </a:r>
            <a:r>
              <a:rPr lang="en-US" sz="4800"/>
              <a:t>When his family heard about this, they went to take charge of him, for they said, </a:t>
            </a:r>
            <a:r>
              <a:rPr lang="en-US" sz="4800" u="sng"/>
              <a:t>“He is out of his mind.”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subTitle" idx="1"/>
          </p:nvPr>
        </p:nvSpPr>
        <p:spPr>
          <a:xfrm>
            <a:off x="160256" y="65989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900"/>
              <a:t>John 7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1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400" b="1" baseline="30000"/>
              <a:t>1 </a:t>
            </a:r>
            <a:r>
              <a:rPr lang="en-US" sz="5400"/>
              <a:t>After this, Jesus went around in Galilee. He did not want to go about in Judea because the Jewish leaders there were looking for a way to kill him. </a:t>
            </a:r>
            <a:r>
              <a:rPr lang="en-US" sz="5400" b="1" baseline="30000"/>
              <a:t>2 </a:t>
            </a:r>
            <a:r>
              <a:rPr lang="en-US" sz="5400"/>
              <a:t>But when the Jewish Festival of Tabernacles was near, </a:t>
            </a:r>
            <a:r>
              <a:rPr lang="en-US" sz="5400" b="1" baseline="30000"/>
              <a:t>3 </a:t>
            </a:r>
            <a:r>
              <a:rPr lang="en-US" sz="5400"/>
              <a:t>Jesus’ brothers said to him, “Leave Galilee and go to Judea, so that your disciples there may see the works you do. </a:t>
            </a:r>
            <a:r>
              <a:rPr lang="en-US" sz="5400" b="1" baseline="30000"/>
              <a:t>4 </a:t>
            </a:r>
            <a:r>
              <a:rPr lang="en-US" sz="5400"/>
              <a:t>No one who wants to become a public figure acts in secret. Since you are doing these things, show yourself to the world.” </a:t>
            </a:r>
            <a:r>
              <a:rPr lang="en-US" sz="5400" b="1" baseline="30000"/>
              <a:t>5 </a:t>
            </a:r>
            <a:r>
              <a:rPr lang="en-US" sz="5400"/>
              <a:t>For even his own brothers did not believe in him.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3"/>
          <p:cNvSpPr txBox="1">
            <a:spLocks noGrp="1"/>
          </p:cNvSpPr>
          <p:nvPr>
            <p:ph type="subTitle" idx="1"/>
          </p:nvPr>
        </p:nvSpPr>
        <p:spPr>
          <a:xfrm>
            <a:off x="160256" y="65989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900"/>
              <a:t>Mark 3</a:t>
            </a:r>
            <a:endParaRPr sz="16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/>
              <a:t>31 Then Jesus’ mother and brothers arrived. Standing outside, they sent someone in to call him. 32 A crowd was sitting around him, and they told him, “Your mother and brothers are outside looking for you.”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6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800"/>
              <a:t>33 </a:t>
            </a:r>
            <a:r>
              <a:rPr lang="en-US" sz="5200"/>
              <a:t>“Who are my mother and my brothers?” he asked.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6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800"/>
              <a:t>34 </a:t>
            </a:r>
            <a:r>
              <a:rPr lang="en-US" sz="5700"/>
              <a:t>Then he looked at those seated in a circle around him and said, “Here are my mother and my brothers! 35 Whoever does God’s will is my brother and sister and mother.”</a:t>
            </a:r>
            <a:endParaRPr sz="5700" u="sn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4"/>
          <p:cNvSpPr txBox="1">
            <a:spLocks noGrp="1"/>
          </p:cNvSpPr>
          <p:nvPr>
            <p:ph type="subTitle" idx="1"/>
          </p:nvPr>
        </p:nvSpPr>
        <p:spPr>
          <a:xfrm>
            <a:off x="160256" y="65989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900"/>
              <a:buNone/>
            </a:pPr>
            <a:r>
              <a:rPr lang="en-US" sz="6900" b="1"/>
              <a:t>Mark 3</a:t>
            </a:r>
            <a:r>
              <a:rPr lang="en-US" sz="6900"/>
              <a:t>:</a:t>
            </a:r>
            <a:r>
              <a:rPr lang="en-US" sz="6000" b="1" baseline="30000"/>
              <a:t>35</a:t>
            </a:r>
            <a:r>
              <a:rPr lang="en-US" sz="5700"/>
              <a:t>Whoever does God’s will is my brother and sister and mother.”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</a:pPr>
            <a:endParaRPr sz="5700" u="sng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rPr lang="en-US" sz="6600" b="1"/>
              <a:t>John 6</a:t>
            </a:r>
            <a:r>
              <a:rPr lang="en-US" sz="6600"/>
              <a:t>:</a:t>
            </a:r>
            <a:r>
              <a:rPr lang="en-US" sz="4800" b="1" baseline="30000"/>
              <a:t>29 </a:t>
            </a:r>
            <a:r>
              <a:rPr lang="en-US" sz="5700"/>
              <a:t>Jesus answered, “The work of God is this: to believe in the one he has sent.”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First Cor 15 here?</a:t>
            </a:r>
            <a:br>
              <a:rPr lang="en-US"/>
            </a:br>
            <a:r>
              <a:rPr lang="en-US"/>
              <a:t>Acts 1 here!</a:t>
            </a:r>
            <a:endParaRPr/>
          </a:p>
        </p:txBody>
      </p:sp>
      <p:sp>
        <p:nvSpPr>
          <p:cNvPr id="220" name="Google Shape;220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Turns out better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 They were with the followers waiting for the Holy Spirit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 Because Mom informed them?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 Because they saw Jesus?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6"/>
          <p:cNvSpPr txBox="1">
            <a:spLocks noGrp="1"/>
          </p:cNvSpPr>
          <p:nvPr>
            <p:ph type="subTitle" idx="1"/>
          </p:nvPr>
        </p:nvSpPr>
        <p:spPr>
          <a:xfrm>
            <a:off x="75414" y="65988"/>
            <a:ext cx="12047455" cy="6792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b="1" u="sng"/>
              <a:t>Jesus’ hardship turns to JOY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/>
              <a:t>Brothers follow Jesus!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     Leaders in Jerusalem church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     Write New Testament letters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1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/>
              <a:t>Application for us?  “Wait on the Lord”.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/>
              <a:t>Wait and act in step with the Spirit.</a:t>
            </a:r>
            <a:endParaRPr/>
          </a:p>
          <a:p>
            <a:pPr marL="57150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/>
              <a:t>Hang in there with family members</a:t>
            </a:r>
            <a:endParaRPr/>
          </a:p>
          <a:p>
            <a:pPr marL="57150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/>
              <a:t>Forgive</a:t>
            </a:r>
            <a:endParaRPr/>
          </a:p>
          <a:p>
            <a:pPr marL="57150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/>
              <a:t>“Always pray and never give up”  Luke 18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7"/>
          <p:cNvSpPr txBox="1">
            <a:spLocks noGrp="1"/>
          </p:cNvSpPr>
          <p:nvPr>
            <p:ph type="title"/>
          </p:nvPr>
        </p:nvSpPr>
        <p:spPr>
          <a:xfrm>
            <a:off x="21993" y="122549"/>
            <a:ext cx="11331808" cy="1568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 b="1" u="sng"/>
              <a:t>Hardship turns to JOY</a:t>
            </a:r>
            <a:r>
              <a:rPr lang="en-US" b="1" u="sng"/>
              <a:t/>
            </a:r>
            <a:br>
              <a:rPr lang="en-US" b="1" u="sng"/>
            </a:br>
            <a:endParaRPr/>
          </a:p>
        </p:txBody>
      </p:sp>
      <p:sp>
        <p:nvSpPr>
          <p:cNvPr id="231" name="Google Shape;231;p37"/>
          <p:cNvSpPr txBox="1">
            <a:spLocks noGrp="1"/>
          </p:cNvSpPr>
          <p:nvPr>
            <p:ph type="body" idx="1"/>
          </p:nvPr>
        </p:nvSpPr>
        <p:spPr>
          <a:xfrm>
            <a:off x="27491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/>
              <a:t>Luke 18  “Always pray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/>
              <a:t>and never give up.”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/>
              <a:t>Make a friend or a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/>
              <a:t>sibling.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endParaRPr sz="480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32" name="Google Shape;232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14305" y="-13529"/>
            <a:ext cx="6155703" cy="6839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8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They that wait upon the Lord  shall renew their strength.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They shall mount up with wings like eagles.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They shall run and not be weary.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They shall walk and not faint.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Teach me Lord, teach me Lord to wait.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endParaRPr sz="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Teach me Lord to wait …     down on my knees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Until in Thy good pleasure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Thou will answer my pleas.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Help me not to rely on what others do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</a:pPr>
            <a:r>
              <a:rPr lang="en-US" sz="3800"/>
              <a:t>but to wait dear Lord for the answer from you.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9"/>
          <p:cNvSpPr txBox="1">
            <a:spLocks noGrp="1"/>
          </p:cNvSpPr>
          <p:nvPr>
            <p:ph type="title"/>
          </p:nvPr>
        </p:nvSpPr>
        <p:spPr>
          <a:xfrm>
            <a:off x="934720" y="365125"/>
            <a:ext cx="10419080" cy="364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 b="1"/>
              <a:t>Beethoven anyone?</a:t>
            </a:r>
            <a:r>
              <a:rPr lang="en-US" sz="6000"/>
              <a:t/>
            </a:r>
            <a:br>
              <a:rPr lang="en-US" sz="6000"/>
            </a:br>
            <a:r>
              <a:rPr lang="en-US" sz="6000"/>
              <a:t/>
            </a:r>
            <a:br>
              <a:rPr lang="en-US" sz="6000"/>
            </a:br>
            <a:r>
              <a:rPr lang="en-US" sz="6000"/>
              <a:t>Joyful Joyful We Adore Thee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b="1"/>
              <a:t>We know the four brothers of Jesus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b="1"/>
              <a:t>James, Joses, Judas, Simon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endParaRPr sz="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b="1"/>
              <a:t>Mark 6:3</a:t>
            </a:r>
            <a:r>
              <a:rPr lang="en-US" sz="4400"/>
              <a:t> Is not this the carpenter, the son of Mary, and brother of James and Joses and Judas and Simon? Are not His sisters here with us?”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1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b="1"/>
              <a:t>Matthew 13:55 &amp; 56 </a:t>
            </a:r>
            <a:r>
              <a:rPr lang="en-US" sz="4400"/>
              <a:t>is the parallel passage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subTitle" idx="1"/>
          </p:nvPr>
        </p:nvSpPr>
        <p:spPr>
          <a:xfrm>
            <a:off x="160256" y="65989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900"/>
              <a:t>John 7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1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400" b="1" baseline="30000"/>
              <a:t>1 </a:t>
            </a:r>
            <a:r>
              <a:rPr lang="en-US" sz="5400"/>
              <a:t>After this, Jesus went around in Galilee. He did not want to go about in Judea because the Jewish leaders there were looking for a way to kill him. </a:t>
            </a:r>
            <a:r>
              <a:rPr lang="en-US" sz="5400" b="1" baseline="30000"/>
              <a:t>2 </a:t>
            </a:r>
            <a:r>
              <a:rPr lang="en-US" sz="5400"/>
              <a:t>But when the Jewish Festival of Tabernacles was near, </a:t>
            </a:r>
            <a:r>
              <a:rPr lang="en-US" sz="5400" b="1" baseline="30000"/>
              <a:t>3 </a:t>
            </a:r>
            <a:r>
              <a:rPr lang="en-US" sz="5400"/>
              <a:t>Jesus’ brothers said to him, “Leave Galilee and go to Judea, so that </a:t>
            </a:r>
            <a:r>
              <a:rPr lang="en-US" sz="5400" i="1" u="sng"/>
              <a:t>your disciples</a:t>
            </a:r>
            <a:r>
              <a:rPr lang="en-US" sz="5400"/>
              <a:t> there may see the works you do. </a:t>
            </a:r>
            <a:r>
              <a:rPr lang="en-US" sz="5400" b="1" baseline="30000"/>
              <a:t>4 </a:t>
            </a:r>
            <a:r>
              <a:rPr lang="en-US" sz="5400"/>
              <a:t>No one who wants to become a public figure acts in secret. Since you are doing these things, show yourself to the world.” </a:t>
            </a:r>
            <a:r>
              <a:rPr lang="en-US" sz="5400" b="1" baseline="30000"/>
              <a:t>5 </a:t>
            </a:r>
            <a:r>
              <a:rPr lang="en-US" sz="5400" u="sng"/>
              <a:t>For even his own brothers did not believe in him.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-94267" y="0"/>
            <a:ext cx="124151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b="1"/>
              <a:t>“They did not believe.”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</a:pPr>
            <a:r>
              <a:rPr lang="en-US" sz="5400" b="1"/>
              <a:t>His brothers did not believe</a:t>
            </a:r>
            <a:endParaRPr sz="4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</a:pPr>
            <a:endParaRPr sz="4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</a:pPr>
            <a:r>
              <a:rPr lang="en-US" sz="4900"/>
              <a:t>Did the brothers know Jesus life was in danger?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       &gt;John the Baptist was beheaded!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       &gt;Nazareth cliff murder attempt   (Luke 4)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endParaRPr sz="440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body" idx="1"/>
          </p:nvPr>
        </p:nvSpPr>
        <p:spPr>
          <a:xfrm>
            <a:off x="0" y="1414020"/>
            <a:ext cx="12192000" cy="5443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800"/>
              <a:t>Jesus did not have their support.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800"/>
              <a:t>        </a:t>
            </a:r>
            <a:r>
              <a:rPr lang="en-US" sz="4800" i="1"/>
              <a:t>Perfect</a:t>
            </a:r>
            <a:r>
              <a:rPr lang="en-US" sz="4800"/>
              <a:t> brother subject to resentment?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800"/>
              <a:t>Misunderstood – “No one who wants to be a public figure acts in secret”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8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800"/>
              <a:t>John the Baptist was a close colleague. His cousin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800"/>
              <a:t>     &gt;Perhaps John with Jesus in Egypt. </a:t>
            </a:r>
            <a:endParaRPr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838200" y="-1195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Hardship for Jesus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>
            <a:spLocks noGrp="1"/>
          </p:cNvSpPr>
          <p:nvPr>
            <p:ph type="subTitle" idx="1"/>
          </p:nvPr>
        </p:nvSpPr>
        <p:spPr>
          <a:xfrm>
            <a:off x="160256" y="65989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900"/>
              <a:t>John 7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000" b="1" baseline="30000"/>
              <a:t>6 </a:t>
            </a:r>
            <a:r>
              <a:rPr lang="en-US" sz="5000"/>
              <a:t>Therefore Jesus told them, “My time is not yet here; for you any time will do. </a:t>
            </a:r>
            <a:r>
              <a:rPr lang="en-US" sz="5000" b="1" baseline="30000"/>
              <a:t>7 </a:t>
            </a:r>
            <a:r>
              <a:rPr lang="en-US" sz="5000"/>
              <a:t>The world cannot hate you, but it hates me because I testify that its works are evil. </a:t>
            </a:r>
            <a:r>
              <a:rPr lang="en-US" sz="5000" b="1" baseline="30000"/>
              <a:t>8 </a:t>
            </a:r>
            <a:r>
              <a:rPr lang="en-US" sz="5000"/>
              <a:t>You go to the festival. I am not going up to this festival, because my time has not yet fully come.” </a:t>
            </a:r>
            <a:r>
              <a:rPr lang="en-US" sz="5000" b="1" baseline="30000"/>
              <a:t>9 </a:t>
            </a:r>
            <a:r>
              <a:rPr lang="en-US" sz="5000"/>
              <a:t>After he had said this, he stayed in Galilee.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000" b="1" baseline="30000"/>
              <a:t>10 </a:t>
            </a:r>
            <a:r>
              <a:rPr lang="en-US" sz="5000"/>
              <a:t>However, after his brothers had left for the festival, he went also, not publicly, but in secret.</a:t>
            </a:r>
            <a:r>
              <a:rPr lang="en-US" sz="4400"/>
              <a:t> </a:t>
            </a:r>
            <a:endParaRPr/>
          </a:p>
        </p:txBody>
      </p:sp>
      <p:sp>
        <p:nvSpPr>
          <p:cNvPr id="126" name="Google Shape;126;p20"/>
          <p:cNvSpPr/>
          <p:nvPr/>
        </p:nvSpPr>
        <p:spPr>
          <a:xfrm>
            <a:off x="1349393" y="1223810"/>
            <a:ext cx="6193411" cy="1282044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>
            <a:spLocks noGrp="1"/>
          </p:cNvSpPr>
          <p:nvPr>
            <p:ph type="subTitle" idx="1"/>
          </p:nvPr>
        </p:nvSpPr>
        <p:spPr>
          <a:xfrm>
            <a:off x="95839" y="106052"/>
            <a:ext cx="11962613" cy="6645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900"/>
              <a:t>John 7       A contrast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5000" b="1" baseline="30000"/>
              <a:t>6 </a:t>
            </a:r>
            <a:r>
              <a:rPr lang="en-US" sz="5000"/>
              <a:t>Therefore Jesus told them, “My time is not yet here; for you any time will do. </a:t>
            </a:r>
            <a:r>
              <a:rPr lang="en-US" sz="5000" b="1" baseline="30000"/>
              <a:t>7 </a:t>
            </a:r>
            <a:r>
              <a:rPr lang="en-US" sz="5000"/>
              <a:t>The world cannot hate you, but it hates me because I testify that its works are evil. </a:t>
            </a:r>
            <a:r>
              <a:rPr lang="en-US" sz="5000" b="1" baseline="30000"/>
              <a:t>8 </a:t>
            </a:r>
            <a:r>
              <a:rPr lang="en-US" sz="5000"/>
              <a:t>You go to the festival. I am not going up to this festival, because my time has not yet fully come.” </a:t>
            </a:r>
            <a:r>
              <a:rPr lang="en-US" sz="5000" b="1" baseline="30000"/>
              <a:t>9 </a:t>
            </a:r>
            <a:r>
              <a:rPr lang="en-US" sz="5000"/>
              <a:t>After he had said this, he stayed in Galilee.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6500" baseline="30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500" baseline="30000"/>
              <a:t>&gt;</a:t>
            </a:r>
            <a:r>
              <a:rPr lang="en-US" sz="7800" baseline="30000"/>
              <a:t>Jesus spoke and acted as the Father instructed</a:t>
            </a:r>
            <a:r>
              <a:rPr lang="en-US" sz="6500" baseline="30000"/>
              <a:t>. </a:t>
            </a:r>
            <a:endParaRPr sz="5800"/>
          </a:p>
        </p:txBody>
      </p:sp>
      <p:sp>
        <p:nvSpPr>
          <p:cNvPr id="132" name="Google Shape;132;p21"/>
          <p:cNvSpPr/>
          <p:nvPr/>
        </p:nvSpPr>
        <p:spPr>
          <a:xfrm>
            <a:off x="1085233" y="1000027"/>
            <a:ext cx="6193411" cy="1282044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21"/>
          <p:cNvCxnSpPr/>
          <p:nvPr/>
        </p:nvCxnSpPr>
        <p:spPr>
          <a:xfrm>
            <a:off x="7066332" y="1395481"/>
            <a:ext cx="4345757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4" name="Google Shape;134;p21"/>
          <p:cNvCxnSpPr/>
          <p:nvPr/>
        </p:nvCxnSpPr>
        <p:spPr>
          <a:xfrm>
            <a:off x="244468" y="1893740"/>
            <a:ext cx="1271048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5" name="Google Shape;135;p21"/>
          <p:cNvCxnSpPr/>
          <p:nvPr/>
        </p:nvCxnSpPr>
        <p:spPr>
          <a:xfrm>
            <a:off x="6911314" y="3322738"/>
            <a:ext cx="5033913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6" name="Google Shape;136;p21"/>
          <p:cNvCxnSpPr/>
          <p:nvPr/>
        </p:nvCxnSpPr>
        <p:spPr>
          <a:xfrm>
            <a:off x="244468" y="3852107"/>
            <a:ext cx="4345757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subTitle" idx="1"/>
          </p:nvPr>
        </p:nvSpPr>
        <p:spPr>
          <a:xfrm>
            <a:off x="0" y="65988"/>
            <a:ext cx="12122869" cy="6792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900"/>
              <a:t>Romans 8  Contrast Flesh &amp; Spirit</a:t>
            </a:r>
            <a:endParaRPr sz="1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400" b="1" baseline="30000"/>
              <a:t> </a:t>
            </a:r>
            <a:r>
              <a:rPr lang="en-US" sz="4800" b="1" baseline="30000"/>
              <a:t>5 </a:t>
            </a:r>
            <a:r>
              <a:rPr lang="en-US" sz="4800"/>
              <a:t>For those who are according to the flesh set their minds on the things of the flesh, but those who are according to the Spirit, the things of the Spirit. </a:t>
            </a:r>
            <a:r>
              <a:rPr lang="en-US" sz="4800" b="1" baseline="30000"/>
              <a:t>6 </a:t>
            </a:r>
            <a:r>
              <a:rPr lang="en-US" sz="4800"/>
              <a:t>For the mind set on the flesh is death, but the mind set on the Spirit is life and peace, </a:t>
            </a:r>
            <a:r>
              <a:rPr lang="en-US" sz="4800" b="1" baseline="30000"/>
              <a:t>7 </a:t>
            </a:r>
            <a:r>
              <a:rPr lang="en-US" sz="4800"/>
              <a:t>because the mind set on the flesh is hostile toward God…</a:t>
            </a:r>
            <a:r>
              <a:rPr lang="en-US" sz="4800" b="1" baseline="30000"/>
              <a:t>8 </a:t>
            </a:r>
            <a:r>
              <a:rPr lang="en-US" sz="4800"/>
              <a:t>and those who are in the flesh cannot please God.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9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600"/>
              <a:t>&gt;Jesus’ brothers set their mind on earthly things.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600"/>
              <a:t>&gt;They were not born again of the Spirit.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4600"/>
              <a:t>&gt;Are you born of the Spirit?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756</Words>
  <Application>Microsoft Office PowerPoint</Application>
  <PresentationFormat>Widescreen</PresentationFormat>
  <Paragraphs>167</Paragraphs>
  <Slides>26</Slides>
  <Notes>26</Notes>
  <HiddenSlides>4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John 7 Jesus and his brothers</vt:lpstr>
      <vt:lpstr>PowerPoint Presentation</vt:lpstr>
      <vt:lpstr>PowerPoint Presentation</vt:lpstr>
      <vt:lpstr>PowerPoint Presentation</vt:lpstr>
      <vt:lpstr>PowerPoint Presentation</vt:lpstr>
      <vt:lpstr>Hardship for Jesus</vt:lpstr>
      <vt:lpstr>PowerPoint Presentation</vt:lpstr>
      <vt:lpstr>PowerPoint Presentation</vt:lpstr>
      <vt:lpstr>PowerPoint Presentation</vt:lpstr>
      <vt:lpstr>PowerPoint Presentation</vt:lpstr>
      <vt:lpstr>The Flesh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Wait on the Lord / Wait with the Lord </vt:lpstr>
      <vt:lpstr>PowerPoint Presentation</vt:lpstr>
      <vt:lpstr>PowerPoint Presentation</vt:lpstr>
      <vt:lpstr>PowerPoint Presentation</vt:lpstr>
      <vt:lpstr>PowerPoint Presentation</vt:lpstr>
      <vt:lpstr>First Cor 15 here? Acts 1 here!</vt:lpstr>
      <vt:lpstr>PowerPoint Presentation</vt:lpstr>
      <vt:lpstr>Hardship turns to JOY </vt:lpstr>
      <vt:lpstr>PowerPoint Presentation</vt:lpstr>
      <vt:lpstr>Beethoven anyone?  Joyful Joyful We Adore Thee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2023-07-15T18:12:00Z</dcterms:modified>
</cp:coreProperties>
</file>