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59"/>
  </p:notesMasterIdLst>
  <p:sldIdLst>
    <p:sldId id="8541" r:id="rId2"/>
    <p:sldId id="9120" r:id="rId3"/>
    <p:sldId id="9173" r:id="rId4"/>
    <p:sldId id="9406" r:id="rId5"/>
    <p:sldId id="9386" r:id="rId6"/>
    <p:sldId id="9387" r:id="rId7"/>
    <p:sldId id="9388" r:id="rId8"/>
    <p:sldId id="9350" r:id="rId9"/>
    <p:sldId id="9351" r:id="rId10"/>
    <p:sldId id="9352" r:id="rId11"/>
    <p:sldId id="9353" r:id="rId12"/>
    <p:sldId id="9407" r:id="rId13"/>
    <p:sldId id="9354" r:id="rId14"/>
    <p:sldId id="9390" r:id="rId15"/>
    <p:sldId id="9358" r:id="rId16"/>
    <p:sldId id="9408" r:id="rId17"/>
    <p:sldId id="9384" r:id="rId18"/>
    <p:sldId id="9360" r:id="rId19"/>
    <p:sldId id="9361" r:id="rId20"/>
    <p:sldId id="9392" r:id="rId21"/>
    <p:sldId id="9362" r:id="rId22"/>
    <p:sldId id="9393" r:id="rId23"/>
    <p:sldId id="9364" r:id="rId24"/>
    <p:sldId id="9394" r:id="rId25"/>
    <p:sldId id="9395" r:id="rId26"/>
    <p:sldId id="9365" r:id="rId27"/>
    <p:sldId id="9367" r:id="rId28"/>
    <p:sldId id="9396" r:id="rId29"/>
    <p:sldId id="9366" r:id="rId30"/>
    <p:sldId id="9369" r:id="rId31"/>
    <p:sldId id="9368" r:id="rId32"/>
    <p:sldId id="9370" r:id="rId33"/>
    <p:sldId id="9398" r:id="rId34"/>
    <p:sldId id="9371" r:id="rId35"/>
    <p:sldId id="9399" r:id="rId36"/>
    <p:sldId id="9400" r:id="rId37"/>
    <p:sldId id="9372" r:id="rId38"/>
    <p:sldId id="9373" r:id="rId39"/>
    <p:sldId id="9374" r:id="rId40"/>
    <p:sldId id="9376" r:id="rId41"/>
    <p:sldId id="9401" r:id="rId42"/>
    <p:sldId id="9377" r:id="rId43"/>
    <p:sldId id="9378" r:id="rId44"/>
    <p:sldId id="9402" r:id="rId45"/>
    <p:sldId id="9385" r:id="rId46"/>
    <p:sldId id="9380" r:id="rId47"/>
    <p:sldId id="9381" r:id="rId48"/>
    <p:sldId id="9379" r:id="rId49"/>
    <p:sldId id="9382" r:id="rId50"/>
    <p:sldId id="9409" r:id="rId51"/>
    <p:sldId id="9383" r:id="rId52"/>
    <p:sldId id="9171" r:id="rId53"/>
    <p:sldId id="9403" r:id="rId54"/>
    <p:sldId id="9404" r:id="rId55"/>
    <p:sldId id="9337" r:id="rId56"/>
    <p:sldId id="9405" r:id="rId57"/>
    <p:sldId id="9272" r:id="rId5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F7B9A8-8D3A-E044-A940-7577D8410DD7}" v="731" dt="2023-02-02T23:56:22.10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077" autoAdjust="0"/>
    <p:restoredTop sz="67812"/>
  </p:normalViewPr>
  <p:slideViewPr>
    <p:cSldViewPr snapToGrid="0">
      <p:cViewPr varScale="1">
        <p:scale>
          <a:sx n="56" d="100"/>
          <a:sy n="56" d="100"/>
        </p:scale>
        <p:origin x="412" y="124"/>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74084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88927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86963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95727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06696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68817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6572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95612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238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4289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00009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600416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66763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15504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498183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6845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228600" algn="r"/>
                <a:tab pos="342900" algn="l"/>
                <a:tab pos="1143000" algn="l"/>
              </a:tabLs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42765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53306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32607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219550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6986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15126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924712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356911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762475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54049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615184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060480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826177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609482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021462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17403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668838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803581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228600" algn="r"/>
                <a:tab pos="342900" algn="l"/>
                <a:tab pos="1143000" algn="l"/>
              </a:tabLst>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915557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56613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620648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700194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633672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928341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013826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443836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68154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972887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989270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238390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9499388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868628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179150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753445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594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16067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99133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5889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67889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2/7/2023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2/7/2023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2/7/2023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2/7/2023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2/7/2023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2/7/2023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2/7/2023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2/7/2023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So Moses and Aaron went to Pharaoh and did what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had commanded them. Aaron threw down his staff before Pharaoh and his officials, and it became a serpent! </a:t>
            </a: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Then Pharaoh called in his own wise men and sorcerers, and these Egyptian magicians did the same thing. </a:t>
            </a: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But then Aaron’s staff swallowed up their staffs.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13 </a:t>
            </a:r>
            <a:r>
              <a:rPr lang="en-US" sz="3800" dirty="0">
                <a:solidFill>
                  <a:schemeClr val="bg1"/>
                </a:solidFill>
                <a:latin typeface="Calibri Light" panose="020F0302020204030204" pitchFamily="34" charset="0"/>
                <a:cs typeface="Calibri Light" panose="020F0302020204030204" pitchFamily="34" charset="0"/>
              </a:rPr>
              <a:t>Pharaoh’s heart, however, remained hard…just as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had predicted.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270689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So go to Pharaoh in the morning as he goes down to the river. </a:t>
            </a: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Then announce to him, ‘Until now, you have refused to listen. </a:t>
            </a: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Look! I will strike the water of the Nile with this staff in my hand, and the river will turn to blood. </a:t>
            </a: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The fish in it will die, and the river will stink.” </a:t>
            </a: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So Moses and Aaron did just as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commanded them.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12238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So go to Pharaoh in the morning as he goes down to the river. </a:t>
            </a: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Then announce to him, ‘Until now, you have refused to listen. </a:t>
            </a: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Look! I will strike the water of the Nile with this staff in my hand, and the river will turn to blood. </a:t>
            </a: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The fish in it will die, and the river will stink.” </a:t>
            </a: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So Moses and Aaron did just as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commanded them.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D1A6170D-1173-F249-5D98-731B290B5C17}"/>
              </a:ext>
            </a:extLst>
          </p:cNvPr>
          <p:cNvSpPr>
            <a:spLocks noChangeArrowheads="1"/>
          </p:cNvSpPr>
          <p:nvPr/>
        </p:nvSpPr>
        <p:spPr bwMode="auto">
          <a:xfrm>
            <a:off x="304800" y="1145468"/>
            <a:ext cx="7194030" cy="531448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xmlns="" id="{C151B07B-361B-F3CF-FE14-4C58ABC337A8}"/>
              </a:ext>
            </a:extLst>
          </p:cNvPr>
          <p:cNvSpPr txBox="1">
            <a:spLocks noChangeArrowheads="1"/>
          </p:cNvSpPr>
          <p:nvPr/>
        </p:nvSpPr>
        <p:spPr bwMode="auto">
          <a:xfrm>
            <a:off x="449616" y="1418365"/>
            <a:ext cx="7179276" cy="5078313"/>
          </a:xfrm>
          <a:prstGeom prst="rect">
            <a:avLst/>
          </a:prstGeom>
          <a:noFill/>
          <a:ln w="38100">
            <a:noFill/>
            <a:miter lim="800000"/>
            <a:headEnd/>
            <a:tailEnd/>
          </a:ln>
        </p:spPr>
        <p:txBody>
          <a:bodyPr wrap="square">
            <a:spAutoFit/>
          </a:bodyPr>
          <a:lstStyle/>
          <a:p>
            <a:pPr marL="17463" lvl="3" algn="ctr">
              <a:lnSpc>
                <a:spcPct val="90000"/>
              </a:lnSpc>
              <a:spcBef>
                <a:spcPts val="0"/>
              </a:spcBef>
              <a:spcAft>
                <a:spcPts val="600"/>
              </a:spcAft>
              <a:buSzPct val="100000"/>
            </a:pPr>
            <a:r>
              <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Nile was bloodstained from the previous Pharoah drowning all the Hebrew baby boys in it. </a:t>
            </a:r>
            <a:endParaRPr lang="en-US" sz="6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60790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But again the magicians of Egypt used their magic and they, too, turned water into blood. Pharaoh’s heart remained hard. He refused to listen to Moses and Aaron. </a:t>
            </a:r>
            <a:r>
              <a:rPr lang="en-US" sz="3800" baseline="30000" dirty="0">
                <a:solidFill>
                  <a:schemeClr val="bg1"/>
                </a:solidFill>
                <a:latin typeface="Calibri Light" panose="020F0302020204030204" pitchFamily="34" charset="0"/>
                <a:cs typeface="Calibri Light" panose="020F0302020204030204" pitchFamily="34" charset="0"/>
              </a:rPr>
              <a:t>23 </a:t>
            </a:r>
            <a:r>
              <a:rPr lang="en-US" sz="3800" dirty="0">
                <a:solidFill>
                  <a:schemeClr val="bg1"/>
                </a:solidFill>
                <a:latin typeface="Calibri Light" panose="020F0302020204030204" pitchFamily="34" charset="0"/>
                <a:cs typeface="Calibri Light" panose="020F0302020204030204" pitchFamily="34" charset="0"/>
              </a:rPr>
              <a:t>Pharaoh returned to his palace and put the whole thing out of his mind. </a:t>
            </a:r>
            <a:r>
              <a:rPr lang="en-US" sz="3800" baseline="30000" dirty="0">
                <a:solidFill>
                  <a:schemeClr val="bg1"/>
                </a:solidFill>
                <a:latin typeface="Calibri Light" panose="020F0302020204030204" pitchFamily="34" charset="0"/>
                <a:cs typeface="Calibri Light" panose="020F0302020204030204" pitchFamily="34" charset="0"/>
              </a:rPr>
              <a:t>24 </a:t>
            </a:r>
            <a:r>
              <a:rPr lang="en-US" sz="3800" dirty="0">
                <a:solidFill>
                  <a:schemeClr val="bg1"/>
                </a:solidFill>
                <a:latin typeface="Calibri Light" panose="020F0302020204030204" pitchFamily="34" charset="0"/>
                <a:cs typeface="Calibri Light" panose="020F0302020204030204" pitchFamily="34" charset="0"/>
              </a:rPr>
              <a:t>The Egyptians dug along the riverbank to find drinking water, for they couldn’t drink the water from the Nile.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65685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again the magicians of Egypt used their magic and they, too, turned water into blood. Pharaoh’s heart remained hard. He refused to listen to Moses and Aaron.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Pharaoh returned to his palace and put the whole thing out of his mind.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24 </a:t>
            </a:r>
            <a:r>
              <a:rPr lang="en-US" sz="3800" dirty="0">
                <a:solidFill>
                  <a:schemeClr val="bg1"/>
                </a:solidFill>
                <a:latin typeface="Calibri Light" panose="020F0302020204030204" pitchFamily="34" charset="0"/>
                <a:cs typeface="Calibri Light" panose="020F0302020204030204" pitchFamily="34" charset="0"/>
              </a:rPr>
              <a:t>The Egyptians dug along the riverbank to find drinking water, for they couldn’t drink the water from the Nile.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030720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‘Go back to Pharaoh and announce to him, “Let my people go.” </a:t>
            </a: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If you refuse…I will send a plague of frogs across your entire land.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7320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‘Go back to Pharaoh and announce to him, “Let my people go.” </a:t>
            </a: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If you refuse…I will send a plague of frogs across your entire land.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024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‘Go back to Pharaoh and announce to him, “Let my people go.” </a:t>
            </a: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If you refuse…I will send a plague of frogs across your entire land.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a:t>
            </a:r>
            <a:r>
              <a:rPr lang="en-US" sz="3800" dirty="0">
                <a:solidFill>
                  <a:schemeClr val="bg1"/>
                </a:solidFill>
                <a:latin typeface="Calibri Light" panose="020F0302020204030204" pitchFamily="34" charset="0"/>
                <a:cs typeface="Calibri Light" panose="020F0302020204030204" pitchFamily="34" charset="0"/>
              </a:rPr>
              <a:t> They will come up out of the river and into your palace, even into your bedroom and onto your bed! They will even jump into your ovens and your kneading bowls.’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818781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So Aaron raised his hand over the waters of Egypt, and frogs came up and covered the whole land! </a:t>
            </a: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But the magicians were able to do the same thing with their magic.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Then Pharaoh begged, “Plead with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to take the frogs away from me and my people. I will let your people go.”</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0303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“You set the time!” Moses replied. “Tell me when you want me to pray for you…Then you and your houses will be rid of the frogs.”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“Do it tomorrow,” Pharaoh said.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So Moses and Aaron left Pharaoh’s palace, and Moses cried out to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a:t>
            </a:r>
            <a:r>
              <a:rPr lang="en-US" sz="3800" baseline="30000" dirty="0">
                <a:solidFill>
                  <a:schemeClr val="bg1"/>
                </a:solidFill>
                <a:latin typeface="Calibri Light" panose="020F0302020204030204" pitchFamily="34" charset="0"/>
                <a:cs typeface="Calibri Light" panose="020F0302020204030204" pitchFamily="34" charset="0"/>
              </a:rPr>
              <a:t>13 </a:t>
            </a:r>
            <a:r>
              <a:rPr lang="en-US" sz="3800" dirty="0">
                <a:solidFill>
                  <a:schemeClr val="bg1"/>
                </a:solidFill>
                <a:latin typeface="Calibri Light" panose="020F0302020204030204" pitchFamily="34" charset="0"/>
                <a:cs typeface="Calibri Light" panose="020F0302020204030204" pitchFamily="34" charset="0"/>
              </a:rPr>
              <a:t>The frogs in the houses, the courtyards, and the fields all died. </a:t>
            </a: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The Egyptians piled them into great heaps, and a terrible stench filled the land. </a:t>
            </a: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But when Pharaoh saw that relief had come, he became stubborn.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04059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75456"/>
            <a:ext cx="11353800" cy="3582519"/>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	God’s people have been enslaved in Egypt for 400 years. </a:t>
            </a:r>
          </a:p>
          <a:p>
            <a:pPr marL="571500" lvl="1"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	God has prepared Moses to lead this rescue mission. </a:t>
            </a:r>
          </a:p>
          <a:p>
            <a:pPr marL="571500" lvl="1" indent="-571500">
              <a:lnSpc>
                <a:spcPct val="90000"/>
              </a:lnSpc>
              <a:spcBef>
                <a:spcPts val="0"/>
              </a:spcBef>
              <a:spcAft>
                <a:spcPts val="0"/>
              </a:spcAft>
            </a:pPr>
            <a:r>
              <a:rPr lang="en-US" sz="4200" dirty="0">
                <a:solidFill>
                  <a:prstClr val="white"/>
                </a:solidFill>
                <a:latin typeface="Calibri Light" panose="020F0302020204030204" pitchFamily="34" charset="0"/>
                <a:cs typeface="Calibri Light" panose="020F0302020204030204" pitchFamily="34" charset="0"/>
              </a:rPr>
              <a:t>►	Now it’s time for one of the great confrontations in history.</a:t>
            </a:r>
          </a:p>
        </p:txBody>
      </p:sp>
      <p:sp>
        <p:nvSpPr>
          <p:cNvPr id="8" name="TextBox 7"/>
          <p:cNvSpPr txBox="1"/>
          <p:nvPr/>
        </p:nvSpPr>
        <p:spPr>
          <a:xfrm>
            <a:off x="228600" y="5"/>
            <a:ext cx="11963400" cy="1169551"/>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7000" dirty="0">
                <a:solidFill>
                  <a:prstClr val="white"/>
                </a:solidFill>
                <a:latin typeface="Century Gothic" panose="020B0502020202020204" pitchFamily="34" charset="0"/>
                <a:cs typeface="Arial" charset="0"/>
              </a:rPr>
              <a:t>Setup</a:t>
            </a:r>
            <a:endParaRPr kumimoji="0" lang="en-US" sz="70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1886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“You set the time!” Moses replied. “Tell me when you want me to pray for you…Then you and your houses will be rid of the frogs.” </a:t>
            </a:r>
          </a:p>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“Do it tomorrow,” Pharaoh said. </a:t>
            </a:r>
          </a:p>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Moses and Aaron left Pharaoh’s palace, and Moses cried out to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frogs in the houses, the courtyards, and the fields all died.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Egyptians piled them into great heaps, and a terrible stench filled the land.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when Pharaoh saw that relief had come, he became </a:t>
            </a:r>
            <a:r>
              <a:rPr lang="en-US" sz="3800" dirty="0">
                <a:solidFill>
                  <a:schemeClr val="bg1"/>
                </a:solidFill>
                <a:latin typeface="Calibri Light" panose="020F0302020204030204" pitchFamily="34" charset="0"/>
                <a:cs typeface="Calibri Light" panose="020F0302020204030204" pitchFamily="34" charset="0"/>
              </a:rPr>
              <a:t>stubborn</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bg1"/>
                </a:solidFill>
                <a:latin typeface="Calibri Light" panose="020F0302020204030204" pitchFamily="34"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575E83E-1C18-1FB1-C854-B9A5AC1E6EB9}"/>
              </a:ext>
            </a:extLst>
          </p:cNvPr>
          <p:cNvSpPr>
            <a:spLocks noChangeArrowheads="1"/>
          </p:cNvSpPr>
          <p:nvPr/>
        </p:nvSpPr>
        <p:spPr bwMode="auto">
          <a:xfrm>
            <a:off x="330993" y="3420571"/>
            <a:ext cx="11530014" cy="20848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9AF64A2-1F76-59A8-DEAD-1DB1C4A03ECC}"/>
              </a:ext>
            </a:extLst>
          </p:cNvPr>
          <p:cNvSpPr txBox="1">
            <a:spLocks noChangeArrowheads="1"/>
          </p:cNvSpPr>
          <p:nvPr/>
        </p:nvSpPr>
        <p:spPr bwMode="auto">
          <a:xfrm>
            <a:off x="335589" y="3615386"/>
            <a:ext cx="11506368" cy="1692771"/>
          </a:xfrm>
          <a:prstGeom prst="rect">
            <a:avLst/>
          </a:prstGeom>
          <a:noFill/>
          <a:ln w="38100">
            <a:noFill/>
            <a:miter lim="800000"/>
            <a:headEnd/>
            <a:tailEnd/>
          </a:ln>
        </p:spPr>
        <p:txBody>
          <a:bodyPr wrap="square">
            <a:spAutoFit/>
          </a:bodyPr>
          <a:lstStyle/>
          <a:p>
            <a:pPr marL="17463" lvl="3" algn="ctr">
              <a:lnSpc>
                <a:spcPct val="90000"/>
              </a:lnSpc>
              <a:spcBef>
                <a:spcPts val="0"/>
              </a:spcBef>
              <a:spcAft>
                <a:spcPts val="600"/>
              </a:spcAft>
              <a:buSzPct val="100000"/>
            </a:pPr>
            <a:r>
              <a:rPr lang="en-US" sz="5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Not the word for harden</a:t>
            </a:r>
          </a:p>
          <a:p>
            <a:pPr marL="17463" lvl="3" algn="ctr">
              <a:lnSpc>
                <a:spcPct val="90000"/>
              </a:lnSpc>
              <a:spcBef>
                <a:spcPts val="0"/>
              </a:spcBef>
              <a:spcAft>
                <a:spcPts val="600"/>
              </a:spcAft>
              <a:buSzPct val="100000"/>
            </a:pPr>
            <a:r>
              <a:rPr lang="en-US" sz="5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a:t>
            </a:r>
            <a:r>
              <a:rPr lang="en-US" sz="55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it. “heavy,” “sluggish,” “indifferent”</a:t>
            </a:r>
          </a:p>
        </p:txBody>
      </p:sp>
    </p:spTree>
    <p:extLst>
      <p:ext uri="{BB962C8B-B14F-4D97-AF65-F5344CB8AC3E}">
        <p14:creationId xmlns:p14="http://schemas.microsoft.com/office/powerpoint/2010/main" val="359064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[The LORD commanded Aaron], “Raise your staff and strike the ground. The dust will turn into swarms of gnats throughout the land of Egypt.”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70481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LORD commanded Aaron], “Raise your staff and </a:t>
            </a:r>
            <a:r>
              <a:rPr lang="en-US" sz="3800" dirty="0">
                <a:solidFill>
                  <a:schemeClr val="bg1"/>
                </a:solidFill>
                <a:latin typeface="Calibri Light" panose="020F0302020204030204" pitchFamily="34" charset="0"/>
                <a:cs typeface="Calibri Light" panose="020F0302020204030204" pitchFamily="34" charset="0"/>
              </a:rPr>
              <a:t>strike the ground.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dust will turn into swarms of gnats throughout the land of Egypt.”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58197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[The LORD commanded Aaron], “Raise your staff and strike the ground. The dust will turn into swarms of gnats throughout the land of Egypt.”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Gnats infested the entire land, covering the Egyptians and their animals. </a:t>
            </a: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Pharaoh’s magicians tried to do the same thing with their secret arts, but this time they failed.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0241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[The LORD commanded Aaron], “Raise your staff and strike the ground. The dust will turn into swarms of gnats throughout the land of Egypt.”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Gnats infested the entire land, covering the Egyptians and their animals. </a:t>
            </a: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Pharaoh’s magicians tried to do the same thing with their secret arts, but this time they failed.</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“This is the finger of God!” the magicians exclaimed to Pharaoh. But Pharaoh’s heart remained hard.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91514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LORD commanded Aaron], “Raise your staff and strike the ground. The dust will turn into swarms of gnats throughout the land of Egypt.” </a:t>
            </a:r>
          </a:p>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Gnats infested the entire land, covering the Egyptians and their animals.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Pharaoh’s magicians tried to do the same thing with their secret arts, but this time they failed.</a:t>
            </a:r>
          </a:p>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19</a:t>
            </a:r>
            <a:r>
              <a:rPr lang="en-US" sz="3800" baseline="30000" dirty="0">
                <a:solidFill>
                  <a:schemeClr val="bg1"/>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cs typeface="Calibri Light" panose="020F0302020204030204" pitchFamily="34" charset="0"/>
              </a:rPr>
              <a:t>“This is the finger of God!”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magicians exclaimed to Pharaoh. But Pharaoh’s heart remained hard.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65815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[The LORD commanded Moses] “Get up early in the morning and stand in Pharaoh’s way as he goes down to the river. Say to him, ‘Let my people go. </a:t>
            </a: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If you refuse, then I will send swarms of flies on you… The Egyptian homes will be filled with flies, and the ground will be covered with them.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8179360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[The LORD commanded Moses] “Get up early in the morning and stand in Pharaoh’s way as he goes down to the river. Say to him, ‘Let my people go. </a:t>
            </a: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If you refuse, then I will send swarms of flies on you… The Egyptian homes will be filled with flies, and the ground will be covered with them.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But this time I will spare the region of Goshen. </a:t>
            </a:r>
            <a:r>
              <a:rPr lang="en-US" sz="3800" baseline="30000" dirty="0">
                <a:solidFill>
                  <a:schemeClr val="bg1"/>
                </a:solidFill>
                <a:latin typeface="Calibri Light" panose="020F0302020204030204" pitchFamily="34" charset="0"/>
                <a:cs typeface="Calibri Light" panose="020F0302020204030204" pitchFamily="34" charset="0"/>
              </a:rPr>
              <a:t>23 </a:t>
            </a:r>
            <a:r>
              <a:rPr lang="en-US" sz="3800" dirty="0">
                <a:solidFill>
                  <a:schemeClr val="bg1"/>
                </a:solidFill>
                <a:latin typeface="Calibri Light" panose="020F0302020204030204" pitchFamily="34" charset="0"/>
                <a:cs typeface="Calibri Light" panose="020F0302020204030204" pitchFamily="34" charset="0"/>
              </a:rPr>
              <a:t>I will make a clear distinction between my people and your people.’ ”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955693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20 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LORD commanded Moses] “Get up early in the morning and stand in Pharaoh’s way as he goes down to the river. Say to him, ‘Let my people go.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If you refuse, then I will send swarms of flies on you… The Egyptian homes will be filled with flies, and the ground will be covered with them. </a:t>
            </a:r>
          </a:p>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this time </a:t>
            </a:r>
            <a:r>
              <a:rPr lang="en-US" sz="3800" dirty="0">
                <a:solidFill>
                  <a:schemeClr val="bg1"/>
                </a:solidFill>
                <a:latin typeface="Calibri Light" panose="020F0302020204030204" pitchFamily="34" charset="0"/>
                <a:cs typeface="Calibri Light" panose="020F0302020204030204" pitchFamily="34" charset="0"/>
              </a:rPr>
              <a:t>I will spare the region of Goshen.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I will make a clear distinction between my people and your people.’ ”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70512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24 </a:t>
            </a:r>
            <a:r>
              <a:rPr lang="en-US" sz="3800" dirty="0">
                <a:solidFill>
                  <a:schemeClr val="bg1"/>
                </a:solidFill>
                <a:latin typeface="Calibri Light" panose="020F0302020204030204" pitchFamily="34" charset="0"/>
                <a:cs typeface="Calibri Light" panose="020F0302020204030204" pitchFamily="34" charset="0"/>
              </a:rPr>
              <a:t>And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did just as he had said.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25 </a:t>
            </a:r>
            <a:r>
              <a:rPr lang="en-US" sz="3800" dirty="0">
                <a:solidFill>
                  <a:schemeClr val="bg1"/>
                </a:solidFill>
                <a:latin typeface="Calibri Light" panose="020F0302020204030204" pitchFamily="34" charset="0"/>
                <a:cs typeface="Calibri Light" panose="020F0302020204030204" pitchFamily="34" charset="0"/>
              </a:rPr>
              <a:t>Pharaoh called for Moses and Aaron. “All right! Go ahead and offer sacrifices to your God,” he said. “But do it here in this land.”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26 </a:t>
            </a:r>
            <a:r>
              <a:rPr lang="en-US" sz="3800" dirty="0">
                <a:solidFill>
                  <a:schemeClr val="bg1"/>
                </a:solidFill>
                <a:latin typeface="Calibri Light" panose="020F0302020204030204" pitchFamily="34" charset="0"/>
                <a:cs typeface="Calibri Light" panose="020F0302020204030204" pitchFamily="34" charset="0"/>
              </a:rPr>
              <a:t>But Moses replied, “That wouldn’t be right…”</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28 </a:t>
            </a:r>
            <a:r>
              <a:rPr lang="en-US" sz="3800" dirty="0">
                <a:solidFill>
                  <a:schemeClr val="bg1"/>
                </a:solidFill>
                <a:latin typeface="Calibri Light" panose="020F0302020204030204" pitchFamily="34" charset="0"/>
                <a:cs typeface="Calibri Light" panose="020F0302020204030204" pitchFamily="34" charset="0"/>
              </a:rPr>
              <a:t>“All right, go ahead,” Pharaoh replied. “I will let you go into the wilderness…But don’t go too far away. Now hurry and pray for me.”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6146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“Pay close attention to this. </a:t>
            </a: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Tell Aaron everything I command you, and Aaron must command Pharaoh to let the people of Israel leave his country. </a:t>
            </a: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I will make Pharaoh’s heart stubborn so I can multiply my miraculous signs and wonders in the land of Egypt. </a:t>
            </a: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Even then Pharaoh will refuse to listen to you. I will bring down my fist on Egypt. Then I will rescue [my people] from the land of Egypt with great acts of judgment. </a:t>
            </a: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[Then] the Egyptians will know that 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9286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29 </a:t>
            </a:r>
            <a:r>
              <a:rPr lang="en-US" sz="3800" dirty="0">
                <a:solidFill>
                  <a:schemeClr val="bg1"/>
                </a:solidFill>
                <a:latin typeface="Calibri Light" panose="020F0302020204030204" pitchFamily="34" charset="0"/>
                <a:cs typeface="Calibri Light" panose="020F0302020204030204" pitchFamily="34" charset="0"/>
              </a:rPr>
              <a:t>Moses answered, “As soon as I leave you, I will pray to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and tomorrow the swarms of flies will disappear…But I am warning you, Pharaoh, don’t lie to us again.”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30 </a:t>
            </a:r>
            <a:r>
              <a:rPr lang="en-US" sz="3800" dirty="0">
                <a:solidFill>
                  <a:schemeClr val="bg1"/>
                </a:solidFill>
                <a:latin typeface="Calibri Light" panose="020F0302020204030204" pitchFamily="34" charset="0"/>
                <a:cs typeface="Calibri Light" panose="020F0302020204030204" pitchFamily="34" charset="0"/>
              </a:rPr>
              <a:t>So Moses left Pharaoh’s palace and pleaded with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a:t>
            </a:r>
            <a:r>
              <a:rPr lang="en-US" sz="3800" baseline="30000" dirty="0">
                <a:solidFill>
                  <a:schemeClr val="bg1"/>
                </a:solidFill>
                <a:latin typeface="Calibri Light" panose="020F0302020204030204" pitchFamily="34" charset="0"/>
                <a:cs typeface="Calibri Light" panose="020F0302020204030204" pitchFamily="34" charset="0"/>
              </a:rPr>
              <a:t>31 </a:t>
            </a:r>
            <a:r>
              <a:rPr lang="en-US" sz="3800" dirty="0">
                <a:solidFill>
                  <a:schemeClr val="bg1"/>
                </a:solidFill>
                <a:latin typeface="Calibri Light" panose="020F0302020204030204" pitchFamily="34" charset="0"/>
                <a:cs typeface="Calibri Light" panose="020F0302020204030204" pitchFamily="34" charset="0"/>
              </a:rPr>
              <a:t>And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did as Moses asked…Not a single fly remained. </a:t>
            </a:r>
            <a:r>
              <a:rPr lang="en-US" sz="3800" baseline="30000" dirty="0">
                <a:solidFill>
                  <a:schemeClr val="bg1"/>
                </a:solidFill>
                <a:latin typeface="Calibri Light" panose="020F0302020204030204" pitchFamily="34" charset="0"/>
                <a:cs typeface="Calibri Light" panose="020F0302020204030204" pitchFamily="34" charset="0"/>
              </a:rPr>
              <a:t>32 </a:t>
            </a:r>
            <a:r>
              <a:rPr lang="en-US" sz="3800" dirty="0">
                <a:solidFill>
                  <a:schemeClr val="bg1"/>
                </a:solidFill>
                <a:latin typeface="Calibri Light" panose="020F0302020204030204" pitchFamily="34" charset="0"/>
                <a:cs typeface="Calibri Light" panose="020F0302020204030204" pitchFamily="34" charset="0"/>
              </a:rPr>
              <a:t>But Pharaoh again became stubborn and refused to let the people go.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8</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501063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“Go back to Pharaoh,”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commanded Moses. “Tell him,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the God of the Hebrews, says: Let my people go.” </a:t>
            </a: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If you continue to hold them… </a:t>
            </a: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the hand of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will strike all your livestock…with a deadly plague. </a:t>
            </a: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But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will again make a distinction between the livestock of the Israelites and that of the Egyptians.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4065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did just as he had said. </a:t>
            </a: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Pharaoh sent his officials to investigate, and they discovered that the Israelites had not lost a single animal! But even so, Pharaoh’s heart remained stubborn and he still refused to let the people go.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and Aaron, “Take handfuls of soot from a brick kiln, and have Moses toss it into the air while Pharaoh watches. </a:t>
            </a: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The ashes will spread like fine dust over the whole land of Egypt, causing festering boils to break out on people and animals throughout the land.”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2259963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did just as he had said.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Pharaoh sent his officials to investigate, and they discovered that the Israelites had not lost a single animal! But even so, Pharaoh’s heart remained stubborn and he still refused to let the people go. </a:t>
            </a:r>
          </a:p>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said to Moses and Aaron, “Take handfuls of </a:t>
            </a:r>
            <a:r>
              <a:rPr lang="en-US" sz="3800" dirty="0">
                <a:solidFill>
                  <a:schemeClr val="bg1"/>
                </a:solidFill>
                <a:latin typeface="Calibri Light" panose="020F0302020204030204" pitchFamily="34" charset="0"/>
                <a:cs typeface="Calibri Light" panose="020F0302020204030204" pitchFamily="34" charset="0"/>
              </a:rPr>
              <a:t>soot from a brick kiln</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and have Moses toss it into the air while Pharaoh watches.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9 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ashes will spread like fine dust over the whole land of Egypt, causing festering boils to break out on people and animals throughout the land.”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F9438E3-CD5A-F5D0-CF54-E90304E3610E}"/>
              </a:ext>
            </a:extLst>
          </p:cNvPr>
          <p:cNvSpPr>
            <a:spLocks noChangeArrowheads="1"/>
          </p:cNvSpPr>
          <p:nvPr/>
        </p:nvSpPr>
        <p:spPr bwMode="auto">
          <a:xfrm>
            <a:off x="330993" y="2323291"/>
            <a:ext cx="11530014" cy="20848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96C80C33-E043-2D07-DEDB-F1DBC5C7F3D1}"/>
              </a:ext>
            </a:extLst>
          </p:cNvPr>
          <p:cNvSpPr txBox="1">
            <a:spLocks noChangeArrowheads="1"/>
          </p:cNvSpPr>
          <p:nvPr/>
        </p:nvSpPr>
        <p:spPr bwMode="auto">
          <a:xfrm>
            <a:off x="335589" y="2518106"/>
            <a:ext cx="11506368" cy="1615827"/>
          </a:xfrm>
          <a:prstGeom prst="rect">
            <a:avLst/>
          </a:prstGeom>
          <a:noFill/>
          <a:ln w="38100">
            <a:noFill/>
            <a:miter lim="800000"/>
            <a:headEnd/>
            <a:tailEnd/>
          </a:ln>
        </p:spPr>
        <p:txBody>
          <a:bodyPr wrap="square">
            <a:spAutoFit/>
          </a:bodyPr>
          <a:lstStyle/>
          <a:p>
            <a:pPr marL="17463" lvl="3" algn="ctr">
              <a:lnSpc>
                <a:spcPct val="90000"/>
              </a:lnSpc>
              <a:spcBef>
                <a:spcPts val="0"/>
              </a:spcBef>
              <a:spcAft>
                <a:spcPts val="600"/>
              </a:spcAft>
              <a:buSzPct val="100000"/>
            </a:pPr>
            <a:r>
              <a:rPr lang="en-US" sz="5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instrument of slavery is the instrument of judgment. </a:t>
            </a:r>
          </a:p>
        </p:txBody>
      </p:sp>
    </p:spTree>
    <p:extLst>
      <p:ext uri="{BB962C8B-B14F-4D97-AF65-F5344CB8AC3E}">
        <p14:creationId xmlns:p14="http://schemas.microsoft.com/office/powerpoint/2010/main" val="47592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Even the magicians were unable to stand before Moses, because the boils had broken out on them. </a:t>
            </a: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But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hardened Pharaoh’s heart.</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[The LORD declared to Pharoah], “There is no one like me in all the earth. </a:t>
            </a: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I could have lifted my hand and struck you and your people with a plague to wipe you off the face of the earth. </a:t>
            </a: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But I have spared you for a purpose—to show you my power and to spread my fame throughout the earth.</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41868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Even the magicians were unable to stand before Moses, because the boils had broken out on them.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hardened Pharaoh’s heart. </a:t>
            </a:r>
          </a:p>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LORD declared to Pharoah], “There is no one like me in all the earth.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I could have lifted my hand and struck you and your people with a plague to wipe you off the face of the earth.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I have spared you for a purpose—to show you my power and to </a:t>
            </a:r>
            <a:r>
              <a:rPr lang="en-US" sz="3800" dirty="0">
                <a:solidFill>
                  <a:schemeClr val="bg1"/>
                </a:solidFill>
                <a:latin typeface="Calibri Light" panose="020F0302020204030204" pitchFamily="34" charset="0"/>
                <a:cs typeface="Calibri Light" panose="020F0302020204030204" pitchFamily="34" charset="0"/>
              </a:rPr>
              <a:t>spread my fame throughout the earth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E4515A1-8B99-9771-5D2D-86F9A3CB7568}"/>
              </a:ext>
            </a:extLst>
          </p:cNvPr>
          <p:cNvSpPr>
            <a:spLocks noChangeArrowheads="1"/>
          </p:cNvSpPr>
          <p:nvPr/>
        </p:nvSpPr>
        <p:spPr bwMode="auto">
          <a:xfrm>
            <a:off x="330993" y="2817289"/>
            <a:ext cx="11530014" cy="20848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05A8E77F-8275-F046-94E3-646136220510}"/>
              </a:ext>
            </a:extLst>
          </p:cNvPr>
          <p:cNvSpPr txBox="1">
            <a:spLocks noChangeArrowheads="1"/>
          </p:cNvSpPr>
          <p:nvPr/>
        </p:nvSpPr>
        <p:spPr bwMode="auto">
          <a:xfrm>
            <a:off x="335589" y="3377864"/>
            <a:ext cx="11506368" cy="923330"/>
          </a:xfrm>
          <a:prstGeom prst="rect">
            <a:avLst/>
          </a:prstGeom>
          <a:noFill/>
          <a:ln w="38100">
            <a:noFill/>
            <a:miter lim="800000"/>
            <a:headEnd/>
            <a:tailEnd/>
          </a:ln>
        </p:spPr>
        <p:txBody>
          <a:bodyPr wrap="square">
            <a:spAutoFit/>
          </a:bodyPr>
          <a:lstStyle/>
          <a:p>
            <a:pPr marL="17463" lvl="3" algn="ctr">
              <a:lnSpc>
                <a:spcPct val="90000"/>
              </a:lnSpc>
              <a:spcBef>
                <a:spcPts val="0"/>
              </a:spcBef>
              <a:spcAft>
                <a:spcPts val="600"/>
              </a:spcAft>
              <a:buSzPct val="100000"/>
            </a:pPr>
            <a:r>
              <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“show my name” (NASB)</a:t>
            </a:r>
          </a:p>
        </p:txBody>
      </p:sp>
    </p:spTree>
    <p:extLst>
      <p:ext uri="{BB962C8B-B14F-4D97-AF65-F5344CB8AC3E}">
        <p14:creationId xmlns:p14="http://schemas.microsoft.com/office/powerpoint/2010/main" val="94282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11 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Even the magicians were unable to stand before Moses, because the boils had broken out on them.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hardened Pharaoh’s heart. </a:t>
            </a:r>
          </a:p>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LORD declared to Pharoah], “There is no one like me in all the earth.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I could have lifted my hand and struck you and your people with a plague to wipe you off the face of the earth.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But I have spared you for a purpose—to show you my power and to </a:t>
            </a:r>
            <a:r>
              <a:rPr lang="en-US" sz="3800" dirty="0">
                <a:solidFill>
                  <a:schemeClr val="bg1"/>
                </a:solidFill>
                <a:latin typeface="Calibri Light" panose="020F0302020204030204" pitchFamily="34" charset="0"/>
                <a:cs typeface="Calibri Light" panose="020F0302020204030204" pitchFamily="34" charset="0"/>
              </a:rPr>
              <a:t>spread my fame throughout the earth</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20A3AB9F-CA27-6C48-9711-AABB4DA76B3F}"/>
              </a:ext>
            </a:extLst>
          </p:cNvPr>
          <p:cNvSpPr>
            <a:spLocks noChangeArrowheads="1"/>
          </p:cNvSpPr>
          <p:nvPr/>
        </p:nvSpPr>
        <p:spPr bwMode="auto">
          <a:xfrm>
            <a:off x="330993" y="2817297"/>
            <a:ext cx="11530014" cy="20848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4DBD999-6E83-6031-8F1B-2A75A8E4B374}"/>
              </a:ext>
            </a:extLst>
          </p:cNvPr>
          <p:cNvSpPr txBox="1">
            <a:spLocks noChangeArrowheads="1"/>
          </p:cNvSpPr>
          <p:nvPr/>
        </p:nvSpPr>
        <p:spPr bwMode="auto">
          <a:xfrm>
            <a:off x="335589" y="3080692"/>
            <a:ext cx="11506368" cy="1615827"/>
          </a:xfrm>
          <a:prstGeom prst="rect">
            <a:avLst/>
          </a:prstGeom>
          <a:noFill/>
          <a:ln w="38100">
            <a:noFill/>
            <a:miter lim="800000"/>
            <a:headEnd/>
            <a:tailEnd/>
          </a:ln>
        </p:spPr>
        <p:txBody>
          <a:bodyPr wrap="square">
            <a:spAutoFit/>
          </a:bodyPr>
          <a:lstStyle/>
          <a:p>
            <a:pPr marL="17463" lvl="3" algn="ctr">
              <a:lnSpc>
                <a:spcPct val="90000"/>
              </a:lnSpc>
              <a:spcBef>
                <a:spcPts val="0"/>
              </a:spcBef>
              <a:spcAft>
                <a:spcPts val="600"/>
              </a:spcAft>
              <a:buSzPct val="100000"/>
            </a:pPr>
            <a:r>
              <a:rPr lang="en-US" sz="5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 did these plagues announce about God’s character? </a:t>
            </a:r>
          </a:p>
        </p:txBody>
      </p:sp>
    </p:spTree>
    <p:extLst>
      <p:ext uri="{BB962C8B-B14F-4D97-AF65-F5344CB8AC3E}">
        <p14:creationId xmlns:p14="http://schemas.microsoft.com/office/powerpoint/2010/main" val="3150346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But you still Lord it over my people and refuse to let them go. </a:t>
            </a: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So tomorrow at this time I will send a hailstorm more devastating than any in all the history of Egypt.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740623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But you still Lord it over my people and refuse to let them go. </a:t>
            </a:r>
            <a:r>
              <a:rPr lang="en-US" sz="3800" baseline="30000" dirty="0">
                <a:solidFill>
                  <a:schemeClr val="bg1"/>
                </a:solidFill>
                <a:latin typeface="Calibri Light" panose="020F0302020204030204" pitchFamily="34" charset="0"/>
                <a:cs typeface="Calibri Light" panose="020F0302020204030204" pitchFamily="34" charset="0"/>
              </a:rPr>
              <a:t>18 </a:t>
            </a:r>
            <a:r>
              <a:rPr lang="en-US" sz="3800" dirty="0">
                <a:solidFill>
                  <a:schemeClr val="bg1"/>
                </a:solidFill>
                <a:latin typeface="Calibri Light" panose="020F0302020204030204" pitchFamily="34" charset="0"/>
                <a:cs typeface="Calibri Light" panose="020F0302020204030204" pitchFamily="34" charset="0"/>
              </a:rPr>
              <a:t>So tomorrow at this time I will send a hailstorm more devastating than any in all the history of Egypt.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Quick! Order your livestock and servants to come in from the fields to find shelter. Any person or animal left outside will die when the hail falls.’ ”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Some of Pharaoh’s officials were afraid because of what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had said. </a:t>
            </a: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But those who paid no attention to the word of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left theirs out in the open.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4601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23 </a:t>
            </a:r>
            <a:r>
              <a:rPr lang="en-US" sz="3800" dirty="0">
                <a:solidFill>
                  <a:schemeClr val="bg1"/>
                </a:solidFill>
                <a:latin typeface="Calibri Light" panose="020F0302020204030204" pitchFamily="34" charset="0"/>
                <a:cs typeface="Calibri Light" panose="020F0302020204030204" pitchFamily="34" charset="0"/>
              </a:rPr>
              <a:t>So Moses lifted his staff toward the sky, and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sent thunder and hail, and lightning flashed toward the earth. </a:t>
            </a:r>
            <a:r>
              <a:rPr lang="en-US" sz="3800" baseline="30000" dirty="0">
                <a:solidFill>
                  <a:schemeClr val="bg1"/>
                </a:solidFill>
                <a:latin typeface="Calibri Light" panose="020F0302020204030204" pitchFamily="34" charset="0"/>
                <a:cs typeface="Calibri Light" panose="020F0302020204030204" pitchFamily="34" charset="0"/>
              </a:rPr>
              <a:t>25 </a:t>
            </a:r>
            <a:r>
              <a:rPr lang="en-US" sz="3800" dirty="0">
                <a:solidFill>
                  <a:schemeClr val="bg1"/>
                </a:solidFill>
                <a:latin typeface="Calibri Light" panose="020F0302020204030204" pitchFamily="34" charset="0"/>
                <a:cs typeface="Calibri Light" panose="020F0302020204030204" pitchFamily="34" charset="0"/>
              </a:rPr>
              <a:t>It left all of Egypt in ruins…Even the trees were destroyed. </a:t>
            </a:r>
            <a:r>
              <a:rPr lang="en-US" sz="3800" baseline="30000" dirty="0">
                <a:solidFill>
                  <a:schemeClr val="bg1"/>
                </a:solidFill>
                <a:latin typeface="Calibri Light" panose="020F0302020204030204" pitchFamily="34" charset="0"/>
                <a:cs typeface="Calibri Light" panose="020F0302020204030204" pitchFamily="34" charset="0"/>
              </a:rPr>
              <a:t>26 </a:t>
            </a:r>
            <a:r>
              <a:rPr lang="en-US" sz="3800" dirty="0">
                <a:solidFill>
                  <a:schemeClr val="bg1"/>
                </a:solidFill>
                <a:latin typeface="Calibri Light" panose="020F0302020204030204" pitchFamily="34" charset="0"/>
                <a:cs typeface="Calibri Light" panose="020F0302020204030204" pitchFamily="34" charset="0"/>
              </a:rPr>
              <a:t>The only place without hail was the region of Goshen.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3717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“Pay close attention to this. </a:t>
            </a: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Tell Aaron everything I command you, and Aaron must command Pharaoh to let the people of Israel leave his country. </a:t>
            </a: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I will make Pharaoh’s heart stubborn so I can multiply my miraculous signs and wonders in the land of Egypt. </a:t>
            </a: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Even then Pharaoh will refuse to listen to you. I will bring down my fist on Egypt. Then I will rescue [my people] from the land of Egypt with great acts of judgment. </a:t>
            </a: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[Then] the Egyptians will know that 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C603F13-AF87-EA3E-544A-6547C32FBE4F}"/>
              </a:ext>
            </a:extLst>
          </p:cNvPr>
          <p:cNvSpPr>
            <a:spLocks noChangeArrowheads="1"/>
          </p:cNvSpPr>
          <p:nvPr/>
        </p:nvSpPr>
        <p:spPr bwMode="auto">
          <a:xfrm>
            <a:off x="350261" y="1393123"/>
            <a:ext cx="11530014" cy="24821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E77ECCC-692F-7C03-CD89-B7C6D66734DD}"/>
              </a:ext>
            </a:extLst>
          </p:cNvPr>
          <p:cNvSpPr txBox="1">
            <a:spLocks noChangeArrowheads="1"/>
          </p:cNvSpPr>
          <p:nvPr/>
        </p:nvSpPr>
        <p:spPr bwMode="auto">
          <a:xfrm>
            <a:off x="373907" y="1492687"/>
            <a:ext cx="11506368" cy="226831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was revealing himself to the Egyptians.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Their immoral behavior flowed from the false religion of Egypt.  </a:t>
            </a:r>
          </a:p>
          <a:p>
            <a:pPr marL="576263" lvl="3" indent="-563563">
              <a:lnSpc>
                <a:spcPct val="90000"/>
              </a:lnSpc>
              <a:spcBef>
                <a:spcPts val="0"/>
              </a:spcBef>
              <a:spcAft>
                <a:spcPts val="12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was giving them a chance to change their minds.</a:t>
            </a:r>
          </a:p>
        </p:txBody>
      </p:sp>
      <p:sp>
        <p:nvSpPr>
          <p:cNvPr id="4" name="Rectangle 3">
            <a:extLst>
              <a:ext uri="{FF2B5EF4-FFF2-40B4-BE49-F238E27FC236}">
                <a16:creationId xmlns:a16="http://schemas.microsoft.com/office/drawing/2014/main" xmlns="" id="{0B71C177-10F3-08F7-B732-D6AD8798D132}"/>
              </a:ext>
            </a:extLst>
          </p:cNvPr>
          <p:cNvSpPr>
            <a:spLocks noChangeArrowheads="1"/>
          </p:cNvSpPr>
          <p:nvPr/>
        </p:nvSpPr>
        <p:spPr bwMode="auto">
          <a:xfrm>
            <a:off x="330993" y="4011122"/>
            <a:ext cx="11530014" cy="24821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B843059-F2C6-969C-6FB6-0DF3E8F53C56}"/>
              </a:ext>
            </a:extLst>
          </p:cNvPr>
          <p:cNvSpPr txBox="1">
            <a:spLocks noChangeArrowheads="1"/>
          </p:cNvSpPr>
          <p:nvPr/>
        </p:nvSpPr>
        <p:spPr bwMode="auto">
          <a:xfrm>
            <a:off x="354639" y="4282136"/>
            <a:ext cx="11506368" cy="1920526"/>
          </a:xfrm>
          <a:prstGeom prst="rect">
            <a:avLst/>
          </a:prstGeom>
          <a:noFill/>
          <a:ln w="38100">
            <a:noFill/>
            <a:miter lim="800000"/>
            <a:headEnd/>
            <a:tailEnd/>
          </a:ln>
        </p:spPr>
        <p:txBody>
          <a:bodyPr wrap="square">
            <a:spAutoFit/>
          </a:bodyPr>
          <a:lstStyle/>
          <a:p>
            <a:pPr marL="576263" lvl="3" indent="1588">
              <a:lnSpc>
                <a:spcPct val="90000"/>
              </a:lnSpc>
              <a:spcBef>
                <a:spcPts val="0"/>
              </a:spcBef>
              <a:spcAft>
                <a:spcPts val="60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Exodus 12:38: “A rabble of non-Israelites went with them, along with great flocks and herds of livestock.” </a:t>
            </a:r>
            <a:endParaRPr lang="en-US" sz="4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26438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500"/>
                            </p:stCondLst>
                            <p:childTnLst>
                              <p:par>
                                <p:cTn id="29" presetID="1"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27 </a:t>
            </a:r>
            <a:r>
              <a:rPr lang="en-US" sz="3800" dirty="0">
                <a:solidFill>
                  <a:schemeClr val="bg1"/>
                </a:solidFill>
                <a:latin typeface="Calibri Light" panose="020F0302020204030204" pitchFamily="34" charset="0"/>
                <a:cs typeface="Calibri Light" panose="020F0302020204030204" pitchFamily="34" charset="0"/>
              </a:rPr>
              <a:t>Then Pharaoh quickly summoned Moses and Aaron. “This time I have sinned,” he confessed.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is the righteous one, and my people and I are wrong. </a:t>
            </a:r>
            <a:r>
              <a:rPr lang="en-US" sz="3800" baseline="30000" dirty="0">
                <a:solidFill>
                  <a:schemeClr val="bg1"/>
                </a:solidFill>
                <a:latin typeface="Calibri Light" panose="020F0302020204030204" pitchFamily="34" charset="0"/>
                <a:cs typeface="Calibri Light" panose="020F0302020204030204" pitchFamily="34" charset="0"/>
              </a:rPr>
              <a:t>28 </a:t>
            </a:r>
            <a:r>
              <a:rPr lang="en-US" sz="3800" dirty="0">
                <a:solidFill>
                  <a:schemeClr val="bg1"/>
                </a:solidFill>
                <a:latin typeface="Calibri Light" panose="020F0302020204030204" pitchFamily="34" charset="0"/>
                <a:cs typeface="Calibri Light" panose="020F0302020204030204" pitchFamily="34" charset="0"/>
              </a:rPr>
              <a:t>Please beg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to end this terrifying thunder and hail. We’ve had enough. I will let you go; you don’t need to stay any longer.”</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255471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Pharaoh quickly summoned Moses and Aaron. </a:t>
            </a:r>
            <a:r>
              <a:rPr lang="en-US" sz="3800" dirty="0">
                <a:solidFill>
                  <a:schemeClr val="bg1"/>
                </a:solidFill>
                <a:latin typeface="Calibri Light" panose="020F0302020204030204" pitchFamily="34" charset="0"/>
                <a:cs typeface="Calibri Light" panose="020F0302020204030204" pitchFamily="34" charset="0"/>
              </a:rPr>
              <a:t>“This time I have sinned,” he confessed.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is the righteous one, and my people and I are wrong. </a:t>
            </a:r>
            <a:r>
              <a:rPr lang="en-US" sz="3800" baseline="30000" dirty="0">
                <a:solidFill>
                  <a:schemeClr val="bg1"/>
                </a:solidFill>
                <a:latin typeface="Calibri Light" panose="020F0302020204030204" pitchFamily="34" charset="0"/>
                <a:cs typeface="Calibri Light" panose="020F0302020204030204" pitchFamily="34" charset="0"/>
              </a:rPr>
              <a:t>2</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8 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Please beg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to end this terrifying thunder and hail. We’ve had enough. I will let you go; you don’t need to stay any longer.”</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868891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33 </a:t>
            </a:r>
            <a:r>
              <a:rPr lang="en-US" sz="3800" dirty="0">
                <a:solidFill>
                  <a:schemeClr val="bg1"/>
                </a:solidFill>
                <a:latin typeface="Calibri Light" panose="020F0302020204030204" pitchFamily="34" charset="0"/>
                <a:cs typeface="Calibri Light" panose="020F0302020204030204" pitchFamily="34" charset="0"/>
              </a:rPr>
              <a:t>So Moses left Pharaoh’s court and went out of the city. When he lifted his hands to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the thunder and hail stopped. </a:t>
            </a:r>
            <a:r>
              <a:rPr lang="en-US" sz="3800" baseline="30000" dirty="0">
                <a:solidFill>
                  <a:schemeClr val="bg1"/>
                </a:solidFill>
                <a:latin typeface="Calibri Light" panose="020F0302020204030204" pitchFamily="34" charset="0"/>
                <a:cs typeface="Calibri Light" panose="020F0302020204030204" pitchFamily="34" charset="0"/>
              </a:rPr>
              <a:t>34 </a:t>
            </a:r>
            <a:r>
              <a:rPr lang="en-US" sz="3800" dirty="0">
                <a:solidFill>
                  <a:schemeClr val="bg1"/>
                </a:solidFill>
                <a:latin typeface="Calibri Light" panose="020F0302020204030204" pitchFamily="34" charset="0"/>
                <a:cs typeface="Calibri Light" panose="020F0302020204030204" pitchFamily="34" charset="0"/>
              </a:rPr>
              <a:t>But when Pharaoh saw [this] he and his officials sinned again, and Pharaoh again became stubborn [and] </a:t>
            </a:r>
            <a:r>
              <a:rPr lang="en-US" sz="3800" baseline="30000" dirty="0">
                <a:solidFill>
                  <a:schemeClr val="bg1"/>
                </a:solidFill>
                <a:latin typeface="Calibri Light" panose="020F0302020204030204" pitchFamily="34" charset="0"/>
                <a:cs typeface="Calibri Light" panose="020F0302020204030204" pitchFamily="34" charset="0"/>
              </a:rPr>
              <a:t>35</a:t>
            </a:r>
            <a:r>
              <a:rPr lang="en-US" sz="3800" dirty="0">
                <a:solidFill>
                  <a:schemeClr val="bg1"/>
                </a:solidFill>
                <a:latin typeface="Calibri Light" panose="020F0302020204030204" pitchFamily="34" charset="0"/>
                <a:cs typeface="Calibri Light" panose="020F0302020204030204" pitchFamily="34" charset="0"/>
              </a:rPr>
              <a:t> refused to let the people leave.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9</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56244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So Moses and Aaron went to Pharaoh and said, “This is what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the God of the Hebrews, says: How long will you refuse to submit to me? Let my people go, so they can worship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7310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Moses and Aaron went to Pharaoh and said, “This is what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 God of the Hebrews, says: </a:t>
            </a:r>
            <a:r>
              <a:rPr lang="en-US" sz="3800" dirty="0">
                <a:solidFill>
                  <a:schemeClr val="bg1"/>
                </a:solidFill>
                <a:latin typeface="Calibri Light" panose="020F0302020204030204" pitchFamily="34" charset="0"/>
                <a:cs typeface="Calibri Light" panose="020F0302020204030204" pitchFamily="34" charset="0"/>
              </a:rPr>
              <a:t>How long will you refuse to submit to me?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Let my people go, so they can worship me.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3ACF659-996C-63DC-E443-EED7E2FECB30}"/>
              </a:ext>
            </a:extLst>
          </p:cNvPr>
          <p:cNvSpPr>
            <a:spLocks noChangeArrowheads="1"/>
          </p:cNvSpPr>
          <p:nvPr/>
        </p:nvSpPr>
        <p:spPr bwMode="auto">
          <a:xfrm>
            <a:off x="986313" y="2917211"/>
            <a:ext cx="10215087" cy="115142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56315F3-2507-1328-7F98-285E57CFD4D6}"/>
              </a:ext>
            </a:extLst>
          </p:cNvPr>
          <p:cNvSpPr txBox="1">
            <a:spLocks noChangeArrowheads="1"/>
          </p:cNvSpPr>
          <p:nvPr/>
        </p:nvSpPr>
        <p:spPr bwMode="auto">
          <a:xfrm>
            <a:off x="988213" y="3066306"/>
            <a:ext cx="10194138" cy="854080"/>
          </a:xfrm>
          <a:prstGeom prst="rect">
            <a:avLst/>
          </a:prstGeom>
          <a:noFill/>
          <a:ln w="38100">
            <a:noFill/>
            <a:miter lim="800000"/>
            <a:headEnd/>
            <a:tailEnd/>
          </a:ln>
        </p:spPr>
        <p:txBody>
          <a:bodyPr wrap="square">
            <a:spAutoFit/>
          </a:bodyPr>
          <a:lstStyle/>
          <a:p>
            <a:pPr marL="17463" lvl="3" algn="ctr">
              <a:lnSpc>
                <a:spcPct val="90000"/>
              </a:lnSpc>
              <a:spcBef>
                <a:spcPts val="0"/>
              </a:spcBef>
              <a:spcAft>
                <a:spcPts val="600"/>
              </a:spcAft>
              <a:buSzPct val="100000"/>
            </a:pPr>
            <a:r>
              <a:rPr lang="en-US" sz="5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“refuse to humble yourself” (NIV) </a:t>
            </a:r>
          </a:p>
        </p:txBody>
      </p:sp>
    </p:spTree>
    <p:extLst>
      <p:ext uri="{BB962C8B-B14F-4D97-AF65-F5344CB8AC3E}">
        <p14:creationId xmlns:p14="http://schemas.microsoft.com/office/powerpoint/2010/main" val="210323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So Moses and Aaron went to Pharaoh and said, “This is what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the God of the Hebrews, says: How long will you refuse to submit to me? Let my people go, so they can worship me.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If you refuse, watch out! I will bring a swarm of locusts on your country. </a:t>
            </a: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They will cover the land so that you won’t be able to see the ground. They will devour what little is left of your crops after the hailstorm. </a:t>
            </a:r>
            <a:r>
              <a:rPr lang="en-US" sz="3800" baseline="30000" dirty="0">
                <a:solidFill>
                  <a:schemeClr val="bg1"/>
                </a:solidFill>
                <a:latin typeface="Calibri Light" panose="020F0302020204030204" pitchFamily="34" charset="0"/>
                <a:cs typeface="Calibri Light" panose="020F0302020204030204" pitchFamily="34" charset="0"/>
              </a:rPr>
              <a:t>6 </a:t>
            </a:r>
            <a:r>
              <a:rPr lang="en-US" sz="3800" dirty="0">
                <a:solidFill>
                  <a:schemeClr val="bg1"/>
                </a:solidFill>
                <a:latin typeface="Calibri Light" panose="020F0302020204030204" pitchFamily="34" charset="0"/>
                <a:cs typeface="Calibri Light" panose="020F0302020204030204" pitchFamily="34" charset="0"/>
              </a:rPr>
              <a:t>They will overrun your palaces and the homes of your officials and all the houses in Egypt.”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806117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7 </a:t>
            </a:r>
            <a:r>
              <a:rPr lang="en-US" sz="3800" dirty="0">
                <a:solidFill>
                  <a:schemeClr val="bg1"/>
                </a:solidFill>
                <a:latin typeface="Calibri Light" panose="020F0302020204030204" pitchFamily="34" charset="0"/>
                <a:cs typeface="Calibri Light" panose="020F0302020204030204" pitchFamily="34" charset="0"/>
              </a:rPr>
              <a:t>Pharaoh’s officials now came to Pharaoh and appealed to him. “How long will you let this man hold us hostage? Let the men go to worship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their God!”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8 </a:t>
            </a:r>
            <a:r>
              <a:rPr lang="en-US" sz="3800" dirty="0">
                <a:solidFill>
                  <a:schemeClr val="bg1"/>
                </a:solidFill>
                <a:latin typeface="Calibri Light" panose="020F0302020204030204" pitchFamily="34" charset="0"/>
                <a:cs typeface="Calibri Light" panose="020F0302020204030204" pitchFamily="34" charset="0"/>
              </a:rPr>
              <a:t>So Moses and Aaron were brought back to Pharaoh. “All right,” he told them, “go and worship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But who exactly will be going with you?”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9 </a:t>
            </a:r>
            <a:r>
              <a:rPr lang="en-US" sz="3800" dirty="0">
                <a:solidFill>
                  <a:schemeClr val="bg1"/>
                </a:solidFill>
                <a:latin typeface="Calibri Light" panose="020F0302020204030204" pitchFamily="34" charset="0"/>
                <a:cs typeface="Calibri Light" panose="020F0302020204030204" pitchFamily="34" charset="0"/>
              </a:rPr>
              <a:t>Moses replied, “We will all go, [along with] our flocks and herds. We must all join together in celebrating a festival to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83222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Pharaoh retorted, “I can see through your evil plan. </a:t>
            </a: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Never! Only the men may go…since that is what you requested.” And Pharaoh threw them out of the palace.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13 </a:t>
            </a:r>
            <a:r>
              <a:rPr lang="en-US" sz="3800" dirty="0">
                <a:solidFill>
                  <a:schemeClr val="bg1"/>
                </a:solidFill>
                <a:latin typeface="Calibri Light" panose="020F0302020204030204" pitchFamily="34" charset="0"/>
                <a:cs typeface="Calibri Light" panose="020F0302020204030204" pitchFamily="34" charset="0"/>
              </a:rPr>
              <a:t>So Moses raised his staff over Egypt… </a:t>
            </a:r>
            <a:r>
              <a:rPr lang="en-US" sz="3800" baseline="30000" dirty="0">
                <a:solidFill>
                  <a:schemeClr val="bg1"/>
                </a:solidFill>
                <a:latin typeface="Calibri Light" panose="020F0302020204030204" pitchFamily="34" charset="0"/>
                <a:cs typeface="Calibri Light" panose="020F0302020204030204" pitchFamily="34" charset="0"/>
              </a:rPr>
              <a:t>14 </a:t>
            </a:r>
            <a:r>
              <a:rPr lang="en-US" sz="3800" dirty="0">
                <a:solidFill>
                  <a:schemeClr val="bg1"/>
                </a:solidFill>
                <a:latin typeface="Calibri Light" panose="020F0302020204030204" pitchFamily="34" charset="0"/>
                <a:cs typeface="Calibri Light" panose="020F0302020204030204" pitchFamily="34" charset="0"/>
              </a:rPr>
              <a:t>And the locusts swarmed over the whole land of Egypt, settling in dense swarms from one end of the country to the other.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Pharaoh quickly summoned Moses and Aaron. </a:t>
            </a:r>
            <a:r>
              <a:rPr lang="en-US" sz="3800" baseline="30000" dirty="0">
                <a:solidFill>
                  <a:schemeClr val="bg1"/>
                </a:solidFill>
                <a:latin typeface="Calibri Light" panose="020F0302020204030204" pitchFamily="34" charset="0"/>
                <a:cs typeface="Calibri Light" panose="020F0302020204030204" pitchFamily="34" charset="0"/>
              </a:rPr>
              <a:t>17 </a:t>
            </a:r>
            <a:r>
              <a:rPr lang="en-US" sz="3800" dirty="0">
                <a:solidFill>
                  <a:schemeClr val="bg1"/>
                </a:solidFill>
                <a:latin typeface="Calibri Light" panose="020F0302020204030204" pitchFamily="34" charset="0"/>
                <a:cs typeface="Calibri Light" panose="020F0302020204030204" pitchFamily="34" charset="0"/>
              </a:rPr>
              <a:t>“Forgive my sin, just this once, and plead with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your God to take away this death from me.”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544438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19 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responded by shifting the wind, and the strong west wind blew the locusts into the Red Sea… </a:t>
            </a:r>
            <a:r>
              <a:rPr lang="en-US" sz="3800" baseline="30000" dirty="0">
                <a:solidFill>
                  <a:schemeClr val="bg1"/>
                </a:solidFill>
                <a:latin typeface="Calibri Light" panose="020F0302020204030204" pitchFamily="34" charset="0"/>
                <a:cs typeface="Calibri Light" panose="020F0302020204030204" pitchFamily="34" charset="0"/>
              </a:rPr>
              <a:t>20 </a:t>
            </a:r>
            <a:r>
              <a:rPr lang="en-US" sz="3800" dirty="0">
                <a:solidFill>
                  <a:schemeClr val="bg1"/>
                </a:solidFill>
                <a:latin typeface="Calibri Light" panose="020F0302020204030204" pitchFamily="34" charset="0"/>
                <a:cs typeface="Calibri Light" panose="020F0302020204030204" pitchFamily="34" charset="0"/>
              </a:rPr>
              <a:t>But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hardened Pharaoh’s heart again, so he refused to let the people go.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036451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[Finally]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“Lift your hand toward heaven, and the land of Egypt will be covered with a darkness so thick you can feel it.” </a:t>
            </a: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A deep darkness covered the entire land of Egypt for three days.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138423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a:t>
            </a:r>
            <a:r>
              <a:rPr lang="en-US" sz="3800" dirty="0">
                <a:solidFill>
                  <a:schemeClr val="bg1"/>
                </a:solidFill>
                <a:latin typeface="Calibri Light" panose="020F0302020204030204" pitchFamily="34" charset="0"/>
                <a:cs typeface="Calibri Light" panose="020F0302020204030204" pitchFamily="34" charset="0"/>
              </a:rPr>
              <a:t> Then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“Pay close attention to this. </a:t>
            </a:r>
            <a:r>
              <a:rPr lang="en-US" sz="3800" baseline="30000" dirty="0">
                <a:solidFill>
                  <a:schemeClr val="bg1"/>
                </a:solidFill>
                <a:latin typeface="Calibri Light" panose="020F0302020204030204" pitchFamily="34" charset="0"/>
                <a:cs typeface="Calibri Light" panose="020F0302020204030204" pitchFamily="34" charset="0"/>
              </a:rPr>
              <a:t>2 </a:t>
            </a:r>
            <a:r>
              <a:rPr lang="en-US" sz="3800" dirty="0">
                <a:solidFill>
                  <a:schemeClr val="bg1"/>
                </a:solidFill>
                <a:latin typeface="Calibri Light" panose="020F0302020204030204" pitchFamily="34" charset="0"/>
                <a:cs typeface="Calibri Light" panose="020F0302020204030204" pitchFamily="34" charset="0"/>
              </a:rPr>
              <a:t>Tell Aaron everything I command you, and Aaron must command Pharaoh to let the people of Israel leave his country. </a:t>
            </a:r>
            <a:r>
              <a:rPr lang="en-US" sz="3800" baseline="30000" dirty="0">
                <a:solidFill>
                  <a:schemeClr val="bg1"/>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I will make Pharaoh’s heart stubborn so I can multiply my miraculous signs and wonders in the land of Egypt. </a:t>
            </a:r>
            <a:r>
              <a:rPr lang="en-US" sz="3800" baseline="30000" dirty="0">
                <a:solidFill>
                  <a:schemeClr val="bg1"/>
                </a:solidFill>
                <a:latin typeface="Calibri Light" panose="020F0302020204030204" pitchFamily="34" charset="0"/>
                <a:cs typeface="Calibri Light" panose="020F0302020204030204" pitchFamily="34" charset="0"/>
              </a:rPr>
              <a:t>4 </a:t>
            </a:r>
            <a:r>
              <a:rPr lang="en-US" sz="3800" dirty="0">
                <a:solidFill>
                  <a:schemeClr val="bg1"/>
                </a:solidFill>
                <a:latin typeface="Calibri Light" panose="020F0302020204030204" pitchFamily="34" charset="0"/>
                <a:cs typeface="Calibri Light" panose="020F0302020204030204" pitchFamily="34" charset="0"/>
              </a:rPr>
              <a:t>Even then Pharaoh will refuse to listen to you. I will bring down my fist on Egypt. Then I will rescue [my people] from the land of Egypt with great acts of judgment. </a:t>
            </a:r>
            <a:r>
              <a:rPr lang="en-US" sz="3800" baseline="30000" dirty="0">
                <a:solidFill>
                  <a:schemeClr val="bg1"/>
                </a:solidFill>
                <a:latin typeface="Calibri Light" panose="020F0302020204030204" pitchFamily="34" charset="0"/>
                <a:cs typeface="Calibri Light" panose="020F0302020204030204" pitchFamily="34" charset="0"/>
              </a:rPr>
              <a:t>5 </a:t>
            </a:r>
            <a:r>
              <a:rPr lang="en-US" sz="3800" dirty="0">
                <a:solidFill>
                  <a:schemeClr val="bg1"/>
                </a:solidFill>
                <a:latin typeface="Calibri Light" panose="020F0302020204030204" pitchFamily="34" charset="0"/>
                <a:cs typeface="Calibri Light" panose="020F0302020204030204" pitchFamily="34" charset="0"/>
              </a:rPr>
              <a:t>[Then] the Egyptians will know that I am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C603F13-AF87-EA3E-544A-6547C32FBE4F}"/>
              </a:ext>
            </a:extLst>
          </p:cNvPr>
          <p:cNvSpPr>
            <a:spLocks noChangeArrowheads="1"/>
          </p:cNvSpPr>
          <p:nvPr/>
        </p:nvSpPr>
        <p:spPr bwMode="auto">
          <a:xfrm>
            <a:off x="350261" y="1393123"/>
            <a:ext cx="11530014" cy="24821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E77ECCC-692F-7C03-CD89-B7C6D66734DD}"/>
              </a:ext>
            </a:extLst>
          </p:cNvPr>
          <p:cNvSpPr txBox="1">
            <a:spLocks noChangeArrowheads="1"/>
          </p:cNvSpPr>
          <p:nvPr/>
        </p:nvSpPr>
        <p:spPr bwMode="auto">
          <a:xfrm>
            <a:off x="373907" y="1492687"/>
            <a:ext cx="11506368" cy="2268313"/>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was revealing himself to the Israelites too (10:2).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Many of them lost their faith and worshipped other gods.  </a:t>
            </a:r>
          </a:p>
          <a:p>
            <a:pPr marL="576263" lvl="3" indent="-563563">
              <a:lnSpc>
                <a:spcPct val="90000"/>
              </a:lnSpc>
              <a:spcBef>
                <a:spcPts val="0"/>
              </a:spcBef>
              <a:spcAft>
                <a:spcPts val="12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They also needed powerful evidence to follow Moses and Aaron.</a:t>
            </a:r>
          </a:p>
        </p:txBody>
      </p:sp>
    </p:spTree>
    <p:extLst>
      <p:ext uri="{BB962C8B-B14F-4D97-AF65-F5344CB8AC3E}">
        <p14:creationId xmlns:p14="http://schemas.microsoft.com/office/powerpoint/2010/main" val="402920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[Finally]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“Lift your hand toward heaven, and the land of Egypt will be covered with a darkness so thick you can feel it.” </a:t>
            </a: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A deep darkness covered the entire land of Egypt for three days.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xmlns="" id="{E96FC158-BF40-CD26-5001-28E97064D851}"/>
              </a:ext>
            </a:extLst>
          </p:cNvPr>
          <p:cNvSpPr>
            <a:spLocks noChangeArrowheads="1"/>
          </p:cNvSpPr>
          <p:nvPr/>
        </p:nvSpPr>
        <p:spPr bwMode="auto">
          <a:xfrm>
            <a:off x="267499" y="1368050"/>
            <a:ext cx="7567961" cy="355016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xmlns="" id="{A624DEF5-9613-C388-08DC-C1ACCF054FB0}"/>
              </a:ext>
            </a:extLst>
          </p:cNvPr>
          <p:cNvSpPr txBox="1">
            <a:spLocks noChangeArrowheads="1"/>
          </p:cNvSpPr>
          <p:nvPr/>
        </p:nvSpPr>
        <p:spPr bwMode="auto">
          <a:xfrm>
            <a:off x="269399" y="1517145"/>
            <a:ext cx="7552441" cy="3139321"/>
          </a:xfrm>
          <a:prstGeom prst="rect">
            <a:avLst/>
          </a:prstGeom>
          <a:noFill/>
          <a:ln w="38100">
            <a:noFill/>
            <a:miter lim="800000"/>
            <a:headEnd/>
            <a:tailEnd/>
          </a:ln>
        </p:spPr>
        <p:txBody>
          <a:bodyPr wrap="square">
            <a:spAutoFit/>
          </a:bodyPr>
          <a:lstStyle/>
          <a:p>
            <a:pPr marL="17463" lvl="3" algn="ctr">
              <a:lnSpc>
                <a:spcPct val="90000"/>
              </a:lnSpc>
              <a:spcBef>
                <a:spcPts val="0"/>
              </a:spcBef>
              <a:spcAft>
                <a:spcPts val="600"/>
              </a:spcAft>
              <a:buSzPct val="100000"/>
            </a:pPr>
            <a:r>
              <a:rPr lang="en-US" sz="5500" dirty="0" err="1" smtClean="0">
                <a:solidFill>
                  <a:schemeClr val="bg1"/>
                </a:solidFill>
                <a:latin typeface="Calibri Light" panose="020F0302020204030204" pitchFamily="34" charset="0"/>
                <a:ea typeface="Cambria" panose="02040503050406030204" pitchFamily="18" charset="0"/>
                <a:cs typeface="Calibri Light" panose="020F0302020204030204" pitchFamily="34" charset="0"/>
              </a:rPr>
              <a:t>Pharoah</a:t>
            </a:r>
            <a:r>
              <a:rPr lang="en-US" sz="5500" dirty="0" smtClean="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r>
              <a:rPr lang="en-US" sz="5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called on Moses to go and worship, but without their flocks and herds.</a:t>
            </a:r>
          </a:p>
        </p:txBody>
      </p:sp>
    </p:spTree>
    <p:extLst>
      <p:ext uri="{BB962C8B-B14F-4D97-AF65-F5344CB8AC3E}">
        <p14:creationId xmlns:p14="http://schemas.microsoft.com/office/powerpoint/2010/main" val="114614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21 </a:t>
            </a:r>
            <a:r>
              <a:rPr lang="en-US" sz="3800" dirty="0">
                <a:solidFill>
                  <a:schemeClr val="bg1"/>
                </a:solidFill>
                <a:latin typeface="Calibri Light" panose="020F0302020204030204" pitchFamily="34" charset="0"/>
                <a:cs typeface="Calibri Light" panose="020F0302020204030204" pitchFamily="34" charset="0"/>
              </a:rPr>
              <a:t>[Finally]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said to Moses, “Lift your hand toward heaven, and the land of Egypt will be covered with a darkness so thick you can feel it.” </a:t>
            </a:r>
            <a:r>
              <a:rPr lang="en-US" sz="3800" baseline="30000" dirty="0">
                <a:solidFill>
                  <a:schemeClr val="bg1"/>
                </a:solidFill>
                <a:latin typeface="Calibri Light" panose="020F0302020204030204" pitchFamily="34" charset="0"/>
                <a:cs typeface="Calibri Light" panose="020F0302020204030204" pitchFamily="34" charset="0"/>
              </a:rPr>
              <a:t>22 </a:t>
            </a:r>
            <a:r>
              <a:rPr lang="en-US" sz="3800" dirty="0">
                <a:solidFill>
                  <a:schemeClr val="bg1"/>
                </a:solidFill>
                <a:latin typeface="Calibri Light" panose="020F0302020204030204" pitchFamily="34" charset="0"/>
                <a:cs typeface="Calibri Light" panose="020F0302020204030204" pitchFamily="34" charset="0"/>
              </a:rPr>
              <a:t>A deep darkness covered the entire land of Egypt for three days.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28 </a:t>
            </a:r>
            <a:r>
              <a:rPr lang="en-US" sz="3800" dirty="0">
                <a:solidFill>
                  <a:schemeClr val="bg1"/>
                </a:solidFill>
                <a:latin typeface="Calibri Light" panose="020F0302020204030204" pitchFamily="34" charset="0"/>
                <a:cs typeface="Calibri Light" panose="020F0302020204030204" pitchFamily="34" charset="0"/>
              </a:rPr>
              <a:t>“Get out of here!” Pharaoh shouted at Moses. “I’m warning you. Never come back to see me again! The day you see my face, you will die!” </a:t>
            </a:r>
          </a:p>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29 </a:t>
            </a:r>
            <a:r>
              <a:rPr lang="en-US" sz="3800" dirty="0">
                <a:solidFill>
                  <a:schemeClr val="bg1"/>
                </a:solidFill>
                <a:latin typeface="Calibri Light" panose="020F0302020204030204" pitchFamily="34" charset="0"/>
                <a:cs typeface="Calibri Light" panose="020F0302020204030204" pitchFamily="34" charset="0"/>
              </a:rPr>
              <a:t>“Very well,” Moses replied. “I will never see your face again.”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0870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1200329"/>
          </a:xfrm>
          <a:prstGeom prst="rect">
            <a:avLst/>
          </a:prstGeom>
          <a:noFill/>
          <a:ln w="9525">
            <a:noFill/>
            <a:miter lim="800000"/>
            <a:headEnd/>
            <a:tailEnd/>
          </a:ln>
        </p:spPr>
        <p:txBody>
          <a:bodyPr wrap="square">
            <a:spAutoFit/>
          </a:bodyPr>
          <a:lstStyle/>
          <a:p>
            <a:pPr marL="22225" indent="-22225">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God was demonstrating his power over the pantheon of gods in Egypt.</a:t>
            </a:r>
          </a:p>
        </p:txBody>
      </p:sp>
      <p:sp>
        <p:nvSpPr>
          <p:cNvPr id="8" name="TextBox 7"/>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Review</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5C9D18A-E5C5-CAFD-71F6-45FE94CEA7CB}"/>
              </a:ext>
            </a:extLst>
          </p:cNvPr>
          <p:cNvSpPr>
            <a:spLocks noChangeArrowheads="1"/>
          </p:cNvSpPr>
          <p:nvPr/>
        </p:nvSpPr>
        <p:spPr bwMode="auto">
          <a:xfrm>
            <a:off x="330993" y="2662382"/>
            <a:ext cx="11530014" cy="17495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B3FDCDF-7814-E12F-2A9B-AB906FED007E}"/>
              </a:ext>
            </a:extLst>
          </p:cNvPr>
          <p:cNvSpPr txBox="1">
            <a:spLocks noChangeArrowheads="1"/>
          </p:cNvSpPr>
          <p:nvPr/>
        </p:nvSpPr>
        <p:spPr bwMode="auto">
          <a:xfrm>
            <a:off x="354639" y="2887676"/>
            <a:ext cx="11506368" cy="1311128"/>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Exodus 12:12: I will bring judgment on all the gods of Egypt. I am the LORD. </a:t>
            </a:r>
            <a:endParaRPr lang="en-US" sz="4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65040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4041106"/>
          </a:xfrm>
          <a:prstGeom prst="rect">
            <a:avLst/>
          </a:prstGeom>
          <a:noFill/>
          <a:ln w="9525">
            <a:noFill/>
            <a:miter lim="800000"/>
            <a:headEnd/>
            <a:tailEnd/>
          </a:ln>
        </p:spPr>
        <p:txBody>
          <a:bodyPr wrap="square">
            <a:spAutoFit/>
          </a:bodyPr>
          <a:lstStyle/>
          <a:p>
            <a:pPr marL="22225" indent="-22225">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God was demonstrating his power over the pantheon of gods in Egypt.</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This was also a direct attack on Pharaoh who claimed to be divine.  </a:t>
            </a:r>
          </a:p>
          <a:p>
            <a:pPr marL="588963" lvl="2" indent="-588963">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If Pharaoh let Israel “go” after the first plague, all the gods of Egypt would have retained their greatness in the eyes of the Egyptians and of Israel.</a:t>
            </a:r>
          </a:p>
        </p:txBody>
      </p:sp>
      <p:sp>
        <p:nvSpPr>
          <p:cNvPr id="4" name="TextBox 3">
            <a:extLst>
              <a:ext uri="{FF2B5EF4-FFF2-40B4-BE49-F238E27FC236}">
                <a16:creationId xmlns:a16="http://schemas.microsoft.com/office/drawing/2014/main" xmlns="" id="{7ABCC5D5-B277-E57F-4C78-B0660A8E5412}"/>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Review</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2343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3557897"/>
          </a:xfrm>
          <a:prstGeom prst="rect">
            <a:avLst/>
          </a:prstGeom>
          <a:noFill/>
          <a:ln w="9525">
            <a:noFill/>
            <a:miter lim="800000"/>
            <a:headEnd/>
            <a:tailEnd/>
          </a:ln>
        </p:spPr>
        <p:txBody>
          <a:bodyPr wrap="square">
            <a:spAutoFit/>
          </a:bodyPr>
          <a:lstStyle/>
          <a:p>
            <a:pPr marL="22225" indent="-22225">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God will eventually judge</a:t>
            </a:r>
          </a:p>
          <a:p>
            <a:pPr marL="571500" indent="-554038">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The Divine Dilemma of Justice</a:t>
            </a:r>
          </a:p>
          <a:p>
            <a:pPr marL="1144588" indent="-590550">
              <a:lnSpc>
                <a:spcPct val="90000"/>
              </a:lnSpc>
              <a:spcBef>
                <a:spcPts val="0"/>
              </a:spcBef>
              <a:spcAft>
                <a:spcPts val="600"/>
              </a:spcAft>
              <a:buFont typeface="+mj-lt"/>
              <a:buAutoNum type="arabicPeriod"/>
            </a:pPr>
            <a:r>
              <a:rPr lang="en-US" sz="3800" dirty="0">
                <a:solidFill>
                  <a:prstClr val="white"/>
                </a:solidFill>
                <a:latin typeface="Calibri Light" panose="020F0302020204030204" pitchFamily="34" charset="0"/>
                <a:cs typeface="Calibri Light" panose="020F0302020204030204" pitchFamily="34" charset="0"/>
              </a:rPr>
              <a:t>When God doesn’t judge, we criticize his character.</a:t>
            </a:r>
          </a:p>
          <a:p>
            <a:pPr marL="1144588" indent="-590550">
              <a:lnSpc>
                <a:spcPct val="90000"/>
              </a:lnSpc>
              <a:spcBef>
                <a:spcPts val="0"/>
              </a:spcBef>
              <a:spcAft>
                <a:spcPts val="600"/>
              </a:spcAft>
              <a:buFont typeface="+mj-lt"/>
              <a:buAutoNum type="arabicPeriod"/>
            </a:pPr>
            <a:r>
              <a:rPr lang="en-US" sz="3800" dirty="0">
                <a:solidFill>
                  <a:prstClr val="white"/>
                </a:solidFill>
                <a:latin typeface="Calibri Light" panose="020F0302020204030204" pitchFamily="34" charset="0"/>
                <a:cs typeface="Calibri Light" panose="020F0302020204030204" pitchFamily="34" charset="0"/>
              </a:rPr>
              <a:t>When God does judge; we criticize his character.</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God isn’t asking your opinion about his justice any more than he was asking for Pharoah’s.</a:t>
            </a:r>
          </a:p>
        </p:txBody>
      </p:sp>
      <p:sp>
        <p:nvSpPr>
          <p:cNvPr id="2" name="TextBox 1">
            <a:extLst>
              <a:ext uri="{FF2B5EF4-FFF2-40B4-BE49-F238E27FC236}">
                <a16:creationId xmlns:a16="http://schemas.microsoft.com/office/drawing/2014/main" xmlns="" id="{9D333E23-CD0F-17DF-EFD2-3FDFF6DF14CF}"/>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Review</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7417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1249573"/>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God was incredibly patient with Pharoah </a:t>
            </a:r>
          </a:p>
          <a:p>
            <a:pPr marL="571500" indent="-571500">
              <a:lnSpc>
                <a:spcPct val="90000"/>
              </a:lnSpc>
              <a:spcBef>
                <a:spcPts val="0"/>
              </a:spcBef>
              <a:spcAft>
                <a:spcPts val="600"/>
              </a:spcAft>
            </a:pPr>
            <a:r>
              <a:rPr lang="en-US" sz="3600" dirty="0">
                <a:solidFill>
                  <a:prstClr val="white"/>
                </a:solidFill>
                <a:latin typeface="Calibri Light" panose="020F0302020204030204" pitchFamily="34" charset="0"/>
                <a:cs typeface="Calibri Light" panose="020F0302020204030204" pitchFamily="34" charset="0"/>
              </a:rPr>
              <a:t>► 	</a:t>
            </a:r>
            <a:r>
              <a:rPr lang="en-US" sz="3800" dirty="0">
                <a:solidFill>
                  <a:prstClr val="white"/>
                </a:solidFill>
                <a:latin typeface="Calibri Light" panose="020F0302020204030204" pitchFamily="34" charset="0"/>
                <a:cs typeface="Calibri Light" panose="020F0302020204030204" pitchFamily="34" charset="0"/>
              </a:rPr>
              <a:t>God did not immediately judge him or Egyptians.</a:t>
            </a:r>
          </a:p>
        </p:txBody>
      </p:sp>
      <p:sp>
        <p:nvSpPr>
          <p:cNvPr id="2" name="Rectangle 1">
            <a:extLst>
              <a:ext uri="{FF2B5EF4-FFF2-40B4-BE49-F238E27FC236}">
                <a16:creationId xmlns:a16="http://schemas.microsoft.com/office/drawing/2014/main" xmlns="" id="{421A1EAB-4A91-30DC-79EC-278C6A63B39B}"/>
              </a:ext>
            </a:extLst>
          </p:cNvPr>
          <p:cNvSpPr>
            <a:spLocks noChangeArrowheads="1"/>
          </p:cNvSpPr>
          <p:nvPr/>
        </p:nvSpPr>
        <p:spPr bwMode="auto">
          <a:xfrm>
            <a:off x="330993" y="2662381"/>
            <a:ext cx="11530014" cy="197694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0A2EC193-79CE-735B-948D-8505E0D8721A}"/>
              </a:ext>
            </a:extLst>
          </p:cNvPr>
          <p:cNvSpPr txBox="1">
            <a:spLocks noChangeArrowheads="1"/>
          </p:cNvSpPr>
          <p:nvPr/>
        </p:nvSpPr>
        <p:spPr bwMode="auto">
          <a:xfrm>
            <a:off x="354639" y="2762173"/>
            <a:ext cx="11506368" cy="1754326"/>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Ezekiel 33:11: I take no pleasure in the death of the wicked, but rather that they turn from their ways and live. </a:t>
            </a:r>
            <a:endParaRPr lang="en-US" sz="4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
        <p:nvSpPr>
          <p:cNvPr id="4" name="TextBox 3">
            <a:extLst>
              <a:ext uri="{FF2B5EF4-FFF2-40B4-BE49-F238E27FC236}">
                <a16:creationId xmlns:a16="http://schemas.microsoft.com/office/drawing/2014/main" xmlns="" id="{9361B3EF-6ABE-DFF7-A612-B4485E3FB648}"/>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Review</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7080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389768"/>
            <a:ext cx="11353800" cy="2511457"/>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God was incredibly patient with Pharoah </a:t>
            </a:r>
          </a:p>
          <a:p>
            <a:pPr marL="571500" indent="-571500">
              <a:lnSpc>
                <a:spcPct val="90000"/>
              </a:lnSpc>
              <a:spcBef>
                <a:spcPts val="0"/>
              </a:spcBef>
              <a:spcAft>
                <a:spcPts val="600"/>
              </a:spcAft>
            </a:pPr>
            <a:r>
              <a:rPr lang="en-US" sz="3600" dirty="0">
                <a:solidFill>
                  <a:prstClr val="white"/>
                </a:solidFill>
                <a:latin typeface="Calibri Light" panose="020F0302020204030204" pitchFamily="34" charset="0"/>
                <a:cs typeface="Calibri Light" panose="020F0302020204030204" pitchFamily="34" charset="0"/>
              </a:rPr>
              <a:t>► 	</a:t>
            </a:r>
            <a:r>
              <a:rPr lang="en-US" sz="3800" dirty="0">
                <a:solidFill>
                  <a:prstClr val="white"/>
                </a:solidFill>
                <a:latin typeface="Calibri Light" panose="020F0302020204030204" pitchFamily="34" charset="0"/>
                <a:cs typeface="Calibri Light" panose="020F0302020204030204" pitchFamily="34" charset="0"/>
              </a:rPr>
              <a:t>God did not immediately judge him or Egyptians.</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Pharoah’s biggest problem was his pride</a:t>
            </a:r>
          </a:p>
          <a:p>
            <a:pPr marL="571500" indent="-571500">
              <a:lnSpc>
                <a:spcPct val="90000"/>
              </a:lnSpc>
              <a:spcBef>
                <a:spcPts val="0"/>
              </a:spcBef>
              <a:spcAft>
                <a:spcPts val="600"/>
              </a:spcAft>
            </a:pPr>
            <a:r>
              <a:rPr lang="en-US" sz="3800" dirty="0">
                <a:solidFill>
                  <a:prstClr val="white"/>
                </a:solidFill>
                <a:latin typeface="Calibri Light" panose="020F0302020204030204" pitchFamily="34" charset="0"/>
                <a:cs typeface="Calibri Light" panose="020F0302020204030204" pitchFamily="34" charset="0"/>
              </a:rPr>
              <a:t>► 	Will you humble yourself or harden your heart?  </a:t>
            </a:r>
          </a:p>
        </p:txBody>
      </p:sp>
      <p:sp>
        <p:nvSpPr>
          <p:cNvPr id="4" name="TextBox 3">
            <a:extLst>
              <a:ext uri="{FF2B5EF4-FFF2-40B4-BE49-F238E27FC236}">
                <a16:creationId xmlns:a16="http://schemas.microsoft.com/office/drawing/2014/main" xmlns="" id="{AE09BC04-8975-EFBB-D429-0025D9CBDAD3}"/>
              </a:ext>
            </a:extLst>
          </p:cNvPr>
          <p:cNvSpPr txBox="1"/>
          <p:nvPr/>
        </p:nvSpPr>
        <p:spPr>
          <a:xfrm>
            <a:off x="228600" y="5"/>
            <a:ext cx="119634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Review</a:t>
            </a:r>
            <a:endParaRPr kumimoji="0" lang="en-US" sz="8000" b="0" i="0" u="none" strike="noStrike" kern="1200"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32927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1673516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said to Moses, “Pay close attention to this.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Tell Aaron everything I command you, and Aaron must command Pharaoh to let the people of Israel leave his country.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I will make Pharaoh’s heart stubborn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I can multiply my miraculous signs and wonders in the land of Egypt.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Even then Pharaoh will refuse to listen to you. I will bring down my fist on Egypt. Then I will rescue [my people] from the land of Egypt with great acts of judgment.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the Egyptians will know that I am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EDFB33D4-8779-765E-6F1D-2FA57E8927D2}"/>
              </a:ext>
            </a:extLst>
          </p:cNvPr>
          <p:cNvSpPr>
            <a:spLocks noChangeArrowheads="1"/>
          </p:cNvSpPr>
          <p:nvPr/>
        </p:nvSpPr>
        <p:spPr bwMode="auto">
          <a:xfrm>
            <a:off x="304800" y="243753"/>
            <a:ext cx="11530014" cy="25946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48DD1A1-0188-C8E8-62D0-80E61EB5AFD5}"/>
              </a:ext>
            </a:extLst>
          </p:cNvPr>
          <p:cNvSpPr txBox="1">
            <a:spLocks noChangeArrowheads="1"/>
          </p:cNvSpPr>
          <p:nvPr/>
        </p:nvSpPr>
        <p:spPr bwMode="auto">
          <a:xfrm>
            <a:off x="328446" y="419516"/>
            <a:ext cx="11506368" cy="1166473"/>
          </a:xfrm>
          <a:prstGeom prst="rect">
            <a:avLst/>
          </a:prstGeom>
          <a:noFill/>
          <a:ln w="38100">
            <a:noFill/>
            <a:miter lim="800000"/>
            <a:headEnd/>
            <a:tailEnd/>
          </a:ln>
        </p:spPr>
        <p:txBody>
          <a:bodyPr wrap="square">
            <a:spAutoFit/>
          </a:bodyPr>
          <a:lstStyle/>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is a prediction of what will happen.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text makes it clear Pharoah hardened his own heart.</a:t>
            </a:r>
          </a:p>
        </p:txBody>
      </p:sp>
      <p:sp>
        <p:nvSpPr>
          <p:cNvPr id="6" name="Rectangle 5">
            <a:extLst>
              <a:ext uri="{FF2B5EF4-FFF2-40B4-BE49-F238E27FC236}">
                <a16:creationId xmlns:a16="http://schemas.microsoft.com/office/drawing/2014/main" xmlns="" id="{CCAD8370-04A0-62FD-1462-AB10B66DFE25}"/>
              </a:ext>
            </a:extLst>
          </p:cNvPr>
          <p:cNvSpPr>
            <a:spLocks noChangeArrowheads="1"/>
          </p:cNvSpPr>
          <p:nvPr/>
        </p:nvSpPr>
        <p:spPr bwMode="auto">
          <a:xfrm>
            <a:off x="330993" y="3477722"/>
            <a:ext cx="11530014" cy="24821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771AA4A-9064-3276-43F8-3ED1BC162333}"/>
              </a:ext>
            </a:extLst>
          </p:cNvPr>
          <p:cNvSpPr txBox="1">
            <a:spLocks noChangeArrowheads="1"/>
          </p:cNvSpPr>
          <p:nvPr/>
        </p:nvSpPr>
        <p:spPr bwMode="auto">
          <a:xfrm>
            <a:off x="354639" y="3748736"/>
            <a:ext cx="11506368" cy="1997470"/>
          </a:xfrm>
          <a:prstGeom prst="rect">
            <a:avLst/>
          </a:prstGeom>
          <a:noFill/>
          <a:ln w="38100">
            <a:noFill/>
            <a:miter lim="800000"/>
            <a:headEnd/>
            <a:tailEnd/>
          </a:ln>
        </p:spPr>
        <p:txBody>
          <a:bodyPr wrap="square">
            <a:spAutoFit/>
          </a:bodyPr>
          <a:lstStyle/>
          <a:p>
            <a:pPr marL="17463" lvl="3">
              <a:lnSpc>
                <a:spcPct val="90000"/>
              </a:lnSpc>
              <a:spcBef>
                <a:spcPts val="0"/>
              </a:spcBef>
              <a:spcAft>
                <a:spcPts val="60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8:15: “He hardened his heart and did not listen to them, as the LORD had said.” </a:t>
            </a:r>
          </a:p>
          <a:p>
            <a:pPr marL="17463" lvl="3">
              <a:lnSpc>
                <a:spcPct val="90000"/>
              </a:lnSpc>
              <a:spcBef>
                <a:spcPts val="0"/>
              </a:spcBef>
              <a:spcAft>
                <a:spcPts val="60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8:32 “But Pharaoh hardened his heart.” </a:t>
            </a:r>
            <a:endParaRPr lang="en-US" sz="4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24749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par>
                          <p:cTn id="23" fill="hold">
                            <p:stCondLst>
                              <p:cond delay="500"/>
                            </p:stCondLst>
                            <p:childTnLst>
                              <p:par>
                                <p:cTn id="24" presetID="1" presetClass="entr" presetSubtype="0" fill="hold" nodeType="after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Then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said to Moses, “Pay close attention to this.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Tell Aaron everything I command you, and Aaron must command Pharaoh to let the people of Israel leave his country.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3 </a:t>
            </a:r>
            <a:r>
              <a:rPr lang="en-US" sz="3800" dirty="0">
                <a:solidFill>
                  <a:schemeClr val="bg1"/>
                </a:solidFill>
                <a:latin typeface="Calibri Light" panose="020F0302020204030204" pitchFamily="34" charset="0"/>
                <a:cs typeface="Calibri Light" panose="020F0302020204030204" pitchFamily="34" charset="0"/>
              </a:rPr>
              <a:t>I will make Pharaoh’s heart stubborn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so I can multiply my miraculous signs and wonders in the land of Egypt.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Even then Pharaoh will refuse to listen to you. I will bring down my fist on Egypt. Then I will rescue [my people] from the land of Egypt with great acts of judgment.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[Then] the Egyptians will know that I am 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EDFB33D4-8779-765E-6F1D-2FA57E8927D2}"/>
              </a:ext>
            </a:extLst>
          </p:cNvPr>
          <p:cNvSpPr>
            <a:spLocks noChangeArrowheads="1"/>
          </p:cNvSpPr>
          <p:nvPr/>
        </p:nvSpPr>
        <p:spPr bwMode="auto">
          <a:xfrm>
            <a:off x="304800" y="243753"/>
            <a:ext cx="11530014" cy="259469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48DD1A1-0188-C8E8-62D0-80E61EB5AFD5}"/>
              </a:ext>
            </a:extLst>
          </p:cNvPr>
          <p:cNvSpPr txBox="1">
            <a:spLocks noChangeArrowheads="1"/>
          </p:cNvSpPr>
          <p:nvPr/>
        </p:nvSpPr>
        <p:spPr bwMode="auto">
          <a:xfrm>
            <a:off x="328446" y="419516"/>
            <a:ext cx="11506368" cy="2240613"/>
          </a:xfrm>
          <a:prstGeom prst="rect">
            <a:avLst/>
          </a:prstGeom>
          <a:noFill/>
          <a:ln w="38100">
            <a:noFill/>
            <a:miter lim="800000"/>
            <a:headEnd/>
            <a:tailEnd/>
          </a:ln>
        </p:spPr>
        <p:txBody>
          <a:bodyPr wrap="square">
            <a:spAutoFit/>
          </a:bodyPr>
          <a:lstStyle/>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is a prediction of what will happen.  </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text makes it clear Pharoah hardened his own heart.</a:t>
            </a:r>
          </a:p>
          <a:p>
            <a:pPr marL="576263" lvl="3" indent="-56356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	</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Only later, in chapters 9-14 does it say, “God hardened Pharoah’s heart.” </a:t>
            </a:r>
          </a:p>
        </p:txBody>
      </p:sp>
      <p:sp>
        <p:nvSpPr>
          <p:cNvPr id="6" name="Rectangle 5">
            <a:extLst>
              <a:ext uri="{FF2B5EF4-FFF2-40B4-BE49-F238E27FC236}">
                <a16:creationId xmlns:a16="http://schemas.microsoft.com/office/drawing/2014/main" xmlns="" id="{CCAD8370-04A0-62FD-1462-AB10B66DFE25}"/>
              </a:ext>
            </a:extLst>
          </p:cNvPr>
          <p:cNvSpPr>
            <a:spLocks noChangeArrowheads="1"/>
          </p:cNvSpPr>
          <p:nvPr/>
        </p:nvSpPr>
        <p:spPr bwMode="auto">
          <a:xfrm>
            <a:off x="330993" y="3420571"/>
            <a:ext cx="11530014" cy="20848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771AA4A-9064-3276-43F8-3ED1BC162333}"/>
              </a:ext>
            </a:extLst>
          </p:cNvPr>
          <p:cNvSpPr txBox="1">
            <a:spLocks noChangeArrowheads="1"/>
          </p:cNvSpPr>
          <p:nvPr/>
        </p:nvSpPr>
        <p:spPr bwMode="auto">
          <a:xfrm>
            <a:off x="335589" y="3634436"/>
            <a:ext cx="11506368" cy="1615827"/>
          </a:xfrm>
          <a:prstGeom prst="rect">
            <a:avLst/>
          </a:prstGeom>
          <a:noFill/>
          <a:ln w="38100">
            <a:noFill/>
            <a:miter lim="800000"/>
            <a:headEnd/>
            <a:tailEnd/>
          </a:ln>
        </p:spPr>
        <p:txBody>
          <a:bodyPr wrap="square">
            <a:spAutoFit/>
          </a:bodyPr>
          <a:lstStyle/>
          <a:p>
            <a:pPr marL="17463" lvl="3" algn="ctr">
              <a:lnSpc>
                <a:spcPct val="90000"/>
              </a:lnSpc>
              <a:spcBef>
                <a:spcPts val="0"/>
              </a:spcBef>
              <a:spcAft>
                <a:spcPts val="600"/>
              </a:spcAft>
              <a:buSzPct val="100000"/>
            </a:pPr>
            <a:r>
              <a:rPr lang="en-US" sz="5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Heb. </a:t>
            </a:r>
            <a:r>
              <a:rPr lang="en-US" sz="5500" i="1"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chazaq</a:t>
            </a:r>
            <a:r>
              <a:rPr lang="en-US" sz="5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 “to strengthen” or “to give courage” </a:t>
            </a:r>
            <a:endParaRPr lang="en-US" sz="55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70692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So Moses and Aaron went to Pharaoh and did what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had commanded them. Aaron threw down his staff before Pharaoh and his officials, and it became a serpent!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3174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10 </a:t>
            </a:r>
            <a:r>
              <a:rPr lang="en-US" sz="3800" dirty="0">
                <a:solidFill>
                  <a:schemeClr val="bg1"/>
                </a:solidFill>
                <a:latin typeface="Calibri Light" panose="020F0302020204030204" pitchFamily="34" charset="0"/>
                <a:cs typeface="Calibri Light" panose="020F0302020204030204" pitchFamily="34" charset="0"/>
              </a:rPr>
              <a:t>So Moses and Aaron went to Pharaoh and did what 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had commanded them. Aaron threw down his staff before Pharaoh and his officials, and it became a serpent! </a:t>
            </a:r>
            <a:r>
              <a:rPr lang="en-US" sz="3800" baseline="30000" dirty="0">
                <a:solidFill>
                  <a:schemeClr val="bg1"/>
                </a:solidFill>
                <a:latin typeface="Calibri Light" panose="020F0302020204030204" pitchFamily="34" charset="0"/>
                <a:cs typeface="Calibri Light" panose="020F0302020204030204" pitchFamily="34" charset="0"/>
              </a:rPr>
              <a:t>11 </a:t>
            </a:r>
            <a:r>
              <a:rPr lang="en-US" sz="3800" dirty="0">
                <a:solidFill>
                  <a:schemeClr val="bg1"/>
                </a:solidFill>
                <a:latin typeface="Calibri Light" panose="020F0302020204030204" pitchFamily="34" charset="0"/>
                <a:cs typeface="Calibri Light" panose="020F0302020204030204" pitchFamily="34" charset="0"/>
              </a:rPr>
              <a:t>Then Pharaoh called in his own wise men and sorcerers, and these Egyptian magicians did the same thing. </a:t>
            </a:r>
            <a:r>
              <a:rPr lang="en-US" sz="3800" baseline="30000" dirty="0">
                <a:solidFill>
                  <a:schemeClr val="bg1"/>
                </a:solidFill>
                <a:latin typeface="Calibri Light" panose="020F0302020204030204" pitchFamily="34" charset="0"/>
                <a:cs typeface="Calibri Light" panose="020F0302020204030204" pitchFamily="34" charset="0"/>
              </a:rPr>
              <a:t>12 </a:t>
            </a:r>
            <a:r>
              <a:rPr lang="en-US" sz="3800" dirty="0">
                <a:solidFill>
                  <a:schemeClr val="bg1"/>
                </a:solidFill>
                <a:latin typeface="Calibri Light" panose="020F0302020204030204" pitchFamily="34" charset="0"/>
                <a:cs typeface="Calibri Light" panose="020F0302020204030204" pitchFamily="34" charset="0"/>
              </a:rPr>
              <a:t>But then Aaron’s staff swallowed up their staffs.</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7</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FC0F645A-46D2-F471-6B6C-BBCF81DBA3B9}"/>
              </a:ext>
            </a:extLst>
          </p:cNvPr>
          <p:cNvSpPr>
            <a:spLocks noChangeArrowheads="1"/>
          </p:cNvSpPr>
          <p:nvPr/>
        </p:nvSpPr>
        <p:spPr bwMode="auto">
          <a:xfrm>
            <a:off x="330993" y="4506421"/>
            <a:ext cx="11530014" cy="18181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64D79E2B-AA82-C3A4-C4A8-F4F710388BAD}"/>
              </a:ext>
            </a:extLst>
          </p:cNvPr>
          <p:cNvSpPr txBox="1">
            <a:spLocks noChangeArrowheads="1"/>
          </p:cNvSpPr>
          <p:nvPr/>
        </p:nvSpPr>
        <p:spPr bwMode="auto">
          <a:xfrm>
            <a:off x="335589" y="4758386"/>
            <a:ext cx="11506368" cy="1311128"/>
          </a:xfrm>
          <a:prstGeom prst="rect">
            <a:avLst/>
          </a:prstGeom>
          <a:noFill/>
          <a:ln w="38100">
            <a:noFill/>
            <a:miter lim="800000"/>
            <a:headEnd/>
            <a:tailEnd/>
          </a:ln>
        </p:spPr>
        <p:txBody>
          <a:bodyPr wrap="square">
            <a:spAutoFit/>
          </a:bodyPr>
          <a:lstStyle/>
          <a:p>
            <a:pPr marL="17463" lvl="3" algn="ctr">
              <a:lnSpc>
                <a:spcPct val="90000"/>
              </a:lnSpc>
              <a:spcBef>
                <a:spcPts val="0"/>
              </a:spcBef>
              <a:spcAft>
                <a:spcPts val="60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use of magic in Egypt is well documented in the </a:t>
            </a:r>
            <a:r>
              <a:rPr lang="en-US" sz="4400"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Westcar</a:t>
            </a: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Papyrus (18th to 16th century BC) </a:t>
            </a:r>
            <a:endParaRPr lang="en-US" sz="44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94999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655</Words>
  <Application>Microsoft Office PowerPoint</Application>
  <PresentationFormat>Widescreen</PresentationFormat>
  <Paragraphs>240</Paragraphs>
  <Slides>57</Slides>
  <Notes>56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ＭＳ Ｐゴシック</vt:lpstr>
      <vt:lpstr>Arial</vt:lpstr>
      <vt:lpstr>Calibri</vt:lpstr>
      <vt:lpstr>Calibri Light</vt:lpstr>
      <vt:lpstr>Cambria</vt:lpstr>
      <vt:lpstr>Century Gothic</vt:lpstr>
      <vt:lpstr>Office Theme</vt:lpstr>
      <vt:lpstr>EXODUS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EXODUS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2023-02-07T15:29:27Z</dcterms:created>
  <dcterms:modified xsi:type="dcterms:W3CDTF">2023-02-07T15:29:36Z</dcterms:modified>
</cp:coreProperties>
</file>