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42"/>
  </p:notesMasterIdLst>
  <p:handoutMasterIdLst>
    <p:handoutMasterId r:id="rId43"/>
  </p:handoutMasterIdLst>
  <p:sldIdLst>
    <p:sldId id="257" r:id="rId2"/>
    <p:sldId id="954" r:id="rId3"/>
    <p:sldId id="1006" r:id="rId4"/>
    <p:sldId id="964" r:id="rId5"/>
    <p:sldId id="1008" r:id="rId6"/>
    <p:sldId id="1028" r:id="rId7"/>
    <p:sldId id="972" r:id="rId8"/>
    <p:sldId id="976" r:id="rId9"/>
    <p:sldId id="1029" r:id="rId10"/>
    <p:sldId id="1030" r:id="rId11"/>
    <p:sldId id="957" r:id="rId12"/>
    <p:sldId id="980" r:id="rId13"/>
    <p:sldId id="988" r:id="rId14"/>
    <p:sldId id="1032" r:id="rId15"/>
    <p:sldId id="1033" r:id="rId16"/>
    <p:sldId id="1003" r:id="rId17"/>
    <p:sldId id="1043" r:id="rId18"/>
    <p:sldId id="982" r:id="rId19"/>
    <p:sldId id="1037" r:id="rId20"/>
    <p:sldId id="985" r:id="rId21"/>
    <p:sldId id="1038" r:id="rId22"/>
    <p:sldId id="994" r:id="rId23"/>
    <p:sldId id="1050" r:id="rId24"/>
    <p:sldId id="996" r:id="rId25"/>
    <p:sldId id="1039" r:id="rId26"/>
    <p:sldId id="1000" r:id="rId27"/>
    <p:sldId id="1045" r:id="rId28"/>
    <p:sldId id="1042" r:id="rId29"/>
    <p:sldId id="1046" r:id="rId30"/>
    <p:sldId id="1022" r:id="rId31"/>
    <p:sldId id="1013" r:id="rId32"/>
    <p:sldId id="1014" r:id="rId33"/>
    <p:sldId id="1015" r:id="rId34"/>
    <p:sldId id="1017" r:id="rId35"/>
    <p:sldId id="1020" r:id="rId36"/>
    <p:sldId id="1021" r:id="rId37"/>
    <p:sldId id="1011" r:id="rId38"/>
    <p:sldId id="1048" r:id="rId39"/>
    <p:sldId id="1049" r:id="rId40"/>
    <p:sldId id="986" r:id="rId41"/>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14" autoAdjust="0"/>
    <p:restoredTop sz="94660"/>
  </p:normalViewPr>
  <p:slideViewPr>
    <p:cSldViewPr>
      <p:cViewPr varScale="1">
        <p:scale>
          <a:sx n="83" d="100"/>
          <a:sy n="83" d="100"/>
        </p:scale>
        <p:origin x="476" y="8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15663B26-705A-43AE-86C8-C9B498C42292}" type="slidenum">
              <a:rPr lang="en-US" sz="1200" b="0"/>
              <a:pPr defTabSz="868363">
                <a:lnSpc>
                  <a:spcPct val="90000"/>
                </a:lnSpc>
                <a:defRPr/>
              </a:pPr>
              <a:t>‹#›</a:t>
            </a:fld>
            <a:endParaRPr lang="en-US" sz="1200" b="0"/>
          </a:p>
        </p:txBody>
      </p:sp>
    </p:spTree>
    <p:extLst>
      <p:ext uri="{BB962C8B-B14F-4D97-AF65-F5344CB8AC3E}">
        <p14:creationId xmlns:p14="http://schemas.microsoft.com/office/powerpoint/2010/main" val="805369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710B1316-8DCF-4B64-AE68-22846225D4BF}" type="slidenum">
              <a:rPr lang="en-US" sz="1200" b="0"/>
              <a:pPr defTabSz="868363">
                <a:lnSpc>
                  <a:spcPct val="90000"/>
                </a:lnSpc>
                <a:defRPr/>
              </a:pPr>
              <a:t>‹#›</a:t>
            </a:fld>
            <a:endParaRPr lang="en-US" sz="1200" b="0"/>
          </a:p>
        </p:txBody>
      </p:sp>
      <p:sp>
        <p:nvSpPr>
          <p:cNvPr id="70659"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92645735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22766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69591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88449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48147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76276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3439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65314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34662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01316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78944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341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48720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777741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215056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70072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185966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580617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53143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428430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115250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100032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ACB3AFC0-034A-4955-955A-C55D81457770}" type="slidenum">
              <a:rPr lang="en-US" sz="1200" b="0">
                <a:ea typeface="ＭＳ Ｐゴシック" charset="-128"/>
              </a:rPr>
              <a:pPr algn="r"/>
              <a:t>29</a:t>
            </a:fld>
            <a:endParaRPr lang="en-US" sz="1200" b="0">
              <a:ea typeface="ＭＳ Ｐゴシック" charset="-128"/>
            </a:endParaRPr>
          </a:p>
        </p:txBody>
      </p:sp>
      <p:sp>
        <p:nvSpPr>
          <p:cNvPr id="71683"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1684" name="Rectangle 3"/>
          <p:cNvSpPr>
            <a:spLocks noGrp="1" noChangeArrowheads="1"/>
          </p:cNvSpPr>
          <p:nvPr>
            <p:ph type="body" idx="1"/>
          </p:nvPr>
        </p:nvSpPr>
        <p:spPr>
          <a:solidFill>
            <a:srgbClr val="FFFFFF"/>
          </a:solidFill>
          <a:ln>
            <a:solidFill>
              <a:srgbClr val="000000"/>
            </a:solidFill>
          </a:ln>
        </p:spPr>
        <p:txBody>
          <a:bodyPr lIns="91440" tIns="45720" rIns="91440" bIns="45720"/>
          <a:lstStyle/>
          <a:p>
            <a:pPr eaLnBrk="1" hangingPunct="1"/>
            <a:endParaRPr lang="en-US" smtClean="0"/>
          </a:p>
        </p:txBody>
      </p:sp>
    </p:spTree>
    <p:extLst>
      <p:ext uri="{BB962C8B-B14F-4D97-AF65-F5344CB8AC3E}">
        <p14:creationId xmlns:p14="http://schemas.microsoft.com/office/powerpoint/2010/main" val="91229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523882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146433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769936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741803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73921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558384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89607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306549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124542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896955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27210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544386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3536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4811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19068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65848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4676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8631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smtClean="0"/>
              <a:t>2 Thessalonians</a:t>
            </a:r>
          </a:p>
        </p:txBody>
      </p:sp>
      <p:sp>
        <p:nvSpPr>
          <p:cNvPr id="5123" name="Rectangle 3"/>
          <p:cNvSpPr>
            <a:spLocks noGrp="1" noChangeArrowheads="1"/>
          </p:cNvSpPr>
          <p:nvPr>
            <p:ph type="body" idx="1"/>
          </p:nvPr>
        </p:nvSpPr>
        <p:spPr>
          <a:xfrm>
            <a:off x="304800" y="3048000"/>
            <a:ext cx="8382000" cy="2514600"/>
          </a:xfrm>
        </p:spPr>
        <p:txBody>
          <a:bodyPr lIns="90488" tIns="44450" rIns="90488" bIns="44450"/>
          <a:lstStyle/>
          <a:p>
            <a:pPr>
              <a:buFont typeface="Wingdings" charset="2"/>
              <a:buChar char="Ø"/>
              <a:defRPr/>
            </a:pPr>
            <a:r>
              <a:rPr lang="en-US" sz="6000" dirty="0" smtClean="0"/>
              <a:t>Follow Up: Growth, </a:t>
            </a:r>
            <a:br>
              <a:rPr lang="en-US" sz="6000" dirty="0" smtClean="0"/>
            </a:br>
            <a:r>
              <a:rPr lang="en-US" sz="6000" dirty="0" smtClean="0"/>
              <a:t>    Persecution, and </a:t>
            </a:r>
            <a:br>
              <a:rPr lang="en-US" sz="6000" dirty="0" smtClean="0"/>
            </a:br>
            <a:r>
              <a:rPr lang="en-US" sz="6000" dirty="0" smtClean="0"/>
              <a:t>    Judgment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3 Dear brothers and sisters,﻿﻿ we can’t help but thank God for you, because your faith is flourishing and your love for one another is growing.</a:t>
            </a:r>
          </a:p>
          <a:p>
            <a:pPr>
              <a:spcBef>
                <a:spcPct val="5000"/>
              </a:spcBef>
              <a:buFont typeface="Wingdings" charset="2"/>
              <a:buNone/>
              <a:defRPr/>
            </a:pPr>
            <a:r>
              <a:rPr lang="en-US" dirty="0" smtClean="0"/>
              <a:t>4 We proudly tell God’s other churches about your </a:t>
            </a:r>
            <a:r>
              <a:rPr lang="en-US" u="sng" dirty="0" smtClean="0"/>
              <a:t>endurance and faithfulness in all the persecutions and hardships</a:t>
            </a:r>
            <a:r>
              <a:rPr lang="en-US" dirty="0" smtClean="0"/>
              <a:t> you are suffering.</a:t>
            </a:r>
          </a:p>
        </p:txBody>
      </p:sp>
      <p:cxnSp>
        <p:nvCxnSpPr>
          <p:cNvPr id="6" name="Straight Arrow Connector 5"/>
          <p:cNvCxnSpPr/>
          <p:nvPr/>
        </p:nvCxnSpPr>
        <p:spPr bwMode="auto">
          <a:xfrm rot="16200000" flipV="1">
            <a:off x="4991100" y="4610100"/>
            <a:ext cx="1447800" cy="1219200"/>
          </a:xfrm>
          <a:prstGeom prst="straightConnector1">
            <a:avLst/>
          </a:prstGeom>
          <a:solidFill>
            <a:schemeClr val="bg1"/>
          </a:solidFill>
          <a:ln w="76200" cap="flat" cmpd="sng" algn="ctr">
            <a:solidFill>
              <a:schemeClr val="tx1"/>
            </a:solidFill>
            <a:prstDash val="solid"/>
            <a:round/>
            <a:headEnd type="none" w="sm" len="sm"/>
            <a:tailEnd type="arrow"/>
          </a:ln>
          <a:effectLst/>
        </p:spPr>
      </p:cxnSp>
      <p:cxnSp>
        <p:nvCxnSpPr>
          <p:cNvPr id="7" name="Straight Arrow Connector 6"/>
          <p:cNvCxnSpPr/>
          <p:nvPr/>
        </p:nvCxnSpPr>
        <p:spPr bwMode="auto">
          <a:xfrm rot="5400000" flipH="1" flipV="1">
            <a:off x="6057900" y="4838700"/>
            <a:ext cx="1447800" cy="6096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4" name="Rectangle 4"/>
          <p:cNvSpPr>
            <a:spLocks noChangeArrowheads="1"/>
          </p:cNvSpPr>
          <p:nvPr/>
        </p:nvSpPr>
        <p:spPr bwMode="auto">
          <a:xfrm>
            <a:off x="4191000" y="5410200"/>
            <a:ext cx="47244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smtClean="0">
                <a:latin typeface="Times New Roman" pitchFamily="18" charset="0"/>
              </a:rPr>
              <a:t>Both also result in growing faith</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5 And God will use this persecution to show his justice and to make you worthy of his Kingdom, for which you are suffering.</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5 And God will use this persecution to show his justice and to make you worthy of his Kingdom, for which you are suffering.</a:t>
            </a:r>
          </a:p>
        </p:txBody>
      </p:sp>
      <p:sp>
        <p:nvSpPr>
          <p:cNvPr id="37892" name="Line 4"/>
          <p:cNvSpPr>
            <a:spLocks noChangeShapeType="1"/>
          </p:cNvSpPr>
          <p:nvPr/>
        </p:nvSpPr>
        <p:spPr bwMode="auto">
          <a:xfrm>
            <a:off x="381000" y="2362200"/>
            <a:ext cx="1676400" cy="304800"/>
          </a:xfrm>
          <a:prstGeom prst="line">
            <a:avLst/>
          </a:prstGeom>
          <a:noFill/>
          <a:ln w="57150">
            <a:solidFill>
              <a:schemeClr val="tx1"/>
            </a:solidFill>
            <a:round/>
            <a:headEnd type="none" w="sm" len="sm"/>
            <a:tailEnd/>
          </a:ln>
        </p:spPr>
        <p:txBody>
          <a:bodyPr wrap="none" anchor="ctr"/>
          <a:lstStyle/>
          <a:p>
            <a:endParaRPr lang="en-US"/>
          </a:p>
        </p:txBody>
      </p:sp>
      <p:sp>
        <p:nvSpPr>
          <p:cNvPr id="37893" name="Line 5"/>
          <p:cNvSpPr>
            <a:spLocks noChangeShapeType="1"/>
          </p:cNvSpPr>
          <p:nvPr/>
        </p:nvSpPr>
        <p:spPr bwMode="auto">
          <a:xfrm flipV="1">
            <a:off x="457200" y="2362200"/>
            <a:ext cx="1600200" cy="304800"/>
          </a:xfrm>
          <a:prstGeom prst="line">
            <a:avLst/>
          </a:prstGeom>
          <a:noFill/>
          <a:ln w="57150">
            <a:solidFill>
              <a:schemeClr val="tx1"/>
            </a:solidFill>
            <a:round/>
            <a:headEnd type="none" w="sm" len="sm"/>
            <a:tailEnd/>
          </a:ln>
        </p:spPr>
        <p:txBody>
          <a:bodyPr wrap="none" anchor="ctr"/>
          <a:lstStyle/>
          <a:p>
            <a:endParaRPr lang="en-US"/>
          </a:p>
        </p:txBody>
      </p:sp>
      <p:sp>
        <p:nvSpPr>
          <p:cNvPr id="37894" name="Rectangle 4"/>
          <p:cNvSpPr>
            <a:spLocks noChangeArrowheads="1"/>
          </p:cNvSpPr>
          <p:nvPr/>
        </p:nvSpPr>
        <p:spPr bwMode="auto">
          <a:xfrm>
            <a:off x="685800" y="3352800"/>
            <a:ext cx="44196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i="1" dirty="0" err="1">
                <a:latin typeface="Times New Roman" pitchFamily="18" charset="0"/>
              </a:rPr>
              <a:t>axios</a:t>
            </a:r>
            <a:r>
              <a:rPr lang="en-US" sz="4800" b="0" dirty="0">
                <a:latin typeface="Times New Roman" pitchFamily="18" charset="0"/>
              </a:rPr>
              <a:t> = befitting</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5 And God will use this persecution to show his justice and to make you worthy of his Kingdom, for which you are suffering. </a:t>
            </a:r>
          </a:p>
          <a:p>
            <a:pPr>
              <a:spcBef>
                <a:spcPct val="5000"/>
              </a:spcBef>
              <a:buFont typeface="Wingdings" charset="2"/>
              <a:buNone/>
              <a:defRPr/>
            </a:pPr>
            <a:r>
              <a:rPr lang="en-US" dirty="0" smtClean="0"/>
              <a:t>6 In his justice he will pay back those who persecute you.</a:t>
            </a:r>
          </a:p>
        </p:txBody>
      </p:sp>
      <p:sp>
        <p:nvSpPr>
          <p:cNvPr id="39940" name="Rectangle 4"/>
          <p:cNvSpPr>
            <a:spLocks noChangeArrowheads="1"/>
          </p:cNvSpPr>
          <p:nvPr/>
        </p:nvSpPr>
        <p:spPr bwMode="auto">
          <a:xfrm>
            <a:off x="533400" y="4343400"/>
            <a:ext cx="72390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a:latin typeface="Times New Roman" pitchFamily="18" charset="0"/>
              </a:rPr>
              <a:t>Looks a little different today</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5 And God will use this persecution to show his justice and to make you worthy of his Kingdom, for which you are suffering. </a:t>
            </a:r>
          </a:p>
          <a:p>
            <a:pPr>
              <a:spcBef>
                <a:spcPct val="5000"/>
              </a:spcBef>
              <a:buFont typeface="Wingdings" charset="2"/>
              <a:buNone/>
              <a:defRPr/>
            </a:pPr>
            <a:r>
              <a:rPr lang="en-US" dirty="0" smtClean="0"/>
              <a:t>6 In his justice he will pay back those who persecute you.</a:t>
            </a:r>
          </a:p>
        </p:txBody>
      </p:sp>
      <p:sp>
        <p:nvSpPr>
          <p:cNvPr id="39940" name="Rectangle 4"/>
          <p:cNvSpPr>
            <a:spLocks noChangeArrowheads="1"/>
          </p:cNvSpPr>
          <p:nvPr/>
        </p:nvSpPr>
        <p:spPr bwMode="auto">
          <a:xfrm>
            <a:off x="533400" y="4343400"/>
            <a:ext cx="72390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a:latin typeface="Times New Roman" pitchFamily="18" charset="0"/>
              </a:rPr>
              <a:t>Looks a little different today</a:t>
            </a:r>
          </a:p>
        </p:txBody>
      </p:sp>
      <p:sp>
        <p:nvSpPr>
          <p:cNvPr id="5" name="Rectangle 4"/>
          <p:cNvSpPr>
            <a:spLocks noChangeArrowheads="1"/>
          </p:cNvSpPr>
          <p:nvPr/>
        </p:nvSpPr>
        <p:spPr bwMode="auto">
          <a:xfrm>
            <a:off x="685800" y="1219200"/>
            <a:ext cx="71628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ct val="5000"/>
              </a:spcBef>
            </a:pPr>
            <a:r>
              <a:rPr lang="en-US" sz="3600" b="0" dirty="0" smtClean="0">
                <a:latin typeface="Times New Roman" pitchFamily="18" charset="0"/>
              </a:rPr>
              <a:t>Rom. 12:17 Never pay back evil with more evil. Do things in such a way that everyone can see you are honorable. </a:t>
            </a:r>
          </a:p>
          <a:p>
            <a:pPr algn="l">
              <a:lnSpc>
                <a:spcPct val="75000"/>
              </a:lnSpc>
              <a:spcBef>
                <a:spcPct val="5000"/>
              </a:spcBef>
            </a:pPr>
            <a:r>
              <a:rPr lang="en-US" sz="3600" b="0" dirty="0" smtClean="0">
                <a:latin typeface="Times New Roman" pitchFamily="18" charset="0"/>
              </a:rPr>
              <a:t>18 Do all that you can to live in peace with everyone. </a:t>
            </a:r>
          </a:p>
          <a:p>
            <a:pPr algn="l">
              <a:lnSpc>
                <a:spcPct val="75000"/>
              </a:lnSpc>
              <a:spcBef>
                <a:spcPct val="5000"/>
              </a:spcBef>
            </a:pPr>
            <a:r>
              <a:rPr lang="en-US" sz="3600" b="0" dirty="0" smtClean="0">
                <a:latin typeface="Times New Roman" pitchFamily="18" charset="0"/>
              </a:rPr>
              <a:t>19 Dear friends, never take revenge. Leave that to the righteous anger of God. </a:t>
            </a:r>
          </a:p>
          <a:p>
            <a:pPr algn="l">
              <a:lnSpc>
                <a:spcPct val="75000"/>
              </a:lnSpc>
              <a:spcBef>
                <a:spcPct val="5000"/>
              </a:spcBef>
            </a:pPr>
            <a:r>
              <a:rPr lang="en-US" sz="3600" b="0" dirty="0" smtClean="0">
                <a:latin typeface="Times New Roman" pitchFamily="18" charset="0"/>
              </a:rPr>
              <a:t>For the Scriptures say, “Vengeance is mine, I will repay,” says the Lord.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5 And God will use this persecution to show his justice and to make you worthy of his Kingdom, for which you are suffering. </a:t>
            </a:r>
          </a:p>
          <a:p>
            <a:pPr>
              <a:spcBef>
                <a:spcPct val="5000"/>
              </a:spcBef>
              <a:buFont typeface="Wingdings" charset="2"/>
              <a:buNone/>
              <a:defRPr/>
            </a:pPr>
            <a:r>
              <a:rPr lang="en-US" dirty="0" smtClean="0"/>
              <a:t>6 In his justice he w</a:t>
            </a:r>
            <a:r>
              <a:rPr lang="en-US" u="sng" dirty="0" smtClean="0"/>
              <a:t>ill pay back those who persecute you</a:t>
            </a:r>
            <a:r>
              <a:rPr lang="en-US" dirty="0" smtClean="0"/>
              <a:t>.</a:t>
            </a:r>
          </a:p>
        </p:txBody>
      </p:sp>
      <p:sp>
        <p:nvSpPr>
          <p:cNvPr id="39940" name="Rectangle 4"/>
          <p:cNvSpPr>
            <a:spLocks noChangeArrowheads="1"/>
          </p:cNvSpPr>
          <p:nvPr/>
        </p:nvSpPr>
        <p:spPr bwMode="auto">
          <a:xfrm>
            <a:off x="533400" y="4343400"/>
            <a:ext cx="72390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a:latin typeface="Times New Roman" pitchFamily="18" charset="0"/>
              </a:rPr>
              <a:t>Looks a little different today</a:t>
            </a:r>
          </a:p>
        </p:txBody>
      </p:sp>
      <p:sp>
        <p:nvSpPr>
          <p:cNvPr id="5" name="Rectangle 4"/>
          <p:cNvSpPr>
            <a:spLocks noChangeArrowheads="1"/>
          </p:cNvSpPr>
          <p:nvPr/>
        </p:nvSpPr>
        <p:spPr bwMode="auto">
          <a:xfrm>
            <a:off x="571500" y="1524000"/>
            <a:ext cx="71628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ct val="5000"/>
              </a:spcBef>
            </a:pPr>
            <a:r>
              <a:rPr lang="en-US" sz="3600" b="0" dirty="0" smtClean="0">
                <a:latin typeface="Times New Roman" pitchFamily="18" charset="0"/>
              </a:rPr>
              <a:t>Rom. 12:20 Instead, “If your enemies are hungry, feed them. </a:t>
            </a:r>
          </a:p>
          <a:p>
            <a:pPr algn="l">
              <a:lnSpc>
                <a:spcPct val="75000"/>
              </a:lnSpc>
              <a:spcBef>
                <a:spcPct val="5000"/>
              </a:spcBef>
            </a:pPr>
            <a:r>
              <a:rPr lang="en-US" sz="3600" b="0" dirty="0" smtClean="0">
                <a:latin typeface="Times New Roman" pitchFamily="18" charset="0"/>
              </a:rPr>
              <a:t>If they are thirsty, give them something to drink. In doing this, you will heap burning coals of shame on their heads.” </a:t>
            </a:r>
          </a:p>
          <a:p>
            <a:pPr algn="l">
              <a:lnSpc>
                <a:spcPct val="75000"/>
              </a:lnSpc>
              <a:spcBef>
                <a:spcPct val="5000"/>
              </a:spcBef>
            </a:pPr>
            <a:r>
              <a:rPr lang="en-US" sz="3600" b="0" dirty="0" smtClean="0">
                <a:latin typeface="Times New Roman" pitchFamily="18" charset="0"/>
              </a:rPr>
              <a:t>21 Don’t let evil conquer you, but overcome evil by doing good.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5 And God will use this persecution to show his justice and to make you worthy of his Kingdom, for which you are suffering. </a:t>
            </a:r>
          </a:p>
          <a:p>
            <a:pPr>
              <a:spcBef>
                <a:spcPct val="5000"/>
              </a:spcBef>
              <a:buFont typeface="Wingdings" charset="2"/>
              <a:buNone/>
              <a:defRPr/>
            </a:pPr>
            <a:r>
              <a:rPr lang="en-US" dirty="0" smtClean="0"/>
              <a:t>6 In his justice </a:t>
            </a:r>
            <a:r>
              <a:rPr lang="en-US" u="sng" dirty="0" smtClean="0"/>
              <a:t>he will pay back those who persecute you</a:t>
            </a:r>
            <a:r>
              <a:rPr lang="en-US" dirty="0" smtClean="0"/>
              <a:t>.</a:t>
            </a:r>
          </a:p>
        </p:txBody>
      </p:sp>
      <p:sp>
        <p:nvSpPr>
          <p:cNvPr id="40965" name="Rectangle 4"/>
          <p:cNvSpPr>
            <a:spLocks noChangeArrowheads="1"/>
          </p:cNvSpPr>
          <p:nvPr/>
        </p:nvSpPr>
        <p:spPr bwMode="auto">
          <a:xfrm>
            <a:off x="1295400" y="5029200"/>
            <a:ext cx="7620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ct val="5000"/>
              </a:spcBef>
            </a:pPr>
            <a:r>
              <a:rPr lang="en-US" sz="4800" b="0" dirty="0">
                <a:latin typeface="Times New Roman" pitchFamily="18" charset="0"/>
              </a:rPr>
              <a:t>Stott – Lack of persecution </a:t>
            </a:r>
            <a:br>
              <a:rPr lang="en-US" sz="4800" b="0" dirty="0">
                <a:latin typeface="Times New Roman" pitchFamily="18" charset="0"/>
              </a:rPr>
            </a:br>
            <a:r>
              <a:rPr lang="en-US" sz="4800" b="0" dirty="0">
                <a:latin typeface="Times New Roman" pitchFamily="18" charset="0"/>
              </a:rPr>
              <a:t>          </a:t>
            </a:r>
            <a:r>
              <a:rPr lang="en-US" sz="4800" b="0" dirty="0" smtClean="0">
                <a:latin typeface="Times New Roman" pitchFamily="18" charset="0"/>
              </a:rPr>
              <a:t>  could </a:t>
            </a:r>
            <a:r>
              <a:rPr lang="en-US" sz="4800" b="0" dirty="0">
                <a:latin typeface="Times New Roman" pitchFamily="18" charset="0"/>
              </a:rPr>
              <a:t>be corrupting us</a:t>
            </a:r>
          </a:p>
        </p:txBody>
      </p:sp>
      <p:sp>
        <p:nvSpPr>
          <p:cNvPr id="6" name="Rectangle 4"/>
          <p:cNvSpPr>
            <a:spLocks noChangeArrowheads="1"/>
          </p:cNvSpPr>
          <p:nvPr/>
        </p:nvSpPr>
        <p:spPr bwMode="auto">
          <a:xfrm>
            <a:off x="533400" y="4343400"/>
            <a:ext cx="72390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a:latin typeface="Times New Roman" pitchFamily="18" charset="0"/>
              </a:rPr>
              <a:t>Looks a little different today</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7 And God will provide rest for you who are being persecuted and also for us when the Lord Jesus appears from heaven. </a:t>
            </a:r>
          </a:p>
        </p:txBody>
      </p:sp>
      <p:sp>
        <p:nvSpPr>
          <p:cNvPr id="4" name="Rectangle 4"/>
          <p:cNvSpPr>
            <a:spLocks noChangeArrowheads="1"/>
          </p:cNvSpPr>
          <p:nvPr/>
        </p:nvSpPr>
        <p:spPr bwMode="auto">
          <a:xfrm>
            <a:off x="1295400" y="3276600"/>
            <a:ext cx="7010400" cy="182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ct val="5000"/>
              </a:spcBef>
            </a:pPr>
            <a:r>
              <a:rPr lang="en-US" sz="4800" b="0" dirty="0" smtClean="0">
                <a:latin typeface="Times New Roman" pitchFamily="18" charset="0"/>
              </a:rPr>
              <a:t>Remember where we’re headed</a:t>
            </a:r>
          </a:p>
          <a:p>
            <a:pPr algn="l">
              <a:lnSpc>
                <a:spcPct val="75000"/>
              </a:lnSpc>
              <a:spcBef>
                <a:spcPct val="5000"/>
              </a:spcBef>
            </a:pPr>
            <a:r>
              <a:rPr lang="en-US" sz="4800" b="0" dirty="0" smtClean="0">
                <a:latin typeface="Times New Roman" pitchFamily="18" charset="0"/>
              </a:rPr>
              <a:t>Persecution only for awhile</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7 And God will provide rest for you who are being persecuted and also for us when the Lord Jesus appears from heaven. </a:t>
            </a:r>
          </a:p>
          <a:p>
            <a:pPr>
              <a:spcBef>
                <a:spcPct val="5000"/>
              </a:spcBef>
              <a:buFont typeface="Wingdings" charset="2"/>
              <a:buNone/>
              <a:defRPr/>
            </a:pPr>
            <a:r>
              <a:rPr lang="en-US" dirty="0" smtClean="0"/>
              <a:t>He will come with his mighty angels, </a:t>
            </a:r>
          </a:p>
          <a:p>
            <a:pPr>
              <a:spcBef>
                <a:spcPct val="5000"/>
              </a:spcBef>
              <a:buFont typeface="Wingdings" charset="2"/>
              <a:buNone/>
              <a:defRPr/>
            </a:pPr>
            <a:r>
              <a:rPr lang="en-US" dirty="0" smtClean="0"/>
              <a:t>8 in flaming fire, bringing judgment on those who don’t know God and on those </a:t>
            </a:r>
            <a:r>
              <a:rPr lang="en-US" u="sng" dirty="0" smtClean="0"/>
              <a:t>who refuse to obey the Good News</a:t>
            </a:r>
            <a:r>
              <a:rPr lang="en-US" dirty="0" smtClean="0"/>
              <a:t> of our Lord Jesus.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7 And God will provide rest for you who are being persecuted and also for us when the Lord Jesus appears from heaven. </a:t>
            </a:r>
          </a:p>
          <a:p>
            <a:pPr>
              <a:spcBef>
                <a:spcPct val="5000"/>
              </a:spcBef>
              <a:buFont typeface="Wingdings" charset="2"/>
              <a:buNone/>
              <a:defRPr/>
            </a:pPr>
            <a:r>
              <a:rPr lang="en-US" dirty="0" smtClean="0"/>
              <a:t>He will come with his mighty angels, </a:t>
            </a:r>
          </a:p>
          <a:p>
            <a:pPr>
              <a:spcBef>
                <a:spcPct val="5000"/>
              </a:spcBef>
              <a:buFont typeface="Wingdings" charset="2"/>
              <a:buNone/>
              <a:defRPr/>
            </a:pPr>
            <a:r>
              <a:rPr lang="en-US" dirty="0" smtClean="0"/>
              <a:t>8 in flaming fire, bringing judgment on those who don’t know God and on those </a:t>
            </a:r>
            <a:r>
              <a:rPr lang="en-US" u="sng" dirty="0" smtClean="0"/>
              <a:t>who refuse to obey the Good News</a:t>
            </a:r>
            <a:r>
              <a:rPr lang="en-US" dirty="0" smtClean="0"/>
              <a:t> of our Lord Jesus. </a:t>
            </a:r>
          </a:p>
        </p:txBody>
      </p:sp>
      <p:sp>
        <p:nvSpPr>
          <p:cNvPr id="4" name="Rectangle 4"/>
          <p:cNvSpPr>
            <a:spLocks noChangeArrowheads="1"/>
          </p:cNvSpPr>
          <p:nvPr/>
        </p:nvSpPr>
        <p:spPr bwMode="auto">
          <a:xfrm>
            <a:off x="228600" y="1676400"/>
            <a:ext cx="6781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John 6:28 They replied, “We want to perform God’s works, too. What should we do?”</a:t>
            </a:r>
          </a:p>
          <a:p>
            <a:pPr algn="l">
              <a:lnSpc>
                <a:spcPct val="70000"/>
              </a:lnSpc>
              <a:spcBef>
                <a:spcPct val="5000"/>
              </a:spcBef>
            </a:pPr>
            <a:r>
              <a:rPr lang="en-US" sz="4000" b="0" dirty="0">
                <a:latin typeface="Times New Roman" pitchFamily="18" charset="0"/>
              </a:rPr>
              <a:t>29 Jesus told them, “This is the only work God wants from you: Believe in the one he has sent.”</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charset="2"/>
              <a:buChar char="Ø"/>
              <a:defRPr/>
            </a:pPr>
            <a:r>
              <a:rPr lang="en-US" sz="4800" dirty="0" smtClean="0"/>
              <a:t>Weeks or at most a few months have passed since the writing of </a:t>
            </a:r>
            <a:br>
              <a:rPr lang="en-US" sz="4800" dirty="0" smtClean="0"/>
            </a:br>
            <a:r>
              <a:rPr lang="en-US" sz="4800" dirty="0" smtClean="0"/>
              <a:t>1 Thessalonians</a:t>
            </a:r>
          </a:p>
          <a:p>
            <a:pPr>
              <a:spcBef>
                <a:spcPct val="5000"/>
              </a:spcBef>
              <a:buFont typeface="Wingdings" charset="2"/>
              <a:buChar char="Ø"/>
              <a:defRPr/>
            </a:pPr>
            <a:r>
              <a:rPr lang="en-US" sz="4800" dirty="0" smtClean="0"/>
              <a:t>Timothy or someone had delivered the first letter and stayed for awhile in Thessalonica</a:t>
            </a:r>
          </a:p>
          <a:p>
            <a:pPr>
              <a:spcBef>
                <a:spcPct val="5000"/>
              </a:spcBef>
              <a:buFont typeface="Wingdings" charset="2"/>
              <a:buChar char="Ø"/>
              <a:defRPr/>
            </a:pPr>
            <a:r>
              <a:rPr lang="en-US" sz="4800" dirty="0" smtClean="0"/>
              <a:t>Then, returned and reported to Paul</a:t>
            </a:r>
          </a:p>
          <a:p>
            <a:pPr>
              <a:spcBef>
                <a:spcPct val="5000"/>
              </a:spcBef>
              <a:buFont typeface="Wingdings" charset="2"/>
              <a:buChar char="Ø"/>
              <a:defRPr/>
            </a:pPr>
            <a:r>
              <a:rPr lang="en-US" sz="4800" dirty="0" smtClean="0"/>
              <a:t>Paul now realizes the situation may be worse than he thought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Effect transition="in" filter="wipe(left)">
                                      <p:cBhvr>
                                        <p:cTn id="7" dur="500"/>
                                        <p:tgtEl>
                                          <p:spTgt spid="587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7779">
                                            <p:txEl>
                                              <p:pRg st="1" end="1"/>
                                            </p:txEl>
                                          </p:spTgt>
                                        </p:tgtEl>
                                        <p:attrNameLst>
                                          <p:attrName>style.visibility</p:attrName>
                                        </p:attrNameLst>
                                      </p:cBhvr>
                                      <p:to>
                                        <p:strVal val="visible"/>
                                      </p:to>
                                    </p:set>
                                    <p:animEffect transition="in" filter="wipe(left)">
                                      <p:cBhvr>
                                        <p:cTn id="12" dur="500"/>
                                        <p:tgtEl>
                                          <p:spTgt spid="587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7779">
                                            <p:txEl>
                                              <p:pRg st="2" end="2"/>
                                            </p:txEl>
                                          </p:spTgt>
                                        </p:tgtEl>
                                        <p:attrNameLst>
                                          <p:attrName>style.visibility</p:attrName>
                                        </p:attrNameLst>
                                      </p:cBhvr>
                                      <p:to>
                                        <p:strVal val="visible"/>
                                      </p:to>
                                    </p:set>
                                    <p:animEffect transition="in" filter="wipe(left)">
                                      <p:cBhvr>
                                        <p:cTn id="17" dur="500"/>
                                        <p:tgtEl>
                                          <p:spTgt spid="587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87779">
                                            <p:txEl>
                                              <p:pRg st="3" end="3"/>
                                            </p:txEl>
                                          </p:spTgt>
                                        </p:tgtEl>
                                        <p:attrNameLst>
                                          <p:attrName>style.visibility</p:attrName>
                                        </p:attrNameLst>
                                      </p:cBhvr>
                                      <p:to>
                                        <p:strVal val="visible"/>
                                      </p:to>
                                    </p:set>
                                    <p:animEffect transition="in" filter="wipe(left)">
                                      <p:cBhvr>
                                        <p:cTn id="22" dur="500"/>
                                        <p:tgtEl>
                                          <p:spTgt spid="5877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7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7 And God will provide rest for you who are being persecuted and also for us when the Lord Jesus appears from heaven. </a:t>
            </a:r>
          </a:p>
          <a:p>
            <a:pPr>
              <a:spcBef>
                <a:spcPct val="5000"/>
              </a:spcBef>
              <a:buFont typeface="Wingdings" charset="2"/>
              <a:buNone/>
              <a:defRPr/>
            </a:pPr>
            <a:r>
              <a:rPr lang="en-US" dirty="0" smtClean="0"/>
              <a:t>He will come with his mighty angels, </a:t>
            </a:r>
          </a:p>
          <a:p>
            <a:pPr>
              <a:spcBef>
                <a:spcPct val="5000"/>
              </a:spcBef>
              <a:buFont typeface="Wingdings" charset="2"/>
              <a:buNone/>
              <a:defRPr/>
            </a:pPr>
            <a:r>
              <a:rPr lang="en-US" dirty="0" smtClean="0"/>
              <a:t>8 in flaming fire, bringing judgment on those who don’t know God and on those </a:t>
            </a:r>
            <a:r>
              <a:rPr lang="en-US" u="sng" dirty="0" smtClean="0"/>
              <a:t>who refuse to obey the Good News</a:t>
            </a:r>
            <a:r>
              <a:rPr lang="en-US" dirty="0" smtClean="0"/>
              <a:t> of our Lord Jesus. </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52228"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a:t>
            </a:r>
            <a:r>
              <a:rPr lang="en-US" sz="4000" b="0" dirty="0" smtClean="0">
                <a:latin typeface="Times New Roman" pitchFamily="18" charset="0"/>
              </a:rPr>
              <a:t>consider</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a:t>
            </a:r>
            <a:r>
              <a:rPr lang="en-US" u="sng" smtClean="0"/>
              <a:t>forever separated from the Lord</a:t>
            </a:r>
            <a:r>
              <a:rPr lang="en-US" smtClean="0"/>
              <a:t> and from his glorious power.</a:t>
            </a:r>
          </a:p>
        </p:txBody>
      </p:sp>
      <p:sp>
        <p:nvSpPr>
          <p:cNvPr id="5"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p:txBody>
      </p:sp>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a:t>
            </a:r>
            <a:r>
              <a:rPr lang="en-US" u="sng" smtClean="0"/>
              <a:t>forever separated from the Lord</a:t>
            </a:r>
            <a:r>
              <a:rPr lang="en-US" smtClean="0"/>
              <a:t> and from his glorious power.</a:t>
            </a:r>
          </a:p>
        </p:txBody>
      </p:sp>
      <p:sp>
        <p:nvSpPr>
          <p:cNvPr id="54277" name="Rectangle 4"/>
          <p:cNvSpPr>
            <a:spLocks noChangeArrowheads="1"/>
          </p:cNvSpPr>
          <p:nvPr/>
        </p:nvSpPr>
        <p:spPr bwMode="auto">
          <a:xfrm>
            <a:off x="0" y="3810000"/>
            <a:ext cx="91440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err="1">
                <a:latin typeface="Times New Roman" pitchFamily="18" charset="0"/>
              </a:rPr>
              <a:t>Geisler</a:t>
            </a:r>
            <a:r>
              <a:rPr lang="en-US" sz="4000" b="0" dirty="0">
                <a:latin typeface="Times New Roman" pitchFamily="18" charset="0"/>
              </a:rPr>
              <a:t>: The Bible asserts that ‘God is love.’ But love cannot act coercively, only persuasively… Forced loved is not love; it is </a:t>
            </a:r>
            <a:r>
              <a:rPr lang="en-US" sz="4000" b="0" dirty="0" smtClean="0">
                <a:latin typeface="Times New Roman" pitchFamily="18" charset="0"/>
              </a:rPr>
              <a:t>capture. </a:t>
            </a:r>
            <a:r>
              <a:rPr lang="en-US" sz="4000" b="0" dirty="0">
                <a:latin typeface="Times New Roman" pitchFamily="18" charset="0"/>
              </a:rPr>
              <a:t>A loving being always gives ‘space’ to others. He does not force himself upon them against their will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p:txBody>
      </p:sp>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a:t>
            </a:r>
            <a:r>
              <a:rPr lang="en-US" u="sng" smtClean="0"/>
              <a:t>forever separated from the Lord</a:t>
            </a:r>
            <a:r>
              <a:rPr lang="en-US" smtClean="0"/>
              <a:t> and from his glorious power.</a:t>
            </a:r>
          </a:p>
        </p:txBody>
      </p:sp>
      <p:sp>
        <p:nvSpPr>
          <p:cNvPr id="55301" name="Rectangle 4"/>
          <p:cNvSpPr>
            <a:spLocks noChangeArrowheads="1"/>
          </p:cNvSpPr>
          <p:nvPr/>
        </p:nvSpPr>
        <p:spPr bwMode="auto">
          <a:xfrm>
            <a:off x="76200" y="4038600"/>
            <a:ext cx="8839200" cy="251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err="1">
                <a:latin typeface="Times New Roman" pitchFamily="18" charset="0"/>
              </a:rPr>
              <a:t>Geisler</a:t>
            </a:r>
            <a:r>
              <a:rPr lang="en-US" sz="4000" b="0" dirty="0">
                <a:latin typeface="Times New Roman" pitchFamily="18" charset="0"/>
              </a:rPr>
              <a:t>: Hence, those who do not choose to love God must be allowed not to love him. Those who do not wish to be with him must be allowed to be separated from him. Hell allows separation from God.</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p:txBody>
      </p:sp>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a:t>
            </a:r>
            <a:r>
              <a:rPr lang="en-US" u="sng" smtClean="0"/>
              <a:t>forever separated from the Lord</a:t>
            </a:r>
            <a:r>
              <a:rPr lang="en-US" smtClean="0"/>
              <a:t> and from his glorious power.</a:t>
            </a:r>
          </a:p>
        </p:txBody>
      </p:sp>
      <p:sp>
        <p:nvSpPr>
          <p:cNvPr id="57349" name="Rectangle 4"/>
          <p:cNvSpPr>
            <a:spLocks noChangeArrowheads="1"/>
          </p:cNvSpPr>
          <p:nvPr/>
        </p:nvSpPr>
        <p:spPr bwMode="auto">
          <a:xfrm>
            <a:off x="685800" y="4191000"/>
            <a:ext cx="6248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Either we say to God, “Your will be done.”</a:t>
            </a:r>
          </a:p>
          <a:p>
            <a:pPr algn="l">
              <a:lnSpc>
                <a:spcPct val="70000"/>
              </a:lnSpc>
              <a:spcBef>
                <a:spcPct val="5000"/>
              </a:spcBef>
            </a:pPr>
            <a:r>
              <a:rPr lang="en-US" sz="4800" b="0" dirty="0">
                <a:latin typeface="Times New Roman" pitchFamily="18" charset="0"/>
              </a:rPr>
              <a:t>Or God will say to us, “Your will be done.”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without hell</a:t>
            </a:r>
          </a:p>
          <a:p>
            <a:pPr algn="l">
              <a:lnSpc>
                <a:spcPct val="70000"/>
              </a:lnSpc>
              <a:spcBef>
                <a:spcPct val="5000"/>
              </a:spcBef>
            </a:pPr>
            <a:r>
              <a:rPr lang="en-US" sz="4000" b="0" dirty="0">
                <a:latin typeface="Times New Roman" pitchFamily="18" charset="0"/>
              </a:rPr>
              <a:t>3. Hell is deserved</a:t>
            </a:r>
          </a:p>
        </p:txBody>
      </p:sp>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a:t>
            </a:r>
            <a:r>
              <a:rPr lang="en-US" u="sng" smtClean="0"/>
              <a:t>forever separated from the Lord</a:t>
            </a:r>
            <a:r>
              <a:rPr lang="en-US" smtClean="0"/>
              <a:t> and from his glorious power.</a:t>
            </a:r>
          </a:p>
        </p:txBody>
      </p:sp>
      <p:sp>
        <p:nvSpPr>
          <p:cNvPr id="58373" name="Rectangle 4"/>
          <p:cNvSpPr>
            <a:spLocks noChangeArrowheads="1"/>
          </p:cNvSpPr>
          <p:nvPr/>
        </p:nvSpPr>
        <p:spPr bwMode="auto">
          <a:xfrm>
            <a:off x="381000" y="3810000"/>
            <a:ext cx="8229600" cy="251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Luke 13:28 “﻿﻿In that place there will be weeping and gnashing of teeth when you see Abraham and Isaac and Jacob and all the prophets in the kingdom of God, but yourselves being thrown out.”</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5"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a:t>
            </a:r>
            <a:r>
              <a:rPr lang="en-US" sz="4000" b="0" dirty="0" smtClean="0">
                <a:latin typeface="Times New Roman" pitchFamily="18" charset="0"/>
              </a:rPr>
              <a:t>without hell </a:t>
            </a:r>
          </a:p>
        </p:txBody>
      </p:sp>
      <p:sp>
        <p:nvSpPr>
          <p:cNvPr id="6" name="Rectangle 5"/>
          <p:cNvSpPr>
            <a:spLocks noChangeArrowheads="1"/>
          </p:cNvSpPr>
          <p:nvPr/>
        </p:nvSpPr>
        <p:spPr bwMode="auto">
          <a:xfrm>
            <a:off x="304800" y="4572000"/>
            <a:ext cx="48768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smtClean="0">
                <a:latin typeface="Times New Roman" pitchFamily="18" charset="0"/>
              </a:rPr>
              <a:t>Why are we not being held responsible?</a:t>
            </a:r>
          </a:p>
          <a:p>
            <a:pPr algn="l">
              <a:lnSpc>
                <a:spcPct val="77000"/>
              </a:lnSpc>
              <a:spcBef>
                <a:spcPct val="5000"/>
              </a:spcBef>
            </a:pPr>
            <a:r>
              <a:rPr lang="en-US" sz="4000" b="0" dirty="0" smtClean="0">
                <a:latin typeface="Times New Roman" pitchFamily="18" charset="0"/>
              </a:rPr>
              <a:t>Someone must be responsible</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5"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a:t>
            </a:r>
            <a:r>
              <a:rPr lang="en-US" sz="4000" b="0" dirty="0" smtClean="0">
                <a:latin typeface="Times New Roman" pitchFamily="18" charset="0"/>
              </a:rPr>
              <a:t>without hell </a:t>
            </a:r>
          </a:p>
          <a:p>
            <a:pPr algn="l">
              <a:lnSpc>
                <a:spcPct val="70000"/>
              </a:lnSpc>
              <a:spcBef>
                <a:spcPct val="5000"/>
              </a:spcBef>
            </a:pPr>
            <a:r>
              <a:rPr lang="en-US" sz="4000" b="0" dirty="0" smtClean="0">
                <a:latin typeface="Times New Roman" pitchFamily="18" charset="0"/>
              </a:rPr>
              <a:t>3</a:t>
            </a:r>
            <a:r>
              <a:rPr lang="en-US" sz="4000" b="0" dirty="0">
                <a:latin typeface="Times New Roman" pitchFamily="18" charset="0"/>
              </a:rPr>
              <a:t>. Hell is deserved</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76200" y="914400"/>
            <a:ext cx="8839200" cy="1373188"/>
          </a:xfrm>
          <a:prstGeom prst="rect">
            <a:avLst/>
          </a:prstGeom>
          <a:solidFill>
            <a:schemeClr val="bg1"/>
          </a:solidFill>
          <a:ln w="9525">
            <a:noFill/>
            <a:miter lim="800000"/>
            <a:headEnd/>
            <a:tailEnd/>
          </a:ln>
        </p:spPr>
        <p:txBody>
          <a:bodyPr>
            <a:spAutoFit/>
          </a:bodyPr>
          <a:lstStyle/>
          <a:p>
            <a:pPr algn="l"/>
            <a:endParaRPr lang="en-US" sz="2800" b="0">
              <a:latin typeface="Century" charset="0"/>
              <a:ea typeface="ＭＳ Ｐゴシック" charset="-128"/>
            </a:endParaRPr>
          </a:p>
          <a:p>
            <a:pPr algn="l"/>
            <a:endParaRPr lang="en-US" sz="2800" b="0">
              <a:latin typeface="Century" charset="0"/>
              <a:ea typeface="ＭＳ Ｐゴシック" charset="-128"/>
            </a:endParaRPr>
          </a:p>
          <a:p>
            <a:pPr algn="l"/>
            <a:endParaRPr lang="en-US" sz="2800" b="0">
              <a:latin typeface="Century" charset="0"/>
              <a:ea typeface="ＭＳ Ｐゴシック" charset="-128"/>
            </a:endParaRPr>
          </a:p>
        </p:txBody>
      </p:sp>
      <p:sp>
        <p:nvSpPr>
          <p:cNvPr id="4" name="Rectangle 3"/>
          <p:cNvSpPr>
            <a:spLocks noChangeArrowheads="1"/>
          </p:cNvSpPr>
          <p:nvPr/>
        </p:nvSpPr>
        <p:spPr bwMode="auto">
          <a:xfrm>
            <a:off x="4267200" y="4495800"/>
            <a:ext cx="47244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smtClean="0">
                <a:latin typeface="Times New Roman" pitchFamily="18" charset="0"/>
              </a:rPr>
              <a:t>Why doesn’t God just prevent this from happening in the first place?</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1 This letter is from Paul, Silas,﻿﻿ and Timothy.</a:t>
            </a:r>
          </a:p>
          <a:p>
            <a:pPr>
              <a:spcBef>
                <a:spcPct val="5000"/>
              </a:spcBef>
              <a:buFont typeface="Wingdings" charset="2"/>
              <a:buNone/>
              <a:defRPr/>
            </a:pPr>
            <a:r>
              <a:rPr lang="en-US" dirty="0" smtClean="0"/>
              <a:t>We are writing to the church in Thessalonica, to you who belong to God our Father and the Lord Jesus Christ.</a:t>
            </a:r>
          </a:p>
          <a:p>
            <a:pPr>
              <a:spcBef>
                <a:spcPct val="5000"/>
              </a:spcBef>
              <a:buFont typeface="Wingdings" charset="2"/>
              <a:buNone/>
              <a:defRPr/>
            </a:pPr>
            <a:r>
              <a:rPr lang="en-US" dirty="0" smtClean="0"/>
              <a:t>2 May God our Father﻿﻿ and the Lord Jesus Christ give you grace and peace.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87779">
                                            <p:txEl>
                                              <p:pRg st="1" end="1"/>
                                            </p:txEl>
                                          </p:spTgt>
                                        </p:tgtEl>
                                        <p:attrNameLst>
                                          <p:attrName>style.visibility</p:attrName>
                                        </p:attrNameLst>
                                      </p:cBhvr>
                                      <p:to>
                                        <p:strVal val="visible"/>
                                      </p:to>
                                    </p:set>
                                    <p:animEffect transition="in" filter="wipe(left)">
                                      <p:cBhvr>
                                        <p:cTn id="7" dur="500"/>
                                        <p:tgtEl>
                                          <p:spTgt spid="5877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87779">
                                            <p:txEl>
                                              <p:pRg st="2" end="2"/>
                                            </p:txEl>
                                          </p:spTgt>
                                        </p:tgtEl>
                                        <p:attrNameLst>
                                          <p:attrName>style.visibility</p:attrName>
                                        </p:attrNameLst>
                                      </p:cBhvr>
                                      <p:to>
                                        <p:strVal val="visible"/>
                                      </p:to>
                                    </p:set>
                                    <p:animEffect transition="in" filter="wipe(left)">
                                      <p:cBhvr>
                                        <p:cTn id="12" dur="500"/>
                                        <p:tgtEl>
                                          <p:spTgt spid="587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noFill/>
        </p:spPr>
        <p:txBody>
          <a:bodyPr/>
          <a:lstStyle/>
          <a:p>
            <a:r>
              <a:rPr lang="en-US" sz="8000" smtClean="0">
                <a:effectLst/>
              </a:rPr>
              <a:t>The Problem of Evil</a:t>
            </a:r>
          </a:p>
        </p:txBody>
      </p:sp>
      <p:sp>
        <p:nvSpPr>
          <p:cNvPr id="2052"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104452"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a:effectLst>
                  <a:outerShdw blurRad="38100" dist="38100" dir="2700000" algn="tl">
                    <a:srgbClr val="000000"/>
                  </a:outerShdw>
                </a:effectLst>
                <a:latin typeface="Times New Roman" pitchFamily="18" charset="0"/>
              </a:rPr>
              <a:t>The sin graph: Our view</a:t>
            </a:r>
          </a:p>
        </p:txBody>
      </p:sp>
      <p:graphicFrame>
        <p:nvGraphicFramePr>
          <p:cNvPr id="2050" name="Object 5"/>
          <p:cNvGraphicFramePr>
            <a:graphicFrameLocks noChangeAspect="1"/>
          </p:cNvGraphicFramePr>
          <p:nvPr/>
        </p:nvGraphicFramePr>
        <p:xfrm>
          <a:off x="228600" y="1165225"/>
          <a:ext cx="8534400" cy="5692775"/>
        </p:xfrm>
        <a:graphic>
          <a:graphicData uri="http://schemas.openxmlformats.org/presentationml/2006/ole">
            <mc:AlternateContent xmlns:mc="http://schemas.openxmlformats.org/markup-compatibility/2006">
              <mc:Choice xmlns:v="urn:schemas-microsoft-com:vml" Requires="v">
                <p:oleObj spid="_x0000_s2053" name="Chart" r:id="rId4" imgW="6095905" imgH="4069112" progId="MSGraph.Chart.8">
                  <p:embed followColorScheme="full"/>
                </p:oleObj>
              </mc:Choice>
              <mc:Fallback>
                <p:oleObj name="Chart" r:id="rId4" imgW="6095905" imgH="4069112"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65225"/>
                        <a:ext cx="8534400" cy="569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noFill/>
        </p:spPr>
        <p:txBody>
          <a:bodyPr/>
          <a:lstStyle/>
          <a:p>
            <a:r>
              <a:rPr lang="en-US" sz="8000" smtClean="0">
                <a:effectLst/>
              </a:rPr>
              <a:t>The Problem of Evil</a:t>
            </a:r>
          </a:p>
        </p:txBody>
      </p:sp>
      <p:sp>
        <p:nvSpPr>
          <p:cNvPr id="3076"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95236"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a:effectLst>
                  <a:outerShdw blurRad="38100" dist="38100" dir="2700000" algn="tl">
                    <a:srgbClr val="000000"/>
                  </a:outerShdw>
                </a:effectLst>
                <a:latin typeface="Times New Roman" pitchFamily="18" charset="0"/>
              </a:rPr>
              <a:t>The sin graph: Our view</a:t>
            </a:r>
          </a:p>
        </p:txBody>
      </p:sp>
      <p:graphicFrame>
        <p:nvGraphicFramePr>
          <p:cNvPr id="3074" name="Object 5"/>
          <p:cNvGraphicFramePr>
            <a:graphicFrameLocks noChangeAspect="1"/>
          </p:cNvGraphicFramePr>
          <p:nvPr/>
        </p:nvGraphicFramePr>
        <p:xfrm>
          <a:off x="228600" y="1165225"/>
          <a:ext cx="8534400" cy="5692775"/>
        </p:xfrm>
        <a:graphic>
          <a:graphicData uri="http://schemas.openxmlformats.org/presentationml/2006/ole">
            <mc:AlternateContent xmlns:mc="http://schemas.openxmlformats.org/markup-compatibility/2006">
              <mc:Choice xmlns:v="urn:schemas-microsoft-com:vml" Requires="v">
                <p:oleObj spid="_x0000_s3077" name="Chart" r:id="rId4" imgW="6095905" imgH="4069112" progId="MSGraph.Chart.8">
                  <p:embed followColorScheme="full"/>
                </p:oleObj>
              </mc:Choice>
              <mc:Fallback>
                <p:oleObj name="Chart" r:id="rId4" imgW="6095905" imgH="4069112"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65225"/>
                        <a:ext cx="8534400" cy="569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Oval 6"/>
          <p:cNvSpPr>
            <a:spLocks noChangeArrowheads="1"/>
          </p:cNvSpPr>
          <p:nvPr/>
        </p:nvSpPr>
        <p:spPr bwMode="auto">
          <a:xfrm>
            <a:off x="7620000" y="1676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3079" name="Line 7"/>
          <p:cNvSpPr>
            <a:spLocks noChangeShapeType="1"/>
          </p:cNvSpPr>
          <p:nvPr/>
        </p:nvSpPr>
        <p:spPr bwMode="auto">
          <a:xfrm flipH="1" flipV="1">
            <a:off x="6172200" y="1447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95240" name="Text Box 8"/>
          <p:cNvSpPr txBox="1">
            <a:spLocks noChangeArrowheads="1"/>
          </p:cNvSpPr>
          <p:nvPr/>
        </p:nvSpPr>
        <p:spPr bwMode="auto">
          <a:xfrm>
            <a:off x="3413125" y="981075"/>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Tree>
  </p:cSld>
  <p:clrMapOvr>
    <a:masterClrMapping/>
  </p:clrMapOvr>
  <p:transition spd="slow">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noFill/>
        </p:spPr>
        <p:txBody>
          <a:bodyPr/>
          <a:lstStyle/>
          <a:p>
            <a:r>
              <a:rPr lang="en-US" sz="8000" smtClean="0">
                <a:effectLst/>
              </a:rPr>
              <a:t>The Problem of Evil</a:t>
            </a:r>
          </a:p>
        </p:txBody>
      </p:sp>
      <p:sp>
        <p:nvSpPr>
          <p:cNvPr id="4100"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96260"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a:effectLst>
                  <a:outerShdw blurRad="38100" dist="38100" dir="2700000" algn="tl">
                    <a:srgbClr val="000000"/>
                  </a:outerShdw>
                </a:effectLst>
                <a:latin typeface="Times New Roman" pitchFamily="18" charset="0"/>
              </a:rPr>
              <a:t>The sin graph: Our view</a:t>
            </a:r>
          </a:p>
        </p:txBody>
      </p:sp>
      <p:graphicFrame>
        <p:nvGraphicFramePr>
          <p:cNvPr id="4098" name="Object 5"/>
          <p:cNvGraphicFramePr>
            <a:graphicFrameLocks noChangeAspect="1"/>
          </p:cNvGraphicFramePr>
          <p:nvPr/>
        </p:nvGraphicFramePr>
        <p:xfrm>
          <a:off x="228600" y="1165225"/>
          <a:ext cx="8534400" cy="5692775"/>
        </p:xfrm>
        <a:graphic>
          <a:graphicData uri="http://schemas.openxmlformats.org/presentationml/2006/ole">
            <mc:AlternateContent xmlns:mc="http://schemas.openxmlformats.org/markup-compatibility/2006">
              <mc:Choice xmlns:v="urn:schemas-microsoft-com:vml" Requires="v">
                <p:oleObj spid="_x0000_s4101" name="Chart" r:id="rId4" imgW="6095905" imgH="4069112" progId="MSGraph.Chart.8">
                  <p:embed followColorScheme="full"/>
                </p:oleObj>
              </mc:Choice>
              <mc:Fallback>
                <p:oleObj name="Chart" r:id="rId4" imgW="6095905" imgH="4069112"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65225"/>
                        <a:ext cx="8534400" cy="569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2" name="Oval 6"/>
          <p:cNvSpPr>
            <a:spLocks noChangeArrowheads="1"/>
          </p:cNvSpPr>
          <p:nvPr/>
        </p:nvSpPr>
        <p:spPr bwMode="auto">
          <a:xfrm>
            <a:off x="7620000" y="1676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4103" name="Line 7"/>
          <p:cNvSpPr>
            <a:spLocks noChangeShapeType="1"/>
          </p:cNvSpPr>
          <p:nvPr/>
        </p:nvSpPr>
        <p:spPr bwMode="auto">
          <a:xfrm flipH="1" flipV="1">
            <a:off x="6172200" y="1447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96264" name="Text Box 8"/>
          <p:cNvSpPr txBox="1">
            <a:spLocks noChangeArrowheads="1"/>
          </p:cNvSpPr>
          <p:nvPr/>
        </p:nvSpPr>
        <p:spPr bwMode="auto">
          <a:xfrm>
            <a:off x="3413125" y="981075"/>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
        <p:nvSpPr>
          <p:cNvPr id="4105" name="Oval 9"/>
          <p:cNvSpPr>
            <a:spLocks noChangeArrowheads="1"/>
          </p:cNvSpPr>
          <p:nvPr/>
        </p:nvSpPr>
        <p:spPr bwMode="auto">
          <a:xfrm>
            <a:off x="1752600" y="54102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4106" name="Line 10"/>
          <p:cNvSpPr>
            <a:spLocks noChangeShapeType="1"/>
          </p:cNvSpPr>
          <p:nvPr/>
        </p:nvSpPr>
        <p:spPr bwMode="auto">
          <a:xfrm flipH="1" flipV="1">
            <a:off x="1676400" y="4343400"/>
            <a:ext cx="228600" cy="1066800"/>
          </a:xfrm>
          <a:prstGeom prst="line">
            <a:avLst/>
          </a:prstGeom>
          <a:noFill/>
          <a:ln w="76200">
            <a:solidFill>
              <a:schemeClr val="tx1"/>
            </a:solidFill>
            <a:round/>
            <a:headEnd type="triangle" w="med" len="med"/>
            <a:tailEnd/>
          </a:ln>
        </p:spPr>
        <p:txBody>
          <a:bodyPr wrap="none" anchor="ctr"/>
          <a:lstStyle/>
          <a:p>
            <a:endParaRPr lang="en-US"/>
          </a:p>
        </p:txBody>
      </p:sp>
      <p:sp>
        <p:nvSpPr>
          <p:cNvPr id="96267" name="Text Box 11"/>
          <p:cNvSpPr txBox="1">
            <a:spLocks noChangeArrowheads="1"/>
          </p:cNvSpPr>
          <p:nvPr/>
        </p:nvSpPr>
        <p:spPr bwMode="auto">
          <a:xfrm>
            <a:off x="990600" y="3429000"/>
            <a:ext cx="3314700" cy="946150"/>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My lying, selfishness</a:t>
            </a:r>
            <a:br>
              <a:rPr lang="en-US" sz="2800">
                <a:effectLst>
                  <a:outerShdw blurRad="38100" dist="38100" dir="2700000" algn="tl">
                    <a:srgbClr val="000000"/>
                  </a:outerShdw>
                </a:effectLst>
                <a:latin typeface="Times New Roman" pitchFamily="18" charset="0"/>
              </a:rPr>
            </a:br>
            <a:r>
              <a:rPr lang="en-US" sz="2800">
                <a:effectLst>
                  <a:outerShdw blurRad="38100" dist="38100" dir="2700000" algn="tl">
                    <a:srgbClr val="000000"/>
                  </a:outerShdw>
                </a:effectLst>
                <a:latin typeface="Times New Roman" pitchFamily="18" charset="0"/>
              </a:rPr>
              <a:t>&amp; disregard for God</a:t>
            </a:r>
          </a:p>
        </p:txBody>
      </p:sp>
    </p:spTree>
  </p:cSld>
  <p:clrMapOvr>
    <a:masterClrMapping/>
  </p:clrMapOvr>
  <p:transition spd="slow">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noFill/>
        </p:spPr>
        <p:txBody>
          <a:bodyPr/>
          <a:lstStyle/>
          <a:p>
            <a:r>
              <a:rPr lang="en-US" sz="8000" smtClean="0">
                <a:effectLst/>
              </a:rPr>
              <a:t>The Problem of Evil</a:t>
            </a:r>
          </a:p>
        </p:txBody>
      </p:sp>
      <p:sp>
        <p:nvSpPr>
          <p:cNvPr id="5124"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97284"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a:effectLst>
                  <a:outerShdw blurRad="38100" dist="38100" dir="2700000" algn="tl">
                    <a:srgbClr val="000000"/>
                  </a:outerShdw>
                </a:effectLst>
                <a:latin typeface="Times New Roman" pitchFamily="18" charset="0"/>
              </a:rPr>
              <a:t>The sin graph: Our view</a:t>
            </a:r>
          </a:p>
        </p:txBody>
      </p:sp>
      <p:graphicFrame>
        <p:nvGraphicFramePr>
          <p:cNvPr id="5122" name="Object 5"/>
          <p:cNvGraphicFramePr>
            <a:graphicFrameLocks noChangeAspect="1"/>
          </p:cNvGraphicFramePr>
          <p:nvPr/>
        </p:nvGraphicFramePr>
        <p:xfrm>
          <a:off x="228600" y="1165225"/>
          <a:ext cx="8534400" cy="5692775"/>
        </p:xfrm>
        <a:graphic>
          <a:graphicData uri="http://schemas.openxmlformats.org/presentationml/2006/ole">
            <mc:AlternateContent xmlns:mc="http://schemas.openxmlformats.org/markup-compatibility/2006">
              <mc:Choice xmlns:v="urn:schemas-microsoft-com:vml" Requires="v">
                <p:oleObj spid="_x0000_s5125" name="Chart" r:id="rId4" imgW="6095905" imgH="4069112" progId="MSGraph.Chart.8">
                  <p:embed followColorScheme="full"/>
                </p:oleObj>
              </mc:Choice>
              <mc:Fallback>
                <p:oleObj name="Chart" r:id="rId4" imgW="6095905" imgH="4069112"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65225"/>
                        <a:ext cx="8534400" cy="569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Oval 6"/>
          <p:cNvSpPr>
            <a:spLocks noChangeArrowheads="1"/>
          </p:cNvSpPr>
          <p:nvPr/>
        </p:nvSpPr>
        <p:spPr bwMode="auto">
          <a:xfrm>
            <a:off x="7620000" y="1676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5127" name="Line 7"/>
          <p:cNvSpPr>
            <a:spLocks noChangeShapeType="1"/>
          </p:cNvSpPr>
          <p:nvPr/>
        </p:nvSpPr>
        <p:spPr bwMode="auto">
          <a:xfrm flipH="1" flipV="1">
            <a:off x="6172200" y="1447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97288" name="Text Box 8"/>
          <p:cNvSpPr txBox="1">
            <a:spLocks noChangeArrowheads="1"/>
          </p:cNvSpPr>
          <p:nvPr/>
        </p:nvSpPr>
        <p:spPr bwMode="auto">
          <a:xfrm>
            <a:off x="3413125" y="981075"/>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
        <p:nvSpPr>
          <p:cNvPr id="5129" name="Oval 9"/>
          <p:cNvSpPr>
            <a:spLocks noChangeArrowheads="1"/>
          </p:cNvSpPr>
          <p:nvPr/>
        </p:nvSpPr>
        <p:spPr bwMode="auto">
          <a:xfrm>
            <a:off x="1752600" y="54102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5130" name="Line 10"/>
          <p:cNvSpPr>
            <a:spLocks noChangeShapeType="1"/>
          </p:cNvSpPr>
          <p:nvPr/>
        </p:nvSpPr>
        <p:spPr bwMode="auto">
          <a:xfrm flipH="1" flipV="1">
            <a:off x="1676400" y="4343400"/>
            <a:ext cx="228600" cy="1066800"/>
          </a:xfrm>
          <a:prstGeom prst="line">
            <a:avLst/>
          </a:prstGeom>
          <a:noFill/>
          <a:ln w="76200">
            <a:solidFill>
              <a:schemeClr val="tx1"/>
            </a:solidFill>
            <a:round/>
            <a:headEnd type="triangle" w="med" len="med"/>
            <a:tailEnd/>
          </a:ln>
        </p:spPr>
        <p:txBody>
          <a:bodyPr wrap="none" anchor="ctr"/>
          <a:lstStyle/>
          <a:p>
            <a:endParaRPr lang="en-US"/>
          </a:p>
        </p:txBody>
      </p:sp>
      <p:sp>
        <p:nvSpPr>
          <p:cNvPr id="97291" name="Text Box 11"/>
          <p:cNvSpPr txBox="1">
            <a:spLocks noChangeArrowheads="1"/>
          </p:cNvSpPr>
          <p:nvPr/>
        </p:nvSpPr>
        <p:spPr bwMode="auto">
          <a:xfrm>
            <a:off x="990600" y="3429000"/>
            <a:ext cx="3314700" cy="946150"/>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My lying, selfishness</a:t>
            </a:r>
            <a:br>
              <a:rPr lang="en-US" sz="2800">
                <a:effectLst>
                  <a:outerShdw blurRad="38100" dist="38100" dir="2700000" algn="tl">
                    <a:srgbClr val="000000"/>
                  </a:outerShdw>
                </a:effectLst>
                <a:latin typeface="Times New Roman" pitchFamily="18" charset="0"/>
              </a:rPr>
            </a:br>
            <a:r>
              <a:rPr lang="en-US" sz="2800">
                <a:effectLst>
                  <a:outerShdw blurRad="38100" dist="38100" dir="2700000" algn="tl">
                    <a:srgbClr val="000000"/>
                  </a:outerShdw>
                </a:effectLst>
                <a:latin typeface="Times New Roman" pitchFamily="18" charset="0"/>
              </a:rPr>
              <a:t>&amp; disregard for God</a:t>
            </a:r>
          </a:p>
        </p:txBody>
      </p:sp>
      <p:sp>
        <p:nvSpPr>
          <p:cNvPr id="5132" name="Rectangle 12"/>
          <p:cNvSpPr>
            <a:spLocks noChangeArrowheads="1"/>
          </p:cNvSpPr>
          <p:nvPr/>
        </p:nvSpPr>
        <p:spPr bwMode="auto">
          <a:xfrm>
            <a:off x="4800600" y="1447800"/>
            <a:ext cx="3962400" cy="2209800"/>
          </a:xfrm>
          <a:prstGeom prst="rect">
            <a:avLst/>
          </a:prstGeom>
          <a:noFill/>
          <a:ln w="76200">
            <a:solidFill>
              <a:schemeClr val="tx1"/>
            </a:solidFill>
            <a:miter lim="800000"/>
            <a:headEnd type="none" w="sm" len="sm"/>
            <a:tailEnd type="none" w="sm" len="sm"/>
          </a:ln>
        </p:spPr>
        <p:txBody>
          <a:bodyPr wrap="none" anchor="ctr"/>
          <a:lstStyle/>
          <a:p>
            <a:endParaRPr lang="en-US"/>
          </a:p>
        </p:txBody>
      </p:sp>
      <p:sp>
        <p:nvSpPr>
          <p:cNvPr id="97293" name="Text Box 13"/>
          <p:cNvSpPr txBox="1">
            <a:spLocks noChangeArrowheads="1"/>
          </p:cNvSpPr>
          <p:nvPr/>
        </p:nvSpPr>
        <p:spPr bwMode="auto">
          <a:xfrm>
            <a:off x="914400" y="1600200"/>
            <a:ext cx="3863975" cy="519113"/>
          </a:xfrm>
          <a:prstGeom prst="rect">
            <a:avLst/>
          </a:prstGeom>
          <a:noFill/>
          <a:ln w="12700">
            <a:noFill/>
            <a:miter lim="800000"/>
            <a:headEnd type="none" w="sm" len="sm"/>
            <a:tailEnd type="none" w="sm" len="sm"/>
          </a:ln>
          <a:effectLst/>
        </p:spPr>
        <p:txBody>
          <a:bodyPr wrap="none">
            <a:spAutoFit/>
          </a:bodyPr>
          <a:lstStyle/>
          <a:p>
            <a:pPr algn="l">
              <a:defRPr/>
            </a:pPr>
            <a:r>
              <a:rPr lang="en-US" sz="2800" u="sng">
                <a:effectLst>
                  <a:outerShdw blurRad="38100" dist="38100" dir="2700000" algn="tl">
                    <a:srgbClr val="000000"/>
                  </a:outerShdw>
                </a:effectLst>
                <a:latin typeface="Times New Roman" pitchFamily="18" charset="0"/>
              </a:rPr>
              <a:t>People who deserve Hell</a:t>
            </a:r>
            <a:endParaRPr lang="en-US" sz="2800">
              <a:effectLst>
                <a:outerShdw blurRad="38100" dist="38100" dir="2700000" algn="tl">
                  <a:srgbClr val="000000"/>
                </a:outerShdw>
              </a:effectLst>
              <a:latin typeface="Times New Roman" pitchFamily="18" charset="0"/>
            </a:endParaRPr>
          </a:p>
        </p:txBody>
      </p:sp>
    </p:spTree>
  </p:cSld>
  <p:clrMapOvr>
    <a:masterClrMapping/>
  </p:clrMapOvr>
  <p:transition spd="slow">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noFill/>
        </p:spPr>
        <p:txBody>
          <a:bodyPr/>
          <a:lstStyle/>
          <a:p>
            <a:r>
              <a:rPr lang="en-US" sz="8000" smtClean="0">
                <a:effectLst/>
              </a:rPr>
              <a:t>The Problem of Evil</a:t>
            </a:r>
          </a:p>
        </p:txBody>
      </p:sp>
      <p:sp>
        <p:nvSpPr>
          <p:cNvPr id="7172"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99332"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a:effectLst>
                  <a:outerShdw blurRad="38100" dist="38100" dir="2700000" algn="tl">
                    <a:srgbClr val="000000"/>
                  </a:outerShdw>
                </a:effectLst>
                <a:latin typeface="Times New Roman" pitchFamily="18" charset="0"/>
              </a:rPr>
              <a:t>The sin graph: God’s view</a:t>
            </a:r>
          </a:p>
        </p:txBody>
      </p:sp>
      <p:graphicFrame>
        <p:nvGraphicFramePr>
          <p:cNvPr id="7170" name="Object 5"/>
          <p:cNvGraphicFramePr>
            <a:graphicFrameLocks noChangeAspect="1"/>
          </p:cNvGraphicFramePr>
          <p:nvPr/>
        </p:nvGraphicFramePr>
        <p:xfrm>
          <a:off x="228600" y="1165225"/>
          <a:ext cx="8534400" cy="5692775"/>
        </p:xfrm>
        <a:graphic>
          <a:graphicData uri="http://schemas.openxmlformats.org/presentationml/2006/ole">
            <mc:AlternateContent xmlns:mc="http://schemas.openxmlformats.org/markup-compatibility/2006">
              <mc:Choice xmlns:v="urn:schemas-microsoft-com:vml" Requires="v">
                <p:oleObj spid="_x0000_s7173" name="Chart" r:id="rId4" imgW="6095905" imgH="4069112" progId="MSGraph.Chart.8">
                  <p:embed followColorScheme="full"/>
                </p:oleObj>
              </mc:Choice>
              <mc:Fallback>
                <p:oleObj name="Chart" r:id="rId4" imgW="6095905" imgH="4069112"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65225"/>
                        <a:ext cx="8534400" cy="569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4" name="Oval 6"/>
          <p:cNvSpPr>
            <a:spLocks noChangeArrowheads="1"/>
          </p:cNvSpPr>
          <p:nvPr/>
        </p:nvSpPr>
        <p:spPr bwMode="auto">
          <a:xfrm>
            <a:off x="7620000" y="1676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7175" name="Line 7"/>
          <p:cNvSpPr>
            <a:spLocks noChangeShapeType="1"/>
          </p:cNvSpPr>
          <p:nvPr/>
        </p:nvSpPr>
        <p:spPr bwMode="auto">
          <a:xfrm flipH="1" flipV="1">
            <a:off x="6172200" y="1447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99336" name="Text Box 8"/>
          <p:cNvSpPr txBox="1">
            <a:spLocks noChangeArrowheads="1"/>
          </p:cNvSpPr>
          <p:nvPr/>
        </p:nvSpPr>
        <p:spPr bwMode="auto">
          <a:xfrm>
            <a:off x="3413125" y="981075"/>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
        <p:nvSpPr>
          <p:cNvPr id="7177" name="Oval 9"/>
          <p:cNvSpPr>
            <a:spLocks noChangeArrowheads="1"/>
          </p:cNvSpPr>
          <p:nvPr/>
        </p:nvSpPr>
        <p:spPr bwMode="auto">
          <a:xfrm>
            <a:off x="1752600" y="54102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7178" name="Line 10"/>
          <p:cNvSpPr>
            <a:spLocks noChangeShapeType="1"/>
          </p:cNvSpPr>
          <p:nvPr/>
        </p:nvSpPr>
        <p:spPr bwMode="auto">
          <a:xfrm flipH="1" flipV="1">
            <a:off x="1676400" y="4343400"/>
            <a:ext cx="228600" cy="1066800"/>
          </a:xfrm>
          <a:prstGeom prst="line">
            <a:avLst/>
          </a:prstGeom>
          <a:noFill/>
          <a:ln w="76200">
            <a:solidFill>
              <a:schemeClr val="tx1"/>
            </a:solidFill>
            <a:round/>
            <a:headEnd type="triangle" w="med" len="med"/>
            <a:tailEnd/>
          </a:ln>
        </p:spPr>
        <p:txBody>
          <a:bodyPr wrap="none" anchor="ctr"/>
          <a:lstStyle/>
          <a:p>
            <a:endParaRPr lang="en-US"/>
          </a:p>
        </p:txBody>
      </p:sp>
      <p:sp>
        <p:nvSpPr>
          <p:cNvPr id="99339" name="Text Box 11"/>
          <p:cNvSpPr txBox="1">
            <a:spLocks noChangeArrowheads="1"/>
          </p:cNvSpPr>
          <p:nvPr/>
        </p:nvSpPr>
        <p:spPr bwMode="auto">
          <a:xfrm>
            <a:off x="990600" y="3429000"/>
            <a:ext cx="3314700" cy="946150"/>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My lying, selfishness</a:t>
            </a:r>
            <a:br>
              <a:rPr lang="en-US" sz="2800">
                <a:effectLst>
                  <a:outerShdw blurRad="38100" dist="38100" dir="2700000" algn="tl">
                    <a:srgbClr val="000000"/>
                  </a:outerShdw>
                </a:effectLst>
                <a:latin typeface="Times New Roman" pitchFamily="18" charset="0"/>
              </a:rPr>
            </a:br>
            <a:r>
              <a:rPr lang="en-US" sz="2800">
                <a:effectLst>
                  <a:outerShdw blurRad="38100" dist="38100" dir="2700000" algn="tl">
                    <a:srgbClr val="000000"/>
                  </a:outerShdw>
                </a:effectLst>
                <a:latin typeface="Times New Roman" pitchFamily="18" charset="0"/>
              </a:rPr>
              <a:t>&amp; disregard for God</a:t>
            </a:r>
          </a:p>
        </p:txBody>
      </p:sp>
      <p:sp>
        <p:nvSpPr>
          <p:cNvPr id="7180" name="Rectangle 12"/>
          <p:cNvSpPr>
            <a:spLocks noChangeArrowheads="1"/>
          </p:cNvSpPr>
          <p:nvPr/>
        </p:nvSpPr>
        <p:spPr bwMode="auto">
          <a:xfrm>
            <a:off x="4800600" y="1447800"/>
            <a:ext cx="3962400" cy="2209800"/>
          </a:xfrm>
          <a:prstGeom prst="rect">
            <a:avLst/>
          </a:prstGeom>
          <a:noFill/>
          <a:ln w="76200">
            <a:solidFill>
              <a:schemeClr val="tx1"/>
            </a:solidFill>
            <a:miter lim="800000"/>
            <a:headEnd type="none" w="sm" len="sm"/>
            <a:tailEnd type="none" w="sm" len="sm"/>
          </a:ln>
        </p:spPr>
        <p:txBody>
          <a:bodyPr wrap="none" anchor="ctr"/>
          <a:lstStyle/>
          <a:p>
            <a:endParaRPr lang="en-US"/>
          </a:p>
        </p:txBody>
      </p:sp>
      <p:sp>
        <p:nvSpPr>
          <p:cNvPr id="99341" name="Text Box 13"/>
          <p:cNvSpPr txBox="1">
            <a:spLocks noChangeArrowheads="1"/>
          </p:cNvSpPr>
          <p:nvPr/>
        </p:nvSpPr>
        <p:spPr bwMode="auto">
          <a:xfrm>
            <a:off x="914400" y="1600200"/>
            <a:ext cx="3863975" cy="519113"/>
          </a:xfrm>
          <a:prstGeom prst="rect">
            <a:avLst/>
          </a:prstGeom>
          <a:noFill/>
          <a:ln w="12700">
            <a:noFill/>
            <a:miter lim="800000"/>
            <a:headEnd type="none" w="sm" len="sm"/>
            <a:tailEnd type="none" w="sm" len="sm"/>
          </a:ln>
          <a:effectLst/>
        </p:spPr>
        <p:txBody>
          <a:bodyPr wrap="none">
            <a:spAutoFit/>
          </a:bodyPr>
          <a:lstStyle/>
          <a:p>
            <a:pPr algn="l">
              <a:defRPr/>
            </a:pPr>
            <a:r>
              <a:rPr lang="en-US" sz="2800" u="sng">
                <a:effectLst>
                  <a:outerShdw blurRad="38100" dist="38100" dir="2700000" algn="tl">
                    <a:srgbClr val="000000"/>
                  </a:outerShdw>
                </a:effectLst>
                <a:latin typeface="Times New Roman" pitchFamily="18" charset="0"/>
              </a:rPr>
              <a:t>People who deserve Hell</a:t>
            </a:r>
            <a:endParaRPr lang="en-US" sz="2800">
              <a:effectLst>
                <a:outerShdw blurRad="38100" dist="38100" dir="2700000" algn="tl">
                  <a:srgbClr val="000000"/>
                </a:outerShdw>
              </a:effectLst>
              <a:latin typeface="Times New Roman" pitchFamily="18" charset="0"/>
            </a:endParaRPr>
          </a:p>
        </p:txBody>
      </p:sp>
      <p:sp>
        <p:nvSpPr>
          <p:cNvPr id="99342" name="Rectangle 14"/>
          <p:cNvSpPr>
            <a:spLocks noChangeArrowheads="1"/>
          </p:cNvSpPr>
          <p:nvPr/>
        </p:nvSpPr>
        <p:spPr bwMode="auto">
          <a:xfrm>
            <a:off x="1447800" y="3962400"/>
            <a:ext cx="7543800" cy="2590800"/>
          </a:xfrm>
          <a:prstGeom prst="rect">
            <a:avLst/>
          </a:prstGeom>
          <a:gradFill rotWithShape="1">
            <a:gsLst>
              <a:gs pos="0">
                <a:srgbClr val="000000"/>
              </a:gs>
              <a:gs pos="50000">
                <a:srgbClr val="00009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5400" b="0">
                <a:effectLst>
                  <a:outerShdw blurRad="38100" dist="38100" dir="2700000" algn="tl">
                    <a:srgbClr val="000000"/>
                  </a:outerShdw>
                </a:effectLst>
                <a:latin typeface="Times New Roman" pitchFamily="18" charset="0"/>
              </a:rPr>
              <a:t>Prov. 16:2 All the ways of a man are clean in his own sight, But the Lord weighs the spirit.</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noFill/>
        </p:spPr>
        <p:txBody>
          <a:bodyPr/>
          <a:lstStyle/>
          <a:p>
            <a:r>
              <a:rPr lang="en-US" sz="8000" smtClean="0">
                <a:effectLst/>
              </a:rPr>
              <a:t>The Problem of Evil</a:t>
            </a:r>
          </a:p>
        </p:txBody>
      </p:sp>
      <p:sp>
        <p:nvSpPr>
          <p:cNvPr id="10244"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102404"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dirty="0">
                <a:effectLst>
                  <a:outerShdw blurRad="38100" dist="38100" dir="2700000" algn="tl">
                    <a:srgbClr val="000000"/>
                  </a:outerShdw>
                </a:effectLst>
                <a:latin typeface="Times New Roman" pitchFamily="18" charset="0"/>
              </a:rPr>
              <a:t>The sin graph</a:t>
            </a:r>
            <a:r>
              <a:rPr lang="en-US" sz="6000" b="0" dirty="0" smtClean="0">
                <a:effectLst>
                  <a:outerShdw blurRad="38100" dist="38100" dir="2700000" algn="tl">
                    <a:srgbClr val="000000"/>
                  </a:outerShdw>
                </a:effectLst>
                <a:latin typeface="Times New Roman" pitchFamily="18" charset="0"/>
              </a:rPr>
              <a:t>: God’s </a:t>
            </a:r>
            <a:r>
              <a:rPr lang="en-US" sz="6000" b="0" dirty="0">
                <a:effectLst>
                  <a:outerShdw blurRad="38100" dist="38100" dir="2700000" algn="tl">
                    <a:srgbClr val="000000"/>
                  </a:outerShdw>
                </a:effectLst>
                <a:latin typeface="Times New Roman" pitchFamily="18" charset="0"/>
              </a:rPr>
              <a:t>view</a:t>
            </a:r>
          </a:p>
        </p:txBody>
      </p:sp>
      <p:graphicFrame>
        <p:nvGraphicFramePr>
          <p:cNvPr id="10242" name="Object 5"/>
          <p:cNvGraphicFramePr>
            <a:graphicFrameLocks noChangeAspect="1"/>
          </p:cNvGraphicFramePr>
          <p:nvPr/>
        </p:nvGraphicFramePr>
        <p:xfrm>
          <a:off x="-609600" y="609600"/>
          <a:ext cx="9144000" cy="6248400"/>
        </p:xfrm>
        <a:graphic>
          <a:graphicData uri="http://schemas.openxmlformats.org/presentationml/2006/ole">
            <mc:AlternateContent xmlns:mc="http://schemas.openxmlformats.org/markup-compatibility/2006">
              <mc:Choice xmlns:v="urn:schemas-microsoft-com:vml" Requires="v">
                <p:oleObj spid="_x0000_s10245" name="Chart" r:id="rId4" imgW="2613586" imgH="4076774" progId="MSGraph.Chart.8">
                  <p:embed followColorScheme="full"/>
                </p:oleObj>
              </mc:Choice>
              <mc:Fallback>
                <p:oleObj name="Chart" r:id="rId4" imgW="2613586" imgH="4076774"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09600"/>
                        <a:ext cx="9144000" cy="624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6" name="Oval 6"/>
          <p:cNvSpPr>
            <a:spLocks noChangeArrowheads="1"/>
          </p:cNvSpPr>
          <p:nvPr/>
        </p:nvSpPr>
        <p:spPr bwMode="auto">
          <a:xfrm>
            <a:off x="7620000" y="1295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10247" name="Line 7"/>
          <p:cNvSpPr>
            <a:spLocks noChangeShapeType="1"/>
          </p:cNvSpPr>
          <p:nvPr/>
        </p:nvSpPr>
        <p:spPr bwMode="auto">
          <a:xfrm flipH="1" flipV="1">
            <a:off x="6172200" y="1066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102408" name="Text Box 8"/>
          <p:cNvSpPr txBox="1">
            <a:spLocks noChangeArrowheads="1"/>
          </p:cNvSpPr>
          <p:nvPr/>
        </p:nvSpPr>
        <p:spPr bwMode="auto">
          <a:xfrm>
            <a:off x="3429000" y="685800"/>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
        <p:nvSpPr>
          <p:cNvPr id="102411" name="Text Box 11"/>
          <p:cNvSpPr txBox="1">
            <a:spLocks noChangeArrowheads="1"/>
          </p:cNvSpPr>
          <p:nvPr/>
        </p:nvSpPr>
        <p:spPr bwMode="auto">
          <a:xfrm>
            <a:off x="228600" y="838200"/>
            <a:ext cx="3314700" cy="946150"/>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My lying, selfishness</a:t>
            </a:r>
            <a:br>
              <a:rPr lang="en-US" sz="2800">
                <a:effectLst>
                  <a:outerShdw blurRad="38100" dist="38100" dir="2700000" algn="tl">
                    <a:srgbClr val="000000"/>
                  </a:outerShdw>
                </a:effectLst>
                <a:latin typeface="Times New Roman" pitchFamily="18" charset="0"/>
              </a:rPr>
            </a:br>
            <a:r>
              <a:rPr lang="en-US" sz="2800">
                <a:effectLst>
                  <a:outerShdw blurRad="38100" dist="38100" dir="2700000" algn="tl">
                    <a:srgbClr val="000000"/>
                  </a:outerShdw>
                </a:effectLst>
                <a:latin typeface="Times New Roman" pitchFamily="18" charset="0"/>
              </a:rPr>
              <a:t>&amp; disregard for God</a:t>
            </a:r>
          </a:p>
        </p:txBody>
      </p:sp>
      <p:sp>
        <p:nvSpPr>
          <p:cNvPr id="10250" name="Rectangle 12"/>
          <p:cNvSpPr>
            <a:spLocks noChangeArrowheads="1"/>
          </p:cNvSpPr>
          <p:nvPr/>
        </p:nvSpPr>
        <p:spPr bwMode="auto">
          <a:xfrm>
            <a:off x="1066800" y="1447800"/>
            <a:ext cx="7543800" cy="1143000"/>
          </a:xfrm>
          <a:prstGeom prst="rect">
            <a:avLst/>
          </a:prstGeom>
          <a:noFill/>
          <a:ln w="76200">
            <a:solidFill>
              <a:schemeClr val="tx1"/>
            </a:solidFill>
            <a:miter lim="800000"/>
            <a:headEnd type="none" w="sm" len="sm"/>
            <a:tailEnd type="none" w="sm" len="sm"/>
          </a:ln>
        </p:spPr>
        <p:txBody>
          <a:bodyPr wrap="none" anchor="ctr"/>
          <a:lstStyle/>
          <a:p>
            <a:endParaRPr lang="en-US"/>
          </a:p>
        </p:txBody>
      </p:sp>
      <p:sp>
        <p:nvSpPr>
          <p:cNvPr id="10251" name="Line 13"/>
          <p:cNvSpPr>
            <a:spLocks noChangeShapeType="1"/>
          </p:cNvSpPr>
          <p:nvPr/>
        </p:nvSpPr>
        <p:spPr bwMode="auto">
          <a:xfrm flipH="1">
            <a:off x="4648200" y="2667000"/>
            <a:ext cx="990600" cy="1143000"/>
          </a:xfrm>
          <a:prstGeom prst="line">
            <a:avLst/>
          </a:prstGeom>
          <a:noFill/>
          <a:ln w="76200">
            <a:solidFill>
              <a:schemeClr val="tx1"/>
            </a:solidFill>
            <a:round/>
            <a:headEnd type="triangle" w="med" len="med"/>
            <a:tailEnd/>
          </a:ln>
        </p:spPr>
        <p:txBody>
          <a:bodyPr wrap="none" anchor="ctr"/>
          <a:lstStyle/>
          <a:p>
            <a:endParaRPr lang="en-US"/>
          </a:p>
        </p:txBody>
      </p:sp>
      <p:sp>
        <p:nvSpPr>
          <p:cNvPr id="10253" name="Oval 15"/>
          <p:cNvSpPr>
            <a:spLocks noChangeArrowheads="1"/>
          </p:cNvSpPr>
          <p:nvPr/>
        </p:nvSpPr>
        <p:spPr bwMode="auto">
          <a:xfrm>
            <a:off x="1752600" y="2057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10254" name="Line 16"/>
          <p:cNvSpPr>
            <a:spLocks noChangeShapeType="1"/>
          </p:cNvSpPr>
          <p:nvPr/>
        </p:nvSpPr>
        <p:spPr bwMode="auto">
          <a:xfrm flipH="1" flipV="1">
            <a:off x="990600" y="1676400"/>
            <a:ext cx="762000" cy="457200"/>
          </a:xfrm>
          <a:prstGeom prst="line">
            <a:avLst/>
          </a:prstGeom>
          <a:noFill/>
          <a:ln w="76200">
            <a:solidFill>
              <a:schemeClr val="tx1"/>
            </a:solidFill>
            <a:round/>
            <a:headEnd type="triangle" w="med" len="med"/>
            <a:tailEnd/>
          </a:ln>
        </p:spPr>
        <p:txBody>
          <a:bodyPr wrap="none" anchor="ctr"/>
          <a:lstStyle/>
          <a:p>
            <a:endParaRPr lang="en-US"/>
          </a:p>
        </p:txBody>
      </p:sp>
      <p:sp>
        <p:nvSpPr>
          <p:cNvPr id="15" name="Rectangle 14"/>
          <p:cNvSpPr>
            <a:spLocks noChangeArrowheads="1"/>
          </p:cNvSpPr>
          <p:nvPr/>
        </p:nvSpPr>
        <p:spPr bwMode="auto">
          <a:xfrm>
            <a:off x="2286000" y="3733800"/>
            <a:ext cx="5105400" cy="609600"/>
          </a:xfrm>
          <a:prstGeom prst="rect">
            <a:avLst/>
          </a:prstGeom>
          <a:gradFill rotWithShape="1">
            <a:gsLst>
              <a:gs pos="0">
                <a:srgbClr val="000000"/>
              </a:gs>
              <a:gs pos="50000">
                <a:srgbClr val="000092"/>
              </a:gs>
              <a:gs pos="100000">
                <a:srgbClr val="000000"/>
              </a:gs>
            </a:gsLst>
            <a:lin ang="5400000" scaled="1"/>
          </a:gradFill>
          <a:ln w="12700">
            <a:solidFill>
              <a:schemeClr val="tx1"/>
            </a:solidFill>
            <a:miter lim="800000"/>
            <a:headEnd type="none" w="sm" len="sm"/>
            <a:tailEnd type="none" w="sm" len="sm"/>
          </a:ln>
        </p:spPr>
        <p:txBody>
          <a:bodyPr wrap="none" anchor="ctr"/>
          <a:lstStyle/>
          <a:p>
            <a:pPr>
              <a:lnSpc>
                <a:spcPct val="80000"/>
              </a:lnSpc>
            </a:pPr>
            <a:r>
              <a:rPr lang="en-US" sz="3600" b="0">
                <a:latin typeface="Times New Roman" pitchFamily="18" charset="0"/>
              </a:rPr>
              <a:t>People who deserve Hell</a:t>
            </a:r>
          </a:p>
        </p:txBody>
      </p:sp>
    </p:spTree>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noFill/>
        </p:spPr>
        <p:txBody>
          <a:bodyPr/>
          <a:lstStyle/>
          <a:p>
            <a:r>
              <a:rPr lang="en-US" sz="8000" smtClean="0">
                <a:effectLst/>
              </a:rPr>
              <a:t>The Problem of Evil</a:t>
            </a:r>
          </a:p>
        </p:txBody>
      </p:sp>
      <p:sp>
        <p:nvSpPr>
          <p:cNvPr id="11268" name="Rectangle 3"/>
          <p:cNvSpPr>
            <a:spLocks noGrp="1" noChangeArrowheads="1"/>
          </p:cNvSpPr>
          <p:nvPr>
            <p:ph type="body" idx="1"/>
          </p:nvPr>
        </p:nvSpPr>
        <p:spPr>
          <a:xfrm>
            <a:off x="0" y="1447800"/>
            <a:ext cx="9144000" cy="4876800"/>
          </a:xfrm>
          <a:noFill/>
        </p:spPr>
        <p:txBody>
          <a:bodyPr/>
          <a:lstStyle/>
          <a:p>
            <a:pPr>
              <a:spcBef>
                <a:spcPct val="10000"/>
              </a:spcBef>
              <a:buFont typeface="Wingdings" charset="2"/>
              <a:buChar char="Ø"/>
            </a:pPr>
            <a:r>
              <a:rPr lang="en-US" sz="4800" smtClean="0">
                <a:effectLst/>
              </a:rPr>
              <a:t>26 Because of this, God </a:t>
            </a:r>
            <a:r>
              <a:rPr lang="en-US" sz="4800" u="sng" smtClean="0">
                <a:effectLst/>
              </a:rPr>
              <a:t>gave them over</a:t>
            </a:r>
            <a:r>
              <a:rPr lang="en-US" sz="4800" smtClean="0">
                <a:effectLst/>
              </a:rPr>
              <a:t> to shameful lusts. . .</a:t>
            </a:r>
          </a:p>
          <a:p>
            <a:pPr>
              <a:spcBef>
                <a:spcPct val="10000"/>
              </a:spcBef>
              <a:buFont typeface="Wingdings" charset="2"/>
              <a:buChar char="Ø"/>
            </a:pPr>
            <a:r>
              <a:rPr lang="en-US" sz="4800" smtClean="0">
                <a:effectLst/>
              </a:rPr>
              <a:t>28  And just as they did not see fit to acknowledge God, </a:t>
            </a:r>
            <a:r>
              <a:rPr lang="en-US" sz="4800" u="sng" smtClean="0">
                <a:effectLst/>
              </a:rPr>
              <a:t>he gave them over</a:t>
            </a:r>
            <a:r>
              <a:rPr lang="en-US" sz="4800" smtClean="0">
                <a:effectLst/>
              </a:rPr>
              <a:t> to a depraved mind. . .</a:t>
            </a:r>
          </a:p>
          <a:p>
            <a:pPr>
              <a:spcBef>
                <a:spcPct val="10000"/>
              </a:spcBef>
              <a:buFont typeface="Wingdings" charset="2"/>
              <a:buChar char="Ø"/>
            </a:pPr>
            <a:endParaRPr lang="en-US" sz="4800" smtClean="0">
              <a:effectLst/>
            </a:endParaRPr>
          </a:p>
        </p:txBody>
      </p:sp>
      <p:sp>
        <p:nvSpPr>
          <p:cNvPr id="103428" name="Rectangle 4"/>
          <p:cNvSpPr>
            <a:spLocks noChangeArrowheads="1"/>
          </p:cNvSpPr>
          <p:nvPr/>
        </p:nvSpPr>
        <p:spPr bwMode="auto">
          <a:xfrm>
            <a:off x="0" y="228600"/>
            <a:ext cx="9144000" cy="6629400"/>
          </a:xfrm>
          <a:prstGeom prst="rect">
            <a:avLst/>
          </a:prstGeom>
          <a:solidFill>
            <a:schemeClr val="bg1"/>
          </a:soli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6000" b="0" dirty="0">
                <a:effectLst>
                  <a:outerShdw blurRad="38100" dist="38100" dir="2700000" algn="tl">
                    <a:srgbClr val="000000"/>
                  </a:outerShdw>
                </a:effectLst>
                <a:latin typeface="Times New Roman" pitchFamily="18" charset="0"/>
              </a:rPr>
              <a:t>The sin graph</a:t>
            </a:r>
            <a:r>
              <a:rPr lang="en-US" sz="6000" b="0" dirty="0" smtClean="0">
                <a:effectLst>
                  <a:outerShdw blurRad="38100" dist="38100" dir="2700000" algn="tl">
                    <a:srgbClr val="000000"/>
                  </a:outerShdw>
                </a:effectLst>
                <a:latin typeface="Times New Roman" pitchFamily="18" charset="0"/>
              </a:rPr>
              <a:t>: God’s </a:t>
            </a:r>
            <a:r>
              <a:rPr lang="en-US" sz="6000" b="0" dirty="0">
                <a:effectLst>
                  <a:outerShdw blurRad="38100" dist="38100" dir="2700000" algn="tl">
                    <a:srgbClr val="000000"/>
                  </a:outerShdw>
                </a:effectLst>
                <a:latin typeface="Times New Roman" pitchFamily="18" charset="0"/>
              </a:rPr>
              <a:t>view</a:t>
            </a:r>
          </a:p>
        </p:txBody>
      </p:sp>
      <p:graphicFrame>
        <p:nvGraphicFramePr>
          <p:cNvPr id="11266" name="Object 5"/>
          <p:cNvGraphicFramePr>
            <a:graphicFrameLocks noChangeAspect="1"/>
          </p:cNvGraphicFramePr>
          <p:nvPr/>
        </p:nvGraphicFramePr>
        <p:xfrm>
          <a:off x="-609600" y="609600"/>
          <a:ext cx="9144000" cy="6248400"/>
        </p:xfrm>
        <a:graphic>
          <a:graphicData uri="http://schemas.openxmlformats.org/presentationml/2006/ole">
            <mc:AlternateContent xmlns:mc="http://schemas.openxmlformats.org/markup-compatibility/2006">
              <mc:Choice xmlns:v="urn:schemas-microsoft-com:vml" Requires="v">
                <p:oleObj spid="_x0000_s11269" name="Chart" r:id="rId4" imgW="2613586" imgH="4076774" progId="MSGraph.Chart.8">
                  <p:embed followColorScheme="full"/>
                </p:oleObj>
              </mc:Choice>
              <mc:Fallback>
                <p:oleObj name="Chart" r:id="rId4" imgW="2613586" imgH="4076774"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09600"/>
                        <a:ext cx="9144000" cy="624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0" name="Oval 6"/>
          <p:cNvSpPr>
            <a:spLocks noChangeArrowheads="1"/>
          </p:cNvSpPr>
          <p:nvPr/>
        </p:nvSpPr>
        <p:spPr bwMode="auto">
          <a:xfrm>
            <a:off x="7620000" y="1295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11271" name="Line 7"/>
          <p:cNvSpPr>
            <a:spLocks noChangeShapeType="1"/>
          </p:cNvSpPr>
          <p:nvPr/>
        </p:nvSpPr>
        <p:spPr bwMode="auto">
          <a:xfrm flipH="1" flipV="1">
            <a:off x="6172200" y="1066800"/>
            <a:ext cx="1447800" cy="381000"/>
          </a:xfrm>
          <a:prstGeom prst="line">
            <a:avLst/>
          </a:prstGeom>
          <a:noFill/>
          <a:ln w="76200">
            <a:solidFill>
              <a:schemeClr val="tx1"/>
            </a:solidFill>
            <a:round/>
            <a:headEnd type="triangle" w="med" len="med"/>
            <a:tailEnd/>
          </a:ln>
        </p:spPr>
        <p:txBody>
          <a:bodyPr wrap="none" anchor="ctr"/>
          <a:lstStyle/>
          <a:p>
            <a:endParaRPr lang="en-US"/>
          </a:p>
        </p:txBody>
      </p:sp>
      <p:sp>
        <p:nvSpPr>
          <p:cNvPr id="103432" name="Text Box 8"/>
          <p:cNvSpPr txBox="1">
            <a:spLocks noChangeArrowheads="1"/>
          </p:cNvSpPr>
          <p:nvPr/>
        </p:nvSpPr>
        <p:spPr bwMode="auto">
          <a:xfrm>
            <a:off x="3429000" y="685800"/>
            <a:ext cx="5535613" cy="519113"/>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Shooting a defenseless mom + child</a:t>
            </a:r>
          </a:p>
        </p:txBody>
      </p:sp>
      <p:sp>
        <p:nvSpPr>
          <p:cNvPr id="103435" name="Text Box 11"/>
          <p:cNvSpPr txBox="1">
            <a:spLocks noChangeArrowheads="1"/>
          </p:cNvSpPr>
          <p:nvPr/>
        </p:nvSpPr>
        <p:spPr bwMode="auto">
          <a:xfrm>
            <a:off x="228600" y="838200"/>
            <a:ext cx="3314700" cy="946150"/>
          </a:xfrm>
          <a:prstGeom prst="rect">
            <a:avLst/>
          </a:prstGeom>
          <a:noFill/>
          <a:ln w="12700">
            <a:noFill/>
            <a:miter lim="800000"/>
            <a:headEnd type="none" w="sm" len="sm"/>
            <a:tailEnd type="none" w="sm" len="sm"/>
          </a:ln>
          <a:effectLst/>
        </p:spPr>
        <p:txBody>
          <a:bodyPr wrap="none">
            <a:spAutoFit/>
          </a:bodyPr>
          <a:lstStyle/>
          <a:p>
            <a:pPr algn="l">
              <a:defRPr/>
            </a:pPr>
            <a:r>
              <a:rPr lang="en-US" sz="2800">
                <a:effectLst>
                  <a:outerShdw blurRad="38100" dist="38100" dir="2700000" algn="tl">
                    <a:srgbClr val="000000"/>
                  </a:outerShdw>
                </a:effectLst>
                <a:latin typeface="Times New Roman" pitchFamily="18" charset="0"/>
              </a:rPr>
              <a:t>My lying, selfishness</a:t>
            </a:r>
            <a:br>
              <a:rPr lang="en-US" sz="2800">
                <a:effectLst>
                  <a:outerShdw blurRad="38100" dist="38100" dir="2700000" algn="tl">
                    <a:srgbClr val="000000"/>
                  </a:outerShdw>
                </a:effectLst>
                <a:latin typeface="Times New Roman" pitchFamily="18" charset="0"/>
              </a:rPr>
            </a:br>
            <a:r>
              <a:rPr lang="en-US" sz="2800">
                <a:effectLst>
                  <a:outerShdw blurRad="38100" dist="38100" dir="2700000" algn="tl">
                    <a:srgbClr val="000000"/>
                  </a:outerShdw>
                </a:effectLst>
                <a:latin typeface="Times New Roman" pitchFamily="18" charset="0"/>
              </a:rPr>
              <a:t>&amp; disregard for God</a:t>
            </a:r>
          </a:p>
        </p:txBody>
      </p:sp>
      <p:sp>
        <p:nvSpPr>
          <p:cNvPr id="11274" name="Rectangle 12"/>
          <p:cNvSpPr>
            <a:spLocks noChangeArrowheads="1"/>
          </p:cNvSpPr>
          <p:nvPr/>
        </p:nvSpPr>
        <p:spPr bwMode="auto">
          <a:xfrm>
            <a:off x="1066800" y="1447800"/>
            <a:ext cx="7543800" cy="1143000"/>
          </a:xfrm>
          <a:prstGeom prst="rect">
            <a:avLst/>
          </a:prstGeom>
          <a:noFill/>
          <a:ln w="76200">
            <a:solidFill>
              <a:schemeClr val="tx1"/>
            </a:solidFill>
            <a:miter lim="800000"/>
            <a:headEnd type="none" w="sm" len="sm"/>
            <a:tailEnd type="none" w="sm" len="sm"/>
          </a:ln>
        </p:spPr>
        <p:txBody>
          <a:bodyPr wrap="none" anchor="ctr"/>
          <a:lstStyle/>
          <a:p>
            <a:endParaRPr lang="en-US"/>
          </a:p>
        </p:txBody>
      </p:sp>
      <p:sp>
        <p:nvSpPr>
          <p:cNvPr id="11275" name="Line 13"/>
          <p:cNvSpPr>
            <a:spLocks noChangeShapeType="1"/>
          </p:cNvSpPr>
          <p:nvPr/>
        </p:nvSpPr>
        <p:spPr bwMode="auto">
          <a:xfrm flipH="1">
            <a:off x="4648200" y="2667000"/>
            <a:ext cx="990600" cy="1143000"/>
          </a:xfrm>
          <a:prstGeom prst="line">
            <a:avLst/>
          </a:prstGeom>
          <a:noFill/>
          <a:ln w="76200">
            <a:solidFill>
              <a:schemeClr val="tx1"/>
            </a:solidFill>
            <a:round/>
            <a:headEnd type="triangle" w="med" len="med"/>
            <a:tailEnd/>
          </a:ln>
        </p:spPr>
        <p:txBody>
          <a:bodyPr wrap="none" anchor="ctr"/>
          <a:lstStyle/>
          <a:p>
            <a:endParaRPr lang="en-US"/>
          </a:p>
        </p:txBody>
      </p:sp>
      <p:sp>
        <p:nvSpPr>
          <p:cNvPr id="11276" name="Rectangle 14"/>
          <p:cNvSpPr>
            <a:spLocks noChangeArrowheads="1"/>
          </p:cNvSpPr>
          <p:nvPr/>
        </p:nvSpPr>
        <p:spPr bwMode="auto">
          <a:xfrm>
            <a:off x="2286000" y="3733800"/>
            <a:ext cx="5105400" cy="609600"/>
          </a:xfrm>
          <a:prstGeom prst="rect">
            <a:avLst/>
          </a:prstGeom>
          <a:gradFill rotWithShape="1">
            <a:gsLst>
              <a:gs pos="0">
                <a:srgbClr val="000000"/>
              </a:gs>
              <a:gs pos="50000">
                <a:srgbClr val="000092"/>
              </a:gs>
              <a:gs pos="100000">
                <a:srgbClr val="000000"/>
              </a:gs>
            </a:gsLst>
            <a:lin ang="5400000" scaled="1"/>
          </a:gradFill>
          <a:ln w="12700">
            <a:solidFill>
              <a:schemeClr val="tx1"/>
            </a:solidFill>
            <a:miter lim="800000"/>
            <a:headEnd type="none" w="sm" len="sm"/>
            <a:tailEnd type="none" w="sm" len="sm"/>
          </a:ln>
        </p:spPr>
        <p:txBody>
          <a:bodyPr wrap="none" anchor="ctr"/>
          <a:lstStyle/>
          <a:p>
            <a:pPr>
              <a:lnSpc>
                <a:spcPct val="80000"/>
              </a:lnSpc>
            </a:pPr>
            <a:r>
              <a:rPr lang="en-US" sz="3600" b="0">
                <a:latin typeface="Times New Roman" pitchFamily="18" charset="0"/>
              </a:rPr>
              <a:t>People who deserve Hell</a:t>
            </a:r>
          </a:p>
        </p:txBody>
      </p:sp>
      <p:sp>
        <p:nvSpPr>
          <p:cNvPr id="103439" name="Rectangle 15"/>
          <p:cNvSpPr>
            <a:spLocks noChangeArrowheads="1"/>
          </p:cNvSpPr>
          <p:nvPr/>
        </p:nvSpPr>
        <p:spPr bwMode="auto">
          <a:xfrm>
            <a:off x="914400" y="4419600"/>
            <a:ext cx="7315200" cy="2209800"/>
          </a:xfrm>
          <a:prstGeom prst="rect">
            <a:avLst/>
          </a:prstGeom>
          <a:gradFill rotWithShape="1">
            <a:gsLst>
              <a:gs pos="0">
                <a:srgbClr val="000000"/>
              </a:gs>
              <a:gs pos="50000">
                <a:srgbClr val="00009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5000"/>
              </a:spcBef>
              <a:defRPr/>
            </a:pPr>
            <a:r>
              <a:rPr lang="en-US" sz="4800" b="0" dirty="0" smtClean="0">
                <a:effectLst>
                  <a:outerShdw blurRad="38100" dist="38100" dir="2700000" algn="tl">
                    <a:srgbClr val="000000"/>
                  </a:outerShdw>
                </a:effectLst>
                <a:latin typeface="Times New Roman" pitchFamily="18" charset="0"/>
              </a:rPr>
              <a:t>James: 2:10 Whoever keeps the whole law and yet stumbles in one point, he has become guilty of all. </a:t>
            </a:r>
            <a:endParaRPr lang="en-US" sz="3600" b="0" dirty="0">
              <a:effectLst>
                <a:outerShdw blurRad="38100" dist="38100" dir="2700000" algn="tl">
                  <a:srgbClr val="000000"/>
                </a:outerShdw>
              </a:effectLst>
              <a:latin typeface="Times New Roman" pitchFamily="18" charset="0"/>
            </a:endParaRPr>
          </a:p>
        </p:txBody>
      </p:sp>
      <p:sp>
        <p:nvSpPr>
          <p:cNvPr id="11278" name="Oval 16"/>
          <p:cNvSpPr>
            <a:spLocks noChangeArrowheads="1"/>
          </p:cNvSpPr>
          <p:nvPr/>
        </p:nvSpPr>
        <p:spPr bwMode="auto">
          <a:xfrm>
            <a:off x="1752600" y="2057400"/>
            <a:ext cx="457200" cy="457200"/>
          </a:xfrm>
          <a:prstGeom prst="ellipse">
            <a:avLst/>
          </a:prstGeom>
          <a:noFill/>
          <a:ln w="76200">
            <a:solidFill>
              <a:schemeClr val="tx1"/>
            </a:solidFill>
            <a:round/>
            <a:headEnd type="none" w="sm" len="sm"/>
            <a:tailEnd type="none" w="sm" len="sm"/>
          </a:ln>
        </p:spPr>
        <p:txBody>
          <a:bodyPr wrap="none" anchor="ctr"/>
          <a:lstStyle/>
          <a:p>
            <a:endParaRPr lang="en-US"/>
          </a:p>
        </p:txBody>
      </p:sp>
      <p:sp>
        <p:nvSpPr>
          <p:cNvPr id="11279" name="Line 17"/>
          <p:cNvSpPr>
            <a:spLocks noChangeShapeType="1"/>
          </p:cNvSpPr>
          <p:nvPr/>
        </p:nvSpPr>
        <p:spPr bwMode="auto">
          <a:xfrm flipH="1" flipV="1">
            <a:off x="990600" y="1676400"/>
            <a:ext cx="762000" cy="457200"/>
          </a:xfrm>
          <a:prstGeom prst="line">
            <a:avLst/>
          </a:prstGeom>
          <a:noFill/>
          <a:ln w="76200">
            <a:solidFill>
              <a:schemeClr val="tx1"/>
            </a:solidFill>
            <a:round/>
            <a:headEnd type="triangle" w="med" len="med"/>
            <a:tailEnd/>
          </a:ln>
        </p:spPr>
        <p:txBody>
          <a:bodyPr wrap="none" anchor="ctr"/>
          <a:lstStyle/>
          <a:p>
            <a:endParaRPr lang="en-US"/>
          </a:p>
        </p:txBody>
      </p:sp>
    </p:spTree>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63492"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without hell</a:t>
            </a:r>
          </a:p>
          <a:p>
            <a:pPr algn="l">
              <a:lnSpc>
                <a:spcPct val="70000"/>
              </a:lnSpc>
              <a:spcBef>
                <a:spcPct val="5000"/>
              </a:spcBef>
            </a:pPr>
            <a:r>
              <a:rPr lang="en-US" sz="4000" b="0" dirty="0">
                <a:latin typeface="Times New Roman" pitchFamily="18" charset="0"/>
              </a:rPr>
              <a:t>3. Hell is deserved</a:t>
            </a:r>
          </a:p>
          <a:p>
            <a:pPr algn="l">
              <a:lnSpc>
                <a:spcPct val="70000"/>
              </a:lnSpc>
              <a:spcBef>
                <a:spcPct val="5000"/>
              </a:spcBef>
            </a:pPr>
            <a:r>
              <a:rPr lang="en-US" sz="4000" b="0" dirty="0">
                <a:latin typeface="Times New Roman" pitchFamily="18" charset="0"/>
              </a:rPr>
              <a:t>4. Hell is real</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63492"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without hell</a:t>
            </a:r>
          </a:p>
          <a:p>
            <a:pPr algn="l">
              <a:lnSpc>
                <a:spcPct val="70000"/>
              </a:lnSpc>
              <a:spcBef>
                <a:spcPct val="5000"/>
              </a:spcBef>
            </a:pPr>
            <a:r>
              <a:rPr lang="en-US" sz="4000" b="0" dirty="0">
                <a:latin typeface="Times New Roman" pitchFamily="18" charset="0"/>
              </a:rPr>
              <a:t>3. Hell is deserved</a:t>
            </a:r>
          </a:p>
          <a:p>
            <a:pPr algn="l">
              <a:lnSpc>
                <a:spcPct val="70000"/>
              </a:lnSpc>
              <a:spcBef>
                <a:spcPct val="5000"/>
              </a:spcBef>
            </a:pPr>
            <a:r>
              <a:rPr lang="en-US" sz="4000" b="0" dirty="0">
                <a:latin typeface="Times New Roman" pitchFamily="18" charset="0"/>
              </a:rPr>
              <a:t>4. Hell is real</a:t>
            </a:r>
          </a:p>
        </p:txBody>
      </p:sp>
      <p:sp>
        <p:nvSpPr>
          <p:cNvPr id="5" name="Rectangle 4"/>
          <p:cNvSpPr>
            <a:spLocks noChangeArrowheads="1"/>
          </p:cNvSpPr>
          <p:nvPr/>
        </p:nvSpPr>
        <p:spPr bwMode="auto">
          <a:xfrm>
            <a:off x="3429000" y="3657600"/>
            <a:ext cx="55626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6000" b="0" dirty="0" smtClean="0">
                <a:latin typeface="Times New Roman" pitchFamily="18" charset="0"/>
              </a:rPr>
              <a:t>Someone who really hates the idea of hell:</a:t>
            </a:r>
          </a:p>
          <a:p>
            <a:pPr algn="l">
              <a:lnSpc>
                <a:spcPct val="77000"/>
              </a:lnSpc>
              <a:spcBef>
                <a:spcPct val="5000"/>
              </a:spcBef>
            </a:pPr>
            <a:r>
              <a:rPr lang="en-US" sz="6000" b="0" dirty="0" smtClean="0">
                <a:latin typeface="Times New Roman" pitchFamily="18" charset="0"/>
              </a:rPr>
              <a:t>God!</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p:txBody>
      </p:sp>
      <p:sp>
        <p:nvSpPr>
          <p:cNvPr id="63492" name="Rectangle 4"/>
          <p:cNvSpPr>
            <a:spLocks noChangeArrowheads="1"/>
          </p:cNvSpPr>
          <p:nvPr/>
        </p:nvSpPr>
        <p:spPr bwMode="auto">
          <a:xfrm>
            <a:off x="2362200" y="28956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b="0" dirty="0">
                <a:latin typeface="Times New Roman" pitchFamily="18" charset="0"/>
              </a:rPr>
              <a:t>Hell: 4 points to consider</a:t>
            </a:r>
          </a:p>
          <a:p>
            <a:pPr algn="l">
              <a:lnSpc>
                <a:spcPct val="70000"/>
              </a:lnSpc>
              <a:spcBef>
                <a:spcPct val="5000"/>
              </a:spcBef>
            </a:pPr>
            <a:r>
              <a:rPr lang="en-US" sz="4000" b="0" dirty="0">
                <a:latin typeface="Times New Roman" pitchFamily="18" charset="0"/>
              </a:rPr>
              <a:t>1. The nature of hell</a:t>
            </a:r>
          </a:p>
          <a:p>
            <a:pPr algn="l">
              <a:lnSpc>
                <a:spcPct val="70000"/>
              </a:lnSpc>
              <a:spcBef>
                <a:spcPct val="5000"/>
              </a:spcBef>
            </a:pPr>
            <a:r>
              <a:rPr lang="en-US" sz="4000" b="0" dirty="0">
                <a:latin typeface="Times New Roman" pitchFamily="18" charset="0"/>
              </a:rPr>
              <a:t>2. A world without hell</a:t>
            </a:r>
          </a:p>
          <a:p>
            <a:pPr algn="l">
              <a:lnSpc>
                <a:spcPct val="70000"/>
              </a:lnSpc>
              <a:spcBef>
                <a:spcPct val="5000"/>
              </a:spcBef>
            </a:pPr>
            <a:r>
              <a:rPr lang="en-US" sz="4000" b="0" dirty="0">
                <a:latin typeface="Times New Roman" pitchFamily="18" charset="0"/>
              </a:rPr>
              <a:t>3. Hell is deserved</a:t>
            </a:r>
          </a:p>
          <a:p>
            <a:pPr algn="l">
              <a:lnSpc>
                <a:spcPct val="70000"/>
              </a:lnSpc>
              <a:spcBef>
                <a:spcPct val="5000"/>
              </a:spcBef>
            </a:pPr>
            <a:r>
              <a:rPr lang="en-US" sz="4000" b="0" dirty="0">
                <a:latin typeface="Times New Roman" pitchFamily="18" charset="0"/>
              </a:rPr>
              <a:t>4. Hell is real</a:t>
            </a:r>
          </a:p>
        </p:txBody>
      </p:sp>
      <p:sp>
        <p:nvSpPr>
          <p:cNvPr id="5" name="Rectangle 4"/>
          <p:cNvSpPr>
            <a:spLocks noChangeArrowheads="1"/>
          </p:cNvSpPr>
          <p:nvPr/>
        </p:nvSpPr>
        <p:spPr bwMode="auto">
          <a:xfrm>
            <a:off x="762000" y="3429000"/>
            <a:ext cx="8229600" cy="3200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5400" b="0" dirty="0" smtClean="0">
                <a:effectLst>
                  <a:outerShdw blurRad="38100" dist="38100" dir="2700000" algn="tl">
                    <a:srgbClr val="000000">
                      <a:alpha val="43137"/>
                    </a:srgbClr>
                  </a:outerShdw>
                </a:effectLst>
                <a:latin typeface="Times New Roman" pitchFamily="18" charset="0"/>
              </a:rPr>
              <a:t>John 3:16 “God so loved the world, that he gave his only begotten Son, that whoever believes in him shall not perish, but have eternal life.”</a:t>
            </a:r>
            <a:endParaRPr lang="en-US" sz="5400" b="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3 Dear brothers and sisters,﻿﻿ we can’t help but thank God for you, because your </a:t>
            </a:r>
            <a:r>
              <a:rPr lang="en-US" u="sng" smtClean="0"/>
              <a:t>faith is flourishing</a:t>
            </a:r>
            <a:r>
              <a:rPr lang="en-US" smtClean="0"/>
              <a:t> and your </a:t>
            </a:r>
            <a:r>
              <a:rPr lang="en-US" u="sng" smtClean="0"/>
              <a:t>love for one another is growing</a:t>
            </a:r>
            <a:r>
              <a:rPr lang="en-US" smtClean="0"/>
              <a:t>.</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9 They will be punished with eternal destruction, forever separated from the Lord and from his glorious power.</a:t>
            </a:r>
          </a:p>
          <a:p>
            <a:pPr>
              <a:spcBef>
                <a:spcPct val="5000"/>
              </a:spcBef>
              <a:buFont typeface="Wingdings" charset="2"/>
              <a:buNone/>
              <a:defRPr/>
            </a:pPr>
            <a:r>
              <a:rPr lang="en-US" smtClean="0"/>
              <a:t>10 When he comes on that day, he will receive glory from his holy people—praise from all who believe. And this includes you, for you believed what we told you about him.</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3 Dear brothers and sisters,﻿﻿ we can’t help but thank God for you, because your </a:t>
            </a:r>
            <a:r>
              <a:rPr lang="en-US" u="sng" dirty="0" smtClean="0"/>
              <a:t>faith is flourishing</a:t>
            </a:r>
            <a:r>
              <a:rPr lang="en-US" dirty="0" smtClean="0"/>
              <a:t> and your </a:t>
            </a:r>
            <a:r>
              <a:rPr lang="en-US" u="sng" dirty="0" smtClean="0"/>
              <a:t>love for one another is growing</a:t>
            </a:r>
            <a:r>
              <a:rPr lang="en-US" dirty="0" smtClean="0"/>
              <a:t>.</a:t>
            </a:r>
          </a:p>
        </p:txBody>
      </p:sp>
      <p:sp>
        <p:nvSpPr>
          <p:cNvPr id="24580" name="Rectangle 4"/>
          <p:cNvSpPr>
            <a:spLocks noChangeArrowheads="1"/>
          </p:cNvSpPr>
          <p:nvPr/>
        </p:nvSpPr>
        <p:spPr bwMode="auto">
          <a:xfrm>
            <a:off x="1219200" y="3276600"/>
            <a:ext cx="6934200" cy="3352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Causing faith to flourish:</a:t>
            </a:r>
          </a:p>
          <a:p>
            <a:pPr algn="l">
              <a:lnSpc>
                <a:spcPct val="70000"/>
              </a:lnSpc>
              <a:spcBef>
                <a:spcPct val="5000"/>
              </a:spcBef>
            </a:pPr>
            <a:r>
              <a:rPr lang="en-US" sz="4800" b="0" dirty="0">
                <a:latin typeface="Times New Roman" pitchFamily="18" charset="0"/>
              </a:rPr>
              <a:t>1. Learn why to believe</a:t>
            </a:r>
          </a:p>
          <a:p>
            <a:pPr algn="l">
              <a:lnSpc>
                <a:spcPct val="70000"/>
              </a:lnSpc>
              <a:spcBef>
                <a:spcPct val="5000"/>
              </a:spcBef>
            </a:pPr>
            <a:r>
              <a:rPr lang="en-US" sz="4800" b="0" dirty="0">
                <a:latin typeface="Times New Roman" pitchFamily="18" charset="0"/>
              </a:rPr>
              <a:t>2. Get under the word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580">
                                            <p:txEl>
                                              <p:pRg st="1" end="1"/>
                                            </p:txEl>
                                          </p:spTgt>
                                        </p:tgtEl>
                                        <p:attrNameLst>
                                          <p:attrName>style.visibility</p:attrName>
                                        </p:attrNameLst>
                                      </p:cBhvr>
                                      <p:to>
                                        <p:strVal val="visible"/>
                                      </p:to>
                                    </p:set>
                                    <p:animEffect transition="in" filter="wipe(left)">
                                      <p:cBhvr>
                                        <p:cTn id="7" dur="500"/>
                                        <p:tgtEl>
                                          <p:spTgt spid="2458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580">
                                            <p:txEl>
                                              <p:pRg st="2" end="2"/>
                                            </p:txEl>
                                          </p:spTgt>
                                        </p:tgtEl>
                                        <p:attrNameLst>
                                          <p:attrName>style.visibility</p:attrName>
                                        </p:attrNameLst>
                                      </p:cBhvr>
                                      <p:to>
                                        <p:strVal val="visible"/>
                                      </p:to>
                                    </p:set>
                                    <p:animEffect transition="in" filter="wipe(left)">
                                      <p:cBhvr>
                                        <p:cTn id="12" dur="500"/>
                                        <p:tgtEl>
                                          <p:spTgt spid="245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3 Dear brothers and sisters,﻿﻿ we can’t help but thank God for you, because your </a:t>
            </a:r>
            <a:r>
              <a:rPr lang="en-US" u="sng" smtClean="0"/>
              <a:t>faith is flourishing</a:t>
            </a:r>
            <a:r>
              <a:rPr lang="en-US" smtClean="0"/>
              <a:t> and your </a:t>
            </a:r>
            <a:r>
              <a:rPr lang="en-US" u="sng" smtClean="0"/>
              <a:t>love for one another is growing</a:t>
            </a:r>
            <a:r>
              <a:rPr lang="en-US" smtClean="0"/>
              <a:t>.</a:t>
            </a:r>
          </a:p>
        </p:txBody>
      </p:sp>
      <p:sp>
        <p:nvSpPr>
          <p:cNvPr id="24580" name="Rectangle 4"/>
          <p:cNvSpPr>
            <a:spLocks noChangeArrowheads="1"/>
          </p:cNvSpPr>
          <p:nvPr/>
        </p:nvSpPr>
        <p:spPr bwMode="auto">
          <a:xfrm>
            <a:off x="1295400" y="3352800"/>
            <a:ext cx="6934200" cy="3352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Causing faith to flourish:</a:t>
            </a:r>
          </a:p>
          <a:p>
            <a:pPr algn="l">
              <a:lnSpc>
                <a:spcPct val="70000"/>
              </a:lnSpc>
              <a:spcBef>
                <a:spcPct val="5000"/>
              </a:spcBef>
            </a:pPr>
            <a:r>
              <a:rPr lang="en-US" sz="4800" b="0" dirty="0">
                <a:latin typeface="Times New Roman" pitchFamily="18" charset="0"/>
              </a:rPr>
              <a:t>1. Learn why to believe</a:t>
            </a:r>
          </a:p>
          <a:p>
            <a:pPr algn="l">
              <a:lnSpc>
                <a:spcPct val="70000"/>
              </a:lnSpc>
              <a:spcBef>
                <a:spcPct val="5000"/>
              </a:spcBef>
            </a:pPr>
            <a:r>
              <a:rPr lang="en-US" sz="4800" b="0" dirty="0">
                <a:latin typeface="Times New Roman" pitchFamily="18" charset="0"/>
              </a:rPr>
              <a:t>2. Get under the word</a:t>
            </a:r>
          </a:p>
        </p:txBody>
      </p:sp>
      <p:sp>
        <p:nvSpPr>
          <p:cNvPr id="24581" name="Rectangle 4"/>
          <p:cNvSpPr>
            <a:spLocks noChangeArrowheads="1"/>
          </p:cNvSpPr>
          <p:nvPr/>
        </p:nvSpPr>
        <p:spPr bwMode="auto">
          <a:xfrm>
            <a:off x="1524000" y="381000"/>
            <a:ext cx="7010400" cy="182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Rom. 10:﻿17﻿ So then faith comes by hearing, and hearing by the word of God</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3 Dear brothers and sisters,﻿﻿ we can’t help but thank God for you, because your </a:t>
            </a:r>
            <a:r>
              <a:rPr lang="en-US" u="sng" smtClean="0"/>
              <a:t>faith is flourishing</a:t>
            </a:r>
            <a:r>
              <a:rPr lang="en-US" smtClean="0"/>
              <a:t> and your </a:t>
            </a:r>
            <a:r>
              <a:rPr lang="en-US" u="sng" smtClean="0"/>
              <a:t>love for one another is growing</a:t>
            </a:r>
            <a:r>
              <a:rPr lang="en-US" smtClean="0"/>
              <a:t>.</a:t>
            </a:r>
          </a:p>
        </p:txBody>
      </p:sp>
      <p:sp>
        <p:nvSpPr>
          <p:cNvPr id="27652" name="Rectangle 4"/>
          <p:cNvSpPr>
            <a:spLocks noChangeArrowheads="1"/>
          </p:cNvSpPr>
          <p:nvPr/>
        </p:nvSpPr>
        <p:spPr bwMode="auto">
          <a:xfrm>
            <a:off x="1371600" y="2895600"/>
            <a:ext cx="6400800" cy="3352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Causing faith to flourish:</a:t>
            </a:r>
          </a:p>
          <a:p>
            <a:pPr algn="l">
              <a:lnSpc>
                <a:spcPct val="70000"/>
              </a:lnSpc>
              <a:spcBef>
                <a:spcPct val="5000"/>
              </a:spcBef>
            </a:pPr>
            <a:r>
              <a:rPr lang="en-US" sz="4800" b="0" dirty="0">
                <a:latin typeface="Times New Roman" pitchFamily="18" charset="0"/>
              </a:rPr>
              <a:t>1. Learn why to believe</a:t>
            </a:r>
          </a:p>
          <a:p>
            <a:pPr algn="l">
              <a:lnSpc>
                <a:spcPct val="70000"/>
              </a:lnSpc>
              <a:spcBef>
                <a:spcPct val="5000"/>
              </a:spcBef>
            </a:pPr>
            <a:r>
              <a:rPr lang="en-US" sz="4800" b="0" dirty="0">
                <a:latin typeface="Times New Roman" pitchFamily="18" charset="0"/>
              </a:rPr>
              <a:t>2. Get under the word</a:t>
            </a:r>
          </a:p>
          <a:p>
            <a:pPr algn="l">
              <a:lnSpc>
                <a:spcPct val="70000"/>
              </a:lnSpc>
              <a:spcBef>
                <a:spcPct val="5000"/>
              </a:spcBef>
            </a:pPr>
            <a:r>
              <a:rPr lang="en-US" sz="4800" b="0" dirty="0">
                <a:latin typeface="Times New Roman" pitchFamily="18" charset="0"/>
              </a:rPr>
              <a:t>3. Act on your belief</a:t>
            </a:r>
          </a:p>
          <a:p>
            <a:pPr algn="l">
              <a:lnSpc>
                <a:spcPct val="70000"/>
              </a:lnSpc>
              <a:spcBef>
                <a:spcPct val="5000"/>
              </a:spcBef>
            </a:pPr>
            <a:r>
              <a:rPr lang="en-US" sz="4800" b="0" dirty="0">
                <a:latin typeface="Times New Roman" pitchFamily="18" charset="0"/>
              </a:rPr>
              <a:t>4. Pay attention to result</a:t>
            </a:r>
          </a:p>
          <a:p>
            <a:pPr algn="l">
              <a:lnSpc>
                <a:spcPct val="70000"/>
              </a:lnSpc>
              <a:spcBef>
                <a:spcPct val="5000"/>
              </a:spcBef>
            </a:pPr>
            <a:r>
              <a:rPr lang="en-US" sz="4800" b="0" dirty="0">
                <a:latin typeface="Times New Roman" pitchFamily="18" charset="0"/>
              </a:rPr>
              <a:t>5. Remember the result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652">
                                            <p:txEl>
                                              <p:pRg st="4" end="4"/>
                                            </p:txEl>
                                          </p:spTgt>
                                        </p:tgtEl>
                                        <p:attrNameLst>
                                          <p:attrName>style.visibility</p:attrName>
                                        </p:attrNameLst>
                                      </p:cBhvr>
                                      <p:to>
                                        <p:strVal val="visible"/>
                                      </p:to>
                                    </p:set>
                                    <p:animEffect transition="in" filter="wipe(left)">
                                      <p:cBhvr>
                                        <p:cTn id="7" dur="500"/>
                                        <p:tgtEl>
                                          <p:spTgt spid="2765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652">
                                            <p:txEl>
                                              <p:pRg st="5" end="5"/>
                                            </p:txEl>
                                          </p:spTgt>
                                        </p:tgtEl>
                                        <p:attrNameLst>
                                          <p:attrName>style.visibility</p:attrName>
                                        </p:attrNameLst>
                                      </p:cBhvr>
                                      <p:to>
                                        <p:strVal val="visible"/>
                                      </p:to>
                                    </p:set>
                                    <p:animEffect transition="in" filter="wipe(left)">
                                      <p:cBhvr>
                                        <p:cTn id="12" dur="500"/>
                                        <p:tgtEl>
                                          <p:spTgt spid="2765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smtClean="0"/>
              <a:t>3 Dear brothers and sisters,﻿﻿ we can’t help but thank God for you, because your </a:t>
            </a:r>
            <a:r>
              <a:rPr lang="en-US" u="sng" smtClean="0"/>
              <a:t>faith is flourishing</a:t>
            </a:r>
            <a:r>
              <a:rPr lang="en-US" smtClean="0"/>
              <a:t> and your </a:t>
            </a:r>
            <a:r>
              <a:rPr lang="en-US" u="sng" smtClean="0"/>
              <a:t>love for one another is growing</a:t>
            </a:r>
            <a:r>
              <a:rPr lang="en-US" smtClean="0"/>
              <a:t>.</a:t>
            </a:r>
          </a:p>
        </p:txBody>
      </p:sp>
      <p:sp>
        <p:nvSpPr>
          <p:cNvPr id="32772" name="Rectangle 4"/>
          <p:cNvSpPr>
            <a:spLocks noChangeArrowheads="1"/>
          </p:cNvSpPr>
          <p:nvPr/>
        </p:nvSpPr>
        <p:spPr bwMode="auto">
          <a:xfrm>
            <a:off x="2895600" y="2819400"/>
            <a:ext cx="6096000" cy="3886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800" b="0" dirty="0">
                <a:latin typeface="Times New Roman" pitchFamily="18" charset="0"/>
              </a:rPr>
              <a:t>Causing love to grow:</a:t>
            </a:r>
          </a:p>
          <a:p>
            <a:pPr algn="l">
              <a:lnSpc>
                <a:spcPct val="70000"/>
              </a:lnSpc>
              <a:spcBef>
                <a:spcPct val="5000"/>
              </a:spcBef>
            </a:pPr>
            <a:r>
              <a:rPr lang="en-US" sz="4800" b="0" dirty="0">
                <a:latin typeface="Times New Roman" pitchFamily="18" charset="0"/>
              </a:rPr>
              <a:t>1. Get in touch with </a:t>
            </a:r>
            <a:br>
              <a:rPr lang="en-US" sz="4800" b="0" dirty="0">
                <a:latin typeface="Times New Roman" pitchFamily="18" charset="0"/>
              </a:rPr>
            </a:br>
            <a:r>
              <a:rPr lang="en-US" sz="4800" b="0" dirty="0">
                <a:latin typeface="Times New Roman" pitchFamily="18" charset="0"/>
              </a:rPr>
              <a:t>    God’s love for you</a:t>
            </a:r>
          </a:p>
          <a:p>
            <a:pPr algn="l">
              <a:lnSpc>
                <a:spcPct val="70000"/>
              </a:lnSpc>
              <a:spcBef>
                <a:spcPct val="5000"/>
              </a:spcBef>
            </a:pPr>
            <a:r>
              <a:rPr lang="en-US" sz="4800" b="0" dirty="0">
                <a:latin typeface="Times New Roman" pitchFamily="18" charset="0"/>
              </a:rPr>
              <a:t>2. Show up</a:t>
            </a:r>
          </a:p>
          <a:p>
            <a:pPr algn="l">
              <a:lnSpc>
                <a:spcPct val="70000"/>
              </a:lnSpc>
              <a:spcBef>
                <a:spcPct val="5000"/>
              </a:spcBef>
            </a:pPr>
            <a:r>
              <a:rPr lang="en-US" sz="4800" b="0" dirty="0">
                <a:latin typeface="Times New Roman" pitchFamily="18" charset="0"/>
              </a:rPr>
              <a:t>3. Get outside yourself</a:t>
            </a:r>
          </a:p>
          <a:p>
            <a:pPr algn="l">
              <a:lnSpc>
                <a:spcPct val="70000"/>
              </a:lnSpc>
              <a:spcBef>
                <a:spcPct val="5000"/>
              </a:spcBef>
            </a:pPr>
            <a:r>
              <a:rPr lang="en-US" sz="4800" b="0" dirty="0">
                <a:latin typeface="Times New Roman" pitchFamily="18" charset="0"/>
              </a:rPr>
              <a:t>4. Learn to take </a:t>
            </a:r>
            <a:r>
              <a:rPr lang="en-US" sz="4800" b="0" dirty="0" smtClean="0">
                <a:latin typeface="Times New Roman" pitchFamily="18" charset="0"/>
              </a:rPr>
              <a:t>interest</a:t>
            </a:r>
          </a:p>
          <a:p>
            <a:pPr algn="l">
              <a:lnSpc>
                <a:spcPct val="70000"/>
              </a:lnSpc>
              <a:spcBef>
                <a:spcPct val="5000"/>
              </a:spcBef>
            </a:pPr>
            <a:r>
              <a:rPr lang="en-US" sz="4800" b="0" dirty="0" smtClean="0">
                <a:latin typeface="Times New Roman" pitchFamily="18" charset="0"/>
              </a:rPr>
              <a:t>5. Pray and invest</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772">
                                            <p:txEl>
                                              <p:pRg st="1" end="1"/>
                                            </p:txEl>
                                          </p:spTgt>
                                        </p:tgtEl>
                                        <p:attrNameLst>
                                          <p:attrName>style.visibility</p:attrName>
                                        </p:attrNameLst>
                                      </p:cBhvr>
                                      <p:to>
                                        <p:strVal val="visible"/>
                                      </p:to>
                                    </p:set>
                                    <p:animEffect transition="in" filter="wipe(left)">
                                      <p:cBhvr>
                                        <p:cTn id="7" dur="500"/>
                                        <p:tgtEl>
                                          <p:spTgt spid="3277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772">
                                            <p:txEl>
                                              <p:pRg st="2" end="2"/>
                                            </p:txEl>
                                          </p:spTgt>
                                        </p:tgtEl>
                                        <p:attrNameLst>
                                          <p:attrName>style.visibility</p:attrName>
                                        </p:attrNameLst>
                                      </p:cBhvr>
                                      <p:to>
                                        <p:strVal val="visible"/>
                                      </p:to>
                                    </p:set>
                                    <p:animEffect transition="in" filter="wipe(left)">
                                      <p:cBhvr>
                                        <p:cTn id="12" dur="500"/>
                                        <p:tgtEl>
                                          <p:spTgt spid="327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772">
                                            <p:txEl>
                                              <p:pRg st="3" end="3"/>
                                            </p:txEl>
                                          </p:spTgt>
                                        </p:tgtEl>
                                        <p:attrNameLst>
                                          <p:attrName>style.visibility</p:attrName>
                                        </p:attrNameLst>
                                      </p:cBhvr>
                                      <p:to>
                                        <p:strVal val="visible"/>
                                      </p:to>
                                    </p:set>
                                    <p:animEffect transition="in" filter="wipe(left)">
                                      <p:cBhvr>
                                        <p:cTn id="17" dur="500"/>
                                        <p:tgtEl>
                                          <p:spTgt spid="3277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2772">
                                            <p:txEl>
                                              <p:pRg st="4" end="4"/>
                                            </p:txEl>
                                          </p:spTgt>
                                        </p:tgtEl>
                                        <p:attrNameLst>
                                          <p:attrName>style.visibility</p:attrName>
                                        </p:attrNameLst>
                                      </p:cBhvr>
                                      <p:to>
                                        <p:strVal val="visible"/>
                                      </p:to>
                                    </p:set>
                                    <p:animEffect transition="in" filter="wipe(left)">
                                      <p:cBhvr>
                                        <p:cTn id="22" dur="500"/>
                                        <p:tgtEl>
                                          <p:spTgt spid="3277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772">
                                            <p:txEl>
                                              <p:pRg st="5" end="5"/>
                                            </p:txEl>
                                          </p:spTgt>
                                        </p:tgtEl>
                                        <p:attrNameLst>
                                          <p:attrName>style.visibility</p:attrName>
                                        </p:attrNameLst>
                                      </p:cBhvr>
                                      <p:to>
                                        <p:strVal val="visible"/>
                                      </p:to>
                                    </p:set>
                                    <p:animEffect transition="in" filter="wipe(left)">
                                      <p:cBhvr>
                                        <p:cTn id="27" dur="500"/>
                                        <p:tgtEl>
                                          <p:spTgt spid="327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2 Thessalonians</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charset="2"/>
              <a:buNone/>
              <a:defRPr/>
            </a:pPr>
            <a:r>
              <a:rPr lang="en-US" dirty="0" smtClean="0"/>
              <a:t>3 Dear brothers and sisters,﻿﻿ we can’t help but thank God for you, because your faith is flourishing and your love for one another is growing.</a:t>
            </a:r>
          </a:p>
          <a:p>
            <a:pPr>
              <a:spcBef>
                <a:spcPct val="5000"/>
              </a:spcBef>
              <a:buFont typeface="Wingdings" charset="2"/>
              <a:buNone/>
              <a:defRPr/>
            </a:pPr>
            <a:r>
              <a:rPr lang="en-US" dirty="0" smtClean="0"/>
              <a:t>4 We proudly tell God’s other churches about your </a:t>
            </a:r>
            <a:r>
              <a:rPr lang="en-US" u="sng" dirty="0" smtClean="0"/>
              <a:t>endurance and faithfulness in all the persecutions and hardships</a:t>
            </a:r>
            <a:r>
              <a:rPr lang="en-US" dirty="0" smtClean="0"/>
              <a:t> you are suffering.</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solidFill>
          <a:schemeClr val="bg1"/>
        </a:solidFill>
        <a:ln w="76200" cap="flat" cmpd="sng" algn="ctr">
          <a:solidFill>
            <a:schemeClr val="tx1"/>
          </a:solidFill>
          <a:prstDash val="solid"/>
          <a:round/>
          <a:headEnd type="none" w="sm" len="sm"/>
          <a:tailEnd type="arrow"/>
        </a:ln>
        <a:effectLst/>
      </a:spPr>
      <a:body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1106</Words>
  <Application>Microsoft Office PowerPoint</Application>
  <PresentationFormat>Letter Paper (8.5x11 in)</PresentationFormat>
  <Paragraphs>212</Paragraphs>
  <Slides>40</Slides>
  <Notes>40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ＭＳ Ｐゴシック</vt:lpstr>
      <vt:lpstr>Arial</vt:lpstr>
      <vt:lpstr>Century</vt:lpstr>
      <vt:lpstr>Times New Roman</vt:lpstr>
      <vt:lpstr>Wingdings</vt:lpstr>
      <vt:lpstr>den1</vt:lpstr>
      <vt:lpstr>Chart</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2 Thessalonians</vt:lpstr>
      <vt:lpstr>PowerPoint Presentation</vt:lpstr>
      <vt:lpstr>The Problem of Evil</vt:lpstr>
      <vt:lpstr>The Problem of Evil</vt:lpstr>
      <vt:lpstr>The Problem of Evil</vt:lpstr>
      <vt:lpstr>The Problem of Evil</vt:lpstr>
      <vt:lpstr>The Problem of Evil</vt:lpstr>
      <vt:lpstr>The Problem of Evil</vt:lpstr>
      <vt:lpstr>The Problem of Evil</vt:lpstr>
      <vt:lpstr>2 Thessalonians</vt:lpstr>
      <vt:lpstr>2 Thessalonians</vt:lpstr>
      <vt:lpstr>2 Thessalonians</vt:lpstr>
      <vt:lpstr>2 Thessalonians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2023-07-15T19:11:12Z</dcterms:created>
  <dcterms:modified xsi:type="dcterms:W3CDTF">2023-07-15T19:11:25Z</dcterms:modified>
</cp:coreProperties>
</file>