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53"/>
  </p:notesMasterIdLst>
  <p:sldIdLst>
    <p:sldId id="256" r:id="rId2"/>
    <p:sldId id="270" r:id="rId3"/>
    <p:sldId id="324" r:id="rId4"/>
    <p:sldId id="329" r:id="rId5"/>
    <p:sldId id="332" r:id="rId6"/>
    <p:sldId id="333" r:id="rId7"/>
    <p:sldId id="327" r:id="rId8"/>
    <p:sldId id="315" r:id="rId9"/>
    <p:sldId id="335" r:id="rId10"/>
    <p:sldId id="336" r:id="rId11"/>
    <p:sldId id="319" r:id="rId12"/>
    <p:sldId id="337" r:id="rId13"/>
    <p:sldId id="338" r:id="rId14"/>
    <p:sldId id="318" r:id="rId15"/>
    <p:sldId id="339" r:id="rId16"/>
    <p:sldId id="340" r:id="rId17"/>
    <p:sldId id="376" r:id="rId18"/>
    <p:sldId id="317" r:id="rId19"/>
    <p:sldId id="341" r:id="rId20"/>
    <p:sldId id="316" r:id="rId21"/>
    <p:sldId id="343" r:id="rId22"/>
    <p:sldId id="344" r:id="rId23"/>
    <p:sldId id="345" r:id="rId24"/>
    <p:sldId id="370" r:id="rId25"/>
    <p:sldId id="371" r:id="rId26"/>
    <p:sldId id="374" r:id="rId27"/>
    <p:sldId id="373" r:id="rId28"/>
    <p:sldId id="375" r:id="rId29"/>
    <p:sldId id="342" r:id="rId30"/>
    <p:sldId id="346" r:id="rId31"/>
    <p:sldId id="377" r:id="rId32"/>
    <p:sldId id="347" r:id="rId33"/>
    <p:sldId id="348" r:id="rId34"/>
    <p:sldId id="323" r:id="rId35"/>
    <p:sldId id="349" r:id="rId36"/>
    <p:sldId id="350" r:id="rId37"/>
    <p:sldId id="322" r:id="rId38"/>
    <p:sldId id="351" r:id="rId39"/>
    <p:sldId id="321" r:id="rId40"/>
    <p:sldId id="352" r:id="rId41"/>
    <p:sldId id="353" r:id="rId42"/>
    <p:sldId id="354" r:id="rId43"/>
    <p:sldId id="355" r:id="rId44"/>
    <p:sldId id="356" r:id="rId45"/>
    <p:sldId id="359" r:id="rId46"/>
    <p:sldId id="361" r:id="rId47"/>
    <p:sldId id="363" r:id="rId48"/>
    <p:sldId id="368" r:id="rId49"/>
    <p:sldId id="365" r:id="rId50"/>
    <p:sldId id="366" r:id="rId51"/>
    <p:sldId id="313" r:id="rId5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089" autoAdjust="0"/>
    <p:restoredTop sz="94799" autoAdjust="0"/>
  </p:normalViewPr>
  <p:slideViewPr>
    <p:cSldViewPr snapToGrid="0">
      <p:cViewPr varScale="1">
        <p:scale>
          <a:sx n="67" d="100"/>
          <a:sy n="67" d="100"/>
        </p:scale>
        <p:origin x="60" y="3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854B745-DB36-4267-9760-C2D242931102}" type="datetimeFigureOut">
              <a:rPr lang="en-US" smtClean="0"/>
              <a:t>3/14/2023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F84B48-8E84-4D4B-B3B5-5D3D88AC881D}" type="slidenum">
              <a:rPr lang="en-US" smtClean="0"/>
              <a:t>‹#›</a:t>
            </a:fld>
            <a:endParaRPr lang="en-US"/>
          </a:p>
        </p:txBody>
      </p:sp>
    </p:spTree>
    <p:extLst>
      <p:ext uri="{BB962C8B-B14F-4D97-AF65-F5344CB8AC3E}">
        <p14:creationId xmlns:p14="http://schemas.microsoft.com/office/powerpoint/2010/main" val="34206131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a:t>
            </a:fld>
            <a:endParaRPr lang="en-US" dirty="0"/>
          </a:p>
        </p:txBody>
      </p:sp>
    </p:spTree>
    <p:extLst>
      <p:ext uri="{BB962C8B-B14F-4D97-AF65-F5344CB8AC3E}">
        <p14:creationId xmlns:p14="http://schemas.microsoft.com/office/powerpoint/2010/main" val="30423331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11</a:t>
            </a:fld>
            <a:endParaRPr lang="en-US" dirty="0"/>
          </a:p>
        </p:txBody>
      </p:sp>
    </p:spTree>
    <p:extLst>
      <p:ext uri="{BB962C8B-B14F-4D97-AF65-F5344CB8AC3E}">
        <p14:creationId xmlns:p14="http://schemas.microsoft.com/office/powerpoint/2010/main" val="4094421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12</a:t>
            </a:fld>
            <a:endParaRPr lang="en-US" dirty="0"/>
          </a:p>
        </p:txBody>
      </p:sp>
    </p:spTree>
    <p:extLst>
      <p:ext uri="{BB962C8B-B14F-4D97-AF65-F5344CB8AC3E}">
        <p14:creationId xmlns:p14="http://schemas.microsoft.com/office/powerpoint/2010/main" val="28748206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13</a:t>
            </a:fld>
            <a:endParaRPr lang="en-US" dirty="0"/>
          </a:p>
        </p:txBody>
      </p:sp>
    </p:spTree>
    <p:extLst>
      <p:ext uri="{BB962C8B-B14F-4D97-AF65-F5344CB8AC3E}">
        <p14:creationId xmlns:p14="http://schemas.microsoft.com/office/powerpoint/2010/main" val="2171590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14</a:t>
            </a:fld>
            <a:endParaRPr lang="en-US" dirty="0"/>
          </a:p>
        </p:txBody>
      </p:sp>
    </p:spTree>
    <p:extLst>
      <p:ext uri="{BB962C8B-B14F-4D97-AF65-F5344CB8AC3E}">
        <p14:creationId xmlns:p14="http://schemas.microsoft.com/office/powerpoint/2010/main" val="10407711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15</a:t>
            </a:fld>
            <a:endParaRPr lang="en-US" dirty="0"/>
          </a:p>
        </p:txBody>
      </p:sp>
    </p:spTree>
    <p:extLst>
      <p:ext uri="{BB962C8B-B14F-4D97-AF65-F5344CB8AC3E}">
        <p14:creationId xmlns:p14="http://schemas.microsoft.com/office/powerpoint/2010/main" val="24477595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16</a:t>
            </a:fld>
            <a:endParaRPr lang="en-US" dirty="0"/>
          </a:p>
        </p:txBody>
      </p:sp>
    </p:spTree>
    <p:extLst>
      <p:ext uri="{BB962C8B-B14F-4D97-AF65-F5344CB8AC3E}">
        <p14:creationId xmlns:p14="http://schemas.microsoft.com/office/powerpoint/2010/main" val="182667578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17</a:t>
            </a:fld>
            <a:endParaRPr lang="en-US" dirty="0"/>
          </a:p>
        </p:txBody>
      </p:sp>
    </p:spTree>
    <p:extLst>
      <p:ext uri="{BB962C8B-B14F-4D97-AF65-F5344CB8AC3E}">
        <p14:creationId xmlns:p14="http://schemas.microsoft.com/office/powerpoint/2010/main" val="8554825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18</a:t>
            </a:fld>
            <a:endParaRPr lang="en-US" dirty="0"/>
          </a:p>
        </p:txBody>
      </p:sp>
    </p:spTree>
    <p:extLst>
      <p:ext uri="{BB962C8B-B14F-4D97-AF65-F5344CB8AC3E}">
        <p14:creationId xmlns:p14="http://schemas.microsoft.com/office/powerpoint/2010/main" val="41173189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19</a:t>
            </a:fld>
            <a:endParaRPr lang="en-US" dirty="0"/>
          </a:p>
        </p:txBody>
      </p:sp>
    </p:spTree>
    <p:extLst>
      <p:ext uri="{BB962C8B-B14F-4D97-AF65-F5344CB8AC3E}">
        <p14:creationId xmlns:p14="http://schemas.microsoft.com/office/powerpoint/2010/main" val="81892258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20</a:t>
            </a:fld>
            <a:endParaRPr lang="en-US" dirty="0"/>
          </a:p>
        </p:txBody>
      </p:sp>
    </p:spTree>
    <p:extLst>
      <p:ext uri="{BB962C8B-B14F-4D97-AF65-F5344CB8AC3E}">
        <p14:creationId xmlns:p14="http://schemas.microsoft.com/office/powerpoint/2010/main" val="33169004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3</a:t>
            </a:fld>
            <a:endParaRPr lang="en-US" dirty="0"/>
          </a:p>
        </p:txBody>
      </p:sp>
    </p:spTree>
    <p:extLst>
      <p:ext uri="{BB962C8B-B14F-4D97-AF65-F5344CB8AC3E}">
        <p14:creationId xmlns:p14="http://schemas.microsoft.com/office/powerpoint/2010/main" val="270428081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21</a:t>
            </a:fld>
            <a:endParaRPr lang="en-US" dirty="0"/>
          </a:p>
        </p:txBody>
      </p:sp>
    </p:spTree>
    <p:extLst>
      <p:ext uri="{BB962C8B-B14F-4D97-AF65-F5344CB8AC3E}">
        <p14:creationId xmlns:p14="http://schemas.microsoft.com/office/powerpoint/2010/main" val="308291355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22</a:t>
            </a:fld>
            <a:endParaRPr lang="en-US" dirty="0"/>
          </a:p>
        </p:txBody>
      </p:sp>
    </p:spTree>
    <p:extLst>
      <p:ext uri="{BB962C8B-B14F-4D97-AF65-F5344CB8AC3E}">
        <p14:creationId xmlns:p14="http://schemas.microsoft.com/office/powerpoint/2010/main" val="19593236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23</a:t>
            </a:fld>
            <a:endParaRPr lang="en-US" dirty="0"/>
          </a:p>
        </p:txBody>
      </p:sp>
    </p:spTree>
    <p:extLst>
      <p:ext uri="{BB962C8B-B14F-4D97-AF65-F5344CB8AC3E}">
        <p14:creationId xmlns:p14="http://schemas.microsoft.com/office/powerpoint/2010/main" val="10187195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24</a:t>
            </a:fld>
            <a:endParaRPr lang="en-US" dirty="0"/>
          </a:p>
        </p:txBody>
      </p:sp>
    </p:spTree>
    <p:extLst>
      <p:ext uri="{BB962C8B-B14F-4D97-AF65-F5344CB8AC3E}">
        <p14:creationId xmlns:p14="http://schemas.microsoft.com/office/powerpoint/2010/main" val="205377837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25</a:t>
            </a:fld>
            <a:endParaRPr lang="en-US" dirty="0"/>
          </a:p>
        </p:txBody>
      </p:sp>
    </p:spTree>
    <p:extLst>
      <p:ext uri="{BB962C8B-B14F-4D97-AF65-F5344CB8AC3E}">
        <p14:creationId xmlns:p14="http://schemas.microsoft.com/office/powerpoint/2010/main" val="271696849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26</a:t>
            </a:fld>
            <a:endParaRPr lang="en-US" dirty="0"/>
          </a:p>
        </p:txBody>
      </p:sp>
    </p:spTree>
    <p:extLst>
      <p:ext uri="{BB962C8B-B14F-4D97-AF65-F5344CB8AC3E}">
        <p14:creationId xmlns:p14="http://schemas.microsoft.com/office/powerpoint/2010/main" val="290817010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27</a:t>
            </a:fld>
            <a:endParaRPr lang="en-US" dirty="0"/>
          </a:p>
        </p:txBody>
      </p:sp>
    </p:spTree>
    <p:extLst>
      <p:ext uri="{BB962C8B-B14F-4D97-AF65-F5344CB8AC3E}">
        <p14:creationId xmlns:p14="http://schemas.microsoft.com/office/powerpoint/2010/main" val="137499483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28</a:t>
            </a:fld>
            <a:endParaRPr lang="en-US" dirty="0"/>
          </a:p>
        </p:txBody>
      </p:sp>
    </p:spTree>
    <p:extLst>
      <p:ext uri="{BB962C8B-B14F-4D97-AF65-F5344CB8AC3E}">
        <p14:creationId xmlns:p14="http://schemas.microsoft.com/office/powerpoint/2010/main" val="222678625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29</a:t>
            </a:fld>
            <a:endParaRPr lang="en-US" dirty="0"/>
          </a:p>
        </p:txBody>
      </p:sp>
    </p:spTree>
    <p:extLst>
      <p:ext uri="{BB962C8B-B14F-4D97-AF65-F5344CB8AC3E}">
        <p14:creationId xmlns:p14="http://schemas.microsoft.com/office/powerpoint/2010/main" val="51630134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30</a:t>
            </a:fld>
            <a:endParaRPr lang="en-US" dirty="0"/>
          </a:p>
        </p:txBody>
      </p:sp>
    </p:spTree>
    <p:extLst>
      <p:ext uri="{BB962C8B-B14F-4D97-AF65-F5344CB8AC3E}">
        <p14:creationId xmlns:p14="http://schemas.microsoft.com/office/powerpoint/2010/main" val="8010586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solidFill>
                  <a:prstClr val="black"/>
                </a:solidFill>
              </a:rPr>
              <a:pPr/>
              <a:t>4</a:t>
            </a:fld>
            <a:endParaRPr lang="en-US" dirty="0">
              <a:solidFill>
                <a:prstClr val="black"/>
              </a:solidFill>
            </a:endParaRPr>
          </a:p>
        </p:txBody>
      </p:sp>
    </p:spTree>
    <p:extLst>
      <p:ext uri="{BB962C8B-B14F-4D97-AF65-F5344CB8AC3E}">
        <p14:creationId xmlns:p14="http://schemas.microsoft.com/office/powerpoint/2010/main" val="391069827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31</a:t>
            </a:fld>
            <a:endParaRPr lang="en-US" dirty="0"/>
          </a:p>
        </p:txBody>
      </p:sp>
    </p:spTree>
    <p:extLst>
      <p:ext uri="{BB962C8B-B14F-4D97-AF65-F5344CB8AC3E}">
        <p14:creationId xmlns:p14="http://schemas.microsoft.com/office/powerpoint/2010/main" val="130855770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32</a:t>
            </a:fld>
            <a:endParaRPr lang="en-US" dirty="0"/>
          </a:p>
        </p:txBody>
      </p:sp>
    </p:spTree>
    <p:extLst>
      <p:ext uri="{BB962C8B-B14F-4D97-AF65-F5344CB8AC3E}">
        <p14:creationId xmlns:p14="http://schemas.microsoft.com/office/powerpoint/2010/main" val="104673315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33</a:t>
            </a:fld>
            <a:endParaRPr lang="en-US" dirty="0"/>
          </a:p>
        </p:txBody>
      </p:sp>
    </p:spTree>
    <p:extLst>
      <p:ext uri="{BB962C8B-B14F-4D97-AF65-F5344CB8AC3E}">
        <p14:creationId xmlns:p14="http://schemas.microsoft.com/office/powerpoint/2010/main" val="410346444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34</a:t>
            </a:fld>
            <a:endParaRPr lang="en-US" dirty="0"/>
          </a:p>
        </p:txBody>
      </p:sp>
    </p:spTree>
    <p:extLst>
      <p:ext uri="{BB962C8B-B14F-4D97-AF65-F5344CB8AC3E}">
        <p14:creationId xmlns:p14="http://schemas.microsoft.com/office/powerpoint/2010/main" val="42488178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35</a:t>
            </a:fld>
            <a:endParaRPr lang="en-US" dirty="0"/>
          </a:p>
        </p:txBody>
      </p:sp>
    </p:spTree>
    <p:extLst>
      <p:ext uri="{BB962C8B-B14F-4D97-AF65-F5344CB8AC3E}">
        <p14:creationId xmlns:p14="http://schemas.microsoft.com/office/powerpoint/2010/main" val="212986950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36</a:t>
            </a:fld>
            <a:endParaRPr lang="en-US" dirty="0"/>
          </a:p>
        </p:txBody>
      </p:sp>
    </p:spTree>
    <p:extLst>
      <p:ext uri="{BB962C8B-B14F-4D97-AF65-F5344CB8AC3E}">
        <p14:creationId xmlns:p14="http://schemas.microsoft.com/office/powerpoint/2010/main" val="109545408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37</a:t>
            </a:fld>
            <a:endParaRPr lang="en-US" dirty="0"/>
          </a:p>
        </p:txBody>
      </p:sp>
    </p:spTree>
    <p:extLst>
      <p:ext uri="{BB962C8B-B14F-4D97-AF65-F5344CB8AC3E}">
        <p14:creationId xmlns:p14="http://schemas.microsoft.com/office/powerpoint/2010/main" val="201901989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38</a:t>
            </a:fld>
            <a:endParaRPr lang="en-US" dirty="0"/>
          </a:p>
        </p:txBody>
      </p:sp>
    </p:spTree>
    <p:extLst>
      <p:ext uri="{BB962C8B-B14F-4D97-AF65-F5344CB8AC3E}">
        <p14:creationId xmlns:p14="http://schemas.microsoft.com/office/powerpoint/2010/main" val="403244321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39</a:t>
            </a:fld>
            <a:endParaRPr lang="en-US" dirty="0"/>
          </a:p>
        </p:txBody>
      </p:sp>
    </p:spTree>
    <p:extLst>
      <p:ext uri="{BB962C8B-B14F-4D97-AF65-F5344CB8AC3E}">
        <p14:creationId xmlns:p14="http://schemas.microsoft.com/office/powerpoint/2010/main" val="228921008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40</a:t>
            </a:fld>
            <a:endParaRPr lang="en-US" dirty="0"/>
          </a:p>
        </p:txBody>
      </p:sp>
    </p:spTree>
    <p:extLst>
      <p:ext uri="{BB962C8B-B14F-4D97-AF65-F5344CB8AC3E}">
        <p14:creationId xmlns:p14="http://schemas.microsoft.com/office/powerpoint/2010/main" val="42766046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solidFill>
                  <a:prstClr val="black"/>
                </a:solidFill>
              </a:rPr>
              <a:pPr/>
              <a:t>5</a:t>
            </a:fld>
            <a:endParaRPr lang="en-US" dirty="0">
              <a:solidFill>
                <a:prstClr val="black"/>
              </a:solidFill>
            </a:endParaRPr>
          </a:p>
        </p:txBody>
      </p:sp>
    </p:spTree>
    <p:extLst>
      <p:ext uri="{BB962C8B-B14F-4D97-AF65-F5344CB8AC3E}">
        <p14:creationId xmlns:p14="http://schemas.microsoft.com/office/powerpoint/2010/main" val="358141648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41</a:t>
            </a:fld>
            <a:endParaRPr lang="en-US" dirty="0"/>
          </a:p>
        </p:txBody>
      </p:sp>
    </p:spTree>
    <p:extLst>
      <p:ext uri="{BB962C8B-B14F-4D97-AF65-F5344CB8AC3E}">
        <p14:creationId xmlns:p14="http://schemas.microsoft.com/office/powerpoint/2010/main" val="199772755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42</a:t>
            </a:fld>
            <a:endParaRPr lang="en-US" dirty="0"/>
          </a:p>
        </p:txBody>
      </p:sp>
    </p:spTree>
    <p:extLst>
      <p:ext uri="{BB962C8B-B14F-4D97-AF65-F5344CB8AC3E}">
        <p14:creationId xmlns:p14="http://schemas.microsoft.com/office/powerpoint/2010/main" val="268690145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43</a:t>
            </a:fld>
            <a:endParaRPr lang="en-US" dirty="0"/>
          </a:p>
        </p:txBody>
      </p:sp>
    </p:spTree>
    <p:extLst>
      <p:ext uri="{BB962C8B-B14F-4D97-AF65-F5344CB8AC3E}">
        <p14:creationId xmlns:p14="http://schemas.microsoft.com/office/powerpoint/2010/main" val="85416788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44</a:t>
            </a:fld>
            <a:endParaRPr lang="en-US" dirty="0"/>
          </a:p>
        </p:txBody>
      </p:sp>
    </p:spTree>
    <p:extLst>
      <p:ext uri="{BB962C8B-B14F-4D97-AF65-F5344CB8AC3E}">
        <p14:creationId xmlns:p14="http://schemas.microsoft.com/office/powerpoint/2010/main" val="296980643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solidFill>
                  <a:prstClr val="black"/>
                </a:solidFill>
              </a:rPr>
              <a:pPr/>
              <a:t>45</a:t>
            </a:fld>
            <a:endParaRPr lang="en-US" dirty="0">
              <a:solidFill>
                <a:prstClr val="black"/>
              </a:solidFill>
            </a:endParaRPr>
          </a:p>
        </p:txBody>
      </p:sp>
    </p:spTree>
    <p:extLst>
      <p:ext uri="{BB962C8B-B14F-4D97-AF65-F5344CB8AC3E}">
        <p14:creationId xmlns:p14="http://schemas.microsoft.com/office/powerpoint/2010/main" val="410803475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solidFill>
                  <a:prstClr val="black"/>
                </a:solidFill>
              </a:rPr>
              <a:pPr/>
              <a:t>46</a:t>
            </a:fld>
            <a:endParaRPr lang="en-US" dirty="0">
              <a:solidFill>
                <a:prstClr val="black"/>
              </a:solidFill>
            </a:endParaRPr>
          </a:p>
        </p:txBody>
      </p:sp>
    </p:spTree>
    <p:extLst>
      <p:ext uri="{BB962C8B-B14F-4D97-AF65-F5344CB8AC3E}">
        <p14:creationId xmlns:p14="http://schemas.microsoft.com/office/powerpoint/2010/main" val="2650784055"/>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solidFill>
                  <a:prstClr val="black"/>
                </a:solidFill>
              </a:rPr>
              <a:pPr/>
              <a:t>47</a:t>
            </a:fld>
            <a:endParaRPr lang="en-US" dirty="0">
              <a:solidFill>
                <a:prstClr val="black"/>
              </a:solidFill>
            </a:endParaRPr>
          </a:p>
        </p:txBody>
      </p:sp>
    </p:spTree>
    <p:extLst>
      <p:ext uri="{BB962C8B-B14F-4D97-AF65-F5344CB8AC3E}">
        <p14:creationId xmlns:p14="http://schemas.microsoft.com/office/powerpoint/2010/main" val="213953488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solidFill>
                  <a:prstClr val="black"/>
                </a:solidFill>
              </a:rPr>
              <a:pPr/>
              <a:t>48</a:t>
            </a:fld>
            <a:endParaRPr lang="en-US" dirty="0">
              <a:solidFill>
                <a:prstClr val="black"/>
              </a:solidFill>
            </a:endParaRPr>
          </a:p>
        </p:txBody>
      </p:sp>
    </p:spTree>
    <p:extLst>
      <p:ext uri="{BB962C8B-B14F-4D97-AF65-F5344CB8AC3E}">
        <p14:creationId xmlns:p14="http://schemas.microsoft.com/office/powerpoint/2010/main" val="4064190358"/>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solidFill>
                  <a:prstClr val="black"/>
                </a:solidFill>
              </a:rPr>
              <a:pPr/>
              <a:t>49</a:t>
            </a:fld>
            <a:endParaRPr lang="en-US" dirty="0">
              <a:solidFill>
                <a:prstClr val="black"/>
              </a:solidFill>
            </a:endParaRPr>
          </a:p>
        </p:txBody>
      </p:sp>
    </p:spTree>
    <p:extLst>
      <p:ext uri="{BB962C8B-B14F-4D97-AF65-F5344CB8AC3E}">
        <p14:creationId xmlns:p14="http://schemas.microsoft.com/office/powerpoint/2010/main" val="81063751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solidFill>
                  <a:prstClr val="black"/>
                </a:solidFill>
              </a:rPr>
              <a:pPr/>
              <a:t>50</a:t>
            </a:fld>
            <a:endParaRPr lang="en-US" dirty="0">
              <a:solidFill>
                <a:prstClr val="black"/>
              </a:solidFill>
            </a:endParaRPr>
          </a:p>
        </p:txBody>
      </p:sp>
    </p:spTree>
    <p:extLst>
      <p:ext uri="{BB962C8B-B14F-4D97-AF65-F5344CB8AC3E}">
        <p14:creationId xmlns:p14="http://schemas.microsoft.com/office/powerpoint/2010/main" val="28932656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solidFill>
                  <a:prstClr val="black"/>
                </a:solidFill>
              </a:rPr>
              <a:pPr/>
              <a:t>6</a:t>
            </a:fld>
            <a:endParaRPr lang="en-US" dirty="0">
              <a:solidFill>
                <a:prstClr val="black"/>
              </a:solidFill>
            </a:endParaRPr>
          </a:p>
        </p:txBody>
      </p:sp>
    </p:spTree>
    <p:extLst>
      <p:ext uri="{BB962C8B-B14F-4D97-AF65-F5344CB8AC3E}">
        <p14:creationId xmlns:p14="http://schemas.microsoft.com/office/powerpoint/2010/main" val="3244656127"/>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solidFill>
                  <a:prstClr val="black"/>
                </a:solidFill>
              </a:rPr>
              <a:pPr/>
              <a:t>51</a:t>
            </a:fld>
            <a:endParaRPr lang="en-US">
              <a:solidFill>
                <a:prstClr val="black"/>
              </a:solidFill>
            </a:endParaRPr>
          </a:p>
        </p:txBody>
      </p:sp>
    </p:spTree>
    <p:extLst>
      <p:ext uri="{BB962C8B-B14F-4D97-AF65-F5344CB8AC3E}">
        <p14:creationId xmlns:p14="http://schemas.microsoft.com/office/powerpoint/2010/main" val="10460419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7</a:t>
            </a:fld>
            <a:endParaRPr lang="en-US" dirty="0"/>
          </a:p>
        </p:txBody>
      </p:sp>
    </p:spTree>
    <p:extLst>
      <p:ext uri="{BB962C8B-B14F-4D97-AF65-F5344CB8AC3E}">
        <p14:creationId xmlns:p14="http://schemas.microsoft.com/office/powerpoint/2010/main" val="3216641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8</a:t>
            </a:fld>
            <a:endParaRPr lang="en-US" dirty="0"/>
          </a:p>
        </p:txBody>
      </p:sp>
    </p:spTree>
    <p:extLst>
      <p:ext uri="{BB962C8B-B14F-4D97-AF65-F5344CB8AC3E}">
        <p14:creationId xmlns:p14="http://schemas.microsoft.com/office/powerpoint/2010/main" val="5179684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9</a:t>
            </a:fld>
            <a:endParaRPr lang="en-US" dirty="0"/>
          </a:p>
        </p:txBody>
      </p:sp>
    </p:spTree>
    <p:extLst>
      <p:ext uri="{BB962C8B-B14F-4D97-AF65-F5344CB8AC3E}">
        <p14:creationId xmlns:p14="http://schemas.microsoft.com/office/powerpoint/2010/main" val="34907797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10</a:t>
            </a:fld>
            <a:endParaRPr lang="en-US" dirty="0"/>
          </a:p>
        </p:txBody>
      </p:sp>
    </p:spTree>
    <p:extLst>
      <p:ext uri="{BB962C8B-B14F-4D97-AF65-F5344CB8AC3E}">
        <p14:creationId xmlns:p14="http://schemas.microsoft.com/office/powerpoint/2010/main" val="9740682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0D0EF60-D719-45E1-ACFA-A855B4414268}" type="datetimeFigureOut">
              <a:rPr lang="en-US" smtClean="0"/>
              <a:t>3/14/2023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7195312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D0EF60-D719-45E1-ACFA-A855B4414268}" type="datetimeFigureOut">
              <a:rPr lang="en-US" smtClean="0"/>
              <a:t>3/14/2023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38515289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D0EF60-D719-45E1-ACFA-A855B4414268}" type="datetimeFigureOut">
              <a:rPr lang="en-US" smtClean="0"/>
              <a:t>3/14/2023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1821942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D0EF60-D719-45E1-ACFA-A855B4414268}" type="datetimeFigureOut">
              <a:rPr lang="en-US" smtClean="0"/>
              <a:t>3/14/2023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40279269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0D0EF60-D719-45E1-ACFA-A855B4414268}" type="datetimeFigureOut">
              <a:rPr lang="en-US" smtClean="0"/>
              <a:t>3/14/2023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15762337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0D0EF60-D719-45E1-ACFA-A855B4414268}" type="datetimeFigureOut">
              <a:rPr lang="en-US" smtClean="0"/>
              <a:t>3/14/2023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4909953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0D0EF60-D719-45E1-ACFA-A855B4414268}" type="datetimeFigureOut">
              <a:rPr lang="en-US" smtClean="0"/>
              <a:t>3/14/2023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35392631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0D0EF60-D719-45E1-ACFA-A855B4414268}" type="datetimeFigureOut">
              <a:rPr lang="en-US" smtClean="0"/>
              <a:t>3/14/2023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31770614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D0EF60-D719-45E1-ACFA-A855B4414268}" type="datetimeFigureOut">
              <a:rPr lang="en-US" smtClean="0"/>
              <a:t>3/14/2023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20407969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D0EF60-D719-45E1-ACFA-A855B4414268}" type="datetimeFigureOut">
              <a:rPr lang="en-US" smtClean="0"/>
              <a:t>3/14/2023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20508415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D0EF60-D719-45E1-ACFA-A855B4414268}" type="datetimeFigureOut">
              <a:rPr lang="en-US" smtClean="0"/>
              <a:t>3/14/2023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18987414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D0EF60-D719-45E1-ACFA-A855B4414268}" type="datetimeFigureOut">
              <a:rPr lang="en-US" smtClean="0"/>
              <a:t>3/14/2023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4DF51E-EBDD-4100-9258-BF9F87F5DCA7}" type="slidenum">
              <a:rPr lang="en-US" smtClean="0"/>
              <a:t>‹#›</a:t>
            </a:fld>
            <a:endParaRPr lang="en-US"/>
          </a:p>
        </p:txBody>
      </p:sp>
    </p:spTree>
    <p:extLst>
      <p:ext uri="{BB962C8B-B14F-4D97-AF65-F5344CB8AC3E}">
        <p14:creationId xmlns:p14="http://schemas.microsoft.com/office/powerpoint/2010/main" val="34395410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solidFill>
            <a:schemeClr val="tx1"/>
          </a:solidFill>
        </p:spPr>
        <p:txBody>
          <a:bodyPr>
            <a:normAutofit/>
          </a:bodyPr>
          <a:lstStyle/>
          <a:p>
            <a:r>
              <a:rPr lang="en-US" sz="7200" b="1" dirty="0" smtClean="0">
                <a:solidFill>
                  <a:schemeClr val="bg1"/>
                </a:solidFill>
              </a:rPr>
              <a:t>Luke 14:7-11</a:t>
            </a:r>
            <a:endParaRPr lang="en-US" sz="7200" b="1" dirty="0">
              <a:solidFill>
                <a:schemeClr val="bg1"/>
              </a:solidFill>
            </a:endParaRPr>
          </a:p>
        </p:txBody>
      </p:sp>
      <p:sp>
        <p:nvSpPr>
          <p:cNvPr id="3" name="Subtitle 2"/>
          <p:cNvSpPr>
            <a:spLocks noGrp="1"/>
          </p:cNvSpPr>
          <p:nvPr>
            <p:ph type="subTitle" idx="1"/>
          </p:nvPr>
        </p:nvSpPr>
        <p:spPr/>
        <p:txBody>
          <a:bodyPr>
            <a:normAutofit/>
          </a:bodyPr>
          <a:lstStyle/>
          <a:p>
            <a:r>
              <a:rPr lang="en-US" sz="4800" dirty="0" smtClean="0">
                <a:solidFill>
                  <a:schemeClr val="bg1"/>
                </a:solidFill>
              </a:rPr>
              <a:t>The Downward Call of God</a:t>
            </a:r>
            <a:endParaRPr lang="en-US" sz="4800" dirty="0">
              <a:solidFill>
                <a:schemeClr val="bg1"/>
              </a:solidFill>
            </a:endParaRPr>
          </a:p>
        </p:txBody>
      </p:sp>
    </p:spTree>
    <p:extLst>
      <p:ext uri="{BB962C8B-B14F-4D97-AF65-F5344CB8AC3E}">
        <p14:creationId xmlns:p14="http://schemas.microsoft.com/office/powerpoint/2010/main" val="15306348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solidFill>
                  <a:schemeClr val="bg1"/>
                </a:solidFill>
              </a:rPr>
              <a:t>Luke 14:7-11</a:t>
            </a:r>
            <a:endParaRPr lang="en-US" sz="6000" b="1" dirty="0">
              <a:solidFill>
                <a:schemeClr val="bg1"/>
              </a:solidFill>
            </a:endParaRPr>
          </a:p>
        </p:txBody>
      </p:sp>
      <p:sp>
        <p:nvSpPr>
          <p:cNvPr id="3" name="Content Placeholder 2"/>
          <p:cNvSpPr>
            <a:spLocks noGrp="1"/>
          </p:cNvSpPr>
          <p:nvPr>
            <p:ph idx="1"/>
          </p:nvPr>
        </p:nvSpPr>
        <p:spPr/>
        <p:txBody>
          <a:bodyPr>
            <a:normAutofit fontScale="92500"/>
          </a:bodyPr>
          <a:lstStyle/>
          <a:p>
            <a:pPr marL="800100" lvl="1" indent="-342900" eaLnBrk="0" fontAlgn="base" hangingPunct="0">
              <a:spcBef>
                <a:spcPct val="20000"/>
              </a:spcBef>
              <a:spcAft>
                <a:spcPct val="0"/>
              </a:spcAft>
              <a:buNone/>
            </a:pPr>
            <a:r>
              <a:rPr lang="en-US" sz="3600" dirty="0">
                <a:solidFill>
                  <a:schemeClr val="bg1"/>
                </a:solidFill>
              </a:rPr>
              <a:t>7 And He began speaking a parable to the invited guests </a:t>
            </a:r>
            <a:r>
              <a:rPr lang="en-US" sz="3600" u="sng" dirty="0">
                <a:solidFill>
                  <a:schemeClr val="bg1"/>
                </a:solidFill>
              </a:rPr>
              <a:t>when He noticed how they had been picking out the places of honor at the table</a:t>
            </a:r>
            <a:r>
              <a:rPr lang="en-US" sz="3600" dirty="0">
                <a:solidFill>
                  <a:schemeClr val="bg1"/>
                </a:solidFill>
              </a:rPr>
              <a:t>, saying to them, 8 “When you are invited by someone to a wedding feast, do not take the place of honor, for someone more distinguished than you may have been invited by him, 9 and he who invited you both will come and say to you, ‘Give your place to this man,’ and then in disgrace you proceed to occupy the last place. </a:t>
            </a: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ounded Rectangle 3"/>
          <p:cNvSpPr/>
          <p:nvPr/>
        </p:nvSpPr>
        <p:spPr>
          <a:xfrm>
            <a:off x="6464300" y="2806700"/>
            <a:ext cx="5727700" cy="40513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tx1"/>
                </a:solidFill>
              </a:rPr>
              <a:t>They were seeking recognition or “honor” from, and in comparison to, the other invited guests</a:t>
            </a:r>
          </a:p>
          <a:p>
            <a:pPr algn="ctr"/>
            <a:endParaRPr lang="en-US" sz="3200" b="1" dirty="0"/>
          </a:p>
        </p:txBody>
      </p:sp>
    </p:spTree>
    <p:extLst>
      <p:ext uri="{BB962C8B-B14F-4D97-AF65-F5344CB8AC3E}">
        <p14:creationId xmlns:p14="http://schemas.microsoft.com/office/powerpoint/2010/main" val="3004788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solidFill>
                  <a:schemeClr val="bg1"/>
                </a:solidFill>
              </a:rPr>
              <a:t>Luke 14:7-11</a:t>
            </a:r>
            <a:endParaRPr lang="en-US" sz="6000" b="1" dirty="0">
              <a:solidFill>
                <a:schemeClr val="bg1"/>
              </a:solidFill>
            </a:endParaRPr>
          </a:p>
        </p:txBody>
      </p:sp>
      <p:sp>
        <p:nvSpPr>
          <p:cNvPr id="3" name="Content Placeholder 2"/>
          <p:cNvSpPr>
            <a:spLocks noGrp="1"/>
          </p:cNvSpPr>
          <p:nvPr>
            <p:ph idx="1"/>
          </p:nvPr>
        </p:nvSpPr>
        <p:spPr/>
        <p:txBody>
          <a:bodyPr>
            <a:normAutofit fontScale="92500"/>
          </a:bodyPr>
          <a:lstStyle/>
          <a:p>
            <a:pPr marL="800100" lvl="1" indent="-342900" eaLnBrk="0" fontAlgn="base" hangingPunct="0">
              <a:spcBef>
                <a:spcPct val="20000"/>
              </a:spcBef>
              <a:spcAft>
                <a:spcPct val="0"/>
              </a:spcAft>
              <a:buNone/>
            </a:pPr>
            <a:r>
              <a:rPr lang="en-US" sz="3600" dirty="0">
                <a:solidFill>
                  <a:schemeClr val="bg1"/>
                </a:solidFill>
              </a:rPr>
              <a:t>7 And He began speaking a parable to the invited guests when He noticed how they had been picking out the places of honor at the table, saying to them, 8 “</a:t>
            </a:r>
            <a:r>
              <a:rPr lang="en-US" sz="3600" u="sng" dirty="0">
                <a:solidFill>
                  <a:schemeClr val="bg1"/>
                </a:solidFill>
              </a:rPr>
              <a:t>When you are invited by someone to a wedding feast, do not take the place of honor</a:t>
            </a:r>
            <a:r>
              <a:rPr lang="en-US" sz="3600" dirty="0">
                <a:solidFill>
                  <a:schemeClr val="bg1"/>
                </a:solidFill>
              </a:rPr>
              <a:t>, for someone more distinguished than you may have been invited by him, 9 and he who invited you both will come and say to you, ‘Give your place to this man,’ and then in disgrace you proceed to occupy the last place. </a:t>
            </a: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25178240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solidFill>
                  <a:schemeClr val="bg1"/>
                </a:solidFill>
              </a:rPr>
              <a:t>Luke 14:7-11</a:t>
            </a:r>
            <a:endParaRPr lang="en-US" sz="6000" b="1" dirty="0">
              <a:solidFill>
                <a:schemeClr val="bg1"/>
              </a:solidFill>
            </a:endParaRPr>
          </a:p>
        </p:txBody>
      </p:sp>
      <p:sp>
        <p:nvSpPr>
          <p:cNvPr id="3" name="Content Placeholder 2"/>
          <p:cNvSpPr>
            <a:spLocks noGrp="1"/>
          </p:cNvSpPr>
          <p:nvPr>
            <p:ph idx="1"/>
          </p:nvPr>
        </p:nvSpPr>
        <p:spPr/>
        <p:txBody>
          <a:bodyPr>
            <a:normAutofit fontScale="92500"/>
          </a:bodyPr>
          <a:lstStyle/>
          <a:p>
            <a:pPr marL="800100" lvl="1" indent="-342900" eaLnBrk="0" fontAlgn="base" hangingPunct="0">
              <a:spcBef>
                <a:spcPct val="20000"/>
              </a:spcBef>
              <a:spcAft>
                <a:spcPct val="0"/>
              </a:spcAft>
              <a:buNone/>
            </a:pPr>
            <a:r>
              <a:rPr lang="en-US" sz="3600" dirty="0">
                <a:solidFill>
                  <a:schemeClr val="bg1"/>
                </a:solidFill>
              </a:rPr>
              <a:t>7 And He began speaking a parable to the invited guests when He noticed how they had been picking out the places of honor at the table, saying to them, 8 “</a:t>
            </a:r>
            <a:r>
              <a:rPr lang="en-US" sz="3600" u="sng" dirty="0">
                <a:solidFill>
                  <a:schemeClr val="bg1"/>
                </a:solidFill>
              </a:rPr>
              <a:t>When you are invited by someone to a wedding feast, do not take the place of honor</a:t>
            </a:r>
            <a:r>
              <a:rPr lang="en-US" sz="3600" dirty="0">
                <a:solidFill>
                  <a:schemeClr val="bg1"/>
                </a:solidFill>
              </a:rPr>
              <a:t>, for someone more distinguished than you may have been invited by him, 9 and he who invited you both will come and say to you, ‘Give your place to this man,’ and then in disgrace you proceed to occupy the last place. </a:t>
            </a: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ounded Rectangle 3"/>
          <p:cNvSpPr/>
          <p:nvPr/>
        </p:nvSpPr>
        <p:spPr>
          <a:xfrm>
            <a:off x="5638800" y="3670300"/>
            <a:ext cx="6553200" cy="31877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solidFill>
              </a:rPr>
              <a:t>A clear choice NOT to seek honor, recognition or top position, </a:t>
            </a:r>
          </a:p>
          <a:p>
            <a:pPr algn="ctr"/>
            <a:endParaRPr lang="en-US" sz="3200" b="1" dirty="0" smtClean="0">
              <a:solidFill>
                <a:schemeClr val="tx1"/>
              </a:solidFill>
            </a:endParaRPr>
          </a:p>
          <a:p>
            <a:pPr algn="ctr"/>
            <a:r>
              <a:rPr lang="en-US" sz="3200" b="1" dirty="0" smtClean="0">
                <a:solidFill>
                  <a:schemeClr val="tx1"/>
                </a:solidFill>
              </a:rPr>
              <a:t>A choice to stand against the norm</a:t>
            </a:r>
          </a:p>
          <a:p>
            <a:pPr algn="ctr"/>
            <a:endParaRPr lang="en-US" sz="3200" b="1" dirty="0"/>
          </a:p>
        </p:txBody>
      </p:sp>
    </p:spTree>
    <p:extLst>
      <p:ext uri="{BB962C8B-B14F-4D97-AF65-F5344CB8AC3E}">
        <p14:creationId xmlns:p14="http://schemas.microsoft.com/office/powerpoint/2010/main" val="32506935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solidFill>
                  <a:schemeClr val="bg1"/>
                </a:solidFill>
              </a:rPr>
              <a:t>Luke 14:7-11</a:t>
            </a:r>
            <a:endParaRPr lang="en-US" sz="6000" b="1" dirty="0">
              <a:solidFill>
                <a:schemeClr val="bg1"/>
              </a:solidFill>
            </a:endParaRPr>
          </a:p>
        </p:txBody>
      </p:sp>
      <p:sp>
        <p:nvSpPr>
          <p:cNvPr id="3" name="Content Placeholder 2"/>
          <p:cNvSpPr>
            <a:spLocks noGrp="1"/>
          </p:cNvSpPr>
          <p:nvPr>
            <p:ph idx="1"/>
          </p:nvPr>
        </p:nvSpPr>
        <p:spPr/>
        <p:txBody>
          <a:bodyPr>
            <a:normAutofit fontScale="92500"/>
          </a:bodyPr>
          <a:lstStyle/>
          <a:p>
            <a:pPr marL="800100" lvl="1" indent="-342900" eaLnBrk="0" fontAlgn="base" hangingPunct="0">
              <a:spcBef>
                <a:spcPct val="20000"/>
              </a:spcBef>
              <a:spcAft>
                <a:spcPct val="0"/>
              </a:spcAft>
              <a:buNone/>
            </a:pPr>
            <a:r>
              <a:rPr lang="en-US" sz="3600" dirty="0">
                <a:solidFill>
                  <a:schemeClr val="bg1"/>
                </a:solidFill>
              </a:rPr>
              <a:t>7 And He began speaking a parable to the invited guests when He noticed how they had been picking out the places of honor at the table, saying to them, 8 “</a:t>
            </a:r>
            <a:r>
              <a:rPr lang="en-US" sz="3600" u="sng" dirty="0">
                <a:solidFill>
                  <a:schemeClr val="bg1"/>
                </a:solidFill>
              </a:rPr>
              <a:t>When you are invited by someone to a wedding feast, do not take the place of honor</a:t>
            </a:r>
            <a:r>
              <a:rPr lang="en-US" sz="3600" dirty="0">
                <a:solidFill>
                  <a:schemeClr val="bg1"/>
                </a:solidFill>
              </a:rPr>
              <a:t>, for someone more distinguished than you may have been invited by him, 9 and he who invited you both will come and say to you, ‘Give your place to this man,’ and then in disgrace you proceed to occupy the last place. </a:t>
            </a: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ounded Rectangle 3"/>
          <p:cNvSpPr/>
          <p:nvPr/>
        </p:nvSpPr>
        <p:spPr>
          <a:xfrm>
            <a:off x="5638800" y="3670300"/>
            <a:ext cx="6553200" cy="31877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solidFill>
              </a:rPr>
              <a:t>A clear choice NOT to seek honor or top position</a:t>
            </a:r>
          </a:p>
          <a:p>
            <a:pPr algn="ctr"/>
            <a:endParaRPr lang="en-US" sz="3200" b="1" dirty="0" smtClean="0">
              <a:solidFill>
                <a:schemeClr val="tx1"/>
              </a:solidFill>
            </a:endParaRPr>
          </a:p>
          <a:p>
            <a:pPr algn="ctr"/>
            <a:r>
              <a:rPr lang="en-US" sz="3200" b="1" dirty="0" smtClean="0">
                <a:solidFill>
                  <a:schemeClr val="tx1"/>
                </a:solidFill>
              </a:rPr>
              <a:t>A choice to stand against the norm</a:t>
            </a:r>
          </a:p>
          <a:p>
            <a:pPr algn="ctr"/>
            <a:endParaRPr lang="en-US" sz="3200" b="1" dirty="0"/>
          </a:p>
        </p:txBody>
      </p:sp>
      <p:sp>
        <p:nvSpPr>
          <p:cNvPr id="5" name="Rounded Rectangle 4"/>
          <p:cNvSpPr/>
          <p:nvPr/>
        </p:nvSpPr>
        <p:spPr>
          <a:xfrm>
            <a:off x="0" y="0"/>
            <a:ext cx="12192000" cy="2959100"/>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0" b="1" dirty="0" smtClean="0">
                <a:solidFill>
                  <a:schemeClr val="tx1"/>
                </a:solidFill>
              </a:rPr>
              <a:t>Don’t do it!</a:t>
            </a:r>
          </a:p>
          <a:p>
            <a:pPr algn="ctr"/>
            <a:endParaRPr lang="en-US" dirty="0"/>
          </a:p>
        </p:txBody>
      </p:sp>
    </p:spTree>
    <p:extLst>
      <p:ext uri="{BB962C8B-B14F-4D97-AF65-F5344CB8AC3E}">
        <p14:creationId xmlns:p14="http://schemas.microsoft.com/office/powerpoint/2010/main" val="32730831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solidFill>
                  <a:schemeClr val="bg1"/>
                </a:solidFill>
              </a:rPr>
              <a:t>Luke 14:7-11</a:t>
            </a:r>
            <a:endParaRPr lang="en-US" sz="6000" b="1" dirty="0">
              <a:solidFill>
                <a:schemeClr val="bg1"/>
              </a:solidFill>
            </a:endParaRPr>
          </a:p>
        </p:txBody>
      </p:sp>
      <p:sp>
        <p:nvSpPr>
          <p:cNvPr id="3" name="Content Placeholder 2"/>
          <p:cNvSpPr>
            <a:spLocks noGrp="1"/>
          </p:cNvSpPr>
          <p:nvPr>
            <p:ph idx="1"/>
          </p:nvPr>
        </p:nvSpPr>
        <p:spPr/>
        <p:txBody>
          <a:bodyPr>
            <a:normAutofit fontScale="92500"/>
          </a:bodyPr>
          <a:lstStyle/>
          <a:p>
            <a:pPr marL="800100" lvl="1" indent="-342900" eaLnBrk="0" fontAlgn="base" hangingPunct="0">
              <a:spcBef>
                <a:spcPct val="20000"/>
              </a:spcBef>
              <a:spcAft>
                <a:spcPct val="0"/>
              </a:spcAft>
              <a:buNone/>
            </a:pPr>
            <a:r>
              <a:rPr lang="en-US" sz="3600" dirty="0">
                <a:solidFill>
                  <a:schemeClr val="bg1"/>
                </a:solidFill>
              </a:rPr>
              <a:t>7 And He began speaking a parable to the invited guests when He noticed how they had been picking out the places of honor at the table, saying to them, 8 “When you are invited by someone to a wedding feast, do not take the place of honor</a:t>
            </a:r>
            <a:r>
              <a:rPr lang="en-US" sz="3600" u="sng" dirty="0">
                <a:solidFill>
                  <a:schemeClr val="bg1"/>
                </a:solidFill>
              </a:rPr>
              <a:t>, for someone more distinguished than you may have been invited by him, 9 and he who invited you both will come and say to you, ‘Give your place to this man</a:t>
            </a:r>
            <a:r>
              <a:rPr lang="en-US" sz="3600" dirty="0">
                <a:solidFill>
                  <a:schemeClr val="bg1"/>
                </a:solidFill>
              </a:rPr>
              <a:t>,’ and then in disgrace you proceed to occupy the last place. </a:t>
            </a: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36393157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solidFill>
                  <a:schemeClr val="bg1"/>
                </a:solidFill>
              </a:rPr>
              <a:t>Luke 14:7-11</a:t>
            </a:r>
            <a:endParaRPr lang="en-US" sz="6000" b="1" dirty="0">
              <a:solidFill>
                <a:schemeClr val="bg1"/>
              </a:solidFill>
            </a:endParaRPr>
          </a:p>
        </p:txBody>
      </p:sp>
      <p:sp>
        <p:nvSpPr>
          <p:cNvPr id="3" name="Content Placeholder 2"/>
          <p:cNvSpPr>
            <a:spLocks noGrp="1"/>
          </p:cNvSpPr>
          <p:nvPr>
            <p:ph idx="1"/>
          </p:nvPr>
        </p:nvSpPr>
        <p:spPr/>
        <p:txBody>
          <a:bodyPr>
            <a:normAutofit fontScale="92500"/>
          </a:bodyPr>
          <a:lstStyle/>
          <a:p>
            <a:pPr marL="800100" lvl="1" indent="-342900" eaLnBrk="0" fontAlgn="base" hangingPunct="0">
              <a:spcBef>
                <a:spcPct val="20000"/>
              </a:spcBef>
              <a:spcAft>
                <a:spcPct val="0"/>
              </a:spcAft>
              <a:buNone/>
            </a:pPr>
            <a:r>
              <a:rPr lang="en-US" sz="3600" dirty="0">
                <a:solidFill>
                  <a:schemeClr val="bg1"/>
                </a:solidFill>
              </a:rPr>
              <a:t>7 And He began speaking a parable to the invited guests when He noticed how they had been picking out the places of honor at the table, saying to them, 8 “When you are invited by someone to a wedding feast, do not take the place of honor</a:t>
            </a:r>
            <a:r>
              <a:rPr lang="en-US" sz="3600" u="sng" dirty="0">
                <a:solidFill>
                  <a:schemeClr val="bg1"/>
                </a:solidFill>
              </a:rPr>
              <a:t>, for someone more </a:t>
            </a:r>
            <a:r>
              <a:rPr lang="en-US" sz="3600" b="1" u="sng" dirty="0">
                <a:solidFill>
                  <a:schemeClr val="bg1"/>
                </a:solidFill>
              </a:rPr>
              <a:t>distinguished</a:t>
            </a:r>
            <a:r>
              <a:rPr lang="en-US" sz="3600" u="sng" dirty="0">
                <a:solidFill>
                  <a:schemeClr val="bg1"/>
                </a:solidFill>
              </a:rPr>
              <a:t> than you may have been </a:t>
            </a:r>
            <a:r>
              <a:rPr lang="en-US" sz="3600" b="1" u="sng" dirty="0">
                <a:solidFill>
                  <a:schemeClr val="bg1"/>
                </a:solidFill>
              </a:rPr>
              <a:t>invited by him</a:t>
            </a:r>
            <a:r>
              <a:rPr lang="en-US" sz="3600" u="sng" dirty="0">
                <a:solidFill>
                  <a:schemeClr val="bg1"/>
                </a:solidFill>
              </a:rPr>
              <a:t>, 9 and he who invited you both will come and say to you, ‘Give your place to this man</a:t>
            </a:r>
            <a:r>
              <a:rPr lang="en-US" sz="3600" dirty="0">
                <a:solidFill>
                  <a:schemeClr val="bg1"/>
                </a:solidFill>
              </a:rPr>
              <a:t>,’ and then in disgrace you proceed to occupy the last place. </a:t>
            </a: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ounded Rectangular Callout 3"/>
          <p:cNvSpPr/>
          <p:nvPr/>
        </p:nvSpPr>
        <p:spPr>
          <a:xfrm>
            <a:off x="838200" y="1220788"/>
            <a:ext cx="4406900" cy="2271712"/>
          </a:xfrm>
          <a:prstGeom prst="wedgeRoundRectCallout">
            <a:avLst>
              <a:gd name="adj1" fmla="val -11611"/>
              <a:gd name="adj2" fmla="val 80390"/>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t>Someone else maybe should be in that seat</a:t>
            </a:r>
            <a:endParaRPr lang="en-US" sz="3600" b="1" dirty="0"/>
          </a:p>
        </p:txBody>
      </p:sp>
    </p:spTree>
    <p:extLst>
      <p:ext uri="{BB962C8B-B14F-4D97-AF65-F5344CB8AC3E}">
        <p14:creationId xmlns:p14="http://schemas.microsoft.com/office/powerpoint/2010/main" val="36920980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solidFill>
                  <a:schemeClr val="bg1"/>
                </a:solidFill>
              </a:rPr>
              <a:t>Luke 14:7-11</a:t>
            </a:r>
            <a:endParaRPr lang="en-US" sz="6000" b="1" dirty="0">
              <a:solidFill>
                <a:schemeClr val="bg1"/>
              </a:solidFill>
            </a:endParaRPr>
          </a:p>
        </p:txBody>
      </p:sp>
      <p:sp>
        <p:nvSpPr>
          <p:cNvPr id="3" name="Content Placeholder 2"/>
          <p:cNvSpPr>
            <a:spLocks noGrp="1"/>
          </p:cNvSpPr>
          <p:nvPr>
            <p:ph idx="1"/>
          </p:nvPr>
        </p:nvSpPr>
        <p:spPr/>
        <p:txBody>
          <a:bodyPr>
            <a:normAutofit fontScale="92500"/>
          </a:bodyPr>
          <a:lstStyle/>
          <a:p>
            <a:pPr marL="800100" lvl="1" indent="-342900" eaLnBrk="0" fontAlgn="base" hangingPunct="0">
              <a:spcBef>
                <a:spcPct val="20000"/>
              </a:spcBef>
              <a:spcAft>
                <a:spcPct val="0"/>
              </a:spcAft>
              <a:buNone/>
            </a:pPr>
            <a:r>
              <a:rPr lang="en-US" sz="3600" dirty="0">
                <a:solidFill>
                  <a:schemeClr val="bg1"/>
                </a:solidFill>
              </a:rPr>
              <a:t>7 And He began speaking a parable to the invited guests when He noticed how they had been picking out the places of honor at the table, saying to them, 8 “When you are invited by someone to a wedding feast, do not take the place of honor</a:t>
            </a:r>
            <a:r>
              <a:rPr lang="en-US" sz="3600" u="sng" dirty="0">
                <a:solidFill>
                  <a:schemeClr val="bg1"/>
                </a:solidFill>
              </a:rPr>
              <a:t>, for someone more </a:t>
            </a:r>
            <a:r>
              <a:rPr lang="en-US" sz="3600" b="1" u="sng" dirty="0">
                <a:solidFill>
                  <a:schemeClr val="bg1"/>
                </a:solidFill>
              </a:rPr>
              <a:t>distinguished</a:t>
            </a:r>
            <a:r>
              <a:rPr lang="en-US" sz="3600" u="sng" dirty="0">
                <a:solidFill>
                  <a:schemeClr val="bg1"/>
                </a:solidFill>
              </a:rPr>
              <a:t> than you may have been </a:t>
            </a:r>
            <a:r>
              <a:rPr lang="en-US" sz="3600" b="1" u="sng" dirty="0">
                <a:solidFill>
                  <a:schemeClr val="bg1"/>
                </a:solidFill>
              </a:rPr>
              <a:t>invited by him</a:t>
            </a:r>
            <a:r>
              <a:rPr lang="en-US" sz="3600" u="sng" dirty="0">
                <a:solidFill>
                  <a:schemeClr val="bg1"/>
                </a:solidFill>
              </a:rPr>
              <a:t>, 9 and he who invited you both will come and say to you, ‘Give your place to this man</a:t>
            </a:r>
            <a:r>
              <a:rPr lang="en-US" sz="3600" dirty="0">
                <a:solidFill>
                  <a:schemeClr val="bg1"/>
                </a:solidFill>
              </a:rPr>
              <a:t>,’ and then in disgrace you proceed to occupy the last place. </a:t>
            </a: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ounded Rectangular Callout 3"/>
          <p:cNvSpPr/>
          <p:nvPr/>
        </p:nvSpPr>
        <p:spPr>
          <a:xfrm>
            <a:off x="7785100" y="1157288"/>
            <a:ext cx="4406900" cy="2271712"/>
          </a:xfrm>
          <a:prstGeom prst="wedgeRoundRectCallout">
            <a:avLst>
              <a:gd name="adj1" fmla="val -19968"/>
              <a:gd name="adj2" fmla="val 81508"/>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t>The places of honor are up to the one inviting</a:t>
            </a:r>
            <a:endParaRPr lang="en-US" sz="3600" b="1" dirty="0"/>
          </a:p>
        </p:txBody>
      </p:sp>
    </p:spTree>
    <p:extLst>
      <p:ext uri="{BB962C8B-B14F-4D97-AF65-F5344CB8AC3E}">
        <p14:creationId xmlns:p14="http://schemas.microsoft.com/office/powerpoint/2010/main" val="22550731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solidFill>
                  <a:schemeClr val="bg1"/>
                </a:solidFill>
              </a:rPr>
              <a:t>Luke 14:7-11</a:t>
            </a:r>
            <a:endParaRPr lang="en-US" sz="6000" b="1" dirty="0">
              <a:solidFill>
                <a:schemeClr val="bg1"/>
              </a:solidFill>
            </a:endParaRPr>
          </a:p>
        </p:txBody>
      </p:sp>
      <p:sp>
        <p:nvSpPr>
          <p:cNvPr id="3" name="Content Placeholder 2"/>
          <p:cNvSpPr>
            <a:spLocks noGrp="1"/>
          </p:cNvSpPr>
          <p:nvPr>
            <p:ph idx="1"/>
          </p:nvPr>
        </p:nvSpPr>
        <p:spPr/>
        <p:txBody>
          <a:bodyPr>
            <a:normAutofit fontScale="92500"/>
          </a:bodyPr>
          <a:lstStyle/>
          <a:p>
            <a:pPr marL="800100" lvl="1" indent="-342900" eaLnBrk="0" fontAlgn="base" hangingPunct="0">
              <a:spcBef>
                <a:spcPct val="20000"/>
              </a:spcBef>
              <a:spcAft>
                <a:spcPct val="0"/>
              </a:spcAft>
              <a:buNone/>
            </a:pPr>
            <a:r>
              <a:rPr lang="en-US" sz="3600" dirty="0">
                <a:solidFill>
                  <a:schemeClr val="bg1"/>
                </a:solidFill>
              </a:rPr>
              <a:t>7 And He began speaking a parable to the invited guests when He noticed how they had been picking out the places of honor at the table, saying to them, 8 “When you are invited by someone to a wedding feast, do not take the place of honor</a:t>
            </a:r>
            <a:r>
              <a:rPr lang="en-US" sz="3600" u="sng" dirty="0">
                <a:solidFill>
                  <a:schemeClr val="bg1"/>
                </a:solidFill>
              </a:rPr>
              <a:t>, for someone more distinguished than you may have been invited</a:t>
            </a:r>
            <a:r>
              <a:rPr lang="en-US" sz="3600" b="1" u="sng" dirty="0">
                <a:solidFill>
                  <a:schemeClr val="bg1"/>
                </a:solidFill>
              </a:rPr>
              <a:t> by him</a:t>
            </a:r>
            <a:r>
              <a:rPr lang="en-US" sz="3600" u="sng" dirty="0">
                <a:solidFill>
                  <a:schemeClr val="bg1"/>
                </a:solidFill>
              </a:rPr>
              <a:t>, 9 and he who invited you both will come and say to you, ‘</a:t>
            </a:r>
            <a:r>
              <a:rPr lang="en-US" sz="3600" b="1" u="sng" dirty="0">
                <a:solidFill>
                  <a:schemeClr val="bg1"/>
                </a:solidFill>
              </a:rPr>
              <a:t>Give your place to this man</a:t>
            </a:r>
            <a:r>
              <a:rPr lang="en-US" sz="3600" dirty="0">
                <a:solidFill>
                  <a:schemeClr val="bg1"/>
                </a:solidFill>
              </a:rPr>
              <a:t>,’ and then in disgrace you proceed to occupy the last place. </a:t>
            </a: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ounded Rectangular Callout 3"/>
          <p:cNvSpPr/>
          <p:nvPr/>
        </p:nvSpPr>
        <p:spPr>
          <a:xfrm>
            <a:off x="2362200" y="2058988"/>
            <a:ext cx="4406900" cy="2271712"/>
          </a:xfrm>
          <a:prstGeom prst="wedgeRoundRectCallout">
            <a:avLst>
              <a:gd name="adj1" fmla="val -19968"/>
              <a:gd name="adj2" fmla="val 81508"/>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t>You might be removed</a:t>
            </a:r>
            <a:endParaRPr lang="en-US" sz="3600" b="1" dirty="0"/>
          </a:p>
        </p:txBody>
      </p:sp>
    </p:spTree>
    <p:extLst>
      <p:ext uri="{BB962C8B-B14F-4D97-AF65-F5344CB8AC3E}">
        <p14:creationId xmlns:p14="http://schemas.microsoft.com/office/powerpoint/2010/main" val="126279413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solidFill>
                  <a:schemeClr val="bg1"/>
                </a:solidFill>
              </a:rPr>
              <a:t>Luke 14:7-11</a:t>
            </a:r>
            <a:endParaRPr lang="en-US" sz="6000" b="1" dirty="0">
              <a:solidFill>
                <a:schemeClr val="bg1"/>
              </a:solidFill>
            </a:endParaRPr>
          </a:p>
        </p:txBody>
      </p:sp>
      <p:sp>
        <p:nvSpPr>
          <p:cNvPr id="3" name="Content Placeholder 2"/>
          <p:cNvSpPr>
            <a:spLocks noGrp="1"/>
          </p:cNvSpPr>
          <p:nvPr>
            <p:ph idx="1"/>
          </p:nvPr>
        </p:nvSpPr>
        <p:spPr/>
        <p:txBody>
          <a:bodyPr>
            <a:normAutofit fontScale="92500"/>
          </a:bodyPr>
          <a:lstStyle/>
          <a:p>
            <a:pPr marL="800100" lvl="1" indent="-342900" eaLnBrk="0" fontAlgn="base" hangingPunct="0">
              <a:spcBef>
                <a:spcPct val="20000"/>
              </a:spcBef>
              <a:spcAft>
                <a:spcPct val="0"/>
              </a:spcAft>
              <a:buNone/>
            </a:pPr>
            <a:r>
              <a:rPr lang="en-US" sz="3600" dirty="0">
                <a:solidFill>
                  <a:schemeClr val="bg1"/>
                </a:solidFill>
              </a:rPr>
              <a:t>7 And He began speaking a parable to the invited guests when He noticed how they had been picking out the places of honor at the table, saying to them, 8 “When you are invited by someone to a wedding feast, do not take the place of honor, for someone more distinguished than you may have been invited by him, 9 and he who invited you both will come and say to you, ‘Give your place to this man,’ </a:t>
            </a:r>
            <a:r>
              <a:rPr lang="en-US" sz="3600" u="sng" dirty="0">
                <a:solidFill>
                  <a:schemeClr val="bg1"/>
                </a:solidFill>
              </a:rPr>
              <a:t>and then in disgrace you proceed to occupy the last place</a:t>
            </a:r>
            <a:r>
              <a:rPr lang="en-US" sz="3600" dirty="0">
                <a:solidFill>
                  <a:schemeClr val="bg1"/>
                </a:solidFill>
              </a:rPr>
              <a:t>. </a:t>
            </a: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7611104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solidFill>
                  <a:schemeClr val="bg1"/>
                </a:solidFill>
              </a:rPr>
              <a:t>Luke 14:7-11</a:t>
            </a:r>
            <a:endParaRPr lang="en-US" sz="6000" b="1" dirty="0">
              <a:solidFill>
                <a:schemeClr val="bg1"/>
              </a:solidFill>
            </a:endParaRPr>
          </a:p>
        </p:txBody>
      </p:sp>
      <p:sp>
        <p:nvSpPr>
          <p:cNvPr id="3" name="Content Placeholder 2"/>
          <p:cNvSpPr>
            <a:spLocks noGrp="1"/>
          </p:cNvSpPr>
          <p:nvPr>
            <p:ph idx="1"/>
          </p:nvPr>
        </p:nvSpPr>
        <p:spPr/>
        <p:txBody>
          <a:bodyPr>
            <a:normAutofit fontScale="92500"/>
          </a:bodyPr>
          <a:lstStyle/>
          <a:p>
            <a:pPr marL="800100" lvl="1" indent="-342900" eaLnBrk="0" fontAlgn="base" hangingPunct="0">
              <a:spcBef>
                <a:spcPct val="20000"/>
              </a:spcBef>
              <a:spcAft>
                <a:spcPct val="0"/>
              </a:spcAft>
              <a:buNone/>
            </a:pPr>
            <a:r>
              <a:rPr lang="en-US" sz="3600" dirty="0">
                <a:solidFill>
                  <a:schemeClr val="bg1"/>
                </a:solidFill>
              </a:rPr>
              <a:t>7 And He began speaking a parable to the invited guests when He noticed how they had been picking out the places of honor at the table, saying to them, 8 “When you are invited by someone to a wedding feast, do not take the place of honor, for someone more distinguished than you may have been invited by him, 9 and he who invited you both will come and say to you, ‘Give your place to this man,’ </a:t>
            </a:r>
            <a:r>
              <a:rPr lang="en-US" sz="3600" u="sng" dirty="0">
                <a:solidFill>
                  <a:schemeClr val="bg1"/>
                </a:solidFill>
              </a:rPr>
              <a:t>and then in disgrace you proceed to occupy the last place</a:t>
            </a:r>
            <a:r>
              <a:rPr lang="en-US" sz="3600" dirty="0">
                <a:solidFill>
                  <a:schemeClr val="bg1"/>
                </a:solidFill>
              </a:rPr>
              <a:t>. </a:t>
            </a: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ounded Rectangular Callout 3"/>
          <p:cNvSpPr/>
          <p:nvPr/>
        </p:nvSpPr>
        <p:spPr>
          <a:xfrm>
            <a:off x="6946900" y="1309688"/>
            <a:ext cx="4406900" cy="2474912"/>
          </a:xfrm>
          <a:prstGeom prst="wedgeRoundRectCallout">
            <a:avLst>
              <a:gd name="adj1" fmla="val 5968"/>
              <a:gd name="adj2" fmla="val 105522"/>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t>Self promotion might end in disgrace </a:t>
            </a:r>
            <a:endParaRPr lang="en-US" sz="3600" b="1" dirty="0"/>
          </a:p>
        </p:txBody>
      </p:sp>
    </p:spTree>
    <p:extLst>
      <p:ext uri="{BB962C8B-B14F-4D97-AF65-F5344CB8AC3E}">
        <p14:creationId xmlns:p14="http://schemas.microsoft.com/office/powerpoint/2010/main" val="26555628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solidFill>
                  <a:schemeClr val="bg1"/>
                </a:solidFill>
              </a:rPr>
              <a:t>Luke 14:7-11</a:t>
            </a:r>
            <a:endParaRPr lang="en-US" sz="6000" b="1" dirty="0">
              <a:solidFill>
                <a:schemeClr val="bg1"/>
              </a:solidFill>
            </a:endParaRPr>
          </a:p>
        </p:txBody>
      </p:sp>
      <p:sp>
        <p:nvSpPr>
          <p:cNvPr id="3" name="Content Placeholder 2"/>
          <p:cNvSpPr>
            <a:spLocks noGrp="1"/>
          </p:cNvSpPr>
          <p:nvPr>
            <p:ph idx="1"/>
          </p:nvPr>
        </p:nvSpPr>
        <p:spPr/>
        <p:txBody>
          <a:bodyPr>
            <a:normAutofit fontScale="92500"/>
          </a:bodyPr>
          <a:lstStyle/>
          <a:p>
            <a:pPr marL="800100" lvl="1" indent="-342900" eaLnBrk="0" fontAlgn="base" hangingPunct="0">
              <a:spcBef>
                <a:spcPct val="20000"/>
              </a:spcBef>
              <a:spcAft>
                <a:spcPct val="0"/>
              </a:spcAft>
              <a:buNone/>
            </a:pPr>
            <a:r>
              <a:rPr lang="en-US" sz="3600" dirty="0">
                <a:solidFill>
                  <a:schemeClr val="bg1"/>
                </a:solidFill>
              </a:rPr>
              <a:t>7 And He began speaking a parable to the invited guests when He noticed how they had been picking out the places of honor at the table, saying to them, 8 “When you are invited by someone to a wedding feast, do not take the place of honor, for someone more distinguished than you may have been invited by him, 9 and he who invited you both will come and say to you, ‘Give your place to this man,’ and then in disgrace you proceed to occupy the last place. </a:t>
            </a: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14222212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solidFill>
                  <a:schemeClr val="bg1"/>
                </a:solidFill>
              </a:rPr>
              <a:t>Luke 14:7-11</a:t>
            </a:r>
            <a:endParaRPr lang="en-US" sz="6000" b="1" dirty="0">
              <a:solidFill>
                <a:schemeClr val="bg1"/>
              </a:solidFill>
            </a:endParaRPr>
          </a:p>
        </p:txBody>
      </p:sp>
      <p:sp>
        <p:nvSpPr>
          <p:cNvPr id="3" name="Content Placeholder 2"/>
          <p:cNvSpPr>
            <a:spLocks noGrp="1"/>
          </p:cNvSpPr>
          <p:nvPr>
            <p:ph idx="1"/>
          </p:nvPr>
        </p:nvSpPr>
        <p:spPr/>
        <p:txBody>
          <a:bodyPr>
            <a:normAutofit/>
          </a:bodyPr>
          <a:lstStyle/>
          <a:p>
            <a:pPr marL="800100" lvl="1" indent="-342900" eaLnBrk="0" fontAlgn="base" hangingPunct="0">
              <a:spcBef>
                <a:spcPct val="20000"/>
              </a:spcBef>
              <a:spcAft>
                <a:spcPct val="0"/>
              </a:spcAft>
              <a:buNone/>
            </a:pPr>
            <a:r>
              <a:rPr lang="en-US" sz="3300" dirty="0">
                <a:solidFill>
                  <a:schemeClr val="bg1"/>
                </a:solidFill>
              </a:rPr>
              <a:t>10 </a:t>
            </a:r>
            <a:r>
              <a:rPr lang="en-US" sz="3300" u="sng" dirty="0">
                <a:solidFill>
                  <a:schemeClr val="bg1"/>
                </a:solidFill>
              </a:rPr>
              <a:t>But when you are invited</a:t>
            </a:r>
            <a:r>
              <a:rPr lang="en-US" sz="3300" dirty="0">
                <a:solidFill>
                  <a:schemeClr val="bg1"/>
                </a:solidFill>
              </a:rPr>
              <a:t>, go and recline at the last place, so that when the one who has invited you comes, he may say to you, ‘Friend, move up higher’; then you will have honor in the sight of all who are at the table with you. 11 For everyone who exalts himself will be humbled, and he who humbles himself will be exalted.”</a:t>
            </a: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340496553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solidFill>
                  <a:schemeClr val="bg1"/>
                </a:solidFill>
              </a:rPr>
              <a:t>Luke 14:7-11</a:t>
            </a:r>
            <a:endParaRPr lang="en-US" sz="6000" b="1" dirty="0">
              <a:solidFill>
                <a:schemeClr val="bg1"/>
              </a:solidFill>
            </a:endParaRPr>
          </a:p>
        </p:txBody>
      </p:sp>
      <p:sp>
        <p:nvSpPr>
          <p:cNvPr id="3" name="Content Placeholder 2"/>
          <p:cNvSpPr>
            <a:spLocks noGrp="1"/>
          </p:cNvSpPr>
          <p:nvPr>
            <p:ph idx="1"/>
          </p:nvPr>
        </p:nvSpPr>
        <p:spPr/>
        <p:txBody>
          <a:bodyPr>
            <a:normAutofit/>
          </a:bodyPr>
          <a:lstStyle/>
          <a:p>
            <a:pPr marL="800100" lvl="1" indent="-342900" eaLnBrk="0" fontAlgn="base" hangingPunct="0">
              <a:spcBef>
                <a:spcPct val="20000"/>
              </a:spcBef>
              <a:spcAft>
                <a:spcPct val="0"/>
              </a:spcAft>
              <a:buNone/>
            </a:pPr>
            <a:r>
              <a:rPr lang="en-US" sz="3300" dirty="0">
                <a:solidFill>
                  <a:schemeClr val="bg1"/>
                </a:solidFill>
              </a:rPr>
              <a:t>10 </a:t>
            </a:r>
            <a:r>
              <a:rPr lang="en-US" sz="3300" u="sng" dirty="0">
                <a:solidFill>
                  <a:schemeClr val="bg1"/>
                </a:solidFill>
              </a:rPr>
              <a:t>But when you are invited</a:t>
            </a:r>
            <a:r>
              <a:rPr lang="en-US" sz="3300" dirty="0">
                <a:solidFill>
                  <a:schemeClr val="bg1"/>
                </a:solidFill>
              </a:rPr>
              <a:t>, go and recline at the last place, so that when the one who has invited you comes, he may say to you, ‘Friend, move up higher’; then you will have honor in the sight of all who are at the table with you. 11 For everyone who exalts himself will be humbled, and he who humbles himself will be exalted.”</a:t>
            </a: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ounded Rectangle 3"/>
          <p:cNvSpPr/>
          <p:nvPr/>
        </p:nvSpPr>
        <p:spPr>
          <a:xfrm>
            <a:off x="1295400" y="2387600"/>
            <a:ext cx="4559300" cy="4470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solidFill>
              </a:rPr>
              <a:t>Who has invited us?</a:t>
            </a:r>
          </a:p>
          <a:p>
            <a:pPr algn="ctr"/>
            <a:endParaRPr lang="en-US" sz="3200" b="1" dirty="0" smtClean="0">
              <a:solidFill>
                <a:schemeClr val="tx1"/>
              </a:solidFill>
            </a:endParaRPr>
          </a:p>
          <a:p>
            <a:pPr algn="ctr"/>
            <a:endParaRPr lang="en-US" sz="3200" b="1" dirty="0" smtClean="0"/>
          </a:p>
          <a:p>
            <a:pPr algn="ctr"/>
            <a:endParaRPr lang="en-US" sz="3200" b="1" dirty="0"/>
          </a:p>
          <a:p>
            <a:pPr algn="ctr"/>
            <a:endParaRPr lang="en-US" sz="3200" b="1" dirty="0" smtClean="0"/>
          </a:p>
          <a:p>
            <a:pPr algn="ctr"/>
            <a:endParaRPr lang="en-US" sz="3200" b="1" dirty="0"/>
          </a:p>
          <a:p>
            <a:pPr algn="ctr"/>
            <a:endParaRPr lang="en-US" sz="3200" b="1" dirty="0"/>
          </a:p>
        </p:txBody>
      </p:sp>
    </p:spTree>
    <p:extLst>
      <p:ext uri="{BB962C8B-B14F-4D97-AF65-F5344CB8AC3E}">
        <p14:creationId xmlns:p14="http://schemas.microsoft.com/office/powerpoint/2010/main" val="271859911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solidFill>
                  <a:schemeClr val="bg1"/>
                </a:solidFill>
              </a:rPr>
              <a:t>Luke 14:7-11</a:t>
            </a:r>
            <a:endParaRPr lang="en-US" sz="6000" b="1" dirty="0">
              <a:solidFill>
                <a:schemeClr val="bg1"/>
              </a:solidFill>
            </a:endParaRPr>
          </a:p>
        </p:txBody>
      </p:sp>
      <p:sp>
        <p:nvSpPr>
          <p:cNvPr id="3" name="Content Placeholder 2"/>
          <p:cNvSpPr>
            <a:spLocks noGrp="1"/>
          </p:cNvSpPr>
          <p:nvPr>
            <p:ph idx="1"/>
          </p:nvPr>
        </p:nvSpPr>
        <p:spPr/>
        <p:txBody>
          <a:bodyPr>
            <a:normAutofit/>
          </a:bodyPr>
          <a:lstStyle/>
          <a:p>
            <a:pPr marL="800100" lvl="1" indent="-342900" eaLnBrk="0" fontAlgn="base" hangingPunct="0">
              <a:spcBef>
                <a:spcPct val="20000"/>
              </a:spcBef>
              <a:spcAft>
                <a:spcPct val="0"/>
              </a:spcAft>
              <a:buNone/>
            </a:pPr>
            <a:r>
              <a:rPr lang="en-US" sz="3300" dirty="0">
                <a:solidFill>
                  <a:schemeClr val="bg1"/>
                </a:solidFill>
              </a:rPr>
              <a:t>10 </a:t>
            </a:r>
            <a:r>
              <a:rPr lang="en-US" sz="3300" u="sng" dirty="0">
                <a:solidFill>
                  <a:schemeClr val="bg1"/>
                </a:solidFill>
              </a:rPr>
              <a:t>But when you are invited</a:t>
            </a:r>
            <a:r>
              <a:rPr lang="en-US" sz="3300" dirty="0">
                <a:solidFill>
                  <a:schemeClr val="bg1"/>
                </a:solidFill>
              </a:rPr>
              <a:t>, go and recline at the last place, so that when the one who has invited you comes, he may say to you, ‘Friend, move up higher’; then you will have honor in the sight of all who are at the table with you. 11 For everyone who exalts himself will be humbled, and he who humbles himself will be exalted.”</a:t>
            </a: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ounded Rectangle 3"/>
          <p:cNvSpPr/>
          <p:nvPr/>
        </p:nvSpPr>
        <p:spPr>
          <a:xfrm>
            <a:off x="1244600" y="2311400"/>
            <a:ext cx="4559300" cy="4546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solidFill>
              </a:rPr>
              <a:t>Who has invited us?</a:t>
            </a:r>
          </a:p>
          <a:p>
            <a:pPr algn="ctr"/>
            <a:endParaRPr lang="en-US" sz="3200" b="1" dirty="0" smtClean="0">
              <a:solidFill>
                <a:schemeClr val="tx1"/>
              </a:solidFill>
            </a:endParaRPr>
          </a:p>
          <a:p>
            <a:pPr algn="ctr"/>
            <a:r>
              <a:rPr lang="en-US" sz="3200" b="1" dirty="0" smtClean="0">
                <a:solidFill>
                  <a:schemeClr val="tx1"/>
                </a:solidFill>
              </a:rPr>
              <a:t>Each of us have been invited by God</a:t>
            </a:r>
          </a:p>
          <a:p>
            <a:pPr algn="ctr"/>
            <a:endParaRPr lang="en-US" sz="3200" b="1" dirty="0" smtClean="0">
              <a:solidFill>
                <a:schemeClr val="tx1"/>
              </a:solidFill>
            </a:endParaRPr>
          </a:p>
          <a:p>
            <a:pPr algn="ctr"/>
            <a:r>
              <a:rPr lang="en-US" sz="3200" b="1" dirty="0" smtClean="0">
                <a:solidFill>
                  <a:schemeClr val="tx1"/>
                </a:solidFill>
              </a:rPr>
              <a:t>Chosen</a:t>
            </a:r>
          </a:p>
          <a:p>
            <a:pPr algn="ctr"/>
            <a:r>
              <a:rPr lang="en-US" sz="3200" b="1" dirty="0" smtClean="0">
                <a:solidFill>
                  <a:schemeClr val="tx1"/>
                </a:solidFill>
              </a:rPr>
              <a:t>Called</a:t>
            </a:r>
          </a:p>
          <a:p>
            <a:pPr algn="ctr"/>
            <a:endParaRPr lang="en-US" sz="3200" b="1" dirty="0"/>
          </a:p>
        </p:txBody>
      </p:sp>
    </p:spTree>
    <p:extLst>
      <p:ext uri="{BB962C8B-B14F-4D97-AF65-F5344CB8AC3E}">
        <p14:creationId xmlns:p14="http://schemas.microsoft.com/office/powerpoint/2010/main" val="192275632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solidFill>
                  <a:schemeClr val="bg1"/>
                </a:solidFill>
              </a:rPr>
              <a:t>Luke 14:7-11</a:t>
            </a:r>
            <a:endParaRPr lang="en-US" sz="6000" b="1" dirty="0">
              <a:solidFill>
                <a:schemeClr val="bg1"/>
              </a:solidFill>
            </a:endParaRPr>
          </a:p>
        </p:txBody>
      </p:sp>
      <p:sp>
        <p:nvSpPr>
          <p:cNvPr id="3" name="Content Placeholder 2"/>
          <p:cNvSpPr>
            <a:spLocks noGrp="1"/>
          </p:cNvSpPr>
          <p:nvPr>
            <p:ph idx="1"/>
          </p:nvPr>
        </p:nvSpPr>
        <p:spPr/>
        <p:txBody>
          <a:bodyPr>
            <a:normAutofit/>
          </a:bodyPr>
          <a:lstStyle/>
          <a:p>
            <a:pPr marL="800100" lvl="1" indent="-342900" eaLnBrk="0" fontAlgn="base" hangingPunct="0">
              <a:spcBef>
                <a:spcPct val="20000"/>
              </a:spcBef>
              <a:spcAft>
                <a:spcPct val="0"/>
              </a:spcAft>
              <a:buNone/>
            </a:pPr>
            <a:r>
              <a:rPr lang="en-US" sz="3300" dirty="0">
                <a:solidFill>
                  <a:schemeClr val="bg1"/>
                </a:solidFill>
              </a:rPr>
              <a:t>10 </a:t>
            </a:r>
            <a:r>
              <a:rPr lang="en-US" sz="3300" u="sng" dirty="0">
                <a:solidFill>
                  <a:schemeClr val="bg1"/>
                </a:solidFill>
              </a:rPr>
              <a:t>But when you are invited</a:t>
            </a:r>
            <a:r>
              <a:rPr lang="en-US" sz="3300" dirty="0">
                <a:solidFill>
                  <a:schemeClr val="bg1"/>
                </a:solidFill>
              </a:rPr>
              <a:t>, go and recline at the last place, so that when the one who has invited you comes, he may say to you, ‘Friend, move up higher’; then you will have honor in the sight of all who are at the table with you. 11 For everyone who exalts himself will be humbled, and he who humbles himself will be exalted.”</a:t>
            </a: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ounded Rectangle 3"/>
          <p:cNvSpPr/>
          <p:nvPr/>
        </p:nvSpPr>
        <p:spPr>
          <a:xfrm>
            <a:off x="1244600" y="2286000"/>
            <a:ext cx="4559300" cy="457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solidFill>
              </a:rPr>
              <a:t>Who has invited us?</a:t>
            </a:r>
          </a:p>
          <a:p>
            <a:pPr algn="ctr"/>
            <a:endParaRPr lang="en-US" sz="3200" b="1" dirty="0" smtClean="0">
              <a:solidFill>
                <a:schemeClr val="tx1"/>
              </a:solidFill>
            </a:endParaRPr>
          </a:p>
          <a:p>
            <a:pPr algn="ctr"/>
            <a:r>
              <a:rPr lang="en-US" sz="3200" b="1" dirty="0" smtClean="0">
                <a:solidFill>
                  <a:schemeClr val="tx1"/>
                </a:solidFill>
              </a:rPr>
              <a:t>Each of us have been invited by God</a:t>
            </a:r>
          </a:p>
          <a:p>
            <a:pPr algn="ctr"/>
            <a:endParaRPr lang="en-US" sz="3200" b="1" dirty="0" smtClean="0">
              <a:solidFill>
                <a:schemeClr val="tx1"/>
              </a:solidFill>
            </a:endParaRPr>
          </a:p>
          <a:p>
            <a:pPr algn="ctr"/>
            <a:r>
              <a:rPr lang="en-US" sz="3200" b="1" dirty="0" smtClean="0">
                <a:solidFill>
                  <a:schemeClr val="tx1"/>
                </a:solidFill>
              </a:rPr>
              <a:t>Chosen</a:t>
            </a:r>
          </a:p>
          <a:p>
            <a:pPr algn="ctr"/>
            <a:r>
              <a:rPr lang="en-US" sz="3200" b="1" dirty="0" smtClean="0">
                <a:solidFill>
                  <a:schemeClr val="tx1"/>
                </a:solidFill>
              </a:rPr>
              <a:t>Called</a:t>
            </a:r>
          </a:p>
          <a:p>
            <a:pPr algn="ctr"/>
            <a:endParaRPr lang="en-US" sz="3200" b="1" dirty="0"/>
          </a:p>
        </p:txBody>
      </p:sp>
      <p:sp>
        <p:nvSpPr>
          <p:cNvPr id="5" name="Rounded Rectangle 4"/>
          <p:cNvSpPr/>
          <p:nvPr/>
        </p:nvSpPr>
        <p:spPr>
          <a:xfrm>
            <a:off x="5803900" y="2286000"/>
            <a:ext cx="6388100" cy="4572000"/>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000000"/>
                </a:solidFill>
                <a:latin typeface="system-ui"/>
              </a:rPr>
              <a:t>Therefore, brethren, be all the more diligent to make certain about His calling and choosing </a:t>
            </a:r>
            <a:r>
              <a:rPr lang="en-US" sz="3200" b="1" dirty="0" smtClean="0">
                <a:solidFill>
                  <a:srgbClr val="000000"/>
                </a:solidFill>
                <a:latin typeface="system-ui"/>
              </a:rPr>
              <a:t>you</a:t>
            </a:r>
          </a:p>
          <a:p>
            <a:pPr algn="r"/>
            <a:r>
              <a:rPr lang="en-US" sz="3200" b="1" dirty="0" smtClean="0">
                <a:solidFill>
                  <a:srgbClr val="000000"/>
                </a:solidFill>
                <a:latin typeface="system-ui"/>
              </a:rPr>
              <a:t>2 Peter 1:10</a:t>
            </a:r>
            <a:endParaRPr lang="en-US" sz="3200" b="1" dirty="0"/>
          </a:p>
        </p:txBody>
      </p:sp>
    </p:spTree>
    <p:extLst>
      <p:ext uri="{BB962C8B-B14F-4D97-AF65-F5344CB8AC3E}">
        <p14:creationId xmlns:p14="http://schemas.microsoft.com/office/powerpoint/2010/main" val="192384105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solidFill>
                  <a:schemeClr val="bg1"/>
                </a:solidFill>
              </a:rPr>
              <a:t>Luke 14:7-11</a:t>
            </a:r>
            <a:endParaRPr lang="en-US" sz="6000" b="1" dirty="0">
              <a:solidFill>
                <a:schemeClr val="bg1"/>
              </a:solidFill>
            </a:endParaRPr>
          </a:p>
        </p:txBody>
      </p:sp>
      <p:sp>
        <p:nvSpPr>
          <p:cNvPr id="3" name="Content Placeholder 2"/>
          <p:cNvSpPr>
            <a:spLocks noGrp="1"/>
          </p:cNvSpPr>
          <p:nvPr>
            <p:ph idx="1"/>
          </p:nvPr>
        </p:nvSpPr>
        <p:spPr/>
        <p:txBody>
          <a:bodyPr>
            <a:normAutofit/>
          </a:bodyPr>
          <a:lstStyle/>
          <a:p>
            <a:pPr marL="800100" lvl="1" indent="-342900" eaLnBrk="0" fontAlgn="base" hangingPunct="0">
              <a:spcBef>
                <a:spcPct val="20000"/>
              </a:spcBef>
              <a:spcAft>
                <a:spcPct val="0"/>
              </a:spcAft>
              <a:buNone/>
            </a:pPr>
            <a:r>
              <a:rPr lang="en-US" sz="3300" dirty="0">
                <a:solidFill>
                  <a:schemeClr val="bg1"/>
                </a:solidFill>
              </a:rPr>
              <a:t>10 </a:t>
            </a:r>
            <a:r>
              <a:rPr lang="en-US" sz="3300" u="sng" dirty="0">
                <a:solidFill>
                  <a:schemeClr val="bg1"/>
                </a:solidFill>
              </a:rPr>
              <a:t>But when you are invited</a:t>
            </a:r>
            <a:r>
              <a:rPr lang="en-US" sz="3300" dirty="0">
                <a:solidFill>
                  <a:schemeClr val="bg1"/>
                </a:solidFill>
              </a:rPr>
              <a:t>, go and recline at the last place, so that when the one who has invited you comes, he may say to you, ‘Friend, move up higher’; then you will have honor in the sight of all who are at the table with you. 11 For everyone who exalts himself will be humbled, and he who humbles himself will be exalted.”</a:t>
            </a: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ounded Rectangle 3"/>
          <p:cNvSpPr/>
          <p:nvPr/>
        </p:nvSpPr>
        <p:spPr>
          <a:xfrm>
            <a:off x="0" y="2794000"/>
            <a:ext cx="12192000" cy="4064000"/>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smtClean="0"/>
              <a:t>Who is this God?</a:t>
            </a:r>
          </a:p>
          <a:p>
            <a:endParaRPr lang="en-US" sz="3200" b="1" dirty="0" smtClean="0"/>
          </a:p>
          <a:p>
            <a:endParaRPr lang="en-US" sz="3200" b="1" dirty="0"/>
          </a:p>
          <a:p>
            <a:endParaRPr lang="en-US" sz="3200" b="1" dirty="0" smtClean="0"/>
          </a:p>
          <a:p>
            <a:endParaRPr lang="en-US" sz="3200" b="1" dirty="0"/>
          </a:p>
        </p:txBody>
      </p:sp>
    </p:spTree>
    <p:extLst>
      <p:ext uri="{BB962C8B-B14F-4D97-AF65-F5344CB8AC3E}">
        <p14:creationId xmlns:p14="http://schemas.microsoft.com/office/powerpoint/2010/main" val="174653421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solidFill>
                  <a:schemeClr val="bg1"/>
                </a:solidFill>
              </a:rPr>
              <a:t>Luke 14:7-11</a:t>
            </a:r>
            <a:endParaRPr lang="en-US" sz="6000" b="1" dirty="0">
              <a:solidFill>
                <a:schemeClr val="bg1"/>
              </a:solidFill>
            </a:endParaRPr>
          </a:p>
        </p:txBody>
      </p:sp>
      <p:sp>
        <p:nvSpPr>
          <p:cNvPr id="3" name="Content Placeholder 2"/>
          <p:cNvSpPr>
            <a:spLocks noGrp="1"/>
          </p:cNvSpPr>
          <p:nvPr>
            <p:ph idx="1"/>
          </p:nvPr>
        </p:nvSpPr>
        <p:spPr/>
        <p:txBody>
          <a:bodyPr>
            <a:normAutofit/>
          </a:bodyPr>
          <a:lstStyle/>
          <a:p>
            <a:pPr marL="800100" lvl="1" indent="-342900" eaLnBrk="0" fontAlgn="base" hangingPunct="0">
              <a:spcBef>
                <a:spcPct val="20000"/>
              </a:spcBef>
              <a:spcAft>
                <a:spcPct val="0"/>
              </a:spcAft>
              <a:buNone/>
            </a:pPr>
            <a:r>
              <a:rPr lang="en-US" sz="3300" dirty="0">
                <a:solidFill>
                  <a:schemeClr val="bg1"/>
                </a:solidFill>
              </a:rPr>
              <a:t>10 </a:t>
            </a:r>
            <a:r>
              <a:rPr lang="en-US" sz="3300" u="sng" dirty="0">
                <a:solidFill>
                  <a:schemeClr val="bg1"/>
                </a:solidFill>
              </a:rPr>
              <a:t>But when you are invited</a:t>
            </a:r>
            <a:r>
              <a:rPr lang="en-US" sz="3300" dirty="0">
                <a:solidFill>
                  <a:schemeClr val="bg1"/>
                </a:solidFill>
              </a:rPr>
              <a:t>, go and recline at the last place, so that when the one who has invited you comes, he may say to you, ‘Friend, move up higher’; then you will have honor in the sight of all who are at the table with you. 11 For everyone who exalts himself will be humbled, and he who humbles himself will be exalted.”</a:t>
            </a: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ounded Rectangle 3"/>
          <p:cNvSpPr/>
          <p:nvPr/>
        </p:nvSpPr>
        <p:spPr>
          <a:xfrm>
            <a:off x="0" y="2794000"/>
            <a:ext cx="12192000" cy="4064000"/>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smtClean="0"/>
              <a:t>Who is this God?</a:t>
            </a:r>
          </a:p>
          <a:p>
            <a:r>
              <a:rPr lang="en-US" sz="3200" b="1" dirty="0" smtClean="0"/>
              <a:t>The God who initiated </a:t>
            </a:r>
          </a:p>
          <a:p>
            <a:endParaRPr lang="en-US" sz="3200" b="1" dirty="0"/>
          </a:p>
          <a:p>
            <a:endParaRPr lang="en-US" sz="3200" b="1" dirty="0" smtClean="0"/>
          </a:p>
          <a:p>
            <a:endParaRPr lang="en-US" sz="3200" b="1" dirty="0"/>
          </a:p>
        </p:txBody>
      </p:sp>
    </p:spTree>
    <p:extLst>
      <p:ext uri="{BB962C8B-B14F-4D97-AF65-F5344CB8AC3E}">
        <p14:creationId xmlns:p14="http://schemas.microsoft.com/office/powerpoint/2010/main" val="55176388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solidFill>
                  <a:schemeClr val="bg1"/>
                </a:solidFill>
              </a:rPr>
              <a:t>Luke 14:7-11</a:t>
            </a:r>
            <a:endParaRPr lang="en-US" sz="6000" b="1" dirty="0">
              <a:solidFill>
                <a:schemeClr val="bg1"/>
              </a:solidFill>
            </a:endParaRPr>
          </a:p>
        </p:txBody>
      </p:sp>
      <p:sp>
        <p:nvSpPr>
          <p:cNvPr id="3" name="Content Placeholder 2"/>
          <p:cNvSpPr>
            <a:spLocks noGrp="1"/>
          </p:cNvSpPr>
          <p:nvPr>
            <p:ph idx="1"/>
          </p:nvPr>
        </p:nvSpPr>
        <p:spPr/>
        <p:txBody>
          <a:bodyPr>
            <a:normAutofit/>
          </a:bodyPr>
          <a:lstStyle/>
          <a:p>
            <a:pPr marL="800100" lvl="1" indent="-342900" eaLnBrk="0" fontAlgn="base" hangingPunct="0">
              <a:spcBef>
                <a:spcPct val="20000"/>
              </a:spcBef>
              <a:spcAft>
                <a:spcPct val="0"/>
              </a:spcAft>
              <a:buNone/>
            </a:pPr>
            <a:r>
              <a:rPr lang="en-US" sz="3300" dirty="0">
                <a:solidFill>
                  <a:schemeClr val="bg1"/>
                </a:solidFill>
              </a:rPr>
              <a:t>10 </a:t>
            </a:r>
            <a:r>
              <a:rPr lang="en-US" sz="3300" u="sng" dirty="0">
                <a:solidFill>
                  <a:schemeClr val="bg1"/>
                </a:solidFill>
              </a:rPr>
              <a:t>But when you are invited</a:t>
            </a:r>
            <a:r>
              <a:rPr lang="en-US" sz="3300" dirty="0">
                <a:solidFill>
                  <a:schemeClr val="bg1"/>
                </a:solidFill>
              </a:rPr>
              <a:t>, go and recline at the last place, so that when the one who has invited you comes, he may say to you, ‘Friend, move up higher’; then you will have honor in the sight of all who are at the table with you. 11 For everyone who exalts himself will be humbled, and he who humbles himself will be exalted.”</a:t>
            </a: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ounded Rectangle 3"/>
          <p:cNvSpPr/>
          <p:nvPr/>
        </p:nvSpPr>
        <p:spPr>
          <a:xfrm>
            <a:off x="0" y="2794000"/>
            <a:ext cx="12192000" cy="4064000"/>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smtClean="0"/>
              <a:t>Who is this God?</a:t>
            </a:r>
          </a:p>
          <a:p>
            <a:r>
              <a:rPr lang="en-US" sz="3200" b="1" dirty="0" smtClean="0"/>
              <a:t>The God who initiated </a:t>
            </a:r>
          </a:p>
          <a:p>
            <a:r>
              <a:rPr lang="en-US" sz="3200" b="1" dirty="0" smtClean="0"/>
              <a:t>The God who rescued</a:t>
            </a:r>
          </a:p>
          <a:p>
            <a:endParaRPr lang="en-US" sz="3200" b="1" dirty="0"/>
          </a:p>
          <a:p>
            <a:endParaRPr lang="en-US" sz="3200" b="1" dirty="0"/>
          </a:p>
        </p:txBody>
      </p:sp>
    </p:spTree>
    <p:extLst>
      <p:ext uri="{BB962C8B-B14F-4D97-AF65-F5344CB8AC3E}">
        <p14:creationId xmlns:p14="http://schemas.microsoft.com/office/powerpoint/2010/main" val="120935514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solidFill>
                  <a:schemeClr val="bg1"/>
                </a:solidFill>
              </a:rPr>
              <a:t>Luke 14:7-11</a:t>
            </a:r>
            <a:endParaRPr lang="en-US" sz="6000" b="1" dirty="0">
              <a:solidFill>
                <a:schemeClr val="bg1"/>
              </a:solidFill>
            </a:endParaRPr>
          </a:p>
        </p:txBody>
      </p:sp>
      <p:sp>
        <p:nvSpPr>
          <p:cNvPr id="3" name="Content Placeholder 2"/>
          <p:cNvSpPr>
            <a:spLocks noGrp="1"/>
          </p:cNvSpPr>
          <p:nvPr>
            <p:ph idx="1"/>
          </p:nvPr>
        </p:nvSpPr>
        <p:spPr/>
        <p:txBody>
          <a:bodyPr>
            <a:normAutofit/>
          </a:bodyPr>
          <a:lstStyle/>
          <a:p>
            <a:pPr marL="800100" lvl="1" indent="-342900" eaLnBrk="0" fontAlgn="base" hangingPunct="0">
              <a:spcBef>
                <a:spcPct val="20000"/>
              </a:spcBef>
              <a:spcAft>
                <a:spcPct val="0"/>
              </a:spcAft>
              <a:buNone/>
            </a:pPr>
            <a:r>
              <a:rPr lang="en-US" sz="3300" dirty="0">
                <a:solidFill>
                  <a:schemeClr val="bg1"/>
                </a:solidFill>
              </a:rPr>
              <a:t>10 </a:t>
            </a:r>
            <a:r>
              <a:rPr lang="en-US" sz="3300" u="sng" dirty="0">
                <a:solidFill>
                  <a:schemeClr val="bg1"/>
                </a:solidFill>
              </a:rPr>
              <a:t>But when you are invited</a:t>
            </a:r>
            <a:r>
              <a:rPr lang="en-US" sz="3300" dirty="0">
                <a:solidFill>
                  <a:schemeClr val="bg1"/>
                </a:solidFill>
              </a:rPr>
              <a:t>, go and recline at the last place, so that when the one who has invited you comes, he may say to you, ‘Friend, move up higher’; then you will have honor in the sight of all who are at the table with you. 11 For everyone who exalts himself will be humbled, and he who humbles himself will be exalted.”</a:t>
            </a: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ounded Rectangle 3"/>
          <p:cNvSpPr/>
          <p:nvPr/>
        </p:nvSpPr>
        <p:spPr>
          <a:xfrm>
            <a:off x="0" y="2794000"/>
            <a:ext cx="12192000" cy="4064000"/>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smtClean="0"/>
              <a:t>Who is this God?</a:t>
            </a:r>
          </a:p>
          <a:p>
            <a:r>
              <a:rPr lang="en-US" sz="3200" b="1" dirty="0" smtClean="0"/>
              <a:t>The God who initiated </a:t>
            </a:r>
          </a:p>
          <a:p>
            <a:r>
              <a:rPr lang="en-US" sz="3200" b="1" dirty="0" smtClean="0"/>
              <a:t>The God who rescued</a:t>
            </a:r>
          </a:p>
          <a:p>
            <a:r>
              <a:rPr lang="en-US" sz="3200" b="1" dirty="0" smtClean="0"/>
              <a:t>The God who proved His goodness and Love</a:t>
            </a:r>
          </a:p>
          <a:p>
            <a:endParaRPr lang="en-US" sz="3200" b="1" dirty="0"/>
          </a:p>
        </p:txBody>
      </p:sp>
    </p:spTree>
    <p:extLst>
      <p:ext uri="{BB962C8B-B14F-4D97-AF65-F5344CB8AC3E}">
        <p14:creationId xmlns:p14="http://schemas.microsoft.com/office/powerpoint/2010/main" val="226420103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solidFill>
                  <a:schemeClr val="bg1"/>
                </a:solidFill>
              </a:rPr>
              <a:t>Luke 14:7-11</a:t>
            </a:r>
            <a:endParaRPr lang="en-US" sz="6000" b="1" dirty="0">
              <a:solidFill>
                <a:schemeClr val="bg1"/>
              </a:solidFill>
            </a:endParaRPr>
          </a:p>
        </p:txBody>
      </p:sp>
      <p:sp>
        <p:nvSpPr>
          <p:cNvPr id="3" name="Content Placeholder 2"/>
          <p:cNvSpPr>
            <a:spLocks noGrp="1"/>
          </p:cNvSpPr>
          <p:nvPr>
            <p:ph idx="1"/>
          </p:nvPr>
        </p:nvSpPr>
        <p:spPr/>
        <p:txBody>
          <a:bodyPr>
            <a:normAutofit/>
          </a:bodyPr>
          <a:lstStyle/>
          <a:p>
            <a:pPr marL="800100" lvl="1" indent="-342900" eaLnBrk="0" fontAlgn="base" hangingPunct="0">
              <a:spcBef>
                <a:spcPct val="20000"/>
              </a:spcBef>
              <a:spcAft>
                <a:spcPct val="0"/>
              </a:spcAft>
              <a:buNone/>
            </a:pPr>
            <a:r>
              <a:rPr lang="en-US" sz="3300" dirty="0">
                <a:solidFill>
                  <a:schemeClr val="bg1"/>
                </a:solidFill>
              </a:rPr>
              <a:t>10 </a:t>
            </a:r>
            <a:r>
              <a:rPr lang="en-US" sz="3300" u="sng" dirty="0">
                <a:solidFill>
                  <a:schemeClr val="bg1"/>
                </a:solidFill>
              </a:rPr>
              <a:t>But when you are invited</a:t>
            </a:r>
            <a:r>
              <a:rPr lang="en-US" sz="3300" dirty="0">
                <a:solidFill>
                  <a:schemeClr val="bg1"/>
                </a:solidFill>
              </a:rPr>
              <a:t>, go and recline at the last place, so that when the one who has invited you comes, he may say to you, ‘Friend, move up higher’; then you will have honor in the sight of all who are at the table with you. 11 For everyone who exalts himself will be humbled, and he who humbles himself will be exalted.”</a:t>
            </a: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ounded Rectangle 3"/>
          <p:cNvSpPr/>
          <p:nvPr/>
        </p:nvSpPr>
        <p:spPr>
          <a:xfrm>
            <a:off x="0" y="2794000"/>
            <a:ext cx="12192000" cy="4064000"/>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smtClean="0"/>
              <a:t>Who is this God?</a:t>
            </a:r>
          </a:p>
          <a:p>
            <a:r>
              <a:rPr lang="en-US" sz="3200" b="1" dirty="0" smtClean="0"/>
              <a:t>The God who initiated </a:t>
            </a:r>
          </a:p>
          <a:p>
            <a:r>
              <a:rPr lang="en-US" sz="3200" b="1" dirty="0" smtClean="0"/>
              <a:t>The God who rescued</a:t>
            </a:r>
          </a:p>
          <a:p>
            <a:r>
              <a:rPr lang="en-US" sz="3200" b="1" dirty="0" smtClean="0"/>
              <a:t>The God who proved His goodness and Love</a:t>
            </a:r>
          </a:p>
          <a:p>
            <a:r>
              <a:rPr lang="en-US" sz="3200" b="1" dirty="0" smtClean="0"/>
              <a:t>The God who has promised to never leave you or forsake you</a:t>
            </a:r>
            <a:endParaRPr lang="en-US" sz="3200" b="1" dirty="0"/>
          </a:p>
        </p:txBody>
      </p:sp>
    </p:spTree>
    <p:extLst>
      <p:ext uri="{BB962C8B-B14F-4D97-AF65-F5344CB8AC3E}">
        <p14:creationId xmlns:p14="http://schemas.microsoft.com/office/powerpoint/2010/main" val="341067575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solidFill>
                  <a:schemeClr val="bg1"/>
                </a:solidFill>
              </a:rPr>
              <a:t>Luke 14:7-11</a:t>
            </a:r>
            <a:endParaRPr lang="en-US" sz="6000" b="1" dirty="0">
              <a:solidFill>
                <a:schemeClr val="bg1"/>
              </a:solidFill>
            </a:endParaRPr>
          </a:p>
        </p:txBody>
      </p:sp>
      <p:sp>
        <p:nvSpPr>
          <p:cNvPr id="3" name="Content Placeholder 2"/>
          <p:cNvSpPr>
            <a:spLocks noGrp="1"/>
          </p:cNvSpPr>
          <p:nvPr>
            <p:ph idx="1"/>
          </p:nvPr>
        </p:nvSpPr>
        <p:spPr/>
        <p:txBody>
          <a:bodyPr>
            <a:normAutofit/>
          </a:bodyPr>
          <a:lstStyle/>
          <a:p>
            <a:pPr marL="800100" lvl="1" indent="-342900" eaLnBrk="0" fontAlgn="base" hangingPunct="0">
              <a:spcBef>
                <a:spcPct val="20000"/>
              </a:spcBef>
              <a:spcAft>
                <a:spcPct val="0"/>
              </a:spcAft>
              <a:buNone/>
            </a:pPr>
            <a:r>
              <a:rPr lang="en-US" sz="3300" dirty="0">
                <a:solidFill>
                  <a:schemeClr val="bg1"/>
                </a:solidFill>
              </a:rPr>
              <a:t>10 But when you are invited, </a:t>
            </a:r>
            <a:r>
              <a:rPr lang="en-US" sz="3300" u="sng" dirty="0">
                <a:solidFill>
                  <a:schemeClr val="bg1"/>
                </a:solidFill>
              </a:rPr>
              <a:t>go and recline at the last place</a:t>
            </a:r>
            <a:r>
              <a:rPr lang="en-US" sz="3300" dirty="0">
                <a:solidFill>
                  <a:schemeClr val="bg1"/>
                </a:solidFill>
              </a:rPr>
              <a:t>, so that when the one who has invited you comes, he may say to you, ‘Friend, move up higher’; then you will have honor in the sight of all who are at the table with you. 11 For everyone who exalts himself will be humbled, and he who humbles himself will be exalted.”</a:t>
            </a: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3825392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solidFill>
                  <a:schemeClr val="bg1"/>
                </a:solidFill>
              </a:rPr>
              <a:t>Luke 14:7-11</a:t>
            </a:r>
            <a:endParaRPr lang="en-US" sz="6000" b="1" dirty="0">
              <a:solidFill>
                <a:schemeClr val="bg1"/>
              </a:solidFill>
            </a:endParaRPr>
          </a:p>
        </p:txBody>
      </p:sp>
      <p:sp>
        <p:nvSpPr>
          <p:cNvPr id="3" name="Content Placeholder 2"/>
          <p:cNvSpPr>
            <a:spLocks noGrp="1"/>
          </p:cNvSpPr>
          <p:nvPr>
            <p:ph idx="1"/>
          </p:nvPr>
        </p:nvSpPr>
        <p:spPr/>
        <p:txBody>
          <a:bodyPr>
            <a:normAutofit/>
          </a:bodyPr>
          <a:lstStyle/>
          <a:p>
            <a:pPr marL="800100" lvl="1" indent="-342900" eaLnBrk="0" fontAlgn="base" hangingPunct="0">
              <a:spcBef>
                <a:spcPct val="20000"/>
              </a:spcBef>
              <a:spcAft>
                <a:spcPct val="0"/>
              </a:spcAft>
              <a:buNone/>
            </a:pPr>
            <a:r>
              <a:rPr lang="en-US" sz="3300" dirty="0">
                <a:solidFill>
                  <a:schemeClr val="bg1"/>
                </a:solidFill>
              </a:rPr>
              <a:t>10 But when you are invited, go and recline at the last place, so that when the one who has invited you comes, he may say to you, ‘Friend, move up higher’; then you will have honor in the sight of all who are at the table with you. 11 </a:t>
            </a:r>
            <a:r>
              <a:rPr lang="en-US" sz="3300" u="sng" dirty="0">
                <a:solidFill>
                  <a:schemeClr val="bg1"/>
                </a:solidFill>
              </a:rPr>
              <a:t>For everyone who exalts himself will be humbled, and he who humbles himself will be exalted</a:t>
            </a:r>
            <a:r>
              <a:rPr lang="en-US" sz="3300" dirty="0">
                <a:solidFill>
                  <a:schemeClr val="bg1"/>
                </a:solidFill>
              </a:rPr>
              <a:t>.”</a:t>
            </a: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326845983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solidFill>
                  <a:schemeClr val="bg1"/>
                </a:solidFill>
              </a:rPr>
              <a:t>Luke 14:7-11</a:t>
            </a:r>
            <a:endParaRPr lang="en-US" sz="6000" b="1" dirty="0">
              <a:solidFill>
                <a:schemeClr val="bg1"/>
              </a:solidFill>
            </a:endParaRPr>
          </a:p>
        </p:txBody>
      </p:sp>
      <p:sp>
        <p:nvSpPr>
          <p:cNvPr id="3" name="Content Placeholder 2"/>
          <p:cNvSpPr>
            <a:spLocks noGrp="1"/>
          </p:cNvSpPr>
          <p:nvPr>
            <p:ph idx="1"/>
          </p:nvPr>
        </p:nvSpPr>
        <p:spPr/>
        <p:txBody>
          <a:bodyPr>
            <a:normAutofit/>
          </a:bodyPr>
          <a:lstStyle/>
          <a:p>
            <a:pPr marL="800100" lvl="1" indent="-342900" eaLnBrk="0" fontAlgn="base" hangingPunct="0">
              <a:spcBef>
                <a:spcPct val="20000"/>
              </a:spcBef>
              <a:spcAft>
                <a:spcPct val="0"/>
              </a:spcAft>
              <a:buNone/>
            </a:pPr>
            <a:r>
              <a:rPr lang="en-US" sz="3300" dirty="0">
                <a:solidFill>
                  <a:schemeClr val="bg1"/>
                </a:solidFill>
              </a:rPr>
              <a:t>10 But when you are invited, </a:t>
            </a:r>
            <a:r>
              <a:rPr lang="en-US" sz="3300" u="sng" dirty="0">
                <a:solidFill>
                  <a:schemeClr val="bg1"/>
                </a:solidFill>
              </a:rPr>
              <a:t>go and recline at the last place</a:t>
            </a:r>
            <a:r>
              <a:rPr lang="en-US" sz="3300" dirty="0">
                <a:solidFill>
                  <a:schemeClr val="bg1"/>
                </a:solidFill>
              </a:rPr>
              <a:t>, so that when the one who has invited you comes, he may say to you, ‘Friend, move up higher’; then you will have honor in the sight of all who are at the table with you. 11 For everyone who exalts himself will be humbled, and he who humbles himself will be exalted.”</a:t>
            </a: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ounded Rectangular Callout 3"/>
          <p:cNvSpPr/>
          <p:nvPr/>
        </p:nvSpPr>
        <p:spPr>
          <a:xfrm>
            <a:off x="5956300" y="2971800"/>
            <a:ext cx="6235700" cy="3886200"/>
          </a:xfrm>
          <a:prstGeom prst="wedgeRoundRectCallout">
            <a:avLst>
              <a:gd name="adj1" fmla="val -18139"/>
              <a:gd name="adj2" fmla="val -67653"/>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smtClean="0">
                <a:solidFill>
                  <a:schemeClr val="tx1"/>
                </a:solidFill>
              </a:rPr>
              <a:t>Intentionally choose to go and seek out the lesser place</a:t>
            </a:r>
            <a:endParaRPr lang="en-US" sz="4000" b="1" dirty="0">
              <a:solidFill>
                <a:schemeClr val="tx1"/>
              </a:solidFill>
            </a:endParaRPr>
          </a:p>
        </p:txBody>
      </p:sp>
    </p:spTree>
    <p:extLst>
      <p:ext uri="{BB962C8B-B14F-4D97-AF65-F5344CB8AC3E}">
        <p14:creationId xmlns:p14="http://schemas.microsoft.com/office/powerpoint/2010/main" val="194824577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solidFill>
                  <a:schemeClr val="bg1"/>
                </a:solidFill>
              </a:rPr>
              <a:t>Luke 14:7-11</a:t>
            </a:r>
            <a:endParaRPr lang="en-US" sz="6000" b="1" dirty="0">
              <a:solidFill>
                <a:schemeClr val="bg1"/>
              </a:solidFill>
            </a:endParaRPr>
          </a:p>
        </p:txBody>
      </p:sp>
      <p:sp>
        <p:nvSpPr>
          <p:cNvPr id="3" name="Content Placeholder 2"/>
          <p:cNvSpPr>
            <a:spLocks noGrp="1"/>
          </p:cNvSpPr>
          <p:nvPr>
            <p:ph idx="1"/>
          </p:nvPr>
        </p:nvSpPr>
        <p:spPr/>
        <p:txBody>
          <a:bodyPr>
            <a:normAutofit/>
          </a:bodyPr>
          <a:lstStyle/>
          <a:p>
            <a:pPr marL="800100" lvl="1" indent="-342900" eaLnBrk="0" fontAlgn="base" hangingPunct="0">
              <a:spcBef>
                <a:spcPct val="20000"/>
              </a:spcBef>
              <a:spcAft>
                <a:spcPct val="0"/>
              </a:spcAft>
              <a:buNone/>
            </a:pPr>
            <a:r>
              <a:rPr lang="en-US" sz="3300" dirty="0">
                <a:solidFill>
                  <a:schemeClr val="bg1"/>
                </a:solidFill>
              </a:rPr>
              <a:t>10 But when you are invited, </a:t>
            </a:r>
            <a:r>
              <a:rPr lang="en-US" sz="3300" u="sng" dirty="0">
                <a:solidFill>
                  <a:schemeClr val="bg1"/>
                </a:solidFill>
              </a:rPr>
              <a:t>go and recline at the last place</a:t>
            </a:r>
            <a:r>
              <a:rPr lang="en-US" sz="3300" dirty="0">
                <a:solidFill>
                  <a:schemeClr val="bg1"/>
                </a:solidFill>
              </a:rPr>
              <a:t>, so that when the one who has invited you comes, he may say to you, ‘Friend, move up higher’; then you will have honor in the sight of all who are at the table with you. 11 For everyone who exalts himself will be humbled, and he who humbles himself will be exalted.”</a:t>
            </a: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ounded Rectangular Callout 3"/>
          <p:cNvSpPr/>
          <p:nvPr/>
        </p:nvSpPr>
        <p:spPr>
          <a:xfrm>
            <a:off x="5956300" y="2971800"/>
            <a:ext cx="6235700" cy="3886200"/>
          </a:xfrm>
          <a:prstGeom prst="wedgeRoundRectCallout">
            <a:avLst>
              <a:gd name="adj1" fmla="val -18139"/>
              <a:gd name="adj2" fmla="val -67653"/>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smtClean="0">
                <a:solidFill>
                  <a:schemeClr val="tx1"/>
                </a:solidFill>
              </a:rPr>
              <a:t>Intentionally choose to go and seek out the lesser place</a:t>
            </a:r>
            <a:endParaRPr lang="en-US" sz="4000" b="1" dirty="0">
              <a:solidFill>
                <a:schemeClr val="tx1"/>
              </a:solidFill>
            </a:endParaRPr>
          </a:p>
        </p:txBody>
      </p:sp>
      <p:sp>
        <p:nvSpPr>
          <p:cNvPr id="5" name="Rounded Rectangle 4"/>
          <p:cNvSpPr/>
          <p:nvPr/>
        </p:nvSpPr>
        <p:spPr>
          <a:xfrm>
            <a:off x="0" y="2832100"/>
            <a:ext cx="6019800" cy="4025900"/>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chemeClr val="tx1"/>
                </a:solidFill>
              </a:rPr>
              <a:t>Intentionally choose to see others promoted, honored and advanced</a:t>
            </a:r>
            <a:endParaRPr lang="en-US" sz="3600" b="1" dirty="0">
              <a:solidFill>
                <a:schemeClr val="tx1"/>
              </a:solidFill>
            </a:endParaRPr>
          </a:p>
        </p:txBody>
      </p:sp>
    </p:spTree>
    <p:extLst>
      <p:ext uri="{BB962C8B-B14F-4D97-AF65-F5344CB8AC3E}">
        <p14:creationId xmlns:p14="http://schemas.microsoft.com/office/powerpoint/2010/main" val="62724606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solidFill>
                  <a:schemeClr val="bg1"/>
                </a:solidFill>
              </a:rPr>
              <a:t>Luke 14:7-11</a:t>
            </a:r>
            <a:endParaRPr lang="en-US" sz="6000" b="1" dirty="0">
              <a:solidFill>
                <a:schemeClr val="bg1"/>
              </a:solidFill>
            </a:endParaRPr>
          </a:p>
        </p:txBody>
      </p:sp>
      <p:sp>
        <p:nvSpPr>
          <p:cNvPr id="3" name="Content Placeholder 2"/>
          <p:cNvSpPr>
            <a:spLocks noGrp="1"/>
          </p:cNvSpPr>
          <p:nvPr>
            <p:ph idx="1"/>
          </p:nvPr>
        </p:nvSpPr>
        <p:spPr/>
        <p:txBody>
          <a:bodyPr>
            <a:normAutofit/>
          </a:bodyPr>
          <a:lstStyle/>
          <a:p>
            <a:pPr marL="800100" lvl="1" indent="-342900" eaLnBrk="0" fontAlgn="base" hangingPunct="0">
              <a:spcBef>
                <a:spcPct val="20000"/>
              </a:spcBef>
              <a:spcAft>
                <a:spcPct val="0"/>
              </a:spcAft>
              <a:buNone/>
            </a:pPr>
            <a:r>
              <a:rPr lang="en-US" sz="3300" dirty="0">
                <a:solidFill>
                  <a:schemeClr val="bg1"/>
                </a:solidFill>
              </a:rPr>
              <a:t>10 But when you are invited, </a:t>
            </a:r>
            <a:r>
              <a:rPr lang="en-US" sz="3300" u="sng" dirty="0">
                <a:solidFill>
                  <a:schemeClr val="bg1"/>
                </a:solidFill>
              </a:rPr>
              <a:t>go and recline at the last place</a:t>
            </a:r>
            <a:r>
              <a:rPr lang="en-US" sz="3300" dirty="0">
                <a:solidFill>
                  <a:schemeClr val="bg1"/>
                </a:solidFill>
              </a:rPr>
              <a:t>, so that when the one who has invited you comes, he may say to you, ‘Friend, move up higher’; then you will have honor in the sight of all who are at the table with you. 11 For everyone who exalts himself will be humbled, and he who humbles himself will be exalted.”</a:t>
            </a: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ounded Rectangular Callout 3"/>
          <p:cNvSpPr/>
          <p:nvPr/>
        </p:nvSpPr>
        <p:spPr>
          <a:xfrm>
            <a:off x="6413500" y="2971800"/>
            <a:ext cx="5778500" cy="3886200"/>
          </a:xfrm>
          <a:prstGeom prst="wedgeRoundRectCallout">
            <a:avLst>
              <a:gd name="adj1" fmla="val -18139"/>
              <a:gd name="adj2" fmla="val -67653"/>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smtClean="0">
                <a:solidFill>
                  <a:schemeClr val="tx1"/>
                </a:solidFill>
              </a:rPr>
              <a:t>Intentionally choose to go and seek out the lesser place</a:t>
            </a:r>
            <a:endParaRPr lang="en-US" sz="4000" b="1" dirty="0">
              <a:solidFill>
                <a:schemeClr val="tx1"/>
              </a:solidFill>
            </a:endParaRPr>
          </a:p>
        </p:txBody>
      </p:sp>
      <p:sp>
        <p:nvSpPr>
          <p:cNvPr id="5" name="Rounded Rectangle 4"/>
          <p:cNvSpPr/>
          <p:nvPr/>
        </p:nvSpPr>
        <p:spPr>
          <a:xfrm>
            <a:off x="0" y="2730500"/>
            <a:ext cx="6413500" cy="4127500"/>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smtClean="0">
                <a:solidFill>
                  <a:schemeClr val="tx1"/>
                </a:solidFill>
              </a:rPr>
              <a:t>What does this passage not say?</a:t>
            </a:r>
          </a:p>
          <a:p>
            <a:endParaRPr lang="en-US" sz="3200" dirty="0" smtClean="0">
              <a:solidFill>
                <a:schemeClr val="tx1"/>
              </a:solidFill>
            </a:endParaRPr>
          </a:p>
          <a:p>
            <a:endParaRPr lang="en-US" sz="3200" dirty="0" smtClean="0">
              <a:solidFill>
                <a:schemeClr val="tx1"/>
              </a:solidFill>
            </a:endParaRPr>
          </a:p>
          <a:p>
            <a:endParaRPr lang="en-US" sz="3200" dirty="0">
              <a:solidFill>
                <a:schemeClr val="tx1"/>
              </a:solidFill>
            </a:endParaRPr>
          </a:p>
          <a:p>
            <a:endParaRPr lang="en-US" sz="3200" dirty="0" smtClean="0">
              <a:solidFill>
                <a:schemeClr val="tx1"/>
              </a:solidFill>
            </a:endParaRPr>
          </a:p>
          <a:p>
            <a:endParaRPr lang="en-US" sz="3200" dirty="0" smtClean="0">
              <a:solidFill>
                <a:schemeClr val="tx1"/>
              </a:solidFill>
            </a:endParaRPr>
          </a:p>
          <a:p>
            <a:pPr algn="ctr"/>
            <a:endParaRPr lang="en-US" dirty="0">
              <a:solidFill>
                <a:schemeClr val="tx1"/>
              </a:solidFill>
            </a:endParaRPr>
          </a:p>
        </p:txBody>
      </p:sp>
    </p:spTree>
    <p:extLst>
      <p:ext uri="{BB962C8B-B14F-4D97-AF65-F5344CB8AC3E}">
        <p14:creationId xmlns:p14="http://schemas.microsoft.com/office/powerpoint/2010/main" val="262078588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solidFill>
                  <a:schemeClr val="bg1"/>
                </a:solidFill>
              </a:rPr>
              <a:t>Luke 14:7-11</a:t>
            </a:r>
            <a:endParaRPr lang="en-US" sz="6000" b="1" dirty="0">
              <a:solidFill>
                <a:schemeClr val="bg1"/>
              </a:solidFill>
            </a:endParaRPr>
          </a:p>
        </p:txBody>
      </p:sp>
      <p:sp>
        <p:nvSpPr>
          <p:cNvPr id="3" name="Content Placeholder 2"/>
          <p:cNvSpPr>
            <a:spLocks noGrp="1"/>
          </p:cNvSpPr>
          <p:nvPr>
            <p:ph idx="1"/>
          </p:nvPr>
        </p:nvSpPr>
        <p:spPr/>
        <p:txBody>
          <a:bodyPr>
            <a:normAutofit/>
          </a:bodyPr>
          <a:lstStyle/>
          <a:p>
            <a:pPr marL="800100" lvl="1" indent="-342900" eaLnBrk="0" fontAlgn="base" hangingPunct="0">
              <a:spcBef>
                <a:spcPct val="20000"/>
              </a:spcBef>
              <a:spcAft>
                <a:spcPct val="0"/>
              </a:spcAft>
              <a:buNone/>
            </a:pPr>
            <a:r>
              <a:rPr lang="en-US" sz="3300" dirty="0">
                <a:solidFill>
                  <a:schemeClr val="bg1"/>
                </a:solidFill>
              </a:rPr>
              <a:t>10 But when you are invited, </a:t>
            </a:r>
            <a:r>
              <a:rPr lang="en-US" sz="3300" u="sng" dirty="0">
                <a:solidFill>
                  <a:schemeClr val="bg1"/>
                </a:solidFill>
              </a:rPr>
              <a:t>go and recline at the last place</a:t>
            </a:r>
            <a:r>
              <a:rPr lang="en-US" sz="3300" dirty="0">
                <a:solidFill>
                  <a:schemeClr val="bg1"/>
                </a:solidFill>
              </a:rPr>
              <a:t>, so that when the one who has invited you comes, he may say to you, ‘Friend, move up higher’; then you will have honor in the sight of all who are at the table with you. 11 For everyone who exalts himself will be humbled, and he who humbles himself will be exalted.”</a:t>
            </a: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ounded Rectangular Callout 3"/>
          <p:cNvSpPr/>
          <p:nvPr/>
        </p:nvSpPr>
        <p:spPr>
          <a:xfrm>
            <a:off x="6413500" y="2971800"/>
            <a:ext cx="5778500" cy="3886200"/>
          </a:xfrm>
          <a:prstGeom prst="wedgeRoundRectCallout">
            <a:avLst>
              <a:gd name="adj1" fmla="val -18139"/>
              <a:gd name="adj2" fmla="val -67653"/>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smtClean="0">
                <a:solidFill>
                  <a:schemeClr val="tx1"/>
                </a:solidFill>
              </a:rPr>
              <a:t>Intentionally choose to go and seek out the lesser place</a:t>
            </a:r>
            <a:endParaRPr lang="en-US" sz="4000" b="1" dirty="0">
              <a:solidFill>
                <a:schemeClr val="tx1"/>
              </a:solidFill>
            </a:endParaRPr>
          </a:p>
        </p:txBody>
      </p:sp>
      <p:sp>
        <p:nvSpPr>
          <p:cNvPr id="5" name="Rounded Rectangle 4"/>
          <p:cNvSpPr/>
          <p:nvPr/>
        </p:nvSpPr>
        <p:spPr>
          <a:xfrm>
            <a:off x="0" y="2730500"/>
            <a:ext cx="6413500" cy="4127500"/>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smtClean="0">
                <a:solidFill>
                  <a:schemeClr val="tx1"/>
                </a:solidFill>
              </a:rPr>
              <a:t>What does this passage not say?</a:t>
            </a:r>
          </a:p>
          <a:p>
            <a:endParaRPr lang="en-US" sz="1000" dirty="0" smtClean="0">
              <a:solidFill>
                <a:schemeClr val="tx1"/>
              </a:solidFill>
            </a:endParaRPr>
          </a:p>
          <a:p>
            <a:pPr marL="457200" indent="-457200">
              <a:buFontTx/>
              <a:buChar char="-"/>
            </a:pPr>
            <a:r>
              <a:rPr lang="en-US" sz="3200" dirty="0" smtClean="0">
                <a:solidFill>
                  <a:schemeClr val="tx1"/>
                </a:solidFill>
              </a:rPr>
              <a:t>Unless you are being overlooked</a:t>
            </a:r>
          </a:p>
          <a:p>
            <a:pPr marL="457200" indent="-457200">
              <a:buFontTx/>
              <a:buChar char="-"/>
            </a:pPr>
            <a:endParaRPr lang="en-US" sz="1000" dirty="0" smtClean="0">
              <a:solidFill>
                <a:schemeClr val="tx1"/>
              </a:solidFill>
            </a:endParaRPr>
          </a:p>
          <a:p>
            <a:pPr marL="457200" indent="-457200">
              <a:buFontTx/>
              <a:buChar char="-"/>
            </a:pPr>
            <a:r>
              <a:rPr lang="en-US" sz="3200" dirty="0" smtClean="0">
                <a:solidFill>
                  <a:schemeClr val="tx1"/>
                </a:solidFill>
              </a:rPr>
              <a:t>Unless people are keeping you down</a:t>
            </a:r>
          </a:p>
          <a:p>
            <a:pPr marL="457200" indent="-457200">
              <a:buFontTx/>
              <a:buChar char="-"/>
            </a:pPr>
            <a:endParaRPr lang="en-US" sz="1000" dirty="0" smtClean="0">
              <a:solidFill>
                <a:schemeClr val="tx1"/>
              </a:solidFill>
            </a:endParaRPr>
          </a:p>
          <a:p>
            <a:pPr marL="457200" indent="-457200">
              <a:buFontTx/>
              <a:buChar char="-"/>
            </a:pPr>
            <a:r>
              <a:rPr lang="en-US" sz="3200" dirty="0" smtClean="0">
                <a:solidFill>
                  <a:schemeClr val="tx1"/>
                </a:solidFill>
              </a:rPr>
              <a:t>Unless you really should be in that seat </a:t>
            </a:r>
            <a:endParaRPr lang="en-US" dirty="0">
              <a:solidFill>
                <a:schemeClr val="tx1"/>
              </a:solidFill>
            </a:endParaRPr>
          </a:p>
        </p:txBody>
      </p:sp>
    </p:spTree>
    <p:extLst>
      <p:ext uri="{BB962C8B-B14F-4D97-AF65-F5344CB8AC3E}">
        <p14:creationId xmlns:p14="http://schemas.microsoft.com/office/powerpoint/2010/main" val="197127636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solidFill>
                  <a:schemeClr val="bg1"/>
                </a:solidFill>
              </a:rPr>
              <a:t>Luke 14:7-11</a:t>
            </a:r>
            <a:endParaRPr lang="en-US" sz="6000" b="1" dirty="0">
              <a:solidFill>
                <a:schemeClr val="bg1"/>
              </a:solidFill>
            </a:endParaRPr>
          </a:p>
        </p:txBody>
      </p:sp>
      <p:sp>
        <p:nvSpPr>
          <p:cNvPr id="3" name="Content Placeholder 2"/>
          <p:cNvSpPr>
            <a:spLocks noGrp="1"/>
          </p:cNvSpPr>
          <p:nvPr>
            <p:ph idx="1"/>
          </p:nvPr>
        </p:nvSpPr>
        <p:spPr/>
        <p:txBody>
          <a:bodyPr>
            <a:normAutofit/>
          </a:bodyPr>
          <a:lstStyle/>
          <a:p>
            <a:pPr marL="800100" lvl="1" indent="-342900" eaLnBrk="0" fontAlgn="base" hangingPunct="0">
              <a:spcBef>
                <a:spcPct val="20000"/>
              </a:spcBef>
              <a:spcAft>
                <a:spcPct val="0"/>
              </a:spcAft>
              <a:buNone/>
            </a:pPr>
            <a:r>
              <a:rPr lang="en-US" sz="3300" dirty="0">
                <a:solidFill>
                  <a:schemeClr val="bg1"/>
                </a:solidFill>
              </a:rPr>
              <a:t>10 But when you are invited, go and recline at the last place, </a:t>
            </a:r>
            <a:r>
              <a:rPr lang="en-US" sz="3300" u="sng" dirty="0">
                <a:solidFill>
                  <a:schemeClr val="bg1"/>
                </a:solidFill>
              </a:rPr>
              <a:t>so that when the one who has invited you comes, he may say to you, </a:t>
            </a:r>
            <a:r>
              <a:rPr lang="en-US" sz="3300" dirty="0">
                <a:solidFill>
                  <a:schemeClr val="bg1"/>
                </a:solidFill>
              </a:rPr>
              <a:t>‘Friend, move up higher’; then you will have honor in the sight of all who are at the table with you. 11 For everyone who exalts himself will be humbled, and he who humbles himself will be exalted.”</a:t>
            </a: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359378606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solidFill>
                  <a:schemeClr val="bg1"/>
                </a:solidFill>
              </a:rPr>
              <a:t>Luke 14:7-11</a:t>
            </a:r>
            <a:endParaRPr lang="en-US" sz="6000" b="1" dirty="0">
              <a:solidFill>
                <a:schemeClr val="bg1"/>
              </a:solidFill>
            </a:endParaRPr>
          </a:p>
        </p:txBody>
      </p:sp>
      <p:sp>
        <p:nvSpPr>
          <p:cNvPr id="3" name="Content Placeholder 2"/>
          <p:cNvSpPr>
            <a:spLocks noGrp="1"/>
          </p:cNvSpPr>
          <p:nvPr>
            <p:ph idx="1"/>
          </p:nvPr>
        </p:nvSpPr>
        <p:spPr/>
        <p:txBody>
          <a:bodyPr>
            <a:normAutofit/>
          </a:bodyPr>
          <a:lstStyle/>
          <a:p>
            <a:pPr marL="800100" lvl="1" indent="-342900" eaLnBrk="0" fontAlgn="base" hangingPunct="0">
              <a:spcBef>
                <a:spcPct val="20000"/>
              </a:spcBef>
              <a:spcAft>
                <a:spcPct val="0"/>
              </a:spcAft>
              <a:buNone/>
            </a:pPr>
            <a:r>
              <a:rPr lang="en-US" sz="3300" dirty="0">
                <a:solidFill>
                  <a:schemeClr val="bg1"/>
                </a:solidFill>
              </a:rPr>
              <a:t>10 But when you are invited, go and recline at the last place, </a:t>
            </a:r>
            <a:r>
              <a:rPr lang="en-US" sz="3300" u="sng" dirty="0">
                <a:solidFill>
                  <a:schemeClr val="bg1"/>
                </a:solidFill>
              </a:rPr>
              <a:t>so that when the one who has invited you comes, he may say to you</a:t>
            </a:r>
            <a:r>
              <a:rPr lang="en-US" sz="3300" dirty="0">
                <a:solidFill>
                  <a:schemeClr val="bg1"/>
                </a:solidFill>
              </a:rPr>
              <a:t>, ‘Friend, move up higher’; then you will have honor in the sight of all who are at the table with you. 11 For everyone who exalts himself will be humbled, and he who humbles himself will be exalted.”</a:t>
            </a: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ounded Rectangle 3"/>
          <p:cNvSpPr/>
          <p:nvPr/>
        </p:nvSpPr>
        <p:spPr>
          <a:xfrm>
            <a:off x="6604000" y="2857500"/>
            <a:ext cx="5588000" cy="40005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solidFill>
              </a:rPr>
              <a:t>Who has the final say?</a:t>
            </a:r>
            <a:endParaRPr lang="en-US" sz="3200" b="1" dirty="0">
              <a:solidFill>
                <a:schemeClr val="tx1"/>
              </a:solidFill>
            </a:endParaRPr>
          </a:p>
        </p:txBody>
      </p:sp>
    </p:spTree>
    <p:extLst>
      <p:ext uri="{BB962C8B-B14F-4D97-AF65-F5344CB8AC3E}">
        <p14:creationId xmlns:p14="http://schemas.microsoft.com/office/powerpoint/2010/main" val="367787064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solidFill>
                  <a:schemeClr val="bg1"/>
                </a:solidFill>
              </a:rPr>
              <a:t>Luke 14:7-11</a:t>
            </a:r>
            <a:endParaRPr lang="en-US" sz="6000" b="1" dirty="0">
              <a:solidFill>
                <a:schemeClr val="bg1"/>
              </a:solidFill>
            </a:endParaRPr>
          </a:p>
        </p:txBody>
      </p:sp>
      <p:sp>
        <p:nvSpPr>
          <p:cNvPr id="3" name="Content Placeholder 2"/>
          <p:cNvSpPr>
            <a:spLocks noGrp="1"/>
          </p:cNvSpPr>
          <p:nvPr>
            <p:ph idx="1"/>
          </p:nvPr>
        </p:nvSpPr>
        <p:spPr/>
        <p:txBody>
          <a:bodyPr>
            <a:normAutofit/>
          </a:bodyPr>
          <a:lstStyle/>
          <a:p>
            <a:pPr marL="800100" lvl="1" indent="-342900" eaLnBrk="0" fontAlgn="base" hangingPunct="0">
              <a:spcBef>
                <a:spcPct val="20000"/>
              </a:spcBef>
              <a:spcAft>
                <a:spcPct val="0"/>
              </a:spcAft>
              <a:buNone/>
            </a:pPr>
            <a:r>
              <a:rPr lang="en-US" sz="3300" dirty="0">
                <a:solidFill>
                  <a:schemeClr val="bg1"/>
                </a:solidFill>
              </a:rPr>
              <a:t>10 But when you are invited, go and recline at the last place, </a:t>
            </a:r>
            <a:r>
              <a:rPr lang="en-US" sz="3300" u="sng" dirty="0">
                <a:solidFill>
                  <a:schemeClr val="bg1"/>
                </a:solidFill>
              </a:rPr>
              <a:t>so that when the one who has invited you comes, he may say to you</a:t>
            </a:r>
            <a:r>
              <a:rPr lang="en-US" sz="3300" dirty="0">
                <a:solidFill>
                  <a:schemeClr val="bg1"/>
                </a:solidFill>
              </a:rPr>
              <a:t>, ‘Friend, move up higher’; then you will have honor in the sight of all who are at the table with you. 11 For everyone who exalts himself will be humbled, and he who humbles himself will be exalted.”</a:t>
            </a: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ounded Rectangle 3"/>
          <p:cNvSpPr/>
          <p:nvPr/>
        </p:nvSpPr>
        <p:spPr>
          <a:xfrm>
            <a:off x="6604000" y="2857500"/>
            <a:ext cx="5588000" cy="40005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solidFill>
              </a:rPr>
              <a:t>Who has the final say?</a:t>
            </a:r>
            <a:endParaRPr lang="en-US" sz="3200" b="1" dirty="0">
              <a:solidFill>
                <a:schemeClr val="tx1"/>
              </a:solidFill>
            </a:endParaRPr>
          </a:p>
        </p:txBody>
      </p:sp>
      <p:sp>
        <p:nvSpPr>
          <p:cNvPr id="5" name="Rounded Rectangle 4"/>
          <p:cNvSpPr/>
          <p:nvPr/>
        </p:nvSpPr>
        <p:spPr>
          <a:xfrm>
            <a:off x="0" y="50800"/>
            <a:ext cx="12192000" cy="2806700"/>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smtClean="0">
                <a:solidFill>
                  <a:schemeClr val="tx1"/>
                </a:solidFill>
              </a:rPr>
              <a:t>Let God be your PR manager.</a:t>
            </a:r>
            <a:endParaRPr lang="en-US" sz="6000" b="1" dirty="0">
              <a:solidFill>
                <a:schemeClr val="tx1"/>
              </a:solidFill>
            </a:endParaRPr>
          </a:p>
        </p:txBody>
      </p:sp>
    </p:spTree>
    <p:extLst>
      <p:ext uri="{BB962C8B-B14F-4D97-AF65-F5344CB8AC3E}">
        <p14:creationId xmlns:p14="http://schemas.microsoft.com/office/powerpoint/2010/main" val="19437410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solidFill>
                  <a:schemeClr val="bg1"/>
                </a:solidFill>
              </a:rPr>
              <a:t>Luke 14:7-11</a:t>
            </a:r>
            <a:endParaRPr lang="en-US" sz="6000" b="1" dirty="0">
              <a:solidFill>
                <a:schemeClr val="bg1"/>
              </a:solidFill>
            </a:endParaRPr>
          </a:p>
        </p:txBody>
      </p:sp>
      <p:sp>
        <p:nvSpPr>
          <p:cNvPr id="3" name="Content Placeholder 2"/>
          <p:cNvSpPr>
            <a:spLocks noGrp="1"/>
          </p:cNvSpPr>
          <p:nvPr>
            <p:ph idx="1"/>
          </p:nvPr>
        </p:nvSpPr>
        <p:spPr/>
        <p:txBody>
          <a:bodyPr>
            <a:normAutofit/>
          </a:bodyPr>
          <a:lstStyle/>
          <a:p>
            <a:pPr marL="800100" lvl="1" indent="-342900" eaLnBrk="0" fontAlgn="base" hangingPunct="0">
              <a:spcBef>
                <a:spcPct val="20000"/>
              </a:spcBef>
              <a:spcAft>
                <a:spcPct val="0"/>
              </a:spcAft>
              <a:buNone/>
            </a:pPr>
            <a:r>
              <a:rPr lang="en-US" sz="3300" dirty="0">
                <a:solidFill>
                  <a:schemeClr val="bg1"/>
                </a:solidFill>
              </a:rPr>
              <a:t>10 But when you are invited, go and recline at the last place, so that when the one who has invited you comes, he may say to you, </a:t>
            </a:r>
            <a:r>
              <a:rPr lang="en-US" sz="3300" u="sng" dirty="0">
                <a:solidFill>
                  <a:schemeClr val="bg1"/>
                </a:solidFill>
              </a:rPr>
              <a:t>‘Friend, move up higher’; then you will have honor in the sight of all who are at the table with you</a:t>
            </a:r>
            <a:r>
              <a:rPr lang="en-US" sz="3300" dirty="0">
                <a:solidFill>
                  <a:schemeClr val="bg1"/>
                </a:solidFill>
              </a:rPr>
              <a:t>. 11 For everyone who exalts himself will be humbled, and he who humbles himself will be exalted.”</a:t>
            </a: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419199018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solidFill>
                  <a:schemeClr val="bg1"/>
                </a:solidFill>
              </a:rPr>
              <a:t>Luke 14:7-11</a:t>
            </a:r>
            <a:endParaRPr lang="en-US" sz="6000" b="1" dirty="0">
              <a:solidFill>
                <a:schemeClr val="bg1"/>
              </a:solidFill>
            </a:endParaRPr>
          </a:p>
        </p:txBody>
      </p:sp>
      <p:sp>
        <p:nvSpPr>
          <p:cNvPr id="3" name="Content Placeholder 2"/>
          <p:cNvSpPr>
            <a:spLocks noGrp="1"/>
          </p:cNvSpPr>
          <p:nvPr>
            <p:ph idx="1"/>
          </p:nvPr>
        </p:nvSpPr>
        <p:spPr/>
        <p:txBody>
          <a:bodyPr>
            <a:normAutofit/>
          </a:bodyPr>
          <a:lstStyle/>
          <a:p>
            <a:pPr marL="800100" lvl="1" indent="-342900" eaLnBrk="0" fontAlgn="base" hangingPunct="0">
              <a:spcBef>
                <a:spcPct val="20000"/>
              </a:spcBef>
              <a:spcAft>
                <a:spcPct val="0"/>
              </a:spcAft>
              <a:buNone/>
            </a:pPr>
            <a:r>
              <a:rPr lang="en-US" sz="3300" dirty="0">
                <a:solidFill>
                  <a:schemeClr val="bg1"/>
                </a:solidFill>
              </a:rPr>
              <a:t>10 But when you are invited, go and recline at the last place, so that when the one who has invited you comes, he may say to you, </a:t>
            </a:r>
            <a:r>
              <a:rPr lang="en-US" sz="3300" u="sng" dirty="0">
                <a:solidFill>
                  <a:schemeClr val="bg1"/>
                </a:solidFill>
              </a:rPr>
              <a:t>‘Friend, move up higher’; then you will have honor in the sight of all who are at the table with you</a:t>
            </a:r>
            <a:r>
              <a:rPr lang="en-US" sz="3300" dirty="0">
                <a:solidFill>
                  <a:schemeClr val="bg1"/>
                </a:solidFill>
              </a:rPr>
              <a:t>. 11 For everyone who exalts himself will be humbled, and he who humbles himself will be exalted.”</a:t>
            </a: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ounded Rectangle 3"/>
          <p:cNvSpPr/>
          <p:nvPr/>
        </p:nvSpPr>
        <p:spPr>
          <a:xfrm>
            <a:off x="5943600" y="3670300"/>
            <a:ext cx="6248400" cy="31877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solidFill>
              </a:rPr>
              <a:t>You will be honored by  God … and people will see that</a:t>
            </a:r>
          </a:p>
          <a:p>
            <a:pPr algn="ctr"/>
            <a:endParaRPr lang="en-US" sz="3200" b="1" dirty="0"/>
          </a:p>
        </p:txBody>
      </p:sp>
    </p:spTree>
    <p:extLst>
      <p:ext uri="{BB962C8B-B14F-4D97-AF65-F5344CB8AC3E}">
        <p14:creationId xmlns:p14="http://schemas.microsoft.com/office/powerpoint/2010/main" val="67173072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solidFill>
                  <a:schemeClr val="bg1"/>
                </a:solidFill>
              </a:rPr>
              <a:t>Luke 14:7-11</a:t>
            </a:r>
            <a:endParaRPr lang="en-US" sz="6000" b="1" dirty="0">
              <a:solidFill>
                <a:schemeClr val="bg1"/>
              </a:solidFill>
            </a:endParaRPr>
          </a:p>
        </p:txBody>
      </p:sp>
      <p:sp>
        <p:nvSpPr>
          <p:cNvPr id="3" name="Content Placeholder 2"/>
          <p:cNvSpPr>
            <a:spLocks noGrp="1"/>
          </p:cNvSpPr>
          <p:nvPr>
            <p:ph idx="1"/>
          </p:nvPr>
        </p:nvSpPr>
        <p:spPr/>
        <p:txBody>
          <a:bodyPr>
            <a:normAutofit/>
          </a:bodyPr>
          <a:lstStyle/>
          <a:p>
            <a:pPr marL="800100" lvl="1" indent="-342900" eaLnBrk="0" fontAlgn="base" hangingPunct="0">
              <a:spcBef>
                <a:spcPct val="20000"/>
              </a:spcBef>
              <a:spcAft>
                <a:spcPct val="0"/>
              </a:spcAft>
              <a:buNone/>
            </a:pPr>
            <a:r>
              <a:rPr lang="en-US" sz="3300" dirty="0">
                <a:solidFill>
                  <a:schemeClr val="bg1"/>
                </a:solidFill>
              </a:rPr>
              <a:t>10 But when you are invited, go and recline at the last place, so that when the one who has invited you comes, he may say to you, ‘Friend, move up higher’; then you will have honor in the sight of all who are at the table with you. 11 </a:t>
            </a:r>
            <a:r>
              <a:rPr lang="en-US" sz="3300" u="sng" dirty="0">
                <a:solidFill>
                  <a:schemeClr val="bg1"/>
                </a:solidFill>
              </a:rPr>
              <a:t>For everyone who exalts himself will be humbled, and he who humbles himself will be exalted</a:t>
            </a:r>
            <a:r>
              <a:rPr lang="en-US" sz="3300" dirty="0">
                <a:solidFill>
                  <a:schemeClr val="bg1"/>
                </a:solidFill>
              </a:rPr>
              <a:t>.”</a:t>
            </a: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39063248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This is almost “Un-American”</a:t>
            </a:r>
          </a:p>
        </p:txBody>
      </p:sp>
      <p:sp>
        <p:nvSpPr>
          <p:cNvPr id="3" name="Content Placeholder 2"/>
          <p:cNvSpPr>
            <a:spLocks noGrp="1"/>
          </p:cNvSpPr>
          <p:nvPr>
            <p:ph idx="1"/>
          </p:nvPr>
        </p:nvSpPr>
        <p:spPr/>
        <p:txBody>
          <a:bodyPr/>
          <a:lstStyle/>
          <a:p>
            <a:pPr marL="800100" lvl="1" indent="-342900" eaLnBrk="0" fontAlgn="base" hangingPunct="0">
              <a:spcBef>
                <a:spcPct val="20000"/>
              </a:spcBef>
              <a:spcAft>
                <a:spcPct val="0"/>
              </a:spcAft>
              <a:buNone/>
            </a:pPr>
            <a:r>
              <a:rPr lang="en-US" sz="3200" dirty="0" smtClean="0">
                <a:solidFill>
                  <a:schemeClr val="bg1"/>
                </a:solidFill>
              </a:rPr>
              <a:t>The times we live in:</a:t>
            </a:r>
          </a:p>
          <a:p>
            <a:pPr marL="800100" lvl="1" indent="-342900" eaLnBrk="0" fontAlgn="base" hangingPunct="0">
              <a:spcBef>
                <a:spcPct val="20000"/>
              </a:spcBef>
              <a:spcAft>
                <a:spcPct val="0"/>
              </a:spcAft>
              <a:buNone/>
            </a:pPr>
            <a:r>
              <a:rPr lang="en-US" sz="3200" dirty="0" smtClean="0">
                <a:solidFill>
                  <a:schemeClr val="bg1"/>
                </a:solidFill>
              </a:rPr>
              <a:t>The legacy of “rugged individualism”</a:t>
            </a:r>
          </a:p>
          <a:p>
            <a:pPr marL="800100" lvl="1" indent="-342900" eaLnBrk="0" fontAlgn="base" hangingPunct="0">
              <a:spcBef>
                <a:spcPct val="20000"/>
              </a:spcBef>
              <a:spcAft>
                <a:spcPct val="0"/>
              </a:spcAft>
              <a:buNone/>
            </a:pPr>
            <a:r>
              <a:rPr lang="en-US" sz="3200" dirty="0" smtClean="0">
                <a:solidFill>
                  <a:schemeClr val="bg1"/>
                </a:solidFill>
              </a:rPr>
              <a:t>The legacy of the “boomer” generation</a:t>
            </a:r>
          </a:p>
          <a:p>
            <a:pPr marL="800100" lvl="1" indent="-342900" eaLnBrk="0" fontAlgn="base" hangingPunct="0">
              <a:spcBef>
                <a:spcPct val="20000"/>
              </a:spcBef>
              <a:spcAft>
                <a:spcPct val="0"/>
              </a:spcAft>
              <a:buNone/>
            </a:pPr>
            <a:r>
              <a:rPr lang="en-US" sz="3200" dirty="0" smtClean="0">
                <a:solidFill>
                  <a:schemeClr val="bg1"/>
                </a:solidFill>
              </a:rPr>
              <a:t>Corporate ladder climbing </a:t>
            </a:r>
          </a:p>
          <a:p>
            <a:pPr marL="800100" lvl="1" indent="-342900" eaLnBrk="0" fontAlgn="base" hangingPunct="0">
              <a:spcBef>
                <a:spcPct val="20000"/>
              </a:spcBef>
              <a:spcAft>
                <a:spcPct val="0"/>
              </a:spcAft>
              <a:buNone/>
            </a:pPr>
            <a:r>
              <a:rPr lang="en-US" sz="3200" dirty="0" smtClean="0">
                <a:solidFill>
                  <a:schemeClr val="bg1"/>
                </a:solidFill>
              </a:rPr>
              <a:t>The rise of “identity politics” and the fight for rights</a:t>
            </a:r>
          </a:p>
          <a:p>
            <a:pPr marL="800100" lvl="1" indent="-342900" eaLnBrk="0" fontAlgn="base" hangingPunct="0">
              <a:spcBef>
                <a:spcPct val="20000"/>
              </a:spcBef>
              <a:spcAft>
                <a:spcPct val="0"/>
              </a:spcAft>
              <a:buNone/>
            </a:pPr>
            <a:r>
              <a:rPr lang="en-US" sz="3200" dirty="0" smtClean="0">
                <a:solidFill>
                  <a:schemeClr val="bg1"/>
                </a:solidFill>
              </a:rPr>
              <a:t>The base nature of man – “the boastful pride of life” 1 John 2:16</a:t>
            </a:r>
          </a:p>
          <a:p>
            <a:pPr marL="800100" lvl="1" indent="-342900" eaLnBrk="0" fontAlgn="base" hangingPunct="0">
              <a:spcBef>
                <a:spcPct val="20000"/>
              </a:spcBef>
              <a:spcAft>
                <a:spcPct val="0"/>
              </a:spcAft>
              <a:buNone/>
            </a:pPr>
            <a:r>
              <a:rPr lang="en-US" sz="3200" dirty="0" smtClean="0">
                <a:solidFill>
                  <a:schemeClr val="bg1"/>
                </a:solidFill>
              </a:rPr>
              <a:t>Result – alienated, unhappy people striving for respect… </a:t>
            </a: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1531665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solidFill>
                  <a:schemeClr val="bg1"/>
                </a:solidFill>
              </a:rPr>
              <a:t>Luke 14:7-11</a:t>
            </a:r>
            <a:endParaRPr lang="en-US" sz="6000" b="1" dirty="0">
              <a:solidFill>
                <a:schemeClr val="bg1"/>
              </a:solidFill>
            </a:endParaRPr>
          </a:p>
        </p:txBody>
      </p:sp>
      <p:sp>
        <p:nvSpPr>
          <p:cNvPr id="3" name="Content Placeholder 2"/>
          <p:cNvSpPr>
            <a:spLocks noGrp="1"/>
          </p:cNvSpPr>
          <p:nvPr>
            <p:ph idx="1"/>
          </p:nvPr>
        </p:nvSpPr>
        <p:spPr/>
        <p:txBody>
          <a:bodyPr>
            <a:normAutofit/>
          </a:bodyPr>
          <a:lstStyle/>
          <a:p>
            <a:pPr marL="800100" lvl="1" indent="-342900" eaLnBrk="0" fontAlgn="base" hangingPunct="0">
              <a:spcBef>
                <a:spcPct val="20000"/>
              </a:spcBef>
              <a:spcAft>
                <a:spcPct val="0"/>
              </a:spcAft>
              <a:buNone/>
            </a:pPr>
            <a:r>
              <a:rPr lang="en-US" sz="3300" dirty="0">
                <a:solidFill>
                  <a:schemeClr val="bg1"/>
                </a:solidFill>
              </a:rPr>
              <a:t>10 But when you are invited, go and recline at the last place, so that when the one who has invited you comes, he may say to you, ‘Friend, move up higher’; then you will have honor in the sight of all who are at the table with you. 11 </a:t>
            </a:r>
            <a:r>
              <a:rPr lang="en-US" sz="3300" u="sng" dirty="0">
                <a:solidFill>
                  <a:schemeClr val="bg1"/>
                </a:solidFill>
              </a:rPr>
              <a:t>For everyone who exalts himself will be humbled, and he who humbles himself will be exalted</a:t>
            </a:r>
            <a:r>
              <a:rPr lang="en-US" sz="3300" dirty="0">
                <a:solidFill>
                  <a:schemeClr val="bg1"/>
                </a:solidFill>
              </a:rPr>
              <a:t>.”</a:t>
            </a: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ounded Rectangle 3"/>
          <p:cNvSpPr/>
          <p:nvPr/>
        </p:nvSpPr>
        <p:spPr>
          <a:xfrm>
            <a:off x="0" y="0"/>
            <a:ext cx="12192000" cy="35687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chemeClr val="tx1"/>
                </a:solidFill>
              </a:rPr>
              <a:t>Lift your self up and God will lower you</a:t>
            </a:r>
          </a:p>
          <a:p>
            <a:pPr algn="ctr"/>
            <a:endParaRPr lang="en-US" sz="2000" b="1" dirty="0" smtClean="0">
              <a:solidFill>
                <a:schemeClr val="tx1"/>
              </a:solidFill>
            </a:endParaRPr>
          </a:p>
          <a:p>
            <a:pPr algn="ctr"/>
            <a:endParaRPr lang="en-US" sz="2000" b="1" dirty="0">
              <a:solidFill>
                <a:schemeClr val="tx1"/>
              </a:solidFill>
            </a:endParaRPr>
          </a:p>
          <a:p>
            <a:pPr algn="ctr"/>
            <a:endParaRPr lang="en-US" sz="3200" b="1" dirty="0" smtClean="0"/>
          </a:p>
          <a:p>
            <a:pPr algn="ctr"/>
            <a:endParaRPr lang="en-US" sz="3200" b="1" dirty="0"/>
          </a:p>
          <a:p>
            <a:pPr algn="ctr"/>
            <a:endParaRPr lang="en-US" sz="3200" b="1" dirty="0"/>
          </a:p>
        </p:txBody>
      </p:sp>
    </p:spTree>
    <p:extLst>
      <p:ext uri="{BB962C8B-B14F-4D97-AF65-F5344CB8AC3E}">
        <p14:creationId xmlns:p14="http://schemas.microsoft.com/office/powerpoint/2010/main" val="408129227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solidFill>
                  <a:schemeClr val="bg1"/>
                </a:solidFill>
              </a:rPr>
              <a:t>Luke 14:7-11</a:t>
            </a:r>
            <a:endParaRPr lang="en-US" sz="6000" b="1" dirty="0">
              <a:solidFill>
                <a:schemeClr val="bg1"/>
              </a:solidFill>
            </a:endParaRPr>
          </a:p>
        </p:txBody>
      </p:sp>
      <p:sp>
        <p:nvSpPr>
          <p:cNvPr id="3" name="Content Placeholder 2"/>
          <p:cNvSpPr>
            <a:spLocks noGrp="1"/>
          </p:cNvSpPr>
          <p:nvPr>
            <p:ph idx="1"/>
          </p:nvPr>
        </p:nvSpPr>
        <p:spPr/>
        <p:txBody>
          <a:bodyPr>
            <a:normAutofit/>
          </a:bodyPr>
          <a:lstStyle/>
          <a:p>
            <a:pPr marL="800100" lvl="1" indent="-342900" eaLnBrk="0" fontAlgn="base" hangingPunct="0">
              <a:spcBef>
                <a:spcPct val="20000"/>
              </a:spcBef>
              <a:spcAft>
                <a:spcPct val="0"/>
              </a:spcAft>
              <a:buNone/>
            </a:pPr>
            <a:r>
              <a:rPr lang="en-US" sz="3300" dirty="0">
                <a:solidFill>
                  <a:schemeClr val="bg1"/>
                </a:solidFill>
              </a:rPr>
              <a:t>10 But when you are invited, go and recline at the last place, so that when the one who has invited you comes, he may say to you, ‘Friend, move up higher’; then you will have honor in the sight of all who are at the table with you. 11 </a:t>
            </a:r>
            <a:r>
              <a:rPr lang="en-US" sz="3300" u="sng" dirty="0">
                <a:solidFill>
                  <a:schemeClr val="bg1"/>
                </a:solidFill>
              </a:rPr>
              <a:t>For everyone who exalts himself will be humbled, and he who humbles himself will be exalted</a:t>
            </a:r>
            <a:r>
              <a:rPr lang="en-US" sz="3300" dirty="0">
                <a:solidFill>
                  <a:schemeClr val="bg1"/>
                </a:solidFill>
              </a:rPr>
              <a:t>.”</a:t>
            </a: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ounded Rectangle 3"/>
          <p:cNvSpPr/>
          <p:nvPr/>
        </p:nvSpPr>
        <p:spPr>
          <a:xfrm>
            <a:off x="0" y="0"/>
            <a:ext cx="12192000" cy="35687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chemeClr val="tx1"/>
                </a:solidFill>
              </a:rPr>
              <a:t>Lift your self up and God will lower you</a:t>
            </a:r>
          </a:p>
          <a:p>
            <a:pPr algn="ctr"/>
            <a:endParaRPr lang="en-US" sz="2000" b="1" dirty="0">
              <a:solidFill>
                <a:schemeClr val="tx1"/>
              </a:solidFill>
            </a:endParaRPr>
          </a:p>
          <a:p>
            <a:pPr algn="ctr"/>
            <a:r>
              <a:rPr lang="en-US" sz="3600" b="1" dirty="0" smtClean="0">
                <a:solidFill>
                  <a:schemeClr val="tx1"/>
                </a:solidFill>
              </a:rPr>
              <a:t>But </a:t>
            </a:r>
          </a:p>
          <a:p>
            <a:pPr algn="ctr"/>
            <a:endParaRPr lang="en-US" sz="2000" b="1" dirty="0" smtClean="0">
              <a:solidFill>
                <a:schemeClr val="tx1"/>
              </a:solidFill>
            </a:endParaRPr>
          </a:p>
          <a:p>
            <a:pPr algn="ctr"/>
            <a:r>
              <a:rPr lang="en-US" sz="3600" b="1" dirty="0" smtClean="0">
                <a:solidFill>
                  <a:schemeClr val="tx1"/>
                </a:solidFill>
              </a:rPr>
              <a:t>Those who lower themselves God will raise up</a:t>
            </a:r>
          </a:p>
          <a:p>
            <a:pPr algn="ctr"/>
            <a:endParaRPr lang="en-US" sz="3200" b="1" dirty="0"/>
          </a:p>
        </p:txBody>
      </p:sp>
    </p:spTree>
    <p:extLst>
      <p:ext uri="{BB962C8B-B14F-4D97-AF65-F5344CB8AC3E}">
        <p14:creationId xmlns:p14="http://schemas.microsoft.com/office/powerpoint/2010/main" val="297928562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solidFill>
                  <a:schemeClr val="bg1"/>
                </a:solidFill>
              </a:rPr>
              <a:t>Luke 14:7-11</a:t>
            </a:r>
            <a:endParaRPr lang="en-US" sz="6000" b="1" dirty="0">
              <a:solidFill>
                <a:schemeClr val="bg1"/>
              </a:solidFill>
            </a:endParaRPr>
          </a:p>
        </p:txBody>
      </p:sp>
      <p:sp>
        <p:nvSpPr>
          <p:cNvPr id="3" name="Content Placeholder 2"/>
          <p:cNvSpPr>
            <a:spLocks noGrp="1"/>
          </p:cNvSpPr>
          <p:nvPr>
            <p:ph idx="1"/>
          </p:nvPr>
        </p:nvSpPr>
        <p:spPr/>
        <p:txBody>
          <a:bodyPr>
            <a:normAutofit/>
          </a:bodyPr>
          <a:lstStyle/>
          <a:p>
            <a:pPr marL="800100" lvl="1" indent="-342900" eaLnBrk="0" fontAlgn="base" hangingPunct="0">
              <a:spcBef>
                <a:spcPct val="20000"/>
              </a:spcBef>
              <a:spcAft>
                <a:spcPct val="0"/>
              </a:spcAft>
              <a:buNone/>
            </a:pPr>
            <a:r>
              <a:rPr lang="en-US" sz="3300" dirty="0">
                <a:solidFill>
                  <a:schemeClr val="bg1"/>
                </a:solidFill>
              </a:rPr>
              <a:t>10 But when you are invited, go and recline at the last place, so that when the one who has invited you comes, he may say to you, ‘Friend, move up higher’; then you will have honor in the sight of all who are at the table with you. 11 </a:t>
            </a:r>
            <a:r>
              <a:rPr lang="en-US" sz="3300" u="sng" dirty="0">
                <a:solidFill>
                  <a:schemeClr val="bg1"/>
                </a:solidFill>
              </a:rPr>
              <a:t>For everyone who exalts himself will be humbled, and he who humbles himself will be exalted</a:t>
            </a:r>
            <a:r>
              <a:rPr lang="en-US" sz="3300" dirty="0">
                <a:solidFill>
                  <a:schemeClr val="bg1"/>
                </a:solidFill>
              </a:rPr>
              <a:t>.”</a:t>
            </a: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ounded Rectangle 3"/>
          <p:cNvSpPr/>
          <p:nvPr/>
        </p:nvSpPr>
        <p:spPr>
          <a:xfrm>
            <a:off x="0" y="0"/>
            <a:ext cx="12192000" cy="35687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chemeClr val="tx1"/>
                </a:solidFill>
              </a:rPr>
              <a:t>Lift your self up and God will lower you</a:t>
            </a:r>
          </a:p>
          <a:p>
            <a:pPr algn="ctr"/>
            <a:endParaRPr lang="en-US" sz="2000" b="1" dirty="0">
              <a:solidFill>
                <a:schemeClr val="tx1"/>
              </a:solidFill>
            </a:endParaRPr>
          </a:p>
          <a:p>
            <a:pPr algn="ctr"/>
            <a:r>
              <a:rPr lang="en-US" sz="3600" b="1" dirty="0" smtClean="0">
                <a:solidFill>
                  <a:schemeClr val="tx1"/>
                </a:solidFill>
              </a:rPr>
              <a:t>But </a:t>
            </a:r>
          </a:p>
          <a:p>
            <a:pPr algn="ctr"/>
            <a:endParaRPr lang="en-US" sz="2000" b="1" dirty="0" smtClean="0">
              <a:solidFill>
                <a:schemeClr val="tx1"/>
              </a:solidFill>
            </a:endParaRPr>
          </a:p>
          <a:p>
            <a:pPr algn="ctr"/>
            <a:r>
              <a:rPr lang="en-US" sz="3600" b="1" dirty="0" smtClean="0">
                <a:solidFill>
                  <a:schemeClr val="tx1"/>
                </a:solidFill>
              </a:rPr>
              <a:t>Those who lower themselves God will raise up</a:t>
            </a:r>
          </a:p>
          <a:p>
            <a:pPr algn="ctr"/>
            <a:endParaRPr lang="en-US" sz="3200" b="1" dirty="0"/>
          </a:p>
        </p:txBody>
      </p:sp>
      <p:sp>
        <p:nvSpPr>
          <p:cNvPr id="5" name="Rounded Rectangle 4"/>
          <p:cNvSpPr/>
          <p:nvPr/>
        </p:nvSpPr>
        <p:spPr>
          <a:xfrm>
            <a:off x="2006600" y="3568700"/>
            <a:ext cx="7632700" cy="3225800"/>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r>
              <a:rPr lang="en-US" dirty="0"/>
              <a:t/>
            </a:r>
            <a:br>
              <a:rPr lang="en-US" dirty="0"/>
            </a:br>
            <a:r>
              <a:rPr lang="en-US" sz="3200" dirty="0">
                <a:solidFill>
                  <a:schemeClr val="tx1"/>
                </a:solidFill>
              </a:rPr>
              <a:t>Therefore humble yourselves under the mighty hand of God, that He may exalt you at the proper </a:t>
            </a:r>
            <a:r>
              <a:rPr lang="en-US" sz="3200" dirty="0" smtClean="0">
                <a:solidFill>
                  <a:schemeClr val="tx1"/>
                </a:solidFill>
              </a:rPr>
              <a:t>time.</a:t>
            </a:r>
          </a:p>
          <a:p>
            <a:pPr algn="r"/>
            <a:r>
              <a:rPr lang="en-US" sz="3200" dirty="0" smtClean="0">
                <a:solidFill>
                  <a:schemeClr val="tx1"/>
                </a:solidFill>
              </a:rPr>
              <a:t>1 Peter 5:6</a:t>
            </a:r>
            <a:endParaRPr lang="en-US" sz="3200" dirty="0">
              <a:solidFill>
                <a:schemeClr val="tx1"/>
              </a:solidFill>
            </a:endParaRPr>
          </a:p>
        </p:txBody>
      </p:sp>
    </p:spTree>
    <p:extLst>
      <p:ext uri="{BB962C8B-B14F-4D97-AF65-F5344CB8AC3E}">
        <p14:creationId xmlns:p14="http://schemas.microsoft.com/office/powerpoint/2010/main" val="371598323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solidFill>
                  <a:schemeClr val="bg1"/>
                </a:solidFill>
              </a:rPr>
              <a:t>Luke 14:7-11</a:t>
            </a:r>
            <a:endParaRPr lang="en-US" sz="6000" b="1" dirty="0">
              <a:solidFill>
                <a:schemeClr val="bg1"/>
              </a:solidFill>
            </a:endParaRPr>
          </a:p>
        </p:txBody>
      </p:sp>
      <p:sp>
        <p:nvSpPr>
          <p:cNvPr id="3" name="Content Placeholder 2"/>
          <p:cNvSpPr>
            <a:spLocks noGrp="1"/>
          </p:cNvSpPr>
          <p:nvPr>
            <p:ph idx="1"/>
          </p:nvPr>
        </p:nvSpPr>
        <p:spPr/>
        <p:txBody>
          <a:bodyPr>
            <a:normAutofit/>
          </a:bodyPr>
          <a:lstStyle/>
          <a:p>
            <a:pPr marL="800100" lvl="1" indent="-342900" eaLnBrk="0" fontAlgn="base" hangingPunct="0">
              <a:spcBef>
                <a:spcPct val="20000"/>
              </a:spcBef>
              <a:spcAft>
                <a:spcPct val="0"/>
              </a:spcAft>
              <a:buNone/>
            </a:pPr>
            <a:r>
              <a:rPr lang="en-US" sz="3300" dirty="0">
                <a:solidFill>
                  <a:schemeClr val="bg1"/>
                </a:solidFill>
              </a:rPr>
              <a:t>10 But when you are invited, go and recline at the last place, so that when the one who has invited you comes, he may say to you, ‘Friend, move up higher’; then you will have honor in the sight of all who are at the table with you. 11 </a:t>
            </a:r>
            <a:r>
              <a:rPr lang="en-US" sz="3300" u="sng" dirty="0">
                <a:solidFill>
                  <a:schemeClr val="bg1"/>
                </a:solidFill>
              </a:rPr>
              <a:t>For everyone who exalts himself will be humbled, and he who humbles himself will be exalted</a:t>
            </a:r>
            <a:r>
              <a:rPr lang="en-US" sz="3300" dirty="0">
                <a:solidFill>
                  <a:schemeClr val="bg1"/>
                </a:solidFill>
              </a:rPr>
              <a:t>.”</a:t>
            </a: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ounded Rectangle 3"/>
          <p:cNvSpPr/>
          <p:nvPr/>
        </p:nvSpPr>
        <p:spPr>
          <a:xfrm>
            <a:off x="0" y="0"/>
            <a:ext cx="12192000" cy="35687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chemeClr val="tx1"/>
                </a:solidFill>
              </a:rPr>
              <a:t>Lift your self up and God will lower you</a:t>
            </a:r>
          </a:p>
          <a:p>
            <a:pPr algn="ctr"/>
            <a:endParaRPr lang="en-US" sz="2000" b="1" dirty="0">
              <a:solidFill>
                <a:schemeClr val="tx1"/>
              </a:solidFill>
            </a:endParaRPr>
          </a:p>
          <a:p>
            <a:pPr algn="ctr"/>
            <a:r>
              <a:rPr lang="en-US" sz="3600" b="1" dirty="0" smtClean="0">
                <a:solidFill>
                  <a:schemeClr val="tx1"/>
                </a:solidFill>
              </a:rPr>
              <a:t>But </a:t>
            </a:r>
          </a:p>
          <a:p>
            <a:pPr algn="ctr"/>
            <a:endParaRPr lang="en-US" sz="2000" b="1" dirty="0" smtClean="0">
              <a:solidFill>
                <a:schemeClr val="tx1"/>
              </a:solidFill>
            </a:endParaRPr>
          </a:p>
          <a:p>
            <a:pPr algn="ctr"/>
            <a:r>
              <a:rPr lang="en-US" sz="3600" b="1" dirty="0" smtClean="0">
                <a:solidFill>
                  <a:schemeClr val="tx1"/>
                </a:solidFill>
              </a:rPr>
              <a:t>Those who lower themselves God will raise up</a:t>
            </a:r>
          </a:p>
          <a:p>
            <a:pPr algn="ctr"/>
            <a:endParaRPr lang="en-US" sz="3200" b="1" dirty="0"/>
          </a:p>
        </p:txBody>
      </p:sp>
      <p:sp>
        <p:nvSpPr>
          <p:cNvPr id="5" name="Rounded Rectangle 4"/>
          <p:cNvSpPr/>
          <p:nvPr/>
        </p:nvSpPr>
        <p:spPr>
          <a:xfrm>
            <a:off x="2279650" y="3565525"/>
            <a:ext cx="7632700" cy="3225800"/>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r>
              <a:rPr lang="en-US" dirty="0"/>
              <a:t/>
            </a:r>
            <a:br>
              <a:rPr lang="en-US" dirty="0"/>
            </a:br>
            <a:r>
              <a:rPr lang="en-US" sz="3200" dirty="0">
                <a:solidFill>
                  <a:schemeClr val="tx1"/>
                </a:solidFill>
              </a:rPr>
              <a:t>Therefore it says, “God is opposed to the proud, but gives grace to the humble</a:t>
            </a:r>
            <a:r>
              <a:rPr lang="en-US" sz="3200" dirty="0" smtClean="0">
                <a:solidFill>
                  <a:schemeClr val="tx1"/>
                </a:solidFill>
              </a:rPr>
              <a:t>.”</a:t>
            </a:r>
          </a:p>
          <a:p>
            <a:pPr algn="r"/>
            <a:r>
              <a:rPr lang="en-US" sz="3200" dirty="0" smtClean="0">
                <a:solidFill>
                  <a:schemeClr val="tx1"/>
                </a:solidFill>
              </a:rPr>
              <a:t>James 4:6</a:t>
            </a:r>
            <a:endParaRPr lang="en-US" sz="3200" dirty="0">
              <a:solidFill>
                <a:schemeClr val="tx1"/>
              </a:solidFill>
            </a:endParaRPr>
          </a:p>
        </p:txBody>
      </p:sp>
    </p:spTree>
    <p:extLst>
      <p:ext uri="{BB962C8B-B14F-4D97-AF65-F5344CB8AC3E}">
        <p14:creationId xmlns:p14="http://schemas.microsoft.com/office/powerpoint/2010/main" val="354906309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solidFill>
                  <a:schemeClr val="bg1"/>
                </a:solidFill>
              </a:rPr>
              <a:t>Luke 14:7-11</a:t>
            </a:r>
            <a:endParaRPr lang="en-US" sz="6000" b="1" dirty="0">
              <a:solidFill>
                <a:schemeClr val="bg1"/>
              </a:solidFill>
            </a:endParaRPr>
          </a:p>
        </p:txBody>
      </p:sp>
      <p:sp>
        <p:nvSpPr>
          <p:cNvPr id="3" name="Content Placeholder 2"/>
          <p:cNvSpPr>
            <a:spLocks noGrp="1"/>
          </p:cNvSpPr>
          <p:nvPr>
            <p:ph idx="1"/>
          </p:nvPr>
        </p:nvSpPr>
        <p:spPr/>
        <p:txBody>
          <a:bodyPr>
            <a:normAutofit/>
          </a:bodyPr>
          <a:lstStyle/>
          <a:p>
            <a:pPr marL="800100" lvl="1" indent="-342900" eaLnBrk="0" fontAlgn="base" hangingPunct="0">
              <a:spcBef>
                <a:spcPct val="20000"/>
              </a:spcBef>
              <a:spcAft>
                <a:spcPct val="0"/>
              </a:spcAft>
              <a:buNone/>
            </a:pPr>
            <a:r>
              <a:rPr lang="en-US" sz="3300" dirty="0">
                <a:solidFill>
                  <a:schemeClr val="bg1"/>
                </a:solidFill>
              </a:rPr>
              <a:t>10 But when you are invited, go and recline at the last place, so that when the one who has invited you comes, he may say to you, ‘Friend, move up higher’; then you will have honor in the sight of all who are at the table with you. 11 </a:t>
            </a:r>
            <a:r>
              <a:rPr lang="en-US" sz="3300" u="sng" dirty="0">
                <a:solidFill>
                  <a:schemeClr val="bg1"/>
                </a:solidFill>
              </a:rPr>
              <a:t>For everyone who exalts himself will be humbled, and he who humbles himself will be exalted</a:t>
            </a:r>
            <a:r>
              <a:rPr lang="en-US" sz="3300" dirty="0">
                <a:solidFill>
                  <a:schemeClr val="bg1"/>
                </a:solidFill>
              </a:rPr>
              <a:t>.”</a:t>
            </a: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ounded Rectangle 3"/>
          <p:cNvSpPr/>
          <p:nvPr/>
        </p:nvSpPr>
        <p:spPr>
          <a:xfrm>
            <a:off x="0" y="0"/>
            <a:ext cx="12192000" cy="35687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chemeClr val="tx1"/>
                </a:solidFill>
              </a:rPr>
              <a:t>Lift your self up and God will lower you</a:t>
            </a:r>
          </a:p>
          <a:p>
            <a:pPr algn="ctr"/>
            <a:endParaRPr lang="en-US" sz="2000" b="1" dirty="0">
              <a:solidFill>
                <a:schemeClr val="tx1"/>
              </a:solidFill>
            </a:endParaRPr>
          </a:p>
          <a:p>
            <a:pPr algn="ctr"/>
            <a:r>
              <a:rPr lang="en-US" sz="3600" b="1" dirty="0" smtClean="0">
                <a:solidFill>
                  <a:schemeClr val="tx1"/>
                </a:solidFill>
              </a:rPr>
              <a:t>But </a:t>
            </a:r>
          </a:p>
          <a:p>
            <a:pPr algn="ctr"/>
            <a:endParaRPr lang="en-US" sz="2000" b="1" dirty="0" smtClean="0">
              <a:solidFill>
                <a:schemeClr val="tx1"/>
              </a:solidFill>
            </a:endParaRPr>
          </a:p>
          <a:p>
            <a:pPr algn="ctr"/>
            <a:r>
              <a:rPr lang="en-US" sz="3600" b="1" dirty="0" smtClean="0">
                <a:solidFill>
                  <a:schemeClr val="tx1"/>
                </a:solidFill>
              </a:rPr>
              <a:t>Those who lower themselves God will raise up</a:t>
            </a:r>
          </a:p>
          <a:p>
            <a:pPr algn="ctr"/>
            <a:endParaRPr lang="en-US" sz="3200" b="1" dirty="0"/>
          </a:p>
        </p:txBody>
      </p:sp>
      <p:sp>
        <p:nvSpPr>
          <p:cNvPr id="5" name="Rounded Rectangle 4"/>
          <p:cNvSpPr/>
          <p:nvPr/>
        </p:nvSpPr>
        <p:spPr>
          <a:xfrm>
            <a:off x="2279650" y="3568700"/>
            <a:ext cx="7632700" cy="3225800"/>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
            </a:r>
            <a:br>
              <a:rPr lang="en-US" dirty="0"/>
            </a:br>
            <a:r>
              <a:rPr lang="en-US" sz="3200" dirty="0">
                <a:solidFill>
                  <a:schemeClr val="tx1"/>
                </a:solidFill>
              </a:rPr>
              <a:t>Other peoples advancement is no </a:t>
            </a:r>
            <a:r>
              <a:rPr lang="en-US" sz="3200" dirty="0" smtClean="0">
                <a:solidFill>
                  <a:schemeClr val="tx1"/>
                </a:solidFill>
              </a:rPr>
              <a:t>threat</a:t>
            </a:r>
          </a:p>
          <a:p>
            <a:endParaRPr lang="en-US" sz="3200" dirty="0">
              <a:solidFill>
                <a:schemeClr val="tx1"/>
              </a:solidFill>
            </a:endParaRPr>
          </a:p>
          <a:p>
            <a:pPr algn="ctr"/>
            <a:r>
              <a:rPr lang="en-US" sz="3200" dirty="0">
                <a:solidFill>
                  <a:schemeClr val="tx1"/>
                </a:solidFill>
              </a:rPr>
              <a:t>Not a “zero sum gain” </a:t>
            </a:r>
          </a:p>
        </p:txBody>
      </p:sp>
    </p:spTree>
    <p:extLst>
      <p:ext uri="{BB962C8B-B14F-4D97-AF65-F5344CB8AC3E}">
        <p14:creationId xmlns:p14="http://schemas.microsoft.com/office/powerpoint/2010/main" val="143860494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solidFill>
                  <a:schemeClr val="bg1"/>
                </a:solidFill>
              </a:rPr>
              <a:t>Freedom and Reward</a:t>
            </a:r>
            <a:endParaRPr lang="en-US" sz="6000" b="1" dirty="0">
              <a:solidFill>
                <a:schemeClr val="bg1"/>
              </a:solidFill>
            </a:endParaRPr>
          </a:p>
        </p:txBody>
      </p:sp>
      <p:sp>
        <p:nvSpPr>
          <p:cNvPr id="3" name="Content Placeholder 2"/>
          <p:cNvSpPr>
            <a:spLocks noGrp="1"/>
          </p:cNvSpPr>
          <p:nvPr>
            <p:ph idx="1"/>
          </p:nvPr>
        </p:nvSpPr>
        <p:spPr/>
        <p:txBody>
          <a:bodyPr/>
          <a:lstStyle/>
          <a:p>
            <a:pPr marL="800100" lvl="1" indent="-342900" eaLnBrk="0" fontAlgn="base" hangingPunct="0">
              <a:spcBef>
                <a:spcPct val="20000"/>
              </a:spcBef>
              <a:spcAft>
                <a:spcPct val="0"/>
              </a:spcAft>
              <a:buNone/>
            </a:pPr>
            <a:r>
              <a:rPr lang="en-US" sz="3200" dirty="0" smtClean="0">
                <a:solidFill>
                  <a:schemeClr val="bg1"/>
                </a:solidFill>
              </a:rPr>
              <a:t>Freedom from</a:t>
            </a: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ounded Rectangle 3"/>
          <p:cNvSpPr/>
          <p:nvPr/>
        </p:nvSpPr>
        <p:spPr>
          <a:xfrm>
            <a:off x="6604000" y="1879600"/>
            <a:ext cx="4749800" cy="42545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000" b="1" dirty="0" smtClean="0">
                <a:solidFill>
                  <a:prstClr val="black"/>
                </a:solidFill>
              </a:rPr>
              <a:t>Tyranny of comparison</a:t>
            </a:r>
          </a:p>
          <a:p>
            <a:endParaRPr lang="en-US" b="1" dirty="0" smtClean="0">
              <a:solidFill>
                <a:prstClr val="black"/>
              </a:solidFill>
            </a:endParaRPr>
          </a:p>
          <a:p>
            <a:r>
              <a:rPr lang="en-US" sz="3000" b="1" dirty="0" smtClean="0">
                <a:solidFill>
                  <a:prstClr val="black"/>
                </a:solidFill>
              </a:rPr>
              <a:t>The need for recognition</a:t>
            </a:r>
          </a:p>
          <a:p>
            <a:endParaRPr lang="en-US" b="1" dirty="0" smtClean="0">
              <a:solidFill>
                <a:prstClr val="black"/>
              </a:solidFill>
            </a:endParaRPr>
          </a:p>
          <a:p>
            <a:r>
              <a:rPr lang="en-US" sz="3000" b="1" dirty="0" smtClean="0">
                <a:solidFill>
                  <a:prstClr val="black"/>
                </a:solidFill>
              </a:rPr>
              <a:t>The fear of being overlooked </a:t>
            </a:r>
          </a:p>
          <a:p>
            <a:endParaRPr lang="en-US" b="1" dirty="0" smtClean="0">
              <a:solidFill>
                <a:prstClr val="black"/>
              </a:solidFill>
            </a:endParaRPr>
          </a:p>
          <a:p>
            <a:r>
              <a:rPr lang="en-US" sz="3000" b="1" dirty="0" smtClean="0">
                <a:solidFill>
                  <a:prstClr val="black"/>
                </a:solidFill>
              </a:rPr>
              <a:t>The plague of competition</a:t>
            </a:r>
            <a:endParaRPr lang="en-US" sz="3000" b="1" dirty="0">
              <a:solidFill>
                <a:prstClr val="black"/>
              </a:solidFill>
            </a:endParaRPr>
          </a:p>
        </p:txBody>
      </p:sp>
    </p:spTree>
    <p:extLst>
      <p:ext uri="{BB962C8B-B14F-4D97-AF65-F5344CB8AC3E}">
        <p14:creationId xmlns:p14="http://schemas.microsoft.com/office/powerpoint/2010/main" val="63641744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solidFill>
                  <a:schemeClr val="bg1"/>
                </a:solidFill>
              </a:rPr>
              <a:t>Freedom and Reward</a:t>
            </a:r>
            <a:endParaRPr lang="en-US" sz="6000" b="1" dirty="0">
              <a:solidFill>
                <a:schemeClr val="bg1"/>
              </a:solidFill>
            </a:endParaRPr>
          </a:p>
        </p:txBody>
      </p:sp>
      <p:sp>
        <p:nvSpPr>
          <p:cNvPr id="3" name="Content Placeholder 2"/>
          <p:cNvSpPr>
            <a:spLocks noGrp="1"/>
          </p:cNvSpPr>
          <p:nvPr>
            <p:ph idx="1"/>
          </p:nvPr>
        </p:nvSpPr>
        <p:spPr/>
        <p:txBody>
          <a:bodyPr/>
          <a:lstStyle/>
          <a:p>
            <a:pPr marL="800100" lvl="1" indent="-342900" eaLnBrk="0" fontAlgn="base" hangingPunct="0">
              <a:spcBef>
                <a:spcPct val="20000"/>
              </a:spcBef>
              <a:spcAft>
                <a:spcPct val="0"/>
              </a:spcAft>
              <a:buNone/>
            </a:pPr>
            <a:r>
              <a:rPr lang="en-US" sz="3200" dirty="0" smtClean="0">
                <a:solidFill>
                  <a:schemeClr val="bg1"/>
                </a:solidFill>
              </a:rPr>
              <a:t>Freedom from</a:t>
            </a:r>
          </a:p>
          <a:p>
            <a:pPr marL="800100" lvl="1" indent="-342900" eaLnBrk="0" fontAlgn="base" hangingPunct="0">
              <a:spcBef>
                <a:spcPct val="20000"/>
              </a:spcBef>
              <a:spcAft>
                <a:spcPct val="0"/>
              </a:spcAft>
              <a:buNone/>
            </a:pPr>
            <a:r>
              <a:rPr lang="en-US" sz="3200" dirty="0" smtClean="0">
                <a:solidFill>
                  <a:schemeClr val="bg1"/>
                </a:solidFill>
              </a:rPr>
              <a:t>Freedom for </a:t>
            </a: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ounded Rectangle 3"/>
          <p:cNvSpPr/>
          <p:nvPr/>
        </p:nvSpPr>
        <p:spPr>
          <a:xfrm>
            <a:off x="6604000" y="1879600"/>
            <a:ext cx="4749800" cy="42545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000" b="1" dirty="0" smtClean="0">
                <a:solidFill>
                  <a:prstClr val="black"/>
                </a:solidFill>
              </a:rPr>
              <a:t>Taking our lead from God</a:t>
            </a:r>
          </a:p>
          <a:p>
            <a:endParaRPr lang="en-US" b="1" dirty="0" smtClean="0">
              <a:solidFill>
                <a:prstClr val="black"/>
              </a:solidFill>
            </a:endParaRPr>
          </a:p>
          <a:p>
            <a:r>
              <a:rPr lang="en-US" sz="3000" b="1" dirty="0" smtClean="0">
                <a:solidFill>
                  <a:prstClr val="black"/>
                </a:solidFill>
              </a:rPr>
              <a:t>Joy in </a:t>
            </a:r>
            <a:r>
              <a:rPr lang="en-US" sz="3000" b="1" dirty="0" smtClean="0">
                <a:solidFill>
                  <a:prstClr val="black"/>
                </a:solidFill>
              </a:rPr>
              <a:t>other’s </a:t>
            </a:r>
            <a:r>
              <a:rPr lang="en-US" sz="3000" b="1" dirty="0" smtClean="0">
                <a:solidFill>
                  <a:prstClr val="black"/>
                </a:solidFill>
              </a:rPr>
              <a:t>success</a:t>
            </a:r>
          </a:p>
          <a:p>
            <a:endParaRPr lang="en-US" b="1" dirty="0" smtClean="0">
              <a:solidFill>
                <a:prstClr val="black"/>
              </a:solidFill>
            </a:endParaRPr>
          </a:p>
          <a:p>
            <a:r>
              <a:rPr lang="en-US" sz="3000" b="1" dirty="0" smtClean="0">
                <a:solidFill>
                  <a:prstClr val="black"/>
                </a:solidFill>
              </a:rPr>
              <a:t>To more freely love</a:t>
            </a:r>
          </a:p>
          <a:p>
            <a:endParaRPr lang="en-US" b="1" dirty="0" smtClean="0">
              <a:solidFill>
                <a:prstClr val="black"/>
              </a:solidFill>
            </a:endParaRPr>
          </a:p>
          <a:p>
            <a:r>
              <a:rPr lang="en-US" sz="3000" b="1" dirty="0" smtClean="0">
                <a:solidFill>
                  <a:prstClr val="black"/>
                </a:solidFill>
              </a:rPr>
              <a:t>True </a:t>
            </a:r>
            <a:r>
              <a:rPr lang="en-US" sz="3000" b="1" dirty="0">
                <a:solidFill>
                  <a:prstClr val="black"/>
                </a:solidFill>
              </a:rPr>
              <a:t>service </a:t>
            </a:r>
          </a:p>
          <a:p>
            <a:endParaRPr lang="en-US" sz="3200" dirty="0">
              <a:solidFill>
                <a:prstClr val="black"/>
              </a:solidFill>
            </a:endParaRPr>
          </a:p>
        </p:txBody>
      </p:sp>
    </p:spTree>
    <p:extLst>
      <p:ext uri="{BB962C8B-B14F-4D97-AF65-F5344CB8AC3E}">
        <p14:creationId xmlns:p14="http://schemas.microsoft.com/office/powerpoint/2010/main" val="26767104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solidFill>
                  <a:schemeClr val="bg1"/>
                </a:solidFill>
              </a:rPr>
              <a:t>Freedom and Reward</a:t>
            </a:r>
            <a:endParaRPr lang="en-US" sz="6000" b="1" dirty="0">
              <a:solidFill>
                <a:schemeClr val="bg1"/>
              </a:solidFill>
            </a:endParaRPr>
          </a:p>
        </p:txBody>
      </p:sp>
      <p:sp>
        <p:nvSpPr>
          <p:cNvPr id="3" name="Content Placeholder 2"/>
          <p:cNvSpPr>
            <a:spLocks noGrp="1"/>
          </p:cNvSpPr>
          <p:nvPr>
            <p:ph idx="1"/>
          </p:nvPr>
        </p:nvSpPr>
        <p:spPr/>
        <p:txBody>
          <a:bodyPr/>
          <a:lstStyle/>
          <a:p>
            <a:pPr marL="800100" lvl="1" indent="-342900" eaLnBrk="0" fontAlgn="base" hangingPunct="0">
              <a:spcBef>
                <a:spcPct val="20000"/>
              </a:spcBef>
              <a:spcAft>
                <a:spcPct val="0"/>
              </a:spcAft>
              <a:buNone/>
            </a:pPr>
            <a:r>
              <a:rPr lang="en-US" sz="3200" dirty="0" smtClean="0">
                <a:solidFill>
                  <a:schemeClr val="bg1"/>
                </a:solidFill>
              </a:rPr>
              <a:t>Freedom from</a:t>
            </a:r>
          </a:p>
          <a:p>
            <a:pPr marL="800100" lvl="1" indent="-342900" eaLnBrk="0" fontAlgn="base" hangingPunct="0">
              <a:spcBef>
                <a:spcPct val="20000"/>
              </a:spcBef>
              <a:spcAft>
                <a:spcPct val="0"/>
              </a:spcAft>
              <a:buNone/>
            </a:pPr>
            <a:r>
              <a:rPr lang="en-US" sz="3200" dirty="0" smtClean="0">
                <a:solidFill>
                  <a:schemeClr val="bg1"/>
                </a:solidFill>
              </a:rPr>
              <a:t>Freedom for </a:t>
            </a:r>
          </a:p>
          <a:p>
            <a:pPr marL="800100" lvl="1" indent="-342900" eaLnBrk="0" fontAlgn="base" hangingPunct="0">
              <a:spcBef>
                <a:spcPct val="20000"/>
              </a:spcBef>
              <a:spcAft>
                <a:spcPct val="0"/>
              </a:spcAft>
              <a:buNone/>
            </a:pPr>
            <a:r>
              <a:rPr lang="en-US" sz="3200" dirty="0" smtClean="0">
                <a:solidFill>
                  <a:schemeClr val="bg1"/>
                </a:solidFill>
              </a:rPr>
              <a:t>Energized </a:t>
            </a: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ounded Rectangle 3"/>
          <p:cNvSpPr/>
          <p:nvPr/>
        </p:nvSpPr>
        <p:spPr>
          <a:xfrm>
            <a:off x="6604000" y="1879600"/>
            <a:ext cx="4749800" cy="48895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smtClean="0">
                <a:solidFill>
                  <a:prstClr val="black"/>
                </a:solidFill>
              </a:rPr>
              <a:t>Knowing I’m choosing Gods path</a:t>
            </a:r>
          </a:p>
          <a:p>
            <a:r>
              <a:rPr lang="en-US" sz="3200" b="1" dirty="0" smtClean="0">
                <a:solidFill>
                  <a:prstClr val="black"/>
                </a:solidFill>
              </a:rPr>
              <a:t>Knowing I’m choosing humility</a:t>
            </a:r>
          </a:p>
          <a:p>
            <a:r>
              <a:rPr lang="en-US" sz="3200" b="1" dirty="0" smtClean="0">
                <a:solidFill>
                  <a:prstClr val="black"/>
                </a:solidFill>
              </a:rPr>
              <a:t>Knowing I’m seeking to honor God and looking to God for my “okay-ness” </a:t>
            </a:r>
          </a:p>
        </p:txBody>
      </p:sp>
    </p:spTree>
    <p:extLst>
      <p:ext uri="{BB962C8B-B14F-4D97-AF65-F5344CB8AC3E}">
        <p14:creationId xmlns:p14="http://schemas.microsoft.com/office/powerpoint/2010/main" val="410766569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solidFill>
                  <a:schemeClr val="bg1"/>
                </a:solidFill>
              </a:rPr>
              <a:t>Freedom and Reward</a:t>
            </a:r>
            <a:endParaRPr lang="en-US" sz="6000" b="1" dirty="0">
              <a:solidFill>
                <a:schemeClr val="bg1"/>
              </a:solidFill>
            </a:endParaRPr>
          </a:p>
        </p:txBody>
      </p:sp>
      <p:sp>
        <p:nvSpPr>
          <p:cNvPr id="3" name="Content Placeholder 2"/>
          <p:cNvSpPr>
            <a:spLocks noGrp="1"/>
          </p:cNvSpPr>
          <p:nvPr>
            <p:ph idx="1"/>
          </p:nvPr>
        </p:nvSpPr>
        <p:spPr/>
        <p:txBody>
          <a:bodyPr/>
          <a:lstStyle/>
          <a:p>
            <a:pPr marL="800100" lvl="1" indent="-342900" eaLnBrk="0" fontAlgn="base" hangingPunct="0">
              <a:spcBef>
                <a:spcPct val="20000"/>
              </a:spcBef>
              <a:spcAft>
                <a:spcPct val="0"/>
              </a:spcAft>
              <a:buNone/>
            </a:pPr>
            <a:r>
              <a:rPr lang="en-US" sz="3200" dirty="0" smtClean="0">
                <a:solidFill>
                  <a:schemeClr val="bg1"/>
                </a:solidFill>
              </a:rPr>
              <a:t>Freedom from</a:t>
            </a:r>
          </a:p>
          <a:p>
            <a:pPr marL="800100" lvl="1" indent="-342900" eaLnBrk="0" fontAlgn="base" hangingPunct="0">
              <a:spcBef>
                <a:spcPct val="20000"/>
              </a:spcBef>
              <a:spcAft>
                <a:spcPct val="0"/>
              </a:spcAft>
              <a:buNone/>
            </a:pPr>
            <a:r>
              <a:rPr lang="en-US" sz="3200" dirty="0" smtClean="0">
                <a:solidFill>
                  <a:schemeClr val="bg1"/>
                </a:solidFill>
              </a:rPr>
              <a:t>Freedom for </a:t>
            </a:r>
          </a:p>
          <a:p>
            <a:pPr marL="800100" lvl="1" indent="-342900" eaLnBrk="0" fontAlgn="base" hangingPunct="0">
              <a:spcBef>
                <a:spcPct val="20000"/>
              </a:spcBef>
              <a:spcAft>
                <a:spcPct val="0"/>
              </a:spcAft>
              <a:buNone/>
            </a:pPr>
            <a:r>
              <a:rPr lang="en-US" sz="3200" dirty="0" smtClean="0">
                <a:solidFill>
                  <a:schemeClr val="bg1"/>
                </a:solidFill>
              </a:rPr>
              <a:t>Energized </a:t>
            </a:r>
          </a:p>
          <a:p>
            <a:pPr marL="800100" lvl="1" indent="-342900" eaLnBrk="0" fontAlgn="base" hangingPunct="0">
              <a:spcBef>
                <a:spcPct val="20000"/>
              </a:spcBef>
              <a:spcAft>
                <a:spcPct val="0"/>
              </a:spcAft>
              <a:buNone/>
            </a:pPr>
            <a:r>
              <a:rPr lang="en-US" sz="3200" dirty="0" smtClean="0">
                <a:solidFill>
                  <a:schemeClr val="bg1"/>
                </a:solidFill>
              </a:rPr>
              <a:t>Fruitful</a:t>
            </a: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ounded Rectangle 3"/>
          <p:cNvSpPr/>
          <p:nvPr/>
        </p:nvSpPr>
        <p:spPr>
          <a:xfrm>
            <a:off x="6604000" y="1879600"/>
            <a:ext cx="4749800" cy="42545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000" b="1" dirty="0" smtClean="0">
                <a:solidFill>
                  <a:prstClr val="black"/>
                </a:solidFill>
              </a:rPr>
              <a:t>The freedom and energy to invest in true kingdom work.</a:t>
            </a:r>
          </a:p>
          <a:p>
            <a:endParaRPr lang="en-US" b="1" dirty="0" smtClean="0">
              <a:solidFill>
                <a:prstClr val="black"/>
              </a:solidFill>
            </a:endParaRPr>
          </a:p>
          <a:p>
            <a:r>
              <a:rPr lang="en-US" sz="3000" b="1" dirty="0" smtClean="0">
                <a:solidFill>
                  <a:prstClr val="black"/>
                </a:solidFill>
              </a:rPr>
              <a:t>God supports, empowers, gets behind the humble</a:t>
            </a:r>
          </a:p>
          <a:p>
            <a:endParaRPr lang="en-US" b="1" dirty="0">
              <a:solidFill>
                <a:prstClr val="black"/>
              </a:solidFill>
            </a:endParaRPr>
          </a:p>
          <a:p>
            <a:r>
              <a:rPr lang="en-US" sz="3000" b="1" dirty="0" smtClean="0">
                <a:solidFill>
                  <a:prstClr val="black"/>
                </a:solidFill>
              </a:rPr>
              <a:t>God raises up the humble for more responsibility</a:t>
            </a:r>
            <a:endParaRPr lang="en-US" sz="3000" b="1" dirty="0">
              <a:solidFill>
                <a:prstClr val="black"/>
              </a:solidFill>
            </a:endParaRPr>
          </a:p>
        </p:txBody>
      </p:sp>
    </p:spTree>
    <p:extLst>
      <p:ext uri="{BB962C8B-B14F-4D97-AF65-F5344CB8AC3E}">
        <p14:creationId xmlns:p14="http://schemas.microsoft.com/office/powerpoint/2010/main" val="161840068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solidFill>
                  <a:schemeClr val="bg1"/>
                </a:solidFill>
              </a:rPr>
              <a:t>Freedom and Reward</a:t>
            </a:r>
            <a:endParaRPr lang="en-US" sz="6000" b="1" dirty="0">
              <a:solidFill>
                <a:schemeClr val="bg1"/>
              </a:solidFill>
            </a:endParaRPr>
          </a:p>
        </p:txBody>
      </p:sp>
      <p:sp>
        <p:nvSpPr>
          <p:cNvPr id="3" name="Content Placeholder 2"/>
          <p:cNvSpPr>
            <a:spLocks noGrp="1"/>
          </p:cNvSpPr>
          <p:nvPr>
            <p:ph idx="1"/>
          </p:nvPr>
        </p:nvSpPr>
        <p:spPr/>
        <p:txBody>
          <a:bodyPr/>
          <a:lstStyle/>
          <a:p>
            <a:pPr marL="800100" lvl="1" indent="-342900" eaLnBrk="0" fontAlgn="base" hangingPunct="0">
              <a:spcBef>
                <a:spcPct val="20000"/>
              </a:spcBef>
              <a:spcAft>
                <a:spcPct val="0"/>
              </a:spcAft>
              <a:buNone/>
            </a:pPr>
            <a:r>
              <a:rPr lang="en-US" sz="3200" dirty="0" smtClean="0">
                <a:solidFill>
                  <a:schemeClr val="bg1"/>
                </a:solidFill>
              </a:rPr>
              <a:t>Freedom from</a:t>
            </a:r>
          </a:p>
          <a:p>
            <a:pPr marL="800100" lvl="1" indent="-342900" eaLnBrk="0" fontAlgn="base" hangingPunct="0">
              <a:spcBef>
                <a:spcPct val="20000"/>
              </a:spcBef>
              <a:spcAft>
                <a:spcPct val="0"/>
              </a:spcAft>
              <a:buNone/>
            </a:pPr>
            <a:r>
              <a:rPr lang="en-US" sz="3200" dirty="0" smtClean="0">
                <a:solidFill>
                  <a:schemeClr val="bg1"/>
                </a:solidFill>
              </a:rPr>
              <a:t>Freedom for </a:t>
            </a:r>
          </a:p>
          <a:p>
            <a:pPr marL="800100" lvl="1" indent="-342900" eaLnBrk="0" fontAlgn="base" hangingPunct="0">
              <a:spcBef>
                <a:spcPct val="20000"/>
              </a:spcBef>
              <a:spcAft>
                <a:spcPct val="0"/>
              </a:spcAft>
              <a:buNone/>
            </a:pPr>
            <a:r>
              <a:rPr lang="en-US" sz="3200" dirty="0" smtClean="0">
                <a:solidFill>
                  <a:schemeClr val="bg1"/>
                </a:solidFill>
              </a:rPr>
              <a:t>Energized </a:t>
            </a:r>
          </a:p>
          <a:p>
            <a:pPr marL="800100" lvl="1" indent="-342900" eaLnBrk="0" fontAlgn="base" hangingPunct="0">
              <a:spcBef>
                <a:spcPct val="20000"/>
              </a:spcBef>
              <a:spcAft>
                <a:spcPct val="0"/>
              </a:spcAft>
              <a:buNone/>
            </a:pPr>
            <a:r>
              <a:rPr lang="en-US" sz="3200" dirty="0" smtClean="0">
                <a:solidFill>
                  <a:schemeClr val="bg1"/>
                </a:solidFill>
              </a:rPr>
              <a:t>Fruitful</a:t>
            </a:r>
          </a:p>
          <a:p>
            <a:pPr marL="800100" lvl="1" indent="-342900" eaLnBrk="0" fontAlgn="base" hangingPunct="0">
              <a:spcBef>
                <a:spcPct val="20000"/>
              </a:spcBef>
              <a:spcAft>
                <a:spcPct val="0"/>
              </a:spcAft>
              <a:buNone/>
            </a:pPr>
            <a:r>
              <a:rPr lang="en-US" sz="3200" dirty="0" smtClean="0">
                <a:solidFill>
                  <a:schemeClr val="bg1"/>
                </a:solidFill>
              </a:rPr>
              <a:t>Honored and rewarded by God</a:t>
            </a: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ounded Rectangle 3"/>
          <p:cNvSpPr/>
          <p:nvPr/>
        </p:nvSpPr>
        <p:spPr>
          <a:xfrm>
            <a:off x="6604000" y="1879600"/>
            <a:ext cx="4749800" cy="42545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smtClean="0">
                <a:solidFill>
                  <a:prstClr val="black"/>
                </a:solidFill>
              </a:rPr>
              <a:t>The only voice that truly matters will honor true servants of his.</a:t>
            </a:r>
          </a:p>
          <a:p>
            <a:endParaRPr lang="en-US" sz="3200" b="1" dirty="0">
              <a:solidFill>
                <a:prstClr val="black"/>
              </a:solidFill>
            </a:endParaRPr>
          </a:p>
          <a:p>
            <a:r>
              <a:rPr lang="en-US" sz="3200" b="1" dirty="0" smtClean="0">
                <a:solidFill>
                  <a:prstClr val="black"/>
                </a:solidFill>
              </a:rPr>
              <a:t>And he rewards the faithful </a:t>
            </a:r>
            <a:endParaRPr lang="en-US" sz="3200" b="1" dirty="0">
              <a:solidFill>
                <a:prstClr val="black"/>
              </a:solidFill>
            </a:endParaRPr>
          </a:p>
        </p:txBody>
      </p:sp>
    </p:spTree>
    <p:extLst>
      <p:ext uri="{BB962C8B-B14F-4D97-AF65-F5344CB8AC3E}">
        <p14:creationId xmlns:p14="http://schemas.microsoft.com/office/powerpoint/2010/main" val="42818975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solidFill>
                  <a:schemeClr val="bg1"/>
                </a:solidFill>
              </a:rPr>
              <a:t>Church Cultural is Not Immune</a:t>
            </a:r>
            <a:endParaRPr lang="en-US" sz="6000" b="1" dirty="0">
              <a:solidFill>
                <a:schemeClr val="bg1"/>
              </a:solidFill>
            </a:endParaRPr>
          </a:p>
        </p:txBody>
      </p:sp>
      <p:sp>
        <p:nvSpPr>
          <p:cNvPr id="3" name="Content Placeholder 2"/>
          <p:cNvSpPr>
            <a:spLocks noGrp="1"/>
          </p:cNvSpPr>
          <p:nvPr>
            <p:ph idx="1"/>
          </p:nvPr>
        </p:nvSpPr>
        <p:spPr/>
        <p:txBody>
          <a:bodyPr>
            <a:normAutofit/>
          </a:bodyPr>
          <a:lstStyle/>
          <a:p>
            <a:pPr lvl="1" eaLnBrk="0" fontAlgn="base" hangingPunct="0">
              <a:spcBef>
                <a:spcPct val="20000"/>
              </a:spcBef>
              <a:spcAft>
                <a:spcPct val="0"/>
              </a:spcAft>
            </a:pPr>
            <a:r>
              <a:rPr lang="en-US" sz="3600" dirty="0" smtClean="0">
                <a:solidFill>
                  <a:schemeClr val="bg1"/>
                </a:solidFill>
              </a:rPr>
              <a:t>Who we honor</a:t>
            </a:r>
          </a:p>
          <a:p>
            <a:pPr lvl="1" eaLnBrk="0" fontAlgn="base" hangingPunct="0">
              <a:spcBef>
                <a:spcPct val="20000"/>
              </a:spcBef>
              <a:spcAft>
                <a:spcPct val="0"/>
              </a:spcAft>
            </a:pPr>
            <a:r>
              <a:rPr lang="en-US" sz="3600" dirty="0" smtClean="0">
                <a:solidFill>
                  <a:schemeClr val="bg1"/>
                </a:solidFill>
              </a:rPr>
              <a:t>Favoritism or the appearance of it</a:t>
            </a:r>
          </a:p>
          <a:p>
            <a:pPr lvl="1" eaLnBrk="0" fontAlgn="base" hangingPunct="0">
              <a:spcBef>
                <a:spcPct val="20000"/>
              </a:spcBef>
              <a:spcAft>
                <a:spcPct val="0"/>
              </a:spcAft>
            </a:pPr>
            <a:r>
              <a:rPr lang="en-US" sz="3600" dirty="0" smtClean="0">
                <a:solidFill>
                  <a:schemeClr val="bg1"/>
                </a:solidFill>
              </a:rPr>
              <a:t>Gifting and capacity </a:t>
            </a:r>
          </a:p>
          <a:p>
            <a:pPr lvl="1" eaLnBrk="0" fontAlgn="base" hangingPunct="0">
              <a:spcBef>
                <a:spcPct val="20000"/>
              </a:spcBef>
              <a:spcAft>
                <a:spcPct val="0"/>
              </a:spcAft>
            </a:pPr>
            <a:r>
              <a:rPr lang="en-US" sz="3600" dirty="0" smtClean="0">
                <a:solidFill>
                  <a:schemeClr val="bg1"/>
                </a:solidFill>
              </a:rPr>
              <a:t>Meritocracy </a:t>
            </a:r>
          </a:p>
          <a:p>
            <a:pPr lvl="1" eaLnBrk="0" fontAlgn="base" hangingPunct="0">
              <a:spcBef>
                <a:spcPct val="20000"/>
              </a:spcBef>
              <a:spcAft>
                <a:spcPct val="0"/>
              </a:spcAft>
            </a:pPr>
            <a:r>
              <a:rPr lang="en-US" sz="3600" dirty="0" smtClean="0">
                <a:solidFill>
                  <a:schemeClr val="bg1"/>
                </a:solidFill>
              </a:rPr>
              <a:t>Our yet to be perfected nature</a:t>
            </a: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240404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solidFill>
                  <a:schemeClr val="bg1"/>
                </a:solidFill>
              </a:rPr>
              <a:t>Freedom and Reward</a:t>
            </a:r>
            <a:endParaRPr lang="en-US" sz="6000" b="1" dirty="0">
              <a:solidFill>
                <a:schemeClr val="bg1"/>
              </a:solidFill>
            </a:endParaRPr>
          </a:p>
        </p:txBody>
      </p:sp>
      <p:sp>
        <p:nvSpPr>
          <p:cNvPr id="3" name="Content Placeholder 2"/>
          <p:cNvSpPr>
            <a:spLocks noGrp="1"/>
          </p:cNvSpPr>
          <p:nvPr>
            <p:ph idx="1"/>
          </p:nvPr>
        </p:nvSpPr>
        <p:spPr/>
        <p:txBody>
          <a:bodyPr/>
          <a:lstStyle/>
          <a:p>
            <a:pPr marL="800100" lvl="1" indent="-342900" eaLnBrk="0" fontAlgn="base" hangingPunct="0">
              <a:spcBef>
                <a:spcPct val="20000"/>
              </a:spcBef>
              <a:spcAft>
                <a:spcPct val="0"/>
              </a:spcAft>
              <a:buNone/>
            </a:pPr>
            <a:r>
              <a:rPr lang="en-US" sz="3200" dirty="0" smtClean="0">
                <a:solidFill>
                  <a:schemeClr val="bg1"/>
                </a:solidFill>
              </a:rPr>
              <a:t>Freedom from</a:t>
            </a:r>
          </a:p>
          <a:p>
            <a:pPr marL="800100" lvl="1" indent="-342900" eaLnBrk="0" fontAlgn="base" hangingPunct="0">
              <a:spcBef>
                <a:spcPct val="20000"/>
              </a:spcBef>
              <a:spcAft>
                <a:spcPct val="0"/>
              </a:spcAft>
              <a:buNone/>
            </a:pPr>
            <a:r>
              <a:rPr lang="en-US" sz="3200" dirty="0" smtClean="0">
                <a:solidFill>
                  <a:schemeClr val="bg1"/>
                </a:solidFill>
              </a:rPr>
              <a:t>Freedom for </a:t>
            </a:r>
          </a:p>
          <a:p>
            <a:pPr marL="800100" lvl="1" indent="-342900" eaLnBrk="0" fontAlgn="base" hangingPunct="0">
              <a:spcBef>
                <a:spcPct val="20000"/>
              </a:spcBef>
              <a:spcAft>
                <a:spcPct val="0"/>
              </a:spcAft>
              <a:buNone/>
            </a:pPr>
            <a:r>
              <a:rPr lang="en-US" sz="3200" dirty="0" smtClean="0">
                <a:solidFill>
                  <a:schemeClr val="bg1"/>
                </a:solidFill>
              </a:rPr>
              <a:t>Energized </a:t>
            </a:r>
          </a:p>
          <a:p>
            <a:pPr marL="800100" lvl="1" indent="-342900" eaLnBrk="0" fontAlgn="base" hangingPunct="0">
              <a:spcBef>
                <a:spcPct val="20000"/>
              </a:spcBef>
              <a:spcAft>
                <a:spcPct val="0"/>
              </a:spcAft>
              <a:buNone/>
            </a:pPr>
            <a:r>
              <a:rPr lang="en-US" sz="3200" dirty="0" smtClean="0">
                <a:solidFill>
                  <a:schemeClr val="bg1"/>
                </a:solidFill>
              </a:rPr>
              <a:t>Fruitful</a:t>
            </a:r>
          </a:p>
          <a:p>
            <a:pPr marL="800100" lvl="1" indent="-342900" eaLnBrk="0" fontAlgn="base" hangingPunct="0">
              <a:spcBef>
                <a:spcPct val="20000"/>
              </a:spcBef>
              <a:spcAft>
                <a:spcPct val="0"/>
              </a:spcAft>
              <a:buNone/>
            </a:pPr>
            <a:r>
              <a:rPr lang="en-US" sz="3200" dirty="0" smtClean="0">
                <a:solidFill>
                  <a:schemeClr val="bg1"/>
                </a:solidFill>
              </a:rPr>
              <a:t>Honored and rewarded by God</a:t>
            </a: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ounded Rectangle 3"/>
          <p:cNvSpPr/>
          <p:nvPr/>
        </p:nvSpPr>
        <p:spPr>
          <a:xfrm>
            <a:off x="6604000" y="1879600"/>
            <a:ext cx="4749800" cy="42545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smtClean="0">
                <a:solidFill>
                  <a:prstClr val="black"/>
                </a:solidFill>
              </a:rPr>
              <a:t>The only voice that truly matters will honor true servants of his.</a:t>
            </a:r>
          </a:p>
          <a:p>
            <a:endParaRPr lang="en-US" sz="3200" b="1" dirty="0">
              <a:solidFill>
                <a:prstClr val="black"/>
              </a:solidFill>
            </a:endParaRPr>
          </a:p>
          <a:p>
            <a:r>
              <a:rPr lang="en-US" sz="3200" b="1" dirty="0" smtClean="0">
                <a:solidFill>
                  <a:prstClr val="black"/>
                </a:solidFill>
              </a:rPr>
              <a:t>And he rewards the faithful </a:t>
            </a:r>
            <a:endParaRPr lang="en-US" sz="3200" b="1" dirty="0">
              <a:solidFill>
                <a:prstClr val="black"/>
              </a:solidFill>
            </a:endParaRPr>
          </a:p>
        </p:txBody>
      </p:sp>
      <p:sp>
        <p:nvSpPr>
          <p:cNvPr id="5" name="Rounded Rectangle 4"/>
          <p:cNvSpPr/>
          <p:nvPr/>
        </p:nvSpPr>
        <p:spPr>
          <a:xfrm>
            <a:off x="0" y="2324100"/>
            <a:ext cx="6604000" cy="4445000"/>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prstClr val="black"/>
                </a:solidFill>
              </a:rPr>
              <a:t>“So when you give to the poor, do not sound a trumpet before you, as the hypocrites do in the synagogues and in the streets, so that they may be honored by men. Truly I say to you, they have their reward in full</a:t>
            </a:r>
            <a:r>
              <a:rPr lang="en-US" sz="3200" dirty="0" smtClean="0">
                <a:solidFill>
                  <a:prstClr val="black"/>
                </a:solidFill>
              </a:rPr>
              <a:t>.</a:t>
            </a:r>
          </a:p>
          <a:p>
            <a:pPr algn="r"/>
            <a:r>
              <a:rPr lang="en-US" sz="3200" dirty="0" smtClean="0">
                <a:solidFill>
                  <a:prstClr val="black"/>
                </a:solidFill>
              </a:rPr>
              <a:t>Matthew 6:2</a:t>
            </a:r>
            <a:endParaRPr lang="en-US" sz="3200" dirty="0">
              <a:solidFill>
                <a:prstClr val="black"/>
              </a:solidFill>
            </a:endParaRPr>
          </a:p>
        </p:txBody>
      </p:sp>
    </p:spTree>
    <p:extLst>
      <p:ext uri="{BB962C8B-B14F-4D97-AF65-F5344CB8AC3E}">
        <p14:creationId xmlns:p14="http://schemas.microsoft.com/office/powerpoint/2010/main" val="236623835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solidFill>
                  <a:schemeClr val="bg1"/>
                </a:solidFill>
              </a:rPr>
              <a:t>Practical Application</a:t>
            </a:r>
            <a:endParaRPr lang="en-US" sz="6000" b="1" dirty="0">
              <a:solidFill>
                <a:schemeClr val="bg1"/>
              </a:solidFill>
            </a:endParaRPr>
          </a:p>
        </p:txBody>
      </p:sp>
      <p:sp>
        <p:nvSpPr>
          <p:cNvPr id="3" name="Content Placeholder 2"/>
          <p:cNvSpPr>
            <a:spLocks noGrp="1"/>
          </p:cNvSpPr>
          <p:nvPr>
            <p:ph idx="1"/>
          </p:nvPr>
        </p:nvSpPr>
        <p:spPr>
          <a:xfrm>
            <a:off x="838200" y="1825624"/>
            <a:ext cx="10515600" cy="4943475"/>
          </a:xfrm>
        </p:spPr>
        <p:txBody>
          <a:bodyPr>
            <a:normAutofit fontScale="92500" lnSpcReduction="10000"/>
          </a:bodyPr>
          <a:lstStyle/>
          <a:p>
            <a:pPr marL="342900" lvl="0" indent="-342900" eaLnBrk="0" fontAlgn="base" hangingPunct="0">
              <a:spcBef>
                <a:spcPct val="20000"/>
              </a:spcBef>
              <a:spcAft>
                <a:spcPct val="0"/>
              </a:spcAft>
              <a:buNone/>
            </a:pPr>
            <a:r>
              <a:rPr lang="en-US" sz="4000" b="1" dirty="0" smtClean="0">
                <a:solidFill>
                  <a:schemeClr val="bg1"/>
                </a:solidFill>
              </a:rPr>
              <a:t>This is both a heart attitude and a call </a:t>
            </a:r>
            <a:r>
              <a:rPr lang="en-US" sz="4000" b="1" smtClean="0">
                <a:solidFill>
                  <a:schemeClr val="bg1"/>
                </a:solidFill>
              </a:rPr>
              <a:t>for action</a:t>
            </a:r>
            <a:endParaRPr lang="en-US" sz="4000" b="1" dirty="0" smtClean="0">
              <a:solidFill>
                <a:schemeClr val="bg1"/>
              </a:solidFill>
            </a:endParaRPr>
          </a:p>
          <a:p>
            <a:pPr lvl="0" eaLnBrk="0" fontAlgn="base" hangingPunct="0">
              <a:spcBef>
                <a:spcPct val="20000"/>
              </a:spcBef>
              <a:spcAft>
                <a:spcPct val="0"/>
              </a:spcAft>
              <a:buFontTx/>
              <a:buChar char="-"/>
            </a:pPr>
            <a:r>
              <a:rPr lang="en-US" sz="4000" b="1" dirty="0" smtClean="0">
                <a:solidFill>
                  <a:schemeClr val="bg1"/>
                </a:solidFill>
              </a:rPr>
              <a:t>When you start “feeling” overlooked – thank God he has your back</a:t>
            </a:r>
          </a:p>
          <a:p>
            <a:pPr lvl="0" eaLnBrk="0" fontAlgn="base" hangingPunct="0">
              <a:spcBef>
                <a:spcPct val="20000"/>
              </a:spcBef>
              <a:spcAft>
                <a:spcPct val="0"/>
              </a:spcAft>
              <a:buFontTx/>
              <a:buChar char="-"/>
            </a:pPr>
            <a:r>
              <a:rPr lang="en-US" sz="4000" b="1" dirty="0" smtClean="0">
                <a:solidFill>
                  <a:schemeClr val="bg1"/>
                </a:solidFill>
              </a:rPr>
              <a:t>Look and work to see others succeed – esp. when </a:t>
            </a:r>
          </a:p>
          <a:p>
            <a:pPr lvl="0" eaLnBrk="0" fontAlgn="base" hangingPunct="0">
              <a:spcBef>
                <a:spcPct val="20000"/>
              </a:spcBef>
              <a:spcAft>
                <a:spcPct val="0"/>
              </a:spcAft>
              <a:buFontTx/>
              <a:buChar char="-"/>
            </a:pPr>
            <a:r>
              <a:rPr lang="en-US" sz="4000" b="1" dirty="0" smtClean="0">
                <a:solidFill>
                  <a:schemeClr val="bg1"/>
                </a:solidFill>
              </a:rPr>
              <a:t>Talk up other people – esp. when</a:t>
            </a:r>
          </a:p>
          <a:p>
            <a:pPr lvl="0" eaLnBrk="0" fontAlgn="base" hangingPunct="0">
              <a:spcBef>
                <a:spcPct val="20000"/>
              </a:spcBef>
              <a:spcAft>
                <a:spcPct val="0"/>
              </a:spcAft>
              <a:buFontTx/>
              <a:buChar char="-"/>
            </a:pPr>
            <a:r>
              <a:rPr lang="en-US" sz="4000" b="1" dirty="0" smtClean="0">
                <a:solidFill>
                  <a:schemeClr val="bg1"/>
                </a:solidFill>
              </a:rPr>
              <a:t>Look for ways to serve and support what others do</a:t>
            </a:r>
          </a:p>
          <a:p>
            <a:pPr lvl="0" eaLnBrk="0" fontAlgn="base" hangingPunct="0">
              <a:spcBef>
                <a:spcPct val="20000"/>
              </a:spcBef>
              <a:spcAft>
                <a:spcPct val="0"/>
              </a:spcAft>
              <a:buFontTx/>
              <a:buChar char="-"/>
            </a:pPr>
            <a:r>
              <a:rPr lang="en-US" sz="4000" b="1" dirty="0" smtClean="0">
                <a:solidFill>
                  <a:schemeClr val="bg1"/>
                </a:solidFill>
              </a:rPr>
              <a:t>When choosing between options, look for the one that brings “less honor” to you and more honor to another</a:t>
            </a:r>
            <a:endParaRPr lang="en-US" sz="4000" b="1" dirty="0">
              <a:solidFill>
                <a:schemeClr val="bg1"/>
              </a:solidFill>
            </a:endParaRPr>
          </a:p>
        </p:txBody>
      </p:sp>
    </p:spTree>
    <p:extLst>
      <p:ext uri="{BB962C8B-B14F-4D97-AF65-F5344CB8AC3E}">
        <p14:creationId xmlns:p14="http://schemas.microsoft.com/office/powerpoint/2010/main" val="3949871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solidFill>
                  <a:schemeClr val="bg1"/>
                </a:solidFill>
              </a:rPr>
              <a:t>Church Cultural is Not Immune</a:t>
            </a:r>
            <a:endParaRPr lang="en-US" sz="6000" b="1" dirty="0">
              <a:solidFill>
                <a:schemeClr val="bg1"/>
              </a:solidFill>
            </a:endParaRPr>
          </a:p>
        </p:txBody>
      </p:sp>
      <p:sp>
        <p:nvSpPr>
          <p:cNvPr id="3" name="Content Placeholder 2"/>
          <p:cNvSpPr>
            <a:spLocks noGrp="1"/>
          </p:cNvSpPr>
          <p:nvPr>
            <p:ph idx="1"/>
          </p:nvPr>
        </p:nvSpPr>
        <p:spPr/>
        <p:txBody>
          <a:bodyPr>
            <a:normAutofit/>
          </a:bodyPr>
          <a:lstStyle/>
          <a:p>
            <a:pPr lvl="1" eaLnBrk="0" fontAlgn="base" hangingPunct="0">
              <a:spcBef>
                <a:spcPct val="20000"/>
              </a:spcBef>
              <a:spcAft>
                <a:spcPct val="0"/>
              </a:spcAft>
            </a:pPr>
            <a:r>
              <a:rPr lang="en-US" sz="3600" dirty="0" smtClean="0">
                <a:solidFill>
                  <a:schemeClr val="bg1"/>
                </a:solidFill>
              </a:rPr>
              <a:t>Who we honor</a:t>
            </a:r>
          </a:p>
          <a:p>
            <a:pPr lvl="1" eaLnBrk="0" fontAlgn="base" hangingPunct="0">
              <a:spcBef>
                <a:spcPct val="20000"/>
              </a:spcBef>
              <a:spcAft>
                <a:spcPct val="0"/>
              </a:spcAft>
            </a:pPr>
            <a:r>
              <a:rPr lang="en-US" sz="3600" dirty="0" smtClean="0">
                <a:solidFill>
                  <a:schemeClr val="bg1"/>
                </a:solidFill>
              </a:rPr>
              <a:t>Favoritism or the appearance of it</a:t>
            </a:r>
          </a:p>
          <a:p>
            <a:pPr lvl="1" eaLnBrk="0" fontAlgn="base" hangingPunct="0">
              <a:spcBef>
                <a:spcPct val="20000"/>
              </a:spcBef>
              <a:spcAft>
                <a:spcPct val="0"/>
              </a:spcAft>
            </a:pPr>
            <a:r>
              <a:rPr lang="en-US" sz="3600" dirty="0" smtClean="0">
                <a:solidFill>
                  <a:schemeClr val="bg1"/>
                </a:solidFill>
              </a:rPr>
              <a:t>Gifting and capacity </a:t>
            </a:r>
          </a:p>
          <a:p>
            <a:pPr lvl="1" eaLnBrk="0" fontAlgn="base" hangingPunct="0">
              <a:spcBef>
                <a:spcPct val="20000"/>
              </a:spcBef>
              <a:spcAft>
                <a:spcPct val="0"/>
              </a:spcAft>
            </a:pPr>
            <a:r>
              <a:rPr lang="en-US" sz="3600" dirty="0" smtClean="0">
                <a:solidFill>
                  <a:schemeClr val="bg1"/>
                </a:solidFill>
              </a:rPr>
              <a:t>Meritocracy </a:t>
            </a:r>
          </a:p>
          <a:p>
            <a:pPr lvl="1" eaLnBrk="0" fontAlgn="base" hangingPunct="0">
              <a:spcBef>
                <a:spcPct val="20000"/>
              </a:spcBef>
              <a:spcAft>
                <a:spcPct val="0"/>
              </a:spcAft>
            </a:pPr>
            <a:r>
              <a:rPr lang="en-US" sz="3600" dirty="0" smtClean="0">
                <a:solidFill>
                  <a:schemeClr val="bg1"/>
                </a:solidFill>
              </a:rPr>
              <a:t>Our yet to be perfected nature</a:t>
            </a: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ounded Rectangle 3"/>
          <p:cNvSpPr/>
          <p:nvPr/>
        </p:nvSpPr>
        <p:spPr>
          <a:xfrm>
            <a:off x="8763000" y="1320800"/>
            <a:ext cx="3429000" cy="5537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3200" b="1" dirty="0">
                <a:solidFill>
                  <a:prstClr val="black"/>
                </a:solidFill>
              </a:rPr>
              <a:t>This is a cocktail for a lot of struggle</a:t>
            </a:r>
          </a:p>
          <a:p>
            <a:pPr lvl="0" algn="ctr"/>
            <a:endParaRPr lang="en-US" sz="2000" b="1" dirty="0" smtClean="0">
              <a:solidFill>
                <a:prstClr val="black"/>
              </a:solidFill>
            </a:endParaRPr>
          </a:p>
          <a:p>
            <a:pPr lvl="0" algn="ctr"/>
            <a:r>
              <a:rPr lang="en-US" sz="3200" b="1" dirty="0" smtClean="0">
                <a:solidFill>
                  <a:prstClr val="black"/>
                </a:solidFill>
              </a:rPr>
              <a:t>Competitive</a:t>
            </a:r>
          </a:p>
          <a:p>
            <a:pPr lvl="0" algn="ctr"/>
            <a:endParaRPr lang="en-US" sz="3200" b="1" dirty="0" smtClean="0">
              <a:solidFill>
                <a:prstClr val="black"/>
              </a:solidFill>
            </a:endParaRPr>
          </a:p>
          <a:p>
            <a:pPr lvl="0" algn="ctr"/>
            <a:r>
              <a:rPr lang="en-US" sz="3200" b="1" dirty="0" smtClean="0">
                <a:solidFill>
                  <a:prstClr val="black"/>
                </a:solidFill>
              </a:rPr>
              <a:t>Other </a:t>
            </a:r>
            <a:r>
              <a:rPr lang="en-US" sz="3200" b="1" dirty="0">
                <a:solidFill>
                  <a:prstClr val="black"/>
                </a:solidFill>
              </a:rPr>
              <a:t>peoples success is a threat  </a:t>
            </a:r>
          </a:p>
        </p:txBody>
      </p:sp>
      <p:sp>
        <p:nvSpPr>
          <p:cNvPr id="5" name="Rounded Rectangle 4"/>
          <p:cNvSpPr/>
          <p:nvPr/>
        </p:nvSpPr>
        <p:spPr>
          <a:xfrm>
            <a:off x="0" y="4762500"/>
            <a:ext cx="8763000" cy="2095500"/>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Result: Disappointment, discouragement, resentment and in the end neutralized</a:t>
            </a:r>
          </a:p>
        </p:txBody>
      </p:sp>
    </p:spTree>
    <p:extLst>
      <p:ext uri="{BB962C8B-B14F-4D97-AF65-F5344CB8AC3E}">
        <p14:creationId xmlns:p14="http://schemas.microsoft.com/office/powerpoint/2010/main" val="5470728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733675"/>
          </a:xfrm>
        </p:spPr>
        <p:txBody>
          <a:bodyPr>
            <a:normAutofit/>
          </a:bodyPr>
          <a:lstStyle/>
          <a:p>
            <a:pPr algn="ctr"/>
            <a:r>
              <a:rPr lang="en-US" sz="6000" b="1" dirty="0" smtClean="0">
                <a:solidFill>
                  <a:schemeClr val="bg1"/>
                </a:solidFill>
              </a:rPr>
              <a:t>Jesus offers a radical and compelling alternative</a:t>
            </a:r>
            <a:endParaRPr lang="en-US" sz="6000" b="1" dirty="0">
              <a:solidFill>
                <a:schemeClr val="bg1"/>
              </a:solidFill>
            </a:endParaRPr>
          </a:p>
        </p:txBody>
      </p:sp>
      <p:sp>
        <p:nvSpPr>
          <p:cNvPr id="3" name="Content Placeholder 2"/>
          <p:cNvSpPr>
            <a:spLocks noGrp="1"/>
          </p:cNvSpPr>
          <p:nvPr>
            <p:ph idx="1"/>
          </p:nvPr>
        </p:nvSpPr>
        <p:spPr/>
        <p:txBody>
          <a:bodyPr>
            <a:normAutofit/>
          </a:bodyPr>
          <a:lstStyle/>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34099146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solidFill>
                  <a:schemeClr val="bg1"/>
                </a:solidFill>
              </a:rPr>
              <a:t>Luke 14:7-11</a:t>
            </a:r>
            <a:endParaRPr lang="en-US" sz="6000" b="1" dirty="0">
              <a:solidFill>
                <a:schemeClr val="bg1"/>
              </a:solidFill>
            </a:endParaRPr>
          </a:p>
        </p:txBody>
      </p:sp>
      <p:sp>
        <p:nvSpPr>
          <p:cNvPr id="3" name="Content Placeholder 2"/>
          <p:cNvSpPr>
            <a:spLocks noGrp="1"/>
          </p:cNvSpPr>
          <p:nvPr>
            <p:ph idx="1"/>
          </p:nvPr>
        </p:nvSpPr>
        <p:spPr/>
        <p:txBody>
          <a:bodyPr>
            <a:normAutofit fontScale="92500"/>
          </a:bodyPr>
          <a:lstStyle/>
          <a:p>
            <a:pPr marL="800100" lvl="1" indent="-342900" eaLnBrk="0" fontAlgn="base" hangingPunct="0">
              <a:spcBef>
                <a:spcPct val="20000"/>
              </a:spcBef>
              <a:spcAft>
                <a:spcPct val="0"/>
              </a:spcAft>
              <a:buNone/>
            </a:pPr>
            <a:r>
              <a:rPr lang="en-US" sz="3600" dirty="0">
                <a:solidFill>
                  <a:schemeClr val="bg1"/>
                </a:solidFill>
              </a:rPr>
              <a:t>7 And He began speaking a parable to the invited guests </a:t>
            </a:r>
            <a:r>
              <a:rPr lang="en-US" sz="3600" u="sng" dirty="0">
                <a:solidFill>
                  <a:schemeClr val="bg1"/>
                </a:solidFill>
              </a:rPr>
              <a:t>when He noticed how they had been picking out the places of honor at the table</a:t>
            </a:r>
            <a:r>
              <a:rPr lang="en-US" sz="3600" dirty="0">
                <a:solidFill>
                  <a:schemeClr val="bg1"/>
                </a:solidFill>
              </a:rPr>
              <a:t>, saying to them, 8 “When you are invited by someone to a wedding feast, do not take the place of honor, for someone more distinguished than you may have been invited by him, 9 and he who invited you both will come and say to you, ‘Give your place to this man,’ and then in disgrace you proceed to occupy the last place. </a:t>
            </a: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11559897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solidFill>
                  <a:schemeClr val="bg1"/>
                </a:solidFill>
              </a:rPr>
              <a:t>Luke 14:7-11</a:t>
            </a:r>
            <a:endParaRPr lang="en-US" sz="6000" b="1" dirty="0">
              <a:solidFill>
                <a:schemeClr val="bg1"/>
              </a:solidFill>
            </a:endParaRPr>
          </a:p>
        </p:txBody>
      </p:sp>
      <p:sp>
        <p:nvSpPr>
          <p:cNvPr id="3" name="Content Placeholder 2"/>
          <p:cNvSpPr>
            <a:spLocks noGrp="1"/>
          </p:cNvSpPr>
          <p:nvPr>
            <p:ph idx="1"/>
          </p:nvPr>
        </p:nvSpPr>
        <p:spPr/>
        <p:txBody>
          <a:bodyPr>
            <a:normAutofit fontScale="92500"/>
          </a:bodyPr>
          <a:lstStyle/>
          <a:p>
            <a:pPr marL="800100" lvl="1" indent="-342900" eaLnBrk="0" fontAlgn="base" hangingPunct="0">
              <a:spcBef>
                <a:spcPct val="20000"/>
              </a:spcBef>
              <a:spcAft>
                <a:spcPct val="0"/>
              </a:spcAft>
              <a:buNone/>
            </a:pPr>
            <a:r>
              <a:rPr lang="en-US" sz="3600" dirty="0">
                <a:solidFill>
                  <a:schemeClr val="bg1"/>
                </a:solidFill>
              </a:rPr>
              <a:t>7 And He began speaking a parable to the invited guests </a:t>
            </a:r>
            <a:r>
              <a:rPr lang="en-US" sz="3600" u="sng" dirty="0">
                <a:solidFill>
                  <a:schemeClr val="bg1"/>
                </a:solidFill>
              </a:rPr>
              <a:t>when He noticed how they had been picking out the places of honor at the table</a:t>
            </a:r>
            <a:r>
              <a:rPr lang="en-US" sz="3600" dirty="0">
                <a:solidFill>
                  <a:schemeClr val="bg1"/>
                </a:solidFill>
              </a:rPr>
              <a:t>, saying to them, 8 “When you are invited by someone to a wedding feast, do not take the place of honor, for someone more distinguished than you may have been invited by him, 9 and he who invited you both will come and say to you, ‘Give your place to this man,’ and then in disgrace you proceed to occupy the last place. </a:t>
            </a: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ounded Rectangle 3"/>
          <p:cNvSpPr/>
          <p:nvPr/>
        </p:nvSpPr>
        <p:spPr>
          <a:xfrm>
            <a:off x="6464300" y="2806700"/>
            <a:ext cx="5727700" cy="40513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smtClean="0">
                <a:solidFill>
                  <a:schemeClr val="tx1"/>
                </a:solidFill>
              </a:rPr>
              <a:t>The Setting</a:t>
            </a:r>
          </a:p>
          <a:p>
            <a:pPr algn="ctr"/>
            <a:endParaRPr lang="en-US" sz="3200" b="1" dirty="0"/>
          </a:p>
        </p:txBody>
      </p:sp>
    </p:spTree>
    <p:extLst>
      <p:ext uri="{BB962C8B-B14F-4D97-AF65-F5344CB8AC3E}">
        <p14:creationId xmlns:p14="http://schemas.microsoft.com/office/powerpoint/2010/main" val="57857198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4284</Words>
  <Application>Microsoft Office PowerPoint</Application>
  <PresentationFormat>Widescreen</PresentationFormat>
  <Paragraphs>369</Paragraphs>
  <Slides>51</Slides>
  <Notes>50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51</vt:i4>
      </vt:variant>
    </vt:vector>
  </HeadingPairs>
  <TitlesOfParts>
    <vt:vector size="56" baseType="lpstr">
      <vt:lpstr>Arial</vt:lpstr>
      <vt:lpstr>Calibri</vt:lpstr>
      <vt:lpstr>Calibri Light</vt:lpstr>
      <vt:lpstr>system-ui</vt:lpstr>
      <vt:lpstr>Office Theme</vt:lpstr>
      <vt:lpstr>Luke 14:7-11</vt:lpstr>
      <vt:lpstr>Luke 14:7-11</vt:lpstr>
      <vt:lpstr>Luke 14:7-11</vt:lpstr>
      <vt:lpstr>This is almost “Un-American”</vt:lpstr>
      <vt:lpstr>Church Cultural is Not Immune</vt:lpstr>
      <vt:lpstr>Church Cultural is Not Immune</vt:lpstr>
      <vt:lpstr>Jesus offers a radical and compelling alternative</vt:lpstr>
      <vt:lpstr>Luke 14:7-11</vt:lpstr>
      <vt:lpstr>Luke 14:7-11</vt:lpstr>
      <vt:lpstr>Luke 14:7-11</vt:lpstr>
      <vt:lpstr>Luke 14:7-11</vt:lpstr>
      <vt:lpstr>Luke 14:7-11</vt:lpstr>
      <vt:lpstr>Luke 14:7-11</vt:lpstr>
      <vt:lpstr>Luke 14:7-11</vt:lpstr>
      <vt:lpstr>Luke 14:7-11</vt:lpstr>
      <vt:lpstr>Luke 14:7-11</vt:lpstr>
      <vt:lpstr>Luke 14:7-11</vt:lpstr>
      <vt:lpstr>Luke 14:7-11</vt:lpstr>
      <vt:lpstr>Luke 14:7-11</vt:lpstr>
      <vt:lpstr>Luke 14:7-11</vt:lpstr>
      <vt:lpstr>Luke 14:7-11</vt:lpstr>
      <vt:lpstr>Luke 14:7-11</vt:lpstr>
      <vt:lpstr>Luke 14:7-11</vt:lpstr>
      <vt:lpstr>Luke 14:7-11</vt:lpstr>
      <vt:lpstr>Luke 14:7-11</vt:lpstr>
      <vt:lpstr>Luke 14:7-11</vt:lpstr>
      <vt:lpstr>Luke 14:7-11</vt:lpstr>
      <vt:lpstr>Luke 14:7-11</vt:lpstr>
      <vt:lpstr>Luke 14:7-11</vt:lpstr>
      <vt:lpstr>Luke 14:7-11</vt:lpstr>
      <vt:lpstr>Luke 14:7-11</vt:lpstr>
      <vt:lpstr>Luke 14:7-11</vt:lpstr>
      <vt:lpstr>Luke 14:7-11</vt:lpstr>
      <vt:lpstr>Luke 14:7-11</vt:lpstr>
      <vt:lpstr>Luke 14:7-11</vt:lpstr>
      <vt:lpstr>Luke 14:7-11</vt:lpstr>
      <vt:lpstr>Luke 14:7-11</vt:lpstr>
      <vt:lpstr>Luke 14:7-11</vt:lpstr>
      <vt:lpstr>Luke 14:7-11</vt:lpstr>
      <vt:lpstr>Luke 14:7-11</vt:lpstr>
      <vt:lpstr>Luke 14:7-11</vt:lpstr>
      <vt:lpstr>Luke 14:7-11</vt:lpstr>
      <vt:lpstr>Luke 14:7-11</vt:lpstr>
      <vt:lpstr>Luke 14:7-11</vt:lpstr>
      <vt:lpstr>Freedom and Reward</vt:lpstr>
      <vt:lpstr>Freedom and Reward</vt:lpstr>
      <vt:lpstr>Freedom and Reward</vt:lpstr>
      <vt:lpstr>Freedom and Reward</vt:lpstr>
      <vt:lpstr>Freedom and Reward</vt:lpstr>
      <vt:lpstr>Freedom and Reward</vt:lpstr>
      <vt:lpstr>Practical Application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2023-03-14T14:23:39Z</dcterms:created>
  <dcterms:modified xsi:type="dcterms:W3CDTF">2023-03-14T14:23:46Z</dcterms:modified>
</cp:coreProperties>
</file>