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0"/>
  </p:notesMasterIdLst>
  <p:sldIdLst>
    <p:sldId id="945" r:id="rId2"/>
    <p:sldId id="983" r:id="rId3"/>
    <p:sldId id="988" r:id="rId4"/>
    <p:sldId id="989" r:id="rId5"/>
    <p:sldId id="991" r:id="rId6"/>
    <p:sldId id="993" r:id="rId7"/>
    <p:sldId id="994" r:id="rId8"/>
    <p:sldId id="995" r:id="rId9"/>
    <p:sldId id="996" r:id="rId10"/>
    <p:sldId id="1084" r:id="rId11"/>
    <p:sldId id="1086" r:id="rId12"/>
    <p:sldId id="997" r:id="rId13"/>
    <p:sldId id="998" r:id="rId14"/>
    <p:sldId id="999" r:id="rId15"/>
    <p:sldId id="1000" r:id="rId16"/>
    <p:sldId id="1001" r:id="rId17"/>
    <p:sldId id="1004" r:id="rId18"/>
    <p:sldId id="1083" r:id="rId19"/>
    <p:sldId id="1005" r:id="rId20"/>
    <p:sldId id="1088" r:id="rId21"/>
    <p:sldId id="1091" r:id="rId22"/>
    <p:sldId id="1089" r:id="rId23"/>
    <p:sldId id="1092" r:id="rId24"/>
    <p:sldId id="1006" r:id="rId25"/>
    <p:sldId id="1076" r:id="rId26"/>
    <p:sldId id="1007" r:id="rId27"/>
    <p:sldId id="1008" r:id="rId28"/>
    <p:sldId id="1009" r:id="rId29"/>
    <p:sldId id="1010" r:id="rId30"/>
    <p:sldId id="1077" r:id="rId31"/>
    <p:sldId id="1011" r:id="rId32"/>
    <p:sldId id="1015" r:id="rId33"/>
    <p:sldId id="1016" r:id="rId34"/>
    <p:sldId id="1017" r:id="rId35"/>
    <p:sldId id="1018" r:id="rId36"/>
    <p:sldId id="1019" r:id="rId37"/>
    <p:sldId id="1020" r:id="rId38"/>
    <p:sldId id="1078" r:id="rId39"/>
    <p:sldId id="1079" r:id="rId40"/>
    <p:sldId id="1080" r:id="rId41"/>
    <p:sldId id="1023" r:id="rId42"/>
    <p:sldId id="1072" r:id="rId43"/>
    <p:sldId id="1073" r:id="rId44"/>
    <p:sldId id="1074" r:id="rId45"/>
    <p:sldId id="1024" r:id="rId46"/>
    <p:sldId id="1051" r:id="rId47"/>
    <p:sldId id="1052" r:id="rId48"/>
    <p:sldId id="1054" r:id="rId49"/>
    <p:sldId id="1055" r:id="rId50"/>
    <p:sldId id="1056" r:id="rId51"/>
    <p:sldId id="1057" r:id="rId52"/>
    <p:sldId id="1029" r:id="rId53"/>
    <p:sldId id="1058" r:id="rId54"/>
    <p:sldId id="1059" r:id="rId55"/>
    <p:sldId id="1060" r:id="rId56"/>
    <p:sldId id="1061" r:id="rId57"/>
    <p:sldId id="1031" r:id="rId58"/>
    <p:sldId id="1032" r:id="rId59"/>
    <p:sldId id="1065" r:id="rId60"/>
    <p:sldId id="1082" r:id="rId61"/>
    <p:sldId id="1066" r:id="rId62"/>
    <p:sldId id="1067" r:id="rId63"/>
    <p:sldId id="1068" r:id="rId64"/>
    <p:sldId id="1045" r:id="rId65"/>
    <p:sldId id="1046" r:id="rId66"/>
    <p:sldId id="1047" r:id="rId67"/>
    <p:sldId id="1048" r:id="rId68"/>
    <p:sldId id="977" r:id="rId6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1C"/>
    <a:srgbClr val="008000"/>
    <a:srgbClr val="4D2A1B"/>
    <a:srgbClr val="DCD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42" autoAdjust="0"/>
    <p:restoredTop sz="94356" autoAdjust="0"/>
  </p:normalViewPr>
  <p:slideViewPr>
    <p:cSldViewPr>
      <p:cViewPr varScale="1">
        <p:scale>
          <a:sx n="72" d="100"/>
          <a:sy n="72" d="100"/>
        </p:scale>
        <p:origin x="88" y="2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-3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B128E-639A-4DE8-9534-C974F2D0974C}" type="datetimeFigureOut">
              <a:rPr lang="en-US" smtClean="0"/>
              <a:pPr/>
              <a:t>3/21/2023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7CF2D-5C1B-4D3B-A31E-A8CB96FA52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07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0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7CF2D-5C1B-4D3B-A31E-A8CB96FA523F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3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19295-0C85-4A4E-8D42-6A8342C803FE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F81D0-EEC1-43A7-84CA-31D44E3C4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63C2F-B3AE-4CEB-921B-DB81A2E5A20A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E0AC3-2271-4234-AADF-B2DB8C57E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92E26-3310-4DE7-874C-187F525D031C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50C8-490A-40B4-A9C3-6C67EA616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23E28-0EBC-4D0B-BA09-DA807CB13C5A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70D-7CCE-4E1A-8CA7-75213A061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6E9F-FB8E-467A-863C-37FF07655976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0C91A-E1CC-4C72-88E9-18D854DD5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6B57-B464-41C5-AEDD-B1861123536F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EE68C-7F07-4CAA-AFA1-77D0B9B90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414D3-807C-4519-B22E-C7E3909CD4F6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3EB0-B6AC-4BC4-90AF-E0376AC71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D06D-634C-4CB2-B499-7026915CD6E8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C26E3-FF63-420A-83D3-C85250002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42BCF-997D-425A-882E-6DA9E6E9EB13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15A70-30AA-4BDD-B342-9EC8DBCC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42E92-76DB-46E5-8771-B78C163E2EED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BB5A-504F-48B6-A9C9-11E883461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7C8F7-49BE-434A-AFFC-A2B1FDE13930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6AC0-0094-48DD-A831-1F911938A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F897E3-8187-4814-B857-6E101B1BF1BE}" type="datetimeFigureOut">
              <a:rPr lang="en-US"/>
              <a:pPr>
                <a:defRPr/>
              </a:pPr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D9034C-701C-42F1-9431-70E1940ED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701675"/>
            <a:ext cx="74676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1 Peter 1:13-23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4876800"/>
            <a:ext cx="6553200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i="1" dirty="0"/>
              <a:t>Being Different</a:t>
            </a:r>
          </a:p>
        </p:txBody>
      </p:sp>
    </p:spTree>
    <p:extLst>
      <p:ext uri="{BB962C8B-B14F-4D97-AF65-F5344CB8AC3E}">
        <p14:creationId xmlns:p14="http://schemas.microsoft.com/office/powerpoint/2010/main" val="2126552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not of seed which is perishable but imperishable, that is, through the living and enduring word of God.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10400" y="273524"/>
            <a:ext cx="4953000" cy="64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14 </a:t>
            </a:r>
            <a:r>
              <a:rPr lang="en-US" sz="3600" dirty="0">
                <a:solidFill>
                  <a:schemeClr val="tx1"/>
                </a:solidFill>
              </a:rPr>
              <a:t>As obedient children …</a:t>
            </a:r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b="1" u="sng" dirty="0">
                <a:solidFill>
                  <a:srgbClr val="002060"/>
                </a:solidFill>
              </a:rPr>
              <a:t>For He was foreknown before the foundation of the world</a:t>
            </a:r>
            <a:r>
              <a:rPr lang="en-US" sz="3600" dirty="0">
                <a:solidFill>
                  <a:schemeClr val="tx1"/>
                </a:solidFill>
              </a:rPr>
              <a:t>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not of seed which is perishable but imperishable, that is, through the living and enduring word of God.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10400" y="273524"/>
            <a:ext cx="4953000" cy="64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14 </a:t>
            </a:r>
            <a:r>
              <a:rPr lang="en-US" sz="3600" dirty="0">
                <a:solidFill>
                  <a:schemeClr val="tx1"/>
                </a:solidFill>
              </a:rPr>
              <a:t>As obedient children …</a:t>
            </a:r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2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not of seed which is perishable but imperishable, that is, through the living and enduring word of God.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</a:t>
            </a:r>
            <a:r>
              <a:rPr lang="en-US" sz="3600" b="1" u="sng" dirty="0">
                <a:solidFill>
                  <a:srgbClr val="002060"/>
                </a:solidFill>
              </a:rPr>
              <a:t>appeared in these last times for the sake of you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not of seed which is perishable but imperishable, that is, through the living and enduring word of God.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</a:t>
            </a:r>
            <a:r>
              <a:rPr lang="en-US" sz="3600" b="1" u="sng" dirty="0">
                <a:solidFill>
                  <a:srgbClr val="002060"/>
                </a:solidFill>
              </a:rPr>
              <a:t>are believers in God</a:t>
            </a:r>
            <a:r>
              <a:rPr lang="en-US" sz="3600" dirty="0">
                <a:solidFill>
                  <a:schemeClr val="tx1"/>
                </a:solidFill>
              </a:rPr>
              <a:t>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not of seed which is perishable but imperishable, that is, through the living and enduring word of God.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b="1" u="sng" dirty="0">
                <a:solidFill>
                  <a:srgbClr val="002060"/>
                </a:solidFill>
              </a:rPr>
              <a:t>for you have been born again</a:t>
            </a:r>
            <a:r>
              <a:rPr lang="en-US" sz="3600" dirty="0">
                <a:solidFill>
                  <a:schemeClr val="tx1"/>
                </a:solidFill>
              </a:rPr>
              <a:t> not of seed which is perishable but imperishable, that is, through the living and enduring word of God.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</a:t>
            </a:r>
            <a:r>
              <a:rPr lang="en-US" sz="3600" b="1" u="sng" dirty="0">
                <a:solidFill>
                  <a:srgbClr val="002060"/>
                </a:solidFill>
              </a:rPr>
              <a:t>not of seed which is perishable but imperishable, that is, through the living and enduring word of God.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10400" y="273524"/>
            <a:ext cx="4953000" cy="64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14 </a:t>
            </a:r>
            <a:r>
              <a:rPr lang="en-US" sz="3600" dirty="0">
                <a:solidFill>
                  <a:schemeClr val="tx1"/>
                </a:solidFill>
              </a:rPr>
              <a:t>As obedient children …</a:t>
            </a:r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7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7010400" y="273524"/>
            <a:ext cx="4953000" cy="64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14 </a:t>
            </a:r>
            <a:r>
              <a:rPr lang="en-US" sz="3600" dirty="0">
                <a:solidFill>
                  <a:schemeClr val="tx1"/>
                </a:solidFill>
              </a:rPr>
              <a:t>As obedient children …</a:t>
            </a:r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6200" y="990316"/>
            <a:ext cx="9144000" cy="686084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You’ve been made a member of God’s family …</a:t>
            </a:r>
            <a:endParaRPr lang="en-US" sz="3600" b="1" i="1" dirty="0"/>
          </a:p>
        </p:txBody>
      </p:sp>
      <p:sp>
        <p:nvSpPr>
          <p:cNvPr id="12" name="Rectangle 11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</a:t>
            </a:r>
            <a:r>
              <a:rPr lang="en-US" sz="3600" b="1" u="sng" dirty="0">
                <a:solidFill>
                  <a:srgbClr val="002060"/>
                </a:solidFill>
              </a:rPr>
              <a:t>not of seed which is perishable but imperishable, that is, through the living and enduring word of God.</a:t>
            </a:r>
          </a:p>
        </p:txBody>
      </p:sp>
    </p:spTree>
    <p:extLst>
      <p:ext uri="{BB962C8B-B14F-4D97-AF65-F5344CB8AC3E}">
        <p14:creationId xmlns:p14="http://schemas.microsoft.com/office/powerpoint/2010/main" val="266242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7010400" y="273524"/>
            <a:ext cx="4953000" cy="64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14 </a:t>
            </a:r>
            <a:r>
              <a:rPr lang="en-US" sz="3600" dirty="0">
                <a:solidFill>
                  <a:schemeClr val="tx1"/>
                </a:solidFill>
              </a:rPr>
              <a:t>As obedient children …</a:t>
            </a:r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6200" y="990316"/>
            <a:ext cx="3505200" cy="686084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/>
              <a:t>A  </a:t>
            </a:r>
            <a:r>
              <a:rPr lang="en-US" sz="3600" b="1" dirty="0"/>
              <a:t>contrast… </a:t>
            </a:r>
            <a:endParaRPr lang="en-US" sz="3600" b="1" i="1" dirty="0"/>
          </a:p>
        </p:txBody>
      </p:sp>
      <p:sp>
        <p:nvSpPr>
          <p:cNvPr id="12" name="Rectangle 11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so that your faith and hope are in God.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</a:t>
            </a:r>
            <a:r>
              <a:rPr lang="en-US" sz="3600" b="1" u="sng" dirty="0">
                <a:solidFill>
                  <a:srgbClr val="002060"/>
                </a:solidFill>
              </a:rPr>
              <a:t>not of seed which is perishable but imperishable, that is, through the living and enduring word of God.</a:t>
            </a:r>
          </a:p>
        </p:txBody>
      </p:sp>
    </p:spTree>
    <p:extLst>
      <p:ext uri="{BB962C8B-B14F-4D97-AF65-F5344CB8AC3E}">
        <p14:creationId xmlns:p14="http://schemas.microsoft.com/office/powerpoint/2010/main" val="1132344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7010400" y="273524"/>
            <a:ext cx="4953000" cy="64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14 </a:t>
            </a:r>
            <a:r>
              <a:rPr lang="en-US" sz="3600" dirty="0">
                <a:solidFill>
                  <a:schemeClr val="tx1"/>
                </a:solidFill>
              </a:rPr>
              <a:t>As obedient children …</a:t>
            </a:r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8600" y="914400"/>
            <a:ext cx="6248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hope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</a:t>
            </a:r>
            <a:r>
              <a:rPr lang="en-US" sz="3600" b="1" u="sng" dirty="0">
                <a:solidFill>
                  <a:srgbClr val="002060"/>
                </a:solidFill>
              </a:rPr>
              <a:t>so that your faith and hope are in God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not of seed which is perishable but imperishable, that is, through the living and enduring word of God.</a:t>
            </a:r>
          </a:p>
        </p:txBody>
      </p:sp>
    </p:spTree>
    <p:extLst>
      <p:ext uri="{BB962C8B-B14F-4D97-AF65-F5344CB8AC3E}">
        <p14:creationId xmlns:p14="http://schemas.microsoft.com/office/powerpoint/2010/main" val="206141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7010400" y="273524"/>
            <a:ext cx="4953000" cy="64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14 </a:t>
            </a:r>
            <a:r>
              <a:rPr lang="en-US" sz="3600" dirty="0">
                <a:solidFill>
                  <a:schemeClr val="tx1"/>
                </a:solidFill>
              </a:rPr>
              <a:t>As obedient children …</a:t>
            </a:r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security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752600"/>
            <a:ext cx="12192000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1:20 </a:t>
            </a:r>
            <a:r>
              <a:rPr lang="en-US" sz="3600" dirty="0">
                <a:solidFill>
                  <a:schemeClr val="tx1"/>
                </a:solidFill>
              </a:rPr>
              <a:t>For He was foreknown before the foundation of the world, but has appeared in these last times for the sake of you </a:t>
            </a:r>
            <a:r>
              <a:rPr lang="en-US" sz="3600" b="1" baseline="30000" dirty="0">
                <a:solidFill>
                  <a:schemeClr val="tx1"/>
                </a:solidFill>
              </a:rPr>
              <a:t>21 </a:t>
            </a:r>
            <a:r>
              <a:rPr lang="en-US" sz="3600" dirty="0">
                <a:solidFill>
                  <a:schemeClr val="tx1"/>
                </a:solidFill>
              </a:rPr>
              <a:t>who through Him are believers in God, who raised Him from the dead and gave Him glory, </a:t>
            </a:r>
            <a:r>
              <a:rPr lang="en-US" sz="3600" b="1" u="sng" dirty="0">
                <a:solidFill>
                  <a:srgbClr val="002060"/>
                </a:solidFill>
              </a:rPr>
              <a:t>so that your faith and hope are in God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  <a:r>
              <a:rPr lang="en-US" sz="3600" b="1" baseline="30000" dirty="0">
                <a:solidFill>
                  <a:schemeClr val="tx1"/>
                </a:solidFill>
              </a:rPr>
              <a:t> 22 </a:t>
            </a:r>
            <a:r>
              <a:rPr lang="en-US" sz="3600" dirty="0">
                <a:solidFill>
                  <a:schemeClr val="tx1"/>
                </a:solidFill>
              </a:rPr>
              <a:t>Since you have in obedience to the truth purified your souls for a sincere love of the brethren, fervently love one another from the heart, </a:t>
            </a:r>
            <a:r>
              <a:rPr lang="en-US" sz="3600" b="1" baseline="30000" dirty="0">
                <a:solidFill>
                  <a:schemeClr val="tx1"/>
                </a:solidFill>
              </a:rPr>
              <a:t>23 </a:t>
            </a:r>
            <a:r>
              <a:rPr lang="en-US" sz="3600" dirty="0">
                <a:solidFill>
                  <a:schemeClr val="tx1"/>
                </a:solidFill>
              </a:rPr>
              <a:t>for you have been born again not of seed which is perishable but imperishable, that is, through the living and enduring word of God.</a:t>
            </a:r>
          </a:p>
        </p:txBody>
      </p:sp>
    </p:spTree>
    <p:extLst>
      <p:ext uri="{BB962C8B-B14F-4D97-AF65-F5344CB8AC3E}">
        <p14:creationId xmlns:p14="http://schemas.microsoft.com/office/powerpoint/2010/main" val="228984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fear?</a:t>
            </a:r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Appropriate reverence for something awesome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859226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fear?</a:t>
            </a:r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Appropriate reverence for something awesome</a:t>
            </a:r>
            <a:endParaRPr lang="en-US" sz="3600" b="1" i="1" dirty="0"/>
          </a:p>
        </p:txBody>
      </p:sp>
      <p:sp>
        <p:nvSpPr>
          <p:cNvPr id="8" name="Rounded Rectangle 7"/>
          <p:cNvSpPr/>
          <p:nvPr/>
        </p:nvSpPr>
        <p:spPr>
          <a:xfrm>
            <a:off x="5336275" y="1483145"/>
            <a:ext cx="6705600" cy="127729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 distinguishing characteristic: you revere a God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74996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Appropriate reverence for something awesome</a:t>
            </a:r>
            <a:endParaRPr lang="en-US" sz="3600" b="1" i="1" dirty="0"/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678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609600"/>
            <a:ext cx="12168785" cy="2514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1 Peter: </a:t>
            </a:r>
          </a:p>
          <a:p>
            <a:pPr algn="ctr"/>
            <a:r>
              <a:rPr lang="en-US" sz="7200" b="1" dirty="0"/>
              <a:t>Instructions for living well as “resident aliens”  </a:t>
            </a:r>
            <a:endParaRPr lang="en-US" sz="7200" b="1" i="1" dirty="0"/>
          </a:p>
        </p:txBody>
      </p:sp>
      <p:sp>
        <p:nvSpPr>
          <p:cNvPr id="6" name="Rectangle 5"/>
          <p:cNvSpPr/>
          <p:nvPr/>
        </p:nvSpPr>
        <p:spPr>
          <a:xfrm>
            <a:off x="658762" y="3581400"/>
            <a:ext cx="10923638" cy="31561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b="1" baseline="30000" dirty="0"/>
              <a:t>John 17:11</a:t>
            </a:r>
            <a:r>
              <a:rPr lang="en-US" sz="3400" b="1" dirty="0"/>
              <a:t> </a:t>
            </a:r>
            <a:r>
              <a:rPr lang="en-US" sz="3400" dirty="0"/>
              <a:t>Now I am departing from the world; they are staying in this world, but I am coming to You… </a:t>
            </a:r>
            <a:r>
              <a:rPr lang="en-US" sz="3400" b="1" baseline="30000" dirty="0"/>
              <a:t>15</a:t>
            </a:r>
            <a:r>
              <a:rPr lang="en-US" sz="3400" baseline="30000" dirty="0"/>
              <a:t> </a:t>
            </a:r>
            <a:r>
              <a:rPr lang="en-US" sz="3400" dirty="0"/>
              <a:t>I’m not asking you to take them out of the world, but to keep them safe from the evil one. </a:t>
            </a:r>
            <a:r>
              <a:rPr lang="en-US" sz="3400" b="1" baseline="30000" dirty="0"/>
              <a:t>16</a:t>
            </a:r>
            <a:r>
              <a:rPr lang="en-US" sz="3400" baseline="30000" dirty="0"/>
              <a:t> </a:t>
            </a:r>
            <a:r>
              <a:rPr lang="en-US" sz="3400" dirty="0"/>
              <a:t>They do not belong to this world any more than I do… </a:t>
            </a:r>
            <a:r>
              <a:rPr lang="en-US" sz="3400" b="1" baseline="30000" dirty="0"/>
              <a:t>18</a:t>
            </a:r>
            <a:r>
              <a:rPr lang="en-US" sz="3400" baseline="30000" dirty="0"/>
              <a:t> </a:t>
            </a:r>
            <a:r>
              <a:rPr lang="en-US" sz="3400" dirty="0"/>
              <a:t>Just as you sent me into the world, I am sending them into the world. </a:t>
            </a:r>
            <a:endParaRPr lang="en-US" sz="3400" u="sng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8762" y="3581400"/>
            <a:ext cx="10923638" cy="315612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b="1" baseline="30000" dirty="0"/>
              <a:t>John 17:11</a:t>
            </a:r>
            <a:r>
              <a:rPr lang="en-US" sz="3400" b="1" dirty="0"/>
              <a:t> </a:t>
            </a:r>
            <a:r>
              <a:rPr lang="en-US" sz="3400" dirty="0"/>
              <a:t>Now I am departing from the world; they are staying in this world, but I am coming to You… </a:t>
            </a:r>
            <a:r>
              <a:rPr lang="en-US" sz="3400" b="1" baseline="30000" dirty="0"/>
              <a:t>15</a:t>
            </a:r>
            <a:r>
              <a:rPr lang="en-US" sz="3400" baseline="30000" dirty="0"/>
              <a:t> </a:t>
            </a:r>
            <a:r>
              <a:rPr lang="en-US" sz="3400" dirty="0"/>
              <a:t>I’m not asking you to take them out of the world, but to keep them safe from the evil one. </a:t>
            </a:r>
            <a:r>
              <a:rPr lang="en-US" sz="3400" b="1" baseline="30000" dirty="0"/>
              <a:t>16</a:t>
            </a:r>
            <a:r>
              <a:rPr lang="en-US" sz="3400" baseline="30000" dirty="0"/>
              <a:t> </a:t>
            </a:r>
            <a:r>
              <a:rPr lang="en-US" sz="3400" dirty="0"/>
              <a:t>They do not belong to this world any more than I do… </a:t>
            </a:r>
            <a:r>
              <a:rPr lang="en-US" sz="3400" b="1" baseline="30000" dirty="0"/>
              <a:t>18</a:t>
            </a:r>
            <a:r>
              <a:rPr lang="en-US" sz="3400" baseline="30000" dirty="0"/>
              <a:t> </a:t>
            </a:r>
            <a:r>
              <a:rPr lang="en-US" sz="3400" dirty="0"/>
              <a:t>Just as you sent me into the world, </a:t>
            </a:r>
            <a:r>
              <a:rPr lang="en-US" sz="3300" b="1" u="sng" dirty="0"/>
              <a:t>I am sending</a:t>
            </a:r>
            <a:r>
              <a:rPr lang="en-US" sz="3400" b="1" u="sng" dirty="0"/>
              <a:t> them into the world. </a:t>
            </a:r>
            <a:endParaRPr lang="en-US" sz="34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2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3E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1) Because He is </a:t>
            </a:r>
            <a:r>
              <a:rPr lang="en-US" sz="4000" b="1" i="1" dirty="0"/>
              <a:t>Transcendent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10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3E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1) Because He is </a:t>
            </a:r>
            <a:r>
              <a:rPr lang="en-US" sz="4000" b="1" i="1" dirty="0"/>
              <a:t>Transcendent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b="1" u="sng" dirty="0">
                <a:solidFill>
                  <a:srgbClr val="002060"/>
                </a:solidFill>
              </a:rPr>
              <a:t>If you address as Father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642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3E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2) Because He is </a:t>
            </a:r>
            <a:r>
              <a:rPr lang="en-US" sz="4000" b="1" i="1" dirty="0"/>
              <a:t>Immanent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b="1" u="sng" dirty="0">
                <a:solidFill>
                  <a:srgbClr val="002060"/>
                </a:solidFill>
              </a:rPr>
              <a:t>If you address as Father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76800" y="5029200"/>
            <a:ext cx="7162800" cy="15219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Your “</a:t>
            </a:r>
            <a:r>
              <a:rPr lang="en-US" sz="3600" b="1" dirty="0" err="1"/>
              <a:t>abba</a:t>
            </a:r>
            <a:r>
              <a:rPr lang="en-US" sz="3600" b="1" dirty="0"/>
              <a:t>” is also the transcendent judge of the universe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81124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3E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2) Because He is </a:t>
            </a:r>
            <a:r>
              <a:rPr lang="en-US" sz="4000" b="1" i="1" dirty="0"/>
              <a:t>Immanent 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b="1" u="sng" dirty="0">
                <a:solidFill>
                  <a:srgbClr val="002060"/>
                </a:solidFill>
              </a:rPr>
              <a:t>If you address as Father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05400" y="5715000"/>
            <a:ext cx="6934200" cy="8361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Both are reasons to revere Him 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25275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3E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3) Because He is your</a:t>
            </a:r>
            <a:r>
              <a:rPr lang="en-US" sz="4000" b="1" i="1" dirty="0"/>
              <a:t> redeemer </a:t>
            </a:r>
          </a:p>
        </p:txBody>
      </p:sp>
    </p:spTree>
    <p:extLst>
      <p:ext uri="{BB962C8B-B14F-4D97-AF65-F5344CB8AC3E}">
        <p14:creationId xmlns:p14="http://schemas.microsoft.com/office/powerpoint/2010/main" val="138928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</a:t>
            </a:r>
            <a:r>
              <a:rPr lang="en-US" sz="3100" b="1" u="sng" dirty="0">
                <a:solidFill>
                  <a:srgbClr val="002060"/>
                </a:solidFill>
              </a:rPr>
              <a:t>impartially judges </a:t>
            </a:r>
            <a:r>
              <a:rPr lang="en-US" sz="3100" dirty="0">
                <a:solidFill>
                  <a:schemeClr val="tx1"/>
                </a:solidFill>
              </a:rPr>
              <a:t>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086600" y="228600"/>
            <a:ext cx="4953000" cy="1277291"/>
          </a:xfrm>
          <a:prstGeom prst="roundRect">
            <a:avLst/>
          </a:prstGeom>
          <a:solidFill>
            <a:srgbClr val="003E1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3) Because He is your</a:t>
            </a:r>
            <a:r>
              <a:rPr lang="en-US" sz="4000" b="1" i="1" dirty="0"/>
              <a:t> redeemer </a:t>
            </a:r>
          </a:p>
        </p:txBody>
      </p:sp>
    </p:spTree>
    <p:extLst>
      <p:ext uri="{BB962C8B-B14F-4D97-AF65-F5344CB8AC3E}">
        <p14:creationId xmlns:p14="http://schemas.microsoft.com/office/powerpoint/2010/main" val="66445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781800" y="154447"/>
            <a:ext cx="5334000" cy="15219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You would respect a father like that!</a:t>
            </a:r>
            <a:endParaRPr lang="en-US" sz="36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</a:t>
            </a:r>
            <a:r>
              <a:rPr lang="en-US" sz="3100" b="1" u="sng" dirty="0">
                <a:solidFill>
                  <a:srgbClr val="002060"/>
                </a:solidFill>
              </a:rPr>
              <a:t>impartially judges </a:t>
            </a:r>
            <a:r>
              <a:rPr lang="en-US" sz="3100" dirty="0">
                <a:solidFill>
                  <a:schemeClr val="tx1"/>
                </a:solidFill>
              </a:rPr>
              <a:t>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611458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781800" y="154447"/>
            <a:ext cx="5334000" cy="15219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You would respect a father like that!</a:t>
            </a:r>
            <a:endParaRPr lang="en-US" sz="36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</a:t>
            </a:r>
            <a:r>
              <a:rPr lang="en-US" sz="3200" b="1" u="sng" dirty="0">
                <a:solidFill>
                  <a:srgbClr val="002060"/>
                </a:solidFill>
              </a:rPr>
              <a:t>not redeemed with perishable things like silver or gold </a:t>
            </a:r>
            <a:r>
              <a:rPr lang="en-US" sz="3200" dirty="0">
                <a:solidFill>
                  <a:schemeClr val="tx1"/>
                </a:solidFill>
              </a:rPr>
              <a:t>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631786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781800" y="154447"/>
            <a:ext cx="5334000" cy="15219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You would respect a father like that!</a:t>
            </a:r>
            <a:endParaRPr lang="en-US" sz="36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b="1" u="sng" dirty="0">
                <a:solidFill>
                  <a:srgbClr val="002060"/>
                </a:solidFill>
              </a:rPr>
              <a:t>but with </a:t>
            </a:r>
            <a:r>
              <a:rPr lang="en-US" sz="3100" b="1" u="sng" dirty="0">
                <a:solidFill>
                  <a:srgbClr val="002060"/>
                </a:solidFill>
              </a:rPr>
              <a:t>precious blood, as of a lamb unblemished </a:t>
            </a:r>
            <a:r>
              <a:rPr lang="en-US" sz="3200" b="1" u="sng" dirty="0">
                <a:solidFill>
                  <a:srgbClr val="002060"/>
                </a:solidFill>
              </a:rPr>
              <a:t>and spotless, the blood of Christ.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4889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b="1" u="sng" dirty="0">
                <a:solidFill>
                  <a:srgbClr val="002060"/>
                </a:solidFill>
              </a:rPr>
              <a:t>but with </a:t>
            </a:r>
            <a:r>
              <a:rPr lang="en-US" sz="3100" b="1" u="sng" dirty="0">
                <a:solidFill>
                  <a:srgbClr val="002060"/>
                </a:solidFill>
              </a:rPr>
              <a:t>precious blood, as of a lamb unblemished </a:t>
            </a:r>
            <a:r>
              <a:rPr lang="en-US" sz="3200" b="1" u="sng" dirty="0">
                <a:solidFill>
                  <a:srgbClr val="002060"/>
                </a:solidFill>
              </a:rPr>
              <a:t>and spotless, the blood of Christ.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781800" y="154447"/>
            <a:ext cx="5334000" cy="22077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Both</a:t>
            </a:r>
            <a:r>
              <a:rPr lang="en-US" sz="3600" b="1" dirty="0"/>
              <a:t> his transcendent righteousness </a:t>
            </a:r>
            <a:r>
              <a:rPr lang="en-US" sz="3600" b="1" i="1" dirty="0"/>
              <a:t>and</a:t>
            </a:r>
            <a:r>
              <a:rPr lang="en-US" sz="3600" b="1" dirty="0"/>
              <a:t> his gracious love are reasons to revere Him</a:t>
            </a:r>
            <a:endParaRPr lang="en-US" sz="3600" b="1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9385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1:13 </a:t>
            </a:r>
            <a:r>
              <a:rPr lang="en-US" sz="3600" dirty="0">
                <a:solidFill>
                  <a:schemeClr val="tx1"/>
                </a:solidFill>
              </a:rPr>
              <a:t>Therefore, prepare your minds for action, keep sober in spirit, fix your hope completely on the grace to be brought to you at the revelation of Jesus Christ.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1:13 </a:t>
            </a:r>
            <a:r>
              <a:rPr lang="en-US" sz="3600" b="1" u="sng" dirty="0">
                <a:solidFill>
                  <a:srgbClr val="002060"/>
                </a:solidFill>
              </a:rPr>
              <a:t>Therefore</a:t>
            </a:r>
            <a:r>
              <a:rPr lang="en-US" sz="3600" dirty="0">
                <a:solidFill>
                  <a:schemeClr val="tx1"/>
                </a:solidFill>
              </a:rPr>
              <a:t>, prepare your minds for action, keep sober in spirit, fix your hope completely on the grace to be brought to you at the revelation of Jesus Christ.</a:t>
            </a:r>
          </a:p>
        </p:txBody>
      </p:sp>
    </p:spTree>
    <p:extLst>
      <p:ext uri="{BB962C8B-B14F-4D97-AF65-F5344CB8AC3E}">
        <p14:creationId xmlns:p14="http://schemas.microsoft.com/office/powerpoint/2010/main" val="135842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</a:t>
            </a:r>
            <a:r>
              <a:rPr lang="en-US" sz="3100" dirty="0">
                <a:solidFill>
                  <a:schemeClr val="tx1"/>
                </a:solidFill>
              </a:rPr>
              <a:t>precious blood, as of a lamb unblemished </a:t>
            </a:r>
            <a:r>
              <a:rPr lang="en-US" sz="3200" dirty="0">
                <a:solidFill>
                  <a:schemeClr val="tx1"/>
                </a:solidFill>
              </a:rPr>
              <a:t>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762750" y="2474736"/>
            <a:ext cx="5334000" cy="16409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Having a father like this should change how we “conduct” ourselves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781800" y="154447"/>
            <a:ext cx="5334000" cy="22077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Both</a:t>
            </a:r>
            <a:r>
              <a:rPr lang="en-US" sz="3600" b="1" dirty="0"/>
              <a:t> his transcendent righteousness </a:t>
            </a:r>
            <a:r>
              <a:rPr lang="en-US" sz="3600" b="1" i="1" dirty="0"/>
              <a:t>and</a:t>
            </a:r>
            <a:r>
              <a:rPr lang="en-US" sz="3600" b="1" dirty="0"/>
              <a:t> his gracious love are reasons to revere Him</a:t>
            </a:r>
            <a:endParaRPr lang="en-US" sz="3600" b="1" i="1" dirty="0"/>
          </a:p>
        </p:txBody>
      </p:sp>
      <p:sp>
        <p:nvSpPr>
          <p:cNvPr id="15" name="Rounded Rectangle 14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723657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</a:t>
            </a:r>
            <a:r>
              <a:rPr lang="en-US" sz="3100" dirty="0">
                <a:solidFill>
                  <a:schemeClr val="tx1"/>
                </a:solidFill>
              </a:rPr>
              <a:t>precious blood, as of a lamb unblemished </a:t>
            </a:r>
            <a:r>
              <a:rPr lang="en-US" sz="3200" dirty="0">
                <a:solidFill>
                  <a:schemeClr val="tx1"/>
                </a:solidFill>
              </a:rPr>
              <a:t>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762750" y="2474736"/>
            <a:ext cx="5334000" cy="16409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Having a father like this should change how we “conduct” ourselves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05600" y="4266744"/>
            <a:ext cx="5334000" cy="1143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Which would be a </a:t>
            </a:r>
          </a:p>
          <a:p>
            <a:pPr algn="ctr"/>
            <a:r>
              <a:rPr lang="en-US" sz="3200" b="1" i="1" dirty="0"/>
              <a:t>better</a:t>
            </a:r>
            <a:r>
              <a:rPr lang="en-US" sz="3200" b="1" dirty="0"/>
              <a:t> way to live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781800" y="154447"/>
            <a:ext cx="5334000" cy="22077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Both</a:t>
            </a:r>
            <a:r>
              <a:rPr lang="en-US" sz="3600" b="1" dirty="0"/>
              <a:t> his transcendent righteousness </a:t>
            </a:r>
            <a:r>
              <a:rPr lang="en-US" sz="3600" b="1" i="1" dirty="0"/>
              <a:t>and</a:t>
            </a:r>
            <a:r>
              <a:rPr lang="en-US" sz="3600" b="1" dirty="0"/>
              <a:t> his gracious love are reasons to revere Him</a:t>
            </a:r>
            <a:endParaRPr lang="en-US" sz="3600" b="1" i="1" dirty="0"/>
          </a:p>
        </p:txBody>
      </p:sp>
      <p:sp>
        <p:nvSpPr>
          <p:cNvPr id="15" name="Rounded Rectangle 14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60135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b="1" u="sng" dirty="0">
                <a:solidFill>
                  <a:srgbClr val="002060"/>
                </a:solidFill>
              </a:rPr>
              <a:t>but with </a:t>
            </a:r>
            <a:r>
              <a:rPr lang="en-US" sz="3100" b="1" u="sng" dirty="0">
                <a:solidFill>
                  <a:srgbClr val="002060"/>
                </a:solidFill>
              </a:rPr>
              <a:t>precious blood, as of a lamb unblemished </a:t>
            </a:r>
            <a:r>
              <a:rPr lang="en-US" sz="3200" b="1" u="sng" dirty="0">
                <a:solidFill>
                  <a:srgbClr val="002060"/>
                </a:solidFill>
              </a:rPr>
              <a:t>and spotless, the blood of Christ.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</a:t>
            </a:r>
            <a:r>
              <a:rPr lang="en-US" sz="3200" b="1" u="sng" dirty="0">
                <a:solidFill>
                  <a:srgbClr val="002060"/>
                </a:solidFill>
              </a:rPr>
              <a:t>from your futile way of life inherited from your forefathers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781800" y="154447"/>
            <a:ext cx="5334000" cy="22077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Both</a:t>
            </a:r>
            <a:r>
              <a:rPr lang="en-US" sz="3600" b="1" dirty="0"/>
              <a:t> his transcendent righteousness </a:t>
            </a:r>
            <a:r>
              <a:rPr lang="en-US" sz="3600" b="1" i="1" dirty="0"/>
              <a:t>and</a:t>
            </a:r>
            <a:r>
              <a:rPr lang="en-US" sz="3600" b="1" dirty="0"/>
              <a:t> his gracious love are reasons to revere Him</a:t>
            </a:r>
            <a:endParaRPr lang="en-US" sz="3600" b="1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6762750" y="2474736"/>
            <a:ext cx="5334000" cy="16409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Having a father like this should change how we “conduct” ourselves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05600" y="4266744"/>
            <a:ext cx="5334000" cy="1143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Which would be a </a:t>
            </a:r>
          </a:p>
          <a:p>
            <a:pPr algn="ctr"/>
            <a:r>
              <a:rPr lang="en-US" sz="3200" b="1" i="1" dirty="0"/>
              <a:t>better</a:t>
            </a:r>
            <a:r>
              <a:rPr lang="en-US" sz="3200" b="1" dirty="0"/>
              <a:t> way to live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95B7974-5E07-2AFB-6975-8854F9E50FA2}"/>
              </a:ext>
            </a:extLst>
          </p:cNvPr>
          <p:cNvSpPr/>
          <p:nvPr/>
        </p:nvSpPr>
        <p:spPr>
          <a:xfrm>
            <a:off x="407641" y="5600244"/>
            <a:ext cx="11612909" cy="1143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baseline="30000" dirty="0">
                <a:solidFill>
                  <a:schemeClr val="bg1"/>
                </a:solidFill>
              </a:rPr>
              <a:t>Proverbs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baseline="30000" dirty="0">
                <a:solidFill>
                  <a:schemeClr val="bg1"/>
                </a:solidFill>
              </a:rPr>
              <a:t>9:10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baseline="30000" dirty="0">
                <a:solidFill>
                  <a:schemeClr val="bg1"/>
                </a:solidFill>
              </a:rPr>
              <a:t> </a:t>
            </a:r>
            <a:r>
              <a:rPr lang="en-US" sz="3600" b="1" dirty="0"/>
              <a:t>The fear of the Lord is the beginning of wisdom, and knowledge of the Holy One is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208608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6" name="Rectangle 5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200" b="1" u="sng" dirty="0">
                <a:solidFill>
                  <a:srgbClr val="002060"/>
                </a:solidFill>
              </a:rPr>
              <a:t>conduct yourselves in fear </a:t>
            </a:r>
            <a:r>
              <a:rPr lang="en-US" sz="3200" dirty="0">
                <a:solidFill>
                  <a:schemeClr val="tx1"/>
                </a:solidFill>
              </a:rPr>
              <a:t>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8904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</a:t>
            </a:r>
            <a:r>
              <a:rPr lang="en-US" sz="3200" b="1" u="sng" dirty="0">
                <a:solidFill>
                  <a:srgbClr val="002060"/>
                </a:solidFill>
              </a:rPr>
              <a:t>the One </a:t>
            </a:r>
            <a:r>
              <a:rPr lang="en-US" sz="3100" b="1" u="sng" dirty="0">
                <a:solidFill>
                  <a:srgbClr val="002060"/>
                </a:solidFill>
              </a:rPr>
              <a:t>who impartially judges according to each </a:t>
            </a:r>
            <a:r>
              <a:rPr lang="en-US" sz="3200" b="1" u="sng" dirty="0">
                <a:solidFill>
                  <a:srgbClr val="002060"/>
                </a:solidFill>
              </a:rPr>
              <a:t>one’s work</a:t>
            </a:r>
            <a:r>
              <a:rPr lang="en-US" sz="3200" dirty="0">
                <a:solidFill>
                  <a:schemeClr val="tx1"/>
                </a:solidFill>
              </a:rPr>
              <a:t>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b="1" u="sng" dirty="0">
                <a:solidFill>
                  <a:srgbClr val="002060"/>
                </a:solidFill>
              </a:rPr>
              <a:t>but with </a:t>
            </a:r>
            <a:r>
              <a:rPr lang="en-US" sz="3100" b="1" u="sng" dirty="0">
                <a:solidFill>
                  <a:srgbClr val="002060"/>
                </a:solidFill>
              </a:rPr>
              <a:t>precious blood, as of a lamb unblemished </a:t>
            </a:r>
            <a:r>
              <a:rPr lang="en-US" sz="3200" b="1" u="sng" dirty="0">
                <a:solidFill>
                  <a:srgbClr val="002060"/>
                </a:solidFill>
              </a:rPr>
              <a:t>and spotless, the blood of Christ.</a:t>
            </a:r>
            <a:r>
              <a:rPr lang="en-US" sz="3200" dirty="0">
                <a:solidFill>
                  <a:schemeClr val="tx1"/>
                </a:solidFill>
              </a:rPr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28903" y="1752600"/>
            <a:ext cx="7039303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 Pet 1:17 </a:t>
            </a:r>
            <a:r>
              <a:rPr lang="en-US" sz="3200" dirty="0">
                <a:solidFill>
                  <a:schemeClr val="tx1"/>
                </a:solidFill>
              </a:rPr>
              <a:t>If you address as Father the One </a:t>
            </a:r>
            <a:r>
              <a:rPr lang="en-US" sz="3100" dirty="0">
                <a:solidFill>
                  <a:schemeClr val="tx1"/>
                </a:solidFill>
              </a:rPr>
              <a:t>who impartially judges according to each </a:t>
            </a:r>
            <a:r>
              <a:rPr lang="en-US" sz="3200" dirty="0">
                <a:solidFill>
                  <a:schemeClr val="tx1"/>
                </a:solidFill>
              </a:rPr>
              <a:t>one’s work, conduct yourselves in fear during the time of your stay on earth; </a:t>
            </a:r>
            <a:r>
              <a:rPr lang="en-US" sz="3200" b="1" baseline="30000" dirty="0">
                <a:solidFill>
                  <a:schemeClr val="tx1"/>
                </a:solidFill>
              </a:rPr>
              <a:t>18 </a:t>
            </a:r>
            <a:r>
              <a:rPr lang="en-US" sz="3200" dirty="0">
                <a:solidFill>
                  <a:schemeClr val="tx1"/>
                </a:solidFill>
              </a:rPr>
              <a:t>knowing that you were not redeemed with perishable things like silver or gold </a:t>
            </a:r>
            <a:r>
              <a:rPr lang="en-US" sz="3200" b="1" u="sng" dirty="0">
                <a:solidFill>
                  <a:srgbClr val="002060"/>
                </a:solidFill>
              </a:rPr>
              <a:t>from your futile way of life inherited from your forefathers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 blood, as of a lamb </a:t>
            </a:r>
            <a:r>
              <a:rPr lang="en-US" sz="3100" dirty="0">
                <a:solidFill>
                  <a:schemeClr val="tx1"/>
                </a:solidFill>
              </a:rPr>
              <a:t>unblemished</a:t>
            </a:r>
            <a:r>
              <a:rPr lang="en-US" sz="3200" dirty="0">
                <a:solidFill>
                  <a:schemeClr val="tx1"/>
                </a:solidFill>
              </a:rPr>
              <a:t>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781800" y="154447"/>
            <a:ext cx="5334000" cy="22077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Both</a:t>
            </a:r>
            <a:r>
              <a:rPr lang="en-US" sz="3600" b="1" dirty="0"/>
              <a:t> his transcendent righteousness </a:t>
            </a:r>
            <a:r>
              <a:rPr lang="en-US" sz="3600" b="1" i="1" dirty="0"/>
              <a:t>and</a:t>
            </a:r>
            <a:r>
              <a:rPr lang="en-US" sz="3600" b="1" dirty="0"/>
              <a:t> his gracious love are reasons to revere Him</a:t>
            </a:r>
            <a:endParaRPr lang="en-US" sz="3600" b="1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6762750" y="2474736"/>
            <a:ext cx="5334000" cy="16409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Having a father like this should change how we “conduct” ourselves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05600" y="4266744"/>
            <a:ext cx="5334000" cy="1143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Which would be a </a:t>
            </a:r>
          </a:p>
          <a:p>
            <a:pPr algn="ctr"/>
            <a:r>
              <a:rPr lang="en-US" sz="3200" b="1" i="1" dirty="0"/>
              <a:t>better</a:t>
            </a:r>
            <a:r>
              <a:rPr lang="en-US" sz="3200" b="1" dirty="0"/>
              <a:t> way to live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705600" y="5576901"/>
            <a:ext cx="5334000" cy="111394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We </a:t>
            </a:r>
            <a:r>
              <a:rPr lang="en-US" sz="3200" b="1" i="1" dirty="0"/>
              <a:t>get</a:t>
            </a:r>
            <a:r>
              <a:rPr lang="en-US" sz="3200" b="1" dirty="0"/>
              <a:t> to follow him as “obedient children”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5271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6" name="Rounded Rectangle 15"/>
          <p:cNvSpPr/>
          <p:nvPr/>
        </p:nvSpPr>
        <p:spPr>
          <a:xfrm>
            <a:off x="6781800" y="154447"/>
            <a:ext cx="5334000" cy="22077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Both</a:t>
            </a:r>
            <a:r>
              <a:rPr lang="en-US" sz="3600" b="1" dirty="0"/>
              <a:t> his transcendent righteousness </a:t>
            </a:r>
            <a:r>
              <a:rPr lang="en-US" sz="3600" b="1" i="1" dirty="0"/>
              <a:t>and</a:t>
            </a:r>
            <a:r>
              <a:rPr lang="en-US" sz="3600" b="1" dirty="0"/>
              <a:t> his gracious love are reasons to revere Him</a:t>
            </a:r>
            <a:endParaRPr lang="en-US" sz="3600" b="1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6762750" y="2474736"/>
            <a:ext cx="5334000" cy="16409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Having a father like this should change how we “conduct” ourselves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05600" y="4266744"/>
            <a:ext cx="5334000" cy="1143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Which would be a </a:t>
            </a:r>
          </a:p>
          <a:p>
            <a:pPr algn="ctr"/>
            <a:r>
              <a:rPr lang="en-US" sz="3200" b="1" i="1" dirty="0"/>
              <a:t>better</a:t>
            </a:r>
            <a:r>
              <a:rPr lang="en-US" sz="3200" b="1" dirty="0"/>
              <a:t> way to live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705600" y="5576901"/>
            <a:ext cx="5334000" cy="111394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We </a:t>
            </a:r>
            <a:r>
              <a:rPr lang="en-US" sz="3200" b="1" i="1" dirty="0"/>
              <a:t>get</a:t>
            </a:r>
            <a:r>
              <a:rPr lang="en-US" sz="3200" b="1" dirty="0"/>
              <a:t> to follow him as “obedient children”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b="1" u="sng" dirty="0">
                <a:solidFill>
                  <a:srgbClr val="002060"/>
                </a:solidFill>
              </a:rPr>
              <a:t>As obedient children</a:t>
            </a:r>
            <a:r>
              <a:rPr lang="en-US" sz="3200" dirty="0">
                <a:solidFill>
                  <a:schemeClr val="tx1"/>
                </a:solidFill>
              </a:rPr>
              <a:t>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47938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6" name="Rounded Rectangle 15"/>
          <p:cNvSpPr/>
          <p:nvPr/>
        </p:nvSpPr>
        <p:spPr>
          <a:xfrm>
            <a:off x="6781800" y="154447"/>
            <a:ext cx="5334000" cy="2207753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/>
              <a:t>Both</a:t>
            </a:r>
            <a:r>
              <a:rPr lang="en-US" sz="3600" b="1" dirty="0"/>
              <a:t> his transcendent righteousness </a:t>
            </a:r>
            <a:r>
              <a:rPr lang="en-US" sz="3600" b="1" i="1" dirty="0"/>
              <a:t>and</a:t>
            </a:r>
            <a:r>
              <a:rPr lang="en-US" sz="3600" b="1" dirty="0"/>
              <a:t> his gracious love are reasons to revere Him</a:t>
            </a:r>
            <a:endParaRPr lang="en-US" sz="3600" b="1" i="1" dirty="0"/>
          </a:p>
        </p:txBody>
      </p:sp>
      <p:sp>
        <p:nvSpPr>
          <p:cNvPr id="13" name="Rounded Rectangle 12"/>
          <p:cNvSpPr/>
          <p:nvPr/>
        </p:nvSpPr>
        <p:spPr>
          <a:xfrm>
            <a:off x="6762750" y="2474736"/>
            <a:ext cx="5334000" cy="16409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Having a father like this should change how we “conduct” ourselves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05600" y="4266744"/>
            <a:ext cx="5334000" cy="1143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Which would be a </a:t>
            </a:r>
          </a:p>
          <a:p>
            <a:pPr algn="ctr"/>
            <a:r>
              <a:rPr lang="en-US" sz="3200" b="1" i="1" dirty="0"/>
              <a:t>better</a:t>
            </a:r>
            <a:r>
              <a:rPr lang="en-US" sz="3200" b="1" dirty="0"/>
              <a:t> way to live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705600" y="5576901"/>
            <a:ext cx="5334000" cy="1113941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We </a:t>
            </a:r>
            <a:r>
              <a:rPr lang="en-US" sz="3200" b="1" i="1" dirty="0"/>
              <a:t>get</a:t>
            </a:r>
            <a:r>
              <a:rPr lang="en-US" sz="3200" b="1" dirty="0"/>
              <a:t> to follow him as “obedient children”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914400"/>
            <a:ext cx="70104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living in fear</a:t>
            </a:r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64035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</a:t>
            </a:r>
            <a:r>
              <a:rPr lang="en-US" sz="3200" b="1" u="sng" dirty="0">
                <a:solidFill>
                  <a:srgbClr val="002060"/>
                </a:solidFill>
              </a:rPr>
              <a:t>like the Holy One who called you</a:t>
            </a:r>
            <a:r>
              <a:rPr lang="en-US" sz="3200" dirty="0">
                <a:solidFill>
                  <a:schemeClr val="tx1"/>
                </a:solidFill>
              </a:rPr>
              <a:t>, be holy </a:t>
            </a:r>
            <a:r>
              <a:rPr lang="en-US" sz="3200" b="1" u="sng" dirty="0">
                <a:solidFill>
                  <a:srgbClr val="002060"/>
                </a:solidFill>
              </a:rPr>
              <a:t>yourselves also</a:t>
            </a:r>
            <a:r>
              <a:rPr lang="en-US" sz="3200" dirty="0">
                <a:solidFill>
                  <a:schemeClr val="tx1"/>
                </a:solidFill>
              </a:rPr>
              <a:t>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b="1" u="sng" cap="small" dirty="0">
                <a:solidFill>
                  <a:srgbClr val="002060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28600"/>
            <a:ext cx="4876800" cy="144603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Kids imitate their parents</a:t>
            </a:r>
          </a:p>
        </p:txBody>
      </p:sp>
    </p:spTree>
    <p:extLst>
      <p:ext uri="{BB962C8B-B14F-4D97-AF65-F5344CB8AC3E}">
        <p14:creationId xmlns:p14="http://schemas.microsoft.com/office/powerpoint/2010/main" val="421920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10400" y="228600"/>
            <a:ext cx="4876800" cy="144603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Kids imitate their parents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4819650" y="5584658"/>
            <a:ext cx="4381500" cy="1143000"/>
          </a:xfrm>
          <a:prstGeom prst="wedgeRectCallout">
            <a:avLst>
              <a:gd name="adj1" fmla="val -104128"/>
              <a:gd name="adj2" fmla="val 348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Hágios</a:t>
            </a:r>
            <a:r>
              <a:rPr lang="en-US" sz="3200" dirty="0">
                <a:solidFill>
                  <a:schemeClr val="tx1"/>
                </a:solidFill>
              </a:rPr>
              <a:t>: set apart by (or for) God, </a:t>
            </a:r>
            <a:r>
              <a:rPr lang="en-US" sz="3200" i="1" dirty="0">
                <a:solidFill>
                  <a:schemeClr val="tx1"/>
                </a:solidFill>
              </a:rPr>
              <a:t>different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839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4819650" y="5584658"/>
            <a:ext cx="4381500" cy="1143000"/>
          </a:xfrm>
          <a:prstGeom prst="wedgeRectCallout">
            <a:avLst>
              <a:gd name="adj1" fmla="val -104128"/>
              <a:gd name="adj2" fmla="val 348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Hágios</a:t>
            </a:r>
            <a:r>
              <a:rPr lang="en-US" sz="3200" dirty="0">
                <a:solidFill>
                  <a:schemeClr val="tx1"/>
                </a:solidFill>
              </a:rPr>
              <a:t>: set apart by (or for) God, </a:t>
            </a:r>
            <a:r>
              <a:rPr lang="en-US" sz="3200" i="1" dirty="0">
                <a:solidFill>
                  <a:schemeClr val="tx1"/>
                </a:solidFill>
              </a:rPr>
              <a:t>different</a:t>
            </a:r>
            <a:endParaRPr lang="en-US" sz="3200" dirty="0"/>
          </a:p>
        </p:txBody>
      </p:sp>
      <p:sp>
        <p:nvSpPr>
          <p:cNvPr id="9" name="Rounded Rectangle 8"/>
          <p:cNvSpPr/>
          <p:nvPr/>
        </p:nvSpPr>
        <p:spPr>
          <a:xfrm>
            <a:off x="7010400" y="228600"/>
            <a:ext cx="4876800" cy="144603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Kids imitate their parents</a:t>
            </a:r>
          </a:p>
        </p:txBody>
      </p:sp>
    </p:spTree>
    <p:extLst>
      <p:ext uri="{BB962C8B-B14F-4D97-AF65-F5344CB8AC3E}">
        <p14:creationId xmlns:p14="http://schemas.microsoft.com/office/powerpoint/2010/main" val="28641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4819650" y="5584658"/>
            <a:ext cx="4381500" cy="1143000"/>
          </a:xfrm>
          <a:prstGeom prst="wedgeRectCallout">
            <a:avLst>
              <a:gd name="adj1" fmla="val -104128"/>
              <a:gd name="adj2" fmla="val 348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Hágios</a:t>
            </a:r>
            <a:r>
              <a:rPr lang="en-US" sz="3200" dirty="0">
                <a:solidFill>
                  <a:schemeClr val="tx1"/>
                </a:solidFill>
              </a:rPr>
              <a:t>: set apart by (or for) God, </a:t>
            </a:r>
            <a:r>
              <a:rPr lang="en-US" sz="3200" i="1" dirty="0">
                <a:solidFill>
                  <a:schemeClr val="tx1"/>
                </a:solidFill>
              </a:rPr>
              <a:t>different</a:t>
            </a:r>
            <a:endParaRPr lang="en-US" sz="3200" dirty="0"/>
          </a:p>
        </p:txBody>
      </p:sp>
      <p:sp>
        <p:nvSpPr>
          <p:cNvPr id="9" name="Rounded Rectangle 8"/>
          <p:cNvSpPr/>
          <p:nvPr/>
        </p:nvSpPr>
        <p:spPr>
          <a:xfrm>
            <a:off x="7010400" y="228600"/>
            <a:ext cx="4876800" cy="1446037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Kids imitate their parents</a:t>
            </a:r>
          </a:p>
        </p:txBody>
      </p:sp>
    </p:spTree>
    <p:extLst>
      <p:ext uri="{BB962C8B-B14F-4D97-AF65-F5344CB8AC3E}">
        <p14:creationId xmlns:p14="http://schemas.microsoft.com/office/powerpoint/2010/main" val="4171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1:13 </a:t>
            </a:r>
            <a:r>
              <a:rPr lang="en-US" sz="3600" dirty="0">
                <a:solidFill>
                  <a:schemeClr val="tx1"/>
                </a:solidFill>
              </a:rPr>
              <a:t>Therefore, </a:t>
            </a:r>
            <a:r>
              <a:rPr lang="en-US" sz="3600" b="1" u="sng" dirty="0">
                <a:solidFill>
                  <a:srgbClr val="002060"/>
                </a:solidFill>
              </a:rPr>
              <a:t>prepare your minds for action</a:t>
            </a:r>
            <a:r>
              <a:rPr lang="en-US" sz="3600" dirty="0">
                <a:solidFill>
                  <a:schemeClr val="tx1"/>
                </a:solidFill>
              </a:rPr>
              <a:t>, keep sober in spirit, fix your hope completely on the grace to be brought to you at the revelation of Jesus Christ.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6479589" y="4038600"/>
            <a:ext cx="5334000" cy="762000"/>
          </a:xfrm>
          <a:prstGeom prst="wedgeRectCallout">
            <a:avLst>
              <a:gd name="adj1" fmla="val -89453"/>
              <a:gd name="adj2" fmla="val 1127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anazonnumi</a:t>
            </a:r>
            <a:r>
              <a:rPr lang="en-US" sz="3600" b="1" dirty="0">
                <a:solidFill>
                  <a:schemeClr val="tx1"/>
                </a:solidFill>
              </a:rPr>
              <a:t>: “to gird up”</a:t>
            </a:r>
          </a:p>
        </p:txBody>
      </p:sp>
    </p:spTree>
    <p:extLst>
      <p:ext uri="{BB962C8B-B14F-4D97-AF65-F5344CB8AC3E}">
        <p14:creationId xmlns:p14="http://schemas.microsoft.com/office/powerpoint/2010/main" val="314900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4819650" y="5584658"/>
            <a:ext cx="4381500" cy="1143000"/>
          </a:xfrm>
          <a:prstGeom prst="wedgeRectCallout">
            <a:avLst>
              <a:gd name="adj1" fmla="val -104128"/>
              <a:gd name="adj2" fmla="val 348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Hágios</a:t>
            </a:r>
            <a:r>
              <a:rPr lang="en-US" sz="3200" dirty="0">
                <a:solidFill>
                  <a:schemeClr val="tx1"/>
                </a:solidFill>
              </a:rPr>
              <a:t>: set apart by (or for) God, </a:t>
            </a:r>
            <a:r>
              <a:rPr lang="en-US" sz="3200" i="1" dirty="0">
                <a:solidFill>
                  <a:schemeClr val="tx1"/>
                </a:solidFill>
              </a:rPr>
              <a:t>different</a:t>
            </a:r>
            <a:endParaRPr lang="en-US" sz="3200" dirty="0"/>
          </a:p>
        </p:txBody>
      </p:sp>
      <p:sp>
        <p:nvSpPr>
          <p:cNvPr id="13" name="Rounded Rectangle 12"/>
          <p:cNvSpPr/>
          <p:nvPr/>
        </p:nvSpPr>
        <p:spPr>
          <a:xfrm>
            <a:off x="7239000" y="321844"/>
            <a:ext cx="4572000" cy="82115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special</a:t>
            </a:r>
            <a:r>
              <a:rPr lang="en-US" sz="4000" b="1" dirty="0"/>
              <a:t>, set-aside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248400" y="1066800"/>
            <a:ext cx="5923548" cy="821155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To be used in the right way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869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010400" y="304800"/>
            <a:ext cx="5014417" cy="110401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NOT</a:t>
            </a:r>
            <a:r>
              <a:rPr lang="en-US" sz="4000" b="1" i="1" dirty="0"/>
              <a:t> ‘holier than thou’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9727910" y="1375166"/>
            <a:ext cx="2179756" cy="1367443"/>
          </a:xfrm>
          <a:prstGeom prst="triangle">
            <a:avLst/>
          </a:prstGeom>
          <a:noFill/>
          <a:ln w="133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GOD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925306" y="1924570"/>
            <a:ext cx="685800" cy="1428888"/>
            <a:chOff x="1392764" y="4344025"/>
            <a:chExt cx="1066800" cy="2038487"/>
          </a:xfrm>
        </p:grpSpPr>
        <p:sp>
          <p:nvSpPr>
            <p:cNvPr id="14" name="Oval 13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>
              <a:stCxn id="14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619749" y="5105400"/>
            <a:ext cx="685800" cy="1428888"/>
            <a:chOff x="1392764" y="4344025"/>
            <a:chExt cx="1066800" cy="2038487"/>
          </a:xfrm>
        </p:grpSpPr>
        <p:sp>
          <p:nvSpPr>
            <p:cNvPr id="22" name="Oval 21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Connector 22"/>
            <p:cNvCxnSpPr>
              <a:stCxn id="22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578720" y="5105400"/>
            <a:ext cx="685800" cy="1428888"/>
            <a:chOff x="1392764" y="4344025"/>
            <a:chExt cx="1066800" cy="2038487"/>
          </a:xfrm>
        </p:grpSpPr>
        <p:sp>
          <p:nvSpPr>
            <p:cNvPr id="29" name="Oval 28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/>
            <p:cNvCxnSpPr>
              <a:stCxn id="29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8849168" y="5125477"/>
            <a:ext cx="685800" cy="1428888"/>
            <a:chOff x="1392764" y="4344025"/>
            <a:chExt cx="1066800" cy="2038487"/>
          </a:xfrm>
        </p:grpSpPr>
        <p:sp>
          <p:nvSpPr>
            <p:cNvPr id="36" name="Oval 35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/>
            <p:cNvCxnSpPr>
              <a:stCxn id="36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9808139" y="5078936"/>
            <a:ext cx="685800" cy="1428888"/>
            <a:chOff x="1392764" y="4344025"/>
            <a:chExt cx="1066800" cy="2038487"/>
          </a:xfrm>
        </p:grpSpPr>
        <p:sp>
          <p:nvSpPr>
            <p:cNvPr id="43" name="Oval 42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4" name="Straight Connector 43"/>
            <p:cNvCxnSpPr>
              <a:stCxn id="43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0817788" y="5105400"/>
            <a:ext cx="685800" cy="1428888"/>
            <a:chOff x="1392764" y="4344025"/>
            <a:chExt cx="1066800" cy="2038487"/>
          </a:xfrm>
        </p:grpSpPr>
        <p:sp>
          <p:nvSpPr>
            <p:cNvPr id="50" name="Oval 49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1" name="Straight Connector 50"/>
            <p:cNvCxnSpPr>
              <a:stCxn id="50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Oval 55"/>
          <p:cNvSpPr/>
          <p:nvPr/>
        </p:nvSpPr>
        <p:spPr>
          <a:xfrm rot="21364552">
            <a:off x="8989183" y="1530750"/>
            <a:ext cx="613385" cy="260433"/>
          </a:xfrm>
          <a:prstGeom prst="ellipse">
            <a:avLst/>
          </a:prstGeom>
          <a:noFill/>
          <a:ln w="1143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010400" y="304800"/>
            <a:ext cx="5014417" cy="110401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NOT</a:t>
            </a:r>
            <a:r>
              <a:rPr lang="en-US" sz="4000" b="1" i="1" dirty="0"/>
              <a:t> ‘holier than thou’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9727910" y="1375166"/>
            <a:ext cx="2179756" cy="1367443"/>
          </a:xfrm>
          <a:prstGeom prst="triangle">
            <a:avLst/>
          </a:prstGeom>
          <a:noFill/>
          <a:ln w="133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GOD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619749" y="5105400"/>
            <a:ext cx="685800" cy="1428888"/>
            <a:chOff x="1392764" y="4344025"/>
            <a:chExt cx="1066800" cy="2038487"/>
          </a:xfrm>
        </p:grpSpPr>
        <p:sp>
          <p:nvSpPr>
            <p:cNvPr id="22" name="Oval 21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Connector 22"/>
            <p:cNvCxnSpPr>
              <a:stCxn id="22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578720" y="5105400"/>
            <a:ext cx="685800" cy="1428888"/>
            <a:chOff x="1392764" y="4344025"/>
            <a:chExt cx="1066800" cy="2038487"/>
          </a:xfrm>
        </p:grpSpPr>
        <p:sp>
          <p:nvSpPr>
            <p:cNvPr id="29" name="Oval 28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/>
            <p:cNvCxnSpPr>
              <a:stCxn id="29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8849168" y="5125477"/>
            <a:ext cx="685800" cy="1428888"/>
            <a:chOff x="1392764" y="4344025"/>
            <a:chExt cx="1066800" cy="2038487"/>
          </a:xfrm>
        </p:grpSpPr>
        <p:sp>
          <p:nvSpPr>
            <p:cNvPr id="36" name="Oval 35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/>
            <p:cNvCxnSpPr>
              <a:stCxn id="36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9808139" y="5078936"/>
            <a:ext cx="685800" cy="1428888"/>
            <a:chOff x="1392764" y="4344025"/>
            <a:chExt cx="1066800" cy="2038487"/>
          </a:xfrm>
        </p:grpSpPr>
        <p:sp>
          <p:nvSpPr>
            <p:cNvPr id="43" name="Oval 42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4" name="Straight Connector 43"/>
            <p:cNvCxnSpPr>
              <a:stCxn id="43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0817788" y="5105400"/>
            <a:ext cx="685800" cy="1428888"/>
            <a:chOff x="1392764" y="4344025"/>
            <a:chExt cx="1066800" cy="2038487"/>
          </a:xfrm>
        </p:grpSpPr>
        <p:sp>
          <p:nvSpPr>
            <p:cNvPr id="50" name="Oval 49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1" name="Straight Connector 50"/>
            <p:cNvCxnSpPr>
              <a:stCxn id="50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7696200" y="5118220"/>
            <a:ext cx="685800" cy="1428888"/>
            <a:chOff x="1392764" y="4344025"/>
            <a:chExt cx="1066800" cy="2038487"/>
          </a:xfrm>
        </p:grpSpPr>
        <p:sp>
          <p:nvSpPr>
            <p:cNvPr id="14" name="Oval 13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>
              <a:stCxn id="14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Oval 55"/>
          <p:cNvSpPr/>
          <p:nvPr/>
        </p:nvSpPr>
        <p:spPr>
          <a:xfrm rot="21364552">
            <a:off x="7760077" y="4724400"/>
            <a:ext cx="613385" cy="260433"/>
          </a:xfrm>
          <a:prstGeom prst="ellipse">
            <a:avLst/>
          </a:prstGeom>
          <a:noFill/>
          <a:ln w="1143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6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010400" y="304800"/>
            <a:ext cx="5014417" cy="110401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NOT</a:t>
            </a:r>
            <a:r>
              <a:rPr lang="en-US" sz="4000" b="1" i="1" dirty="0"/>
              <a:t> ‘holier than thou’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9727910" y="1375166"/>
            <a:ext cx="2179756" cy="1367443"/>
          </a:xfrm>
          <a:prstGeom prst="triangle">
            <a:avLst/>
          </a:prstGeom>
          <a:noFill/>
          <a:ln w="133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GOD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619749" y="5105400"/>
            <a:ext cx="685800" cy="1428888"/>
            <a:chOff x="1392764" y="4344025"/>
            <a:chExt cx="1066800" cy="2038487"/>
          </a:xfrm>
        </p:grpSpPr>
        <p:sp>
          <p:nvSpPr>
            <p:cNvPr id="22" name="Oval 21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Connector 22"/>
            <p:cNvCxnSpPr>
              <a:stCxn id="22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578720" y="5105400"/>
            <a:ext cx="685800" cy="1428888"/>
            <a:chOff x="1392764" y="4344025"/>
            <a:chExt cx="1066800" cy="2038487"/>
          </a:xfrm>
        </p:grpSpPr>
        <p:sp>
          <p:nvSpPr>
            <p:cNvPr id="29" name="Oval 28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/>
            <p:cNvCxnSpPr>
              <a:stCxn id="29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8849168" y="5125477"/>
            <a:ext cx="685800" cy="1428888"/>
            <a:chOff x="1392764" y="4344025"/>
            <a:chExt cx="1066800" cy="2038487"/>
          </a:xfrm>
        </p:grpSpPr>
        <p:sp>
          <p:nvSpPr>
            <p:cNvPr id="36" name="Oval 35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/>
            <p:cNvCxnSpPr>
              <a:stCxn id="36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9808139" y="5078936"/>
            <a:ext cx="685800" cy="1428888"/>
            <a:chOff x="1392764" y="4344025"/>
            <a:chExt cx="1066800" cy="2038487"/>
          </a:xfrm>
        </p:grpSpPr>
        <p:sp>
          <p:nvSpPr>
            <p:cNvPr id="43" name="Oval 42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4" name="Straight Connector 43"/>
            <p:cNvCxnSpPr>
              <a:stCxn id="43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0817788" y="5105400"/>
            <a:ext cx="685800" cy="1428888"/>
            <a:chOff x="1392764" y="4344025"/>
            <a:chExt cx="1066800" cy="2038487"/>
          </a:xfrm>
        </p:grpSpPr>
        <p:sp>
          <p:nvSpPr>
            <p:cNvPr id="50" name="Oval 49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1" name="Straight Connector 50"/>
            <p:cNvCxnSpPr>
              <a:stCxn id="50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7696200" y="5118220"/>
            <a:ext cx="685800" cy="1428888"/>
            <a:chOff x="1392764" y="4344025"/>
            <a:chExt cx="1066800" cy="2038487"/>
          </a:xfrm>
        </p:grpSpPr>
        <p:sp>
          <p:nvSpPr>
            <p:cNvPr id="14" name="Oval 13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>
              <a:stCxn id="14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Arrow Connector 56"/>
          <p:cNvCxnSpPr/>
          <p:nvPr/>
        </p:nvCxnSpPr>
        <p:spPr>
          <a:xfrm flipH="1">
            <a:off x="8210551" y="2742609"/>
            <a:ext cx="2538284" cy="2921007"/>
          </a:xfrm>
          <a:prstGeom prst="straightConnector1">
            <a:avLst/>
          </a:prstGeom>
          <a:ln w="219075" cmpd="sng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7827330" y="5569302"/>
            <a:ext cx="381000" cy="381000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1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</a:t>
            </a:r>
            <a:r>
              <a:rPr lang="en-US" sz="3200" b="1" u="sng" cap="small" dirty="0">
                <a:solidFill>
                  <a:srgbClr val="002060"/>
                </a:solidFill>
              </a:rPr>
              <a:t>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9727910" y="1375166"/>
            <a:ext cx="2179756" cy="1367443"/>
          </a:xfrm>
          <a:prstGeom prst="triangle">
            <a:avLst/>
          </a:prstGeom>
          <a:noFill/>
          <a:ln w="133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GOD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619749" y="5105400"/>
            <a:ext cx="685800" cy="1428888"/>
            <a:chOff x="1392764" y="4344025"/>
            <a:chExt cx="1066800" cy="2038487"/>
          </a:xfrm>
        </p:grpSpPr>
        <p:sp>
          <p:nvSpPr>
            <p:cNvPr id="22" name="Oval 21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Connector 22"/>
            <p:cNvCxnSpPr>
              <a:stCxn id="22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578720" y="5105400"/>
            <a:ext cx="685800" cy="1428888"/>
            <a:chOff x="1392764" y="4344025"/>
            <a:chExt cx="1066800" cy="2038487"/>
          </a:xfrm>
        </p:grpSpPr>
        <p:sp>
          <p:nvSpPr>
            <p:cNvPr id="29" name="Oval 28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/>
            <p:cNvCxnSpPr>
              <a:stCxn id="29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8849168" y="5125477"/>
            <a:ext cx="685800" cy="1428888"/>
            <a:chOff x="1392764" y="4344025"/>
            <a:chExt cx="1066800" cy="2038487"/>
          </a:xfrm>
        </p:grpSpPr>
        <p:sp>
          <p:nvSpPr>
            <p:cNvPr id="36" name="Oval 35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/>
            <p:cNvCxnSpPr>
              <a:stCxn id="36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9808139" y="5078936"/>
            <a:ext cx="685800" cy="1428888"/>
            <a:chOff x="1392764" y="4344025"/>
            <a:chExt cx="1066800" cy="2038487"/>
          </a:xfrm>
        </p:grpSpPr>
        <p:sp>
          <p:nvSpPr>
            <p:cNvPr id="43" name="Oval 42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4" name="Straight Connector 43"/>
            <p:cNvCxnSpPr>
              <a:stCxn id="43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0817788" y="5105400"/>
            <a:ext cx="685800" cy="1428888"/>
            <a:chOff x="1392764" y="4344025"/>
            <a:chExt cx="1066800" cy="2038487"/>
          </a:xfrm>
        </p:grpSpPr>
        <p:sp>
          <p:nvSpPr>
            <p:cNvPr id="50" name="Oval 49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1" name="Straight Connector 50"/>
            <p:cNvCxnSpPr>
              <a:stCxn id="50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7696200" y="5118220"/>
            <a:ext cx="685800" cy="1428888"/>
            <a:chOff x="1392764" y="4344025"/>
            <a:chExt cx="1066800" cy="2038487"/>
          </a:xfrm>
        </p:grpSpPr>
        <p:sp>
          <p:nvSpPr>
            <p:cNvPr id="14" name="Oval 13"/>
            <p:cNvSpPr/>
            <p:nvPr/>
          </p:nvSpPr>
          <p:spPr>
            <a:xfrm rot="21364552">
              <a:off x="1620673" y="4344025"/>
              <a:ext cx="532149" cy="533400"/>
            </a:xfrm>
            <a:prstGeom prst="ellipse">
              <a:avLst/>
            </a:prstGeom>
            <a:noFill/>
            <a:ln w="1143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>
              <a:stCxn id="14" idx="4"/>
            </p:cNvCxnSpPr>
            <p:nvPr/>
          </p:nvCxnSpPr>
          <p:spPr>
            <a:xfrm>
              <a:off x="1905000" y="4876800"/>
              <a:ext cx="38703" cy="840145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26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3927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926164" y="5163312"/>
              <a:ext cx="533400" cy="2286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1545164" y="5620512"/>
              <a:ext cx="381000" cy="762000"/>
            </a:xfrm>
            <a:prstGeom prst="line">
              <a:avLst/>
            </a:prstGeom>
            <a:ln w="1143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Oval 57"/>
          <p:cNvSpPr/>
          <p:nvPr/>
        </p:nvSpPr>
        <p:spPr>
          <a:xfrm>
            <a:off x="7827330" y="5569302"/>
            <a:ext cx="381000" cy="381000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010400" y="304800"/>
            <a:ext cx="5014417" cy="110401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NOT</a:t>
            </a:r>
            <a:r>
              <a:rPr lang="en-US" sz="4000" b="1" i="1" dirty="0"/>
              <a:t> ‘holier than thou’</a:t>
            </a:r>
          </a:p>
        </p:txBody>
      </p:sp>
    </p:spTree>
    <p:extLst>
      <p:ext uri="{BB962C8B-B14F-4D97-AF65-F5344CB8AC3E}">
        <p14:creationId xmlns:p14="http://schemas.microsoft.com/office/powerpoint/2010/main" val="158884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</a:t>
            </a:r>
            <a:r>
              <a:rPr lang="en-US" sz="3200" b="1" u="sng" dirty="0">
                <a:solidFill>
                  <a:srgbClr val="002060"/>
                </a:solidFill>
              </a:rPr>
              <a:t>in all your behavior</a:t>
            </a:r>
            <a:r>
              <a:rPr lang="en-US" sz="3200" dirty="0">
                <a:solidFill>
                  <a:schemeClr val="tx1"/>
                </a:solidFill>
              </a:rPr>
              <a:t>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341394" y="5410200"/>
            <a:ext cx="6469606" cy="112787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How should we be in the world?</a:t>
            </a:r>
          </a:p>
        </p:txBody>
      </p:sp>
    </p:spTree>
    <p:extLst>
      <p:ext uri="{BB962C8B-B14F-4D97-AF65-F5344CB8AC3E}">
        <p14:creationId xmlns:p14="http://schemas.microsoft.com/office/powerpoint/2010/main" val="44540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</a:t>
            </a:r>
            <a:r>
              <a:rPr lang="en-US" sz="3200" b="1" u="sng" dirty="0">
                <a:solidFill>
                  <a:srgbClr val="002060"/>
                </a:solidFill>
              </a:rPr>
              <a:t>do not be conformed </a:t>
            </a:r>
            <a:r>
              <a:rPr lang="en-US" sz="3200" dirty="0">
                <a:solidFill>
                  <a:schemeClr val="tx1"/>
                </a:solidFill>
              </a:rPr>
              <a:t>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696450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715501" y="32004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9734551" y="4972618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353301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29200" y="14478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029200" y="32578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0292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3914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2743200"/>
            <a:ext cx="2705102" cy="259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34349" y="3667267"/>
            <a:ext cx="762000" cy="762000"/>
          </a:xfrm>
          <a:prstGeom prst="ellipse">
            <a:avLst/>
          </a:prstGeom>
          <a:solidFill>
            <a:srgbClr val="002060"/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8096249" y="1981200"/>
            <a:ext cx="971549" cy="1066800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 rot="10800000">
            <a:off x="8020051" y="5091184"/>
            <a:ext cx="971549" cy="1066800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 rot="16200000">
            <a:off x="6372226" y="3533774"/>
            <a:ext cx="971549" cy="1066800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 rot="5400000">
            <a:off x="9648825" y="3429000"/>
            <a:ext cx="971549" cy="1066800"/>
          </a:xfrm>
          <a:prstGeom prst="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48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" grpId="0" animBg="1"/>
      <p:bldP spid="7" grpId="0" animBg="1"/>
      <p:bldP spid="26" grpId="0" animBg="1"/>
      <p:bldP spid="27" grpId="0" animBg="1"/>
      <p:bldP spid="2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</a:t>
            </a:r>
            <a:r>
              <a:rPr lang="en-US" sz="3200" b="1" u="sng" dirty="0">
                <a:solidFill>
                  <a:srgbClr val="002060"/>
                </a:solidFill>
              </a:rPr>
              <a:t>do not be conformed </a:t>
            </a:r>
            <a:r>
              <a:rPr lang="en-US" sz="3200" dirty="0">
                <a:solidFill>
                  <a:schemeClr val="tx1"/>
                </a:solidFill>
              </a:rPr>
              <a:t>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696450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715501" y="32004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9734551" y="4972618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353301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29200" y="14478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029200" y="32578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0292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3914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15299" y="3724417"/>
            <a:ext cx="762000" cy="762000"/>
          </a:xfrm>
          <a:prstGeom prst="ellipse">
            <a:avLst/>
          </a:prstGeom>
          <a:solidFill>
            <a:srgbClr val="002060"/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239000" y="2971800"/>
            <a:ext cx="2495550" cy="2175251"/>
          </a:xfrm>
          <a:custGeom>
            <a:avLst/>
            <a:gdLst>
              <a:gd name="connsiteX0" fmla="*/ 2133600 w 2495550"/>
              <a:gd name="connsiteY0" fmla="*/ 57150 h 2175251"/>
              <a:gd name="connsiteX1" fmla="*/ 2228850 w 2495550"/>
              <a:gd name="connsiteY1" fmla="*/ 133350 h 2175251"/>
              <a:gd name="connsiteX2" fmla="*/ 2324100 w 2495550"/>
              <a:gd name="connsiteY2" fmla="*/ 228600 h 2175251"/>
              <a:gd name="connsiteX3" fmla="*/ 2362200 w 2495550"/>
              <a:gd name="connsiteY3" fmla="*/ 342900 h 2175251"/>
              <a:gd name="connsiteX4" fmla="*/ 2438400 w 2495550"/>
              <a:gd name="connsiteY4" fmla="*/ 457200 h 2175251"/>
              <a:gd name="connsiteX5" fmla="*/ 2476500 w 2495550"/>
              <a:gd name="connsiteY5" fmla="*/ 571500 h 2175251"/>
              <a:gd name="connsiteX6" fmla="*/ 2495550 w 2495550"/>
              <a:gd name="connsiteY6" fmla="*/ 628650 h 2175251"/>
              <a:gd name="connsiteX7" fmla="*/ 2476500 w 2495550"/>
              <a:gd name="connsiteY7" fmla="*/ 1009650 h 2175251"/>
              <a:gd name="connsiteX8" fmla="*/ 2457450 w 2495550"/>
              <a:gd name="connsiteY8" fmla="*/ 1143000 h 2175251"/>
              <a:gd name="connsiteX9" fmla="*/ 2495550 w 2495550"/>
              <a:gd name="connsiteY9" fmla="*/ 1619250 h 2175251"/>
              <a:gd name="connsiteX10" fmla="*/ 2476500 w 2495550"/>
              <a:gd name="connsiteY10" fmla="*/ 1733550 h 2175251"/>
              <a:gd name="connsiteX11" fmla="*/ 2400300 w 2495550"/>
              <a:gd name="connsiteY11" fmla="*/ 1847850 h 2175251"/>
              <a:gd name="connsiteX12" fmla="*/ 2381250 w 2495550"/>
              <a:gd name="connsiteY12" fmla="*/ 1905000 h 2175251"/>
              <a:gd name="connsiteX13" fmla="*/ 2286000 w 2495550"/>
              <a:gd name="connsiteY13" fmla="*/ 2019300 h 2175251"/>
              <a:gd name="connsiteX14" fmla="*/ 2171700 w 2495550"/>
              <a:gd name="connsiteY14" fmla="*/ 2095500 h 2175251"/>
              <a:gd name="connsiteX15" fmla="*/ 2114550 w 2495550"/>
              <a:gd name="connsiteY15" fmla="*/ 2114550 h 2175251"/>
              <a:gd name="connsiteX16" fmla="*/ 2057400 w 2495550"/>
              <a:gd name="connsiteY16" fmla="*/ 2171700 h 2175251"/>
              <a:gd name="connsiteX17" fmla="*/ 1733550 w 2495550"/>
              <a:gd name="connsiteY17" fmla="*/ 2152650 h 2175251"/>
              <a:gd name="connsiteX18" fmla="*/ 1619250 w 2495550"/>
              <a:gd name="connsiteY18" fmla="*/ 2114550 h 2175251"/>
              <a:gd name="connsiteX19" fmla="*/ 1562100 w 2495550"/>
              <a:gd name="connsiteY19" fmla="*/ 2095500 h 2175251"/>
              <a:gd name="connsiteX20" fmla="*/ 1409700 w 2495550"/>
              <a:gd name="connsiteY20" fmla="*/ 2076450 h 2175251"/>
              <a:gd name="connsiteX21" fmla="*/ 1009650 w 2495550"/>
              <a:gd name="connsiteY21" fmla="*/ 2095500 h 2175251"/>
              <a:gd name="connsiteX22" fmla="*/ 800100 w 2495550"/>
              <a:gd name="connsiteY22" fmla="*/ 2114550 h 2175251"/>
              <a:gd name="connsiteX23" fmla="*/ 419100 w 2495550"/>
              <a:gd name="connsiteY23" fmla="*/ 2095500 h 2175251"/>
              <a:gd name="connsiteX24" fmla="*/ 247650 w 2495550"/>
              <a:gd name="connsiteY24" fmla="*/ 1943100 h 2175251"/>
              <a:gd name="connsiteX25" fmla="*/ 171450 w 2495550"/>
              <a:gd name="connsiteY25" fmla="*/ 1828800 h 2175251"/>
              <a:gd name="connsiteX26" fmla="*/ 114300 w 2495550"/>
              <a:gd name="connsiteY26" fmla="*/ 1714500 h 2175251"/>
              <a:gd name="connsiteX27" fmla="*/ 95250 w 2495550"/>
              <a:gd name="connsiteY27" fmla="*/ 1657350 h 2175251"/>
              <a:gd name="connsiteX28" fmla="*/ 0 w 2495550"/>
              <a:gd name="connsiteY28" fmla="*/ 1485900 h 2175251"/>
              <a:gd name="connsiteX29" fmla="*/ 19050 w 2495550"/>
              <a:gd name="connsiteY29" fmla="*/ 1333500 h 2175251"/>
              <a:gd name="connsiteX30" fmla="*/ 57150 w 2495550"/>
              <a:gd name="connsiteY30" fmla="*/ 1200150 h 2175251"/>
              <a:gd name="connsiteX31" fmla="*/ 38100 w 2495550"/>
              <a:gd name="connsiteY31" fmla="*/ 1009650 h 2175251"/>
              <a:gd name="connsiteX32" fmla="*/ 19050 w 2495550"/>
              <a:gd name="connsiteY32" fmla="*/ 933450 h 2175251"/>
              <a:gd name="connsiteX33" fmla="*/ 0 w 2495550"/>
              <a:gd name="connsiteY33" fmla="*/ 838200 h 2175251"/>
              <a:gd name="connsiteX34" fmla="*/ 57150 w 2495550"/>
              <a:gd name="connsiteY34" fmla="*/ 552450 h 2175251"/>
              <a:gd name="connsiteX35" fmla="*/ 114300 w 2495550"/>
              <a:gd name="connsiteY35" fmla="*/ 514350 h 2175251"/>
              <a:gd name="connsiteX36" fmla="*/ 190500 w 2495550"/>
              <a:gd name="connsiteY36" fmla="*/ 342900 h 2175251"/>
              <a:gd name="connsiteX37" fmla="*/ 209550 w 2495550"/>
              <a:gd name="connsiteY37" fmla="*/ 285750 h 2175251"/>
              <a:gd name="connsiteX38" fmla="*/ 323850 w 2495550"/>
              <a:gd name="connsiteY38" fmla="*/ 190500 h 2175251"/>
              <a:gd name="connsiteX39" fmla="*/ 381000 w 2495550"/>
              <a:gd name="connsiteY39" fmla="*/ 133350 h 2175251"/>
              <a:gd name="connsiteX40" fmla="*/ 495300 w 2495550"/>
              <a:gd name="connsiteY40" fmla="*/ 57150 h 2175251"/>
              <a:gd name="connsiteX41" fmla="*/ 552450 w 2495550"/>
              <a:gd name="connsiteY41" fmla="*/ 19050 h 2175251"/>
              <a:gd name="connsiteX42" fmla="*/ 609600 w 2495550"/>
              <a:gd name="connsiteY42" fmla="*/ 0 h 2175251"/>
              <a:gd name="connsiteX43" fmla="*/ 685800 w 2495550"/>
              <a:gd name="connsiteY43" fmla="*/ 19050 h 2175251"/>
              <a:gd name="connsiteX44" fmla="*/ 742950 w 2495550"/>
              <a:gd name="connsiteY44" fmla="*/ 57150 h 2175251"/>
              <a:gd name="connsiteX45" fmla="*/ 819150 w 2495550"/>
              <a:gd name="connsiteY45" fmla="*/ 95250 h 2175251"/>
              <a:gd name="connsiteX46" fmla="*/ 952500 w 2495550"/>
              <a:gd name="connsiteY46" fmla="*/ 133350 h 2175251"/>
              <a:gd name="connsiteX47" fmla="*/ 1409700 w 2495550"/>
              <a:gd name="connsiteY47" fmla="*/ 114300 h 2175251"/>
              <a:gd name="connsiteX48" fmla="*/ 1466850 w 2495550"/>
              <a:gd name="connsiteY48" fmla="*/ 76200 h 2175251"/>
              <a:gd name="connsiteX49" fmla="*/ 1581150 w 2495550"/>
              <a:gd name="connsiteY49" fmla="*/ 38100 h 2175251"/>
              <a:gd name="connsiteX50" fmla="*/ 2114550 w 2495550"/>
              <a:gd name="connsiteY50" fmla="*/ 57150 h 2175251"/>
              <a:gd name="connsiteX51" fmla="*/ 2228850 w 2495550"/>
              <a:gd name="connsiteY51" fmla="*/ 152400 h 2175251"/>
              <a:gd name="connsiteX52" fmla="*/ 2286000 w 2495550"/>
              <a:gd name="connsiteY52" fmla="*/ 171450 h 2175251"/>
              <a:gd name="connsiteX53" fmla="*/ 2305050 w 2495550"/>
              <a:gd name="connsiteY53" fmla="*/ 228600 h 2175251"/>
              <a:gd name="connsiteX54" fmla="*/ 2381250 w 2495550"/>
              <a:gd name="connsiteY54" fmla="*/ 361950 h 217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495550" h="2175251">
                <a:moveTo>
                  <a:pt x="2133600" y="57150"/>
                </a:moveTo>
                <a:cubicBezTo>
                  <a:pt x="2165350" y="82550"/>
                  <a:pt x="2196322" y="108954"/>
                  <a:pt x="2228850" y="133350"/>
                </a:cubicBezTo>
                <a:cubicBezTo>
                  <a:pt x="2283883" y="174625"/>
                  <a:pt x="2294467" y="161925"/>
                  <a:pt x="2324100" y="228600"/>
                </a:cubicBezTo>
                <a:cubicBezTo>
                  <a:pt x="2340411" y="265300"/>
                  <a:pt x="2339923" y="309484"/>
                  <a:pt x="2362200" y="342900"/>
                </a:cubicBezTo>
                <a:cubicBezTo>
                  <a:pt x="2387600" y="381000"/>
                  <a:pt x="2423920" y="413759"/>
                  <a:pt x="2438400" y="457200"/>
                </a:cubicBezTo>
                <a:lnTo>
                  <a:pt x="2476500" y="571500"/>
                </a:lnTo>
                <a:lnTo>
                  <a:pt x="2495550" y="628650"/>
                </a:lnTo>
                <a:cubicBezTo>
                  <a:pt x="2489200" y="755650"/>
                  <a:pt x="2485893" y="882839"/>
                  <a:pt x="2476500" y="1009650"/>
                </a:cubicBezTo>
                <a:cubicBezTo>
                  <a:pt x="2473183" y="1054429"/>
                  <a:pt x="2457450" y="1098099"/>
                  <a:pt x="2457450" y="1143000"/>
                </a:cubicBezTo>
                <a:cubicBezTo>
                  <a:pt x="2457450" y="1453004"/>
                  <a:pt x="2456825" y="1425623"/>
                  <a:pt x="2495550" y="1619250"/>
                </a:cubicBezTo>
                <a:cubicBezTo>
                  <a:pt x="2489200" y="1657350"/>
                  <a:pt x="2491356" y="1697896"/>
                  <a:pt x="2476500" y="1733550"/>
                </a:cubicBezTo>
                <a:cubicBezTo>
                  <a:pt x="2458888" y="1775818"/>
                  <a:pt x="2414780" y="1804409"/>
                  <a:pt x="2400300" y="1847850"/>
                </a:cubicBezTo>
                <a:cubicBezTo>
                  <a:pt x="2393950" y="1866900"/>
                  <a:pt x="2390230" y="1887039"/>
                  <a:pt x="2381250" y="1905000"/>
                </a:cubicBezTo>
                <a:cubicBezTo>
                  <a:pt x="2361238" y="1945024"/>
                  <a:pt x="2320471" y="1992489"/>
                  <a:pt x="2286000" y="2019300"/>
                </a:cubicBezTo>
                <a:cubicBezTo>
                  <a:pt x="2249855" y="2047413"/>
                  <a:pt x="2215141" y="2081020"/>
                  <a:pt x="2171700" y="2095500"/>
                </a:cubicBezTo>
                <a:lnTo>
                  <a:pt x="2114550" y="2114550"/>
                </a:lnTo>
                <a:cubicBezTo>
                  <a:pt x="2095500" y="2133600"/>
                  <a:pt x="2084207" y="2169019"/>
                  <a:pt x="2057400" y="2171700"/>
                </a:cubicBezTo>
                <a:cubicBezTo>
                  <a:pt x="1949800" y="2182460"/>
                  <a:pt x="1840778" y="2166636"/>
                  <a:pt x="1733550" y="2152650"/>
                </a:cubicBezTo>
                <a:cubicBezTo>
                  <a:pt x="1693726" y="2147456"/>
                  <a:pt x="1657350" y="2127250"/>
                  <a:pt x="1619250" y="2114550"/>
                </a:cubicBezTo>
                <a:cubicBezTo>
                  <a:pt x="1600200" y="2108200"/>
                  <a:pt x="1582025" y="2097991"/>
                  <a:pt x="1562100" y="2095500"/>
                </a:cubicBezTo>
                <a:lnTo>
                  <a:pt x="1409700" y="2076450"/>
                </a:lnTo>
                <a:lnTo>
                  <a:pt x="1009650" y="2095500"/>
                </a:lnTo>
                <a:cubicBezTo>
                  <a:pt x="939649" y="2099875"/>
                  <a:pt x="870238" y="2114550"/>
                  <a:pt x="800100" y="2114550"/>
                </a:cubicBezTo>
                <a:cubicBezTo>
                  <a:pt x="672941" y="2114550"/>
                  <a:pt x="546100" y="2101850"/>
                  <a:pt x="419100" y="2095500"/>
                </a:cubicBezTo>
                <a:cubicBezTo>
                  <a:pt x="350386" y="2049691"/>
                  <a:pt x="299846" y="2021394"/>
                  <a:pt x="247650" y="1943100"/>
                </a:cubicBezTo>
                <a:cubicBezTo>
                  <a:pt x="222250" y="1905000"/>
                  <a:pt x="185930" y="1872241"/>
                  <a:pt x="171450" y="1828800"/>
                </a:cubicBezTo>
                <a:cubicBezTo>
                  <a:pt x="123567" y="1685152"/>
                  <a:pt x="188158" y="1862216"/>
                  <a:pt x="114300" y="1714500"/>
                </a:cubicBezTo>
                <a:cubicBezTo>
                  <a:pt x="105320" y="1696539"/>
                  <a:pt x="105002" y="1674903"/>
                  <a:pt x="95250" y="1657350"/>
                </a:cubicBezTo>
                <a:cubicBezTo>
                  <a:pt x="-13923" y="1460838"/>
                  <a:pt x="43105" y="1615216"/>
                  <a:pt x="0" y="1485900"/>
                </a:cubicBezTo>
                <a:cubicBezTo>
                  <a:pt x="6350" y="1435100"/>
                  <a:pt x="10634" y="1383999"/>
                  <a:pt x="19050" y="1333500"/>
                </a:cubicBezTo>
                <a:cubicBezTo>
                  <a:pt x="27023" y="1285660"/>
                  <a:pt x="42051" y="1245446"/>
                  <a:pt x="57150" y="1200150"/>
                </a:cubicBezTo>
                <a:cubicBezTo>
                  <a:pt x="50800" y="1136650"/>
                  <a:pt x="47125" y="1072825"/>
                  <a:pt x="38100" y="1009650"/>
                </a:cubicBezTo>
                <a:cubicBezTo>
                  <a:pt x="34397" y="983731"/>
                  <a:pt x="24730" y="959008"/>
                  <a:pt x="19050" y="933450"/>
                </a:cubicBezTo>
                <a:cubicBezTo>
                  <a:pt x="12026" y="901842"/>
                  <a:pt x="6350" y="869950"/>
                  <a:pt x="0" y="838200"/>
                </a:cubicBezTo>
                <a:cubicBezTo>
                  <a:pt x="8729" y="733455"/>
                  <a:pt x="-19705" y="629305"/>
                  <a:pt x="57150" y="552450"/>
                </a:cubicBezTo>
                <a:cubicBezTo>
                  <a:pt x="73339" y="536261"/>
                  <a:pt x="95250" y="527050"/>
                  <a:pt x="114300" y="514350"/>
                </a:cubicBezTo>
                <a:cubicBezTo>
                  <a:pt x="174677" y="423784"/>
                  <a:pt x="145160" y="478920"/>
                  <a:pt x="190500" y="342900"/>
                </a:cubicBezTo>
                <a:cubicBezTo>
                  <a:pt x="196850" y="323850"/>
                  <a:pt x="195351" y="299949"/>
                  <a:pt x="209550" y="285750"/>
                </a:cubicBezTo>
                <a:cubicBezTo>
                  <a:pt x="376515" y="118785"/>
                  <a:pt x="164718" y="323110"/>
                  <a:pt x="323850" y="190500"/>
                </a:cubicBezTo>
                <a:cubicBezTo>
                  <a:pt x="344546" y="173253"/>
                  <a:pt x="359734" y="149890"/>
                  <a:pt x="381000" y="133350"/>
                </a:cubicBezTo>
                <a:cubicBezTo>
                  <a:pt x="417145" y="105237"/>
                  <a:pt x="457200" y="82550"/>
                  <a:pt x="495300" y="57150"/>
                </a:cubicBezTo>
                <a:cubicBezTo>
                  <a:pt x="514350" y="44450"/>
                  <a:pt x="530730" y="26290"/>
                  <a:pt x="552450" y="19050"/>
                </a:cubicBezTo>
                <a:lnTo>
                  <a:pt x="609600" y="0"/>
                </a:lnTo>
                <a:cubicBezTo>
                  <a:pt x="635000" y="6350"/>
                  <a:pt x="661735" y="8737"/>
                  <a:pt x="685800" y="19050"/>
                </a:cubicBezTo>
                <a:cubicBezTo>
                  <a:pt x="706844" y="28069"/>
                  <a:pt x="723071" y="45791"/>
                  <a:pt x="742950" y="57150"/>
                </a:cubicBezTo>
                <a:cubicBezTo>
                  <a:pt x="767606" y="71239"/>
                  <a:pt x="793048" y="84063"/>
                  <a:pt x="819150" y="95250"/>
                </a:cubicBezTo>
                <a:cubicBezTo>
                  <a:pt x="857411" y="111648"/>
                  <a:pt x="913832" y="123683"/>
                  <a:pt x="952500" y="133350"/>
                </a:cubicBezTo>
                <a:cubicBezTo>
                  <a:pt x="1104900" y="127000"/>
                  <a:pt x="1258101" y="131144"/>
                  <a:pt x="1409700" y="114300"/>
                </a:cubicBezTo>
                <a:cubicBezTo>
                  <a:pt x="1432455" y="111772"/>
                  <a:pt x="1445928" y="85499"/>
                  <a:pt x="1466850" y="76200"/>
                </a:cubicBezTo>
                <a:cubicBezTo>
                  <a:pt x="1503550" y="59889"/>
                  <a:pt x="1581150" y="38100"/>
                  <a:pt x="1581150" y="38100"/>
                </a:cubicBezTo>
                <a:cubicBezTo>
                  <a:pt x="1758950" y="44450"/>
                  <a:pt x="1937464" y="40013"/>
                  <a:pt x="2114550" y="57150"/>
                </a:cubicBezTo>
                <a:cubicBezTo>
                  <a:pt x="2151005" y="60678"/>
                  <a:pt x="2206239" y="137326"/>
                  <a:pt x="2228850" y="152400"/>
                </a:cubicBezTo>
                <a:cubicBezTo>
                  <a:pt x="2245558" y="163539"/>
                  <a:pt x="2266950" y="165100"/>
                  <a:pt x="2286000" y="171450"/>
                </a:cubicBezTo>
                <a:cubicBezTo>
                  <a:pt x="2292350" y="190500"/>
                  <a:pt x="2295298" y="211047"/>
                  <a:pt x="2305050" y="228600"/>
                </a:cubicBezTo>
                <a:cubicBezTo>
                  <a:pt x="2384772" y="372100"/>
                  <a:pt x="2381250" y="293793"/>
                  <a:pt x="2381250" y="361950"/>
                </a:cubicBezTo>
              </a:path>
            </a:pathLst>
          </a:custGeom>
          <a:solidFill>
            <a:schemeClr val="accent5">
              <a:lumMod val="75000"/>
            </a:schemeClr>
          </a:solidFill>
          <a:ln w="730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2743200"/>
            <a:ext cx="2705102" cy="259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134349" y="3667267"/>
            <a:ext cx="762000" cy="762000"/>
          </a:xfrm>
          <a:prstGeom prst="ellipse">
            <a:avLst/>
          </a:prstGeom>
          <a:solidFill>
            <a:srgbClr val="002060"/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</a:t>
            </a:r>
            <a:r>
              <a:rPr lang="en-US" sz="3200" b="1" u="sng" dirty="0">
                <a:solidFill>
                  <a:srgbClr val="002060"/>
                </a:solidFill>
              </a:rPr>
              <a:t>do not be conformed </a:t>
            </a:r>
            <a:r>
              <a:rPr lang="en-US" sz="3200" dirty="0">
                <a:solidFill>
                  <a:schemeClr val="tx1"/>
                </a:solidFill>
              </a:rPr>
              <a:t>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696450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715501" y="32004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9734551" y="4972618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353301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29200" y="14478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029200" y="32578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0292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3914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2743200"/>
            <a:ext cx="2705102" cy="259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34349" y="3667267"/>
            <a:ext cx="762000" cy="762000"/>
          </a:xfrm>
          <a:prstGeom prst="ellipse">
            <a:avLst/>
          </a:prstGeom>
          <a:solidFill>
            <a:srgbClr val="002060"/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086600" y="200622"/>
            <a:ext cx="4800600" cy="99967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Be the shape you are </a:t>
            </a:r>
          </a:p>
        </p:txBody>
      </p:sp>
    </p:spTree>
    <p:extLst>
      <p:ext uri="{BB962C8B-B14F-4D97-AF65-F5344CB8AC3E}">
        <p14:creationId xmlns:p14="http://schemas.microsoft.com/office/powerpoint/2010/main" val="41615863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</a:t>
            </a:r>
            <a:r>
              <a:rPr lang="en-US" sz="3200" b="1" u="sng" dirty="0">
                <a:solidFill>
                  <a:srgbClr val="002060"/>
                </a:solidFill>
              </a:rPr>
              <a:t>do not be conformed </a:t>
            </a:r>
            <a:r>
              <a:rPr lang="en-US" sz="3200" dirty="0">
                <a:solidFill>
                  <a:schemeClr val="tx1"/>
                </a:solidFill>
              </a:rPr>
              <a:t>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696450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715501" y="32004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9734551" y="4972618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353301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29200" y="14478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029200" y="32578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0292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3914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2743200"/>
            <a:ext cx="2705102" cy="259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34349" y="3667267"/>
            <a:ext cx="762000" cy="762000"/>
          </a:xfrm>
          <a:prstGeom prst="ellipse">
            <a:avLst/>
          </a:prstGeom>
          <a:solidFill>
            <a:srgbClr val="002060"/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948984" y="200622"/>
            <a:ext cx="5090616" cy="109506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/>
              <a:t>Don’t let yourself get conformed</a:t>
            </a:r>
          </a:p>
        </p:txBody>
      </p:sp>
    </p:spTree>
    <p:extLst>
      <p:ext uri="{BB962C8B-B14F-4D97-AF65-F5344CB8AC3E}">
        <p14:creationId xmlns:p14="http://schemas.microsoft.com/office/powerpoint/2010/main" val="243723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2913" y="541583"/>
            <a:ext cx="7854287" cy="288741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baseline="30000" dirty="0"/>
              <a:t>Exodus 12:11 </a:t>
            </a:r>
            <a:r>
              <a:rPr lang="en-US" sz="3600" dirty="0"/>
              <a:t>Now you shall eat it in this manner: with your loins girded, your sandals on your feet, and your staff in your hand; and you shall eat it in haste—it is the </a:t>
            </a:r>
            <a:r>
              <a:rPr lang="en-US" sz="3600" cap="small" dirty="0"/>
              <a:t>Lord’s</a:t>
            </a:r>
            <a:r>
              <a:rPr lang="en-US" sz="3600" dirty="0"/>
              <a:t> Passover. </a:t>
            </a:r>
            <a:endParaRPr lang="en-US" sz="3600" b="1" u="sng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1:13 </a:t>
            </a:r>
            <a:r>
              <a:rPr lang="en-US" sz="3600" dirty="0">
                <a:solidFill>
                  <a:schemeClr val="tx1"/>
                </a:solidFill>
              </a:rPr>
              <a:t>Therefore, </a:t>
            </a:r>
            <a:r>
              <a:rPr lang="en-US" sz="3600" b="1" u="sng" dirty="0">
                <a:solidFill>
                  <a:srgbClr val="002060"/>
                </a:solidFill>
              </a:rPr>
              <a:t>prepare your minds for action</a:t>
            </a:r>
            <a:r>
              <a:rPr lang="en-US" sz="3600" dirty="0">
                <a:solidFill>
                  <a:schemeClr val="tx1"/>
                </a:solidFill>
              </a:rPr>
              <a:t>, keep sober in spirit, fix your hope completely on the grace to be brought to you at the revelation of Jesus Christ.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6479589" y="4038600"/>
            <a:ext cx="5334000" cy="762000"/>
          </a:xfrm>
          <a:prstGeom prst="wedgeRectCallout">
            <a:avLst>
              <a:gd name="adj1" fmla="val -89453"/>
              <a:gd name="adj2" fmla="val 1127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anazonnumi</a:t>
            </a:r>
            <a:r>
              <a:rPr lang="en-US" sz="3600" b="1" dirty="0">
                <a:solidFill>
                  <a:schemeClr val="tx1"/>
                </a:solidFill>
              </a:rPr>
              <a:t>: “to gird up”</a:t>
            </a:r>
          </a:p>
        </p:txBody>
      </p:sp>
    </p:spTree>
    <p:extLst>
      <p:ext uri="{BB962C8B-B14F-4D97-AF65-F5344CB8AC3E}">
        <p14:creationId xmlns:p14="http://schemas.microsoft.com/office/powerpoint/2010/main" val="377414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</a:t>
            </a:r>
            <a:r>
              <a:rPr lang="en-US" sz="3200" b="1" u="sng" dirty="0">
                <a:solidFill>
                  <a:srgbClr val="002060"/>
                </a:solidFill>
              </a:rPr>
              <a:t>do not be conformed </a:t>
            </a:r>
            <a:r>
              <a:rPr lang="en-US" sz="3200" dirty="0">
                <a:solidFill>
                  <a:schemeClr val="tx1"/>
                </a:solidFill>
              </a:rPr>
              <a:t>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696450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715501" y="32004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9734551" y="4972618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353301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29200" y="14478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029200" y="32578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0292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3914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2743200"/>
            <a:ext cx="2705102" cy="259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34349" y="3667267"/>
            <a:ext cx="762000" cy="762000"/>
          </a:xfrm>
          <a:prstGeom prst="ellipse">
            <a:avLst/>
          </a:prstGeom>
          <a:solidFill>
            <a:srgbClr val="002060"/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391400" y="200622"/>
            <a:ext cx="4495800" cy="99967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Expect to stand out</a:t>
            </a:r>
          </a:p>
        </p:txBody>
      </p:sp>
    </p:spTree>
    <p:extLst>
      <p:ext uri="{BB962C8B-B14F-4D97-AF65-F5344CB8AC3E}">
        <p14:creationId xmlns:p14="http://schemas.microsoft.com/office/powerpoint/2010/main" val="2754550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</a:t>
            </a:r>
            <a:r>
              <a:rPr lang="en-US" sz="3200" b="1" u="sng" dirty="0">
                <a:solidFill>
                  <a:srgbClr val="002060"/>
                </a:solidFill>
              </a:rPr>
              <a:t>to the former lusts</a:t>
            </a:r>
            <a:r>
              <a:rPr lang="en-US" sz="3200" dirty="0">
                <a:solidFill>
                  <a:schemeClr val="tx1"/>
                </a:solidFill>
              </a:rPr>
              <a:t>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9696450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9715501" y="32004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9734551" y="4972618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7353301" y="14290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029200" y="1447800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029200" y="32578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50292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7391400" y="5010434"/>
            <a:ext cx="2247899" cy="169516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62800" y="2743200"/>
            <a:ext cx="2705102" cy="25908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8134349" y="3667267"/>
            <a:ext cx="762000" cy="762000"/>
          </a:xfrm>
          <a:prstGeom prst="ellipse">
            <a:avLst/>
          </a:prstGeom>
          <a:solidFill>
            <a:srgbClr val="002060"/>
          </a:solidFill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391400" y="200622"/>
            <a:ext cx="4495800" cy="99967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Expect to stand out</a:t>
            </a:r>
          </a:p>
        </p:txBody>
      </p:sp>
    </p:spTree>
    <p:extLst>
      <p:ext uri="{BB962C8B-B14F-4D97-AF65-F5344CB8AC3E}">
        <p14:creationId xmlns:p14="http://schemas.microsoft.com/office/powerpoint/2010/main" val="401461236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</a:t>
            </a:r>
            <a:r>
              <a:rPr lang="en-US" sz="3200" b="1" u="sng" dirty="0">
                <a:solidFill>
                  <a:srgbClr val="002060"/>
                </a:solidFill>
              </a:rPr>
              <a:t>to the former lusts </a:t>
            </a:r>
            <a:r>
              <a:rPr lang="en-US" sz="3200" dirty="0">
                <a:solidFill>
                  <a:schemeClr val="tx1"/>
                </a:solidFill>
              </a:rPr>
              <a:t>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27812" y="3695984"/>
            <a:ext cx="6987988" cy="285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“Nearly all that we call human history … is the long terrible story of man trying to find something other than God which will make him happy.” </a:t>
            </a:r>
          </a:p>
          <a:p>
            <a:pPr algn="ctr"/>
            <a:r>
              <a:rPr lang="en-US" sz="3600" b="1" dirty="0"/>
              <a:t>-</a:t>
            </a:r>
            <a:r>
              <a:rPr lang="en-US" sz="2400" b="1" dirty="0"/>
              <a:t>C.S. Lewis Mere Christianity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5238751" y="1848134"/>
            <a:ext cx="3810000" cy="1600200"/>
          </a:xfrm>
          <a:prstGeom prst="wedgeRectCallout">
            <a:avLst>
              <a:gd name="adj1" fmla="val -127876"/>
              <a:gd name="adj2" fmla="val 255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Epithumiais</a:t>
            </a:r>
            <a:r>
              <a:rPr lang="en-US" sz="3200" dirty="0">
                <a:solidFill>
                  <a:schemeClr val="tx1"/>
                </a:solidFill>
              </a:rPr>
              <a:t>: desire, passionate longing</a:t>
            </a:r>
          </a:p>
        </p:txBody>
      </p:sp>
    </p:spTree>
    <p:extLst>
      <p:ext uri="{BB962C8B-B14F-4D97-AF65-F5344CB8AC3E}">
        <p14:creationId xmlns:p14="http://schemas.microsoft.com/office/powerpoint/2010/main" val="121169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</a:t>
            </a:r>
            <a:r>
              <a:rPr lang="en-US" sz="3200" b="1" u="sng" dirty="0">
                <a:solidFill>
                  <a:srgbClr val="002060"/>
                </a:solidFill>
              </a:rPr>
              <a:t>to the former lusts </a:t>
            </a:r>
            <a:r>
              <a:rPr lang="en-US" sz="3200" dirty="0">
                <a:solidFill>
                  <a:schemeClr val="tx1"/>
                </a:solidFill>
              </a:rPr>
              <a:t>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27812" y="3695984"/>
            <a:ext cx="6987988" cy="285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“Nearly all that we call human history … is the long terrible story of man trying to find something other than God which will make him happy.” </a:t>
            </a:r>
          </a:p>
          <a:p>
            <a:pPr algn="ctr"/>
            <a:r>
              <a:rPr lang="en-US" sz="3600" b="1" dirty="0"/>
              <a:t>-</a:t>
            </a:r>
            <a:r>
              <a:rPr lang="en-US" sz="2400" b="1" dirty="0"/>
              <a:t>C.S. Lewis Mere Christianity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5238751" y="1848134"/>
            <a:ext cx="3810000" cy="1600200"/>
          </a:xfrm>
          <a:prstGeom prst="wedgeRectCallout">
            <a:avLst>
              <a:gd name="adj1" fmla="val -127876"/>
              <a:gd name="adj2" fmla="val 255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Epithumiais</a:t>
            </a:r>
            <a:r>
              <a:rPr lang="en-US" sz="3200" dirty="0">
                <a:solidFill>
                  <a:schemeClr val="tx1"/>
                </a:solidFill>
              </a:rPr>
              <a:t>: desire, passionate longing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696200" y="286538"/>
            <a:ext cx="3752850" cy="125686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This is the way of the world</a:t>
            </a:r>
          </a:p>
        </p:txBody>
      </p:sp>
    </p:spTree>
    <p:extLst>
      <p:ext uri="{BB962C8B-B14F-4D97-AF65-F5344CB8AC3E}">
        <p14:creationId xmlns:p14="http://schemas.microsoft.com/office/powerpoint/2010/main" val="108559368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</a:t>
            </a:r>
            <a:r>
              <a:rPr lang="en-US" sz="3200" b="1" u="sng" dirty="0">
                <a:solidFill>
                  <a:srgbClr val="002060"/>
                </a:solidFill>
              </a:rPr>
              <a:t>to the former lusts </a:t>
            </a:r>
            <a:r>
              <a:rPr lang="en-US" sz="3200" dirty="0">
                <a:solidFill>
                  <a:schemeClr val="tx1"/>
                </a:solidFill>
              </a:rPr>
              <a:t>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27812" y="3695984"/>
            <a:ext cx="6987988" cy="285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“Nearly all that we call human history … is the long terrible story of man trying to find something other than God which will make him happy.” </a:t>
            </a:r>
          </a:p>
          <a:p>
            <a:pPr algn="ctr"/>
            <a:r>
              <a:rPr lang="en-US" sz="3600" b="1" dirty="0"/>
              <a:t>-</a:t>
            </a:r>
            <a:r>
              <a:rPr lang="en-US" sz="2400" b="1" dirty="0"/>
              <a:t>C.S. Lewis Mere Christianity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5238751" y="1848134"/>
            <a:ext cx="3810000" cy="1600200"/>
          </a:xfrm>
          <a:prstGeom prst="wedgeRectCallout">
            <a:avLst>
              <a:gd name="adj1" fmla="val -127876"/>
              <a:gd name="adj2" fmla="val 255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Epithumiais</a:t>
            </a:r>
            <a:r>
              <a:rPr lang="en-US" sz="3200" dirty="0">
                <a:solidFill>
                  <a:schemeClr val="tx1"/>
                </a:solidFill>
              </a:rPr>
              <a:t>: desire, passionate longing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696200" y="286538"/>
            <a:ext cx="3752850" cy="125686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This the only way apart from God</a:t>
            </a:r>
          </a:p>
        </p:txBody>
      </p:sp>
    </p:spTree>
    <p:extLst>
      <p:ext uri="{BB962C8B-B14F-4D97-AF65-F5344CB8AC3E}">
        <p14:creationId xmlns:p14="http://schemas.microsoft.com/office/powerpoint/2010/main" val="20570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</a:t>
            </a:r>
            <a:r>
              <a:rPr lang="en-US" sz="3200" b="1" u="sng" dirty="0">
                <a:solidFill>
                  <a:srgbClr val="002060"/>
                </a:solidFill>
              </a:rPr>
              <a:t>to the former lusts </a:t>
            </a:r>
            <a:r>
              <a:rPr lang="en-US" sz="3200" dirty="0">
                <a:solidFill>
                  <a:schemeClr val="tx1"/>
                </a:solidFill>
              </a:rPr>
              <a:t>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27812" y="3695984"/>
            <a:ext cx="6987988" cy="285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“Nearly all that we call human history … is the long terrible story of man trying to find something other than God which will make him happy.” </a:t>
            </a:r>
          </a:p>
          <a:p>
            <a:pPr algn="ctr"/>
            <a:r>
              <a:rPr lang="en-US" sz="3600" b="1" dirty="0"/>
              <a:t>-</a:t>
            </a:r>
            <a:r>
              <a:rPr lang="en-US" sz="2400" b="1" dirty="0"/>
              <a:t>C.S. Lewis Mere Christianity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5238751" y="1848134"/>
            <a:ext cx="3810000" cy="1600200"/>
          </a:xfrm>
          <a:prstGeom prst="wedgeRectCallout">
            <a:avLst>
              <a:gd name="adj1" fmla="val -127876"/>
              <a:gd name="adj2" fmla="val 255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/>
                </a:solidFill>
              </a:rPr>
              <a:t>Epithumiais</a:t>
            </a:r>
            <a:r>
              <a:rPr lang="en-US" sz="3200" dirty="0">
                <a:solidFill>
                  <a:schemeClr val="tx1"/>
                </a:solidFill>
              </a:rPr>
              <a:t>: desire, passionate longing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696200" y="286538"/>
            <a:ext cx="3752850" cy="125686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But “lusts” never  satisfy</a:t>
            </a:r>
          </a:p>
        </p:txBody>
      </p:sp>
    </p:spTree>
    <p:extLst>
      <p:ext uri="{BB962C8B-B14F-4D97-AF65-F5344CB8AC3E}">
        <p14:creationId xmlns:p14="http://schemas.microsoft.com/office/powerpoint/2010/main" val="103351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to the former lusts 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200" b="1" u="sng" dirty="0">
                <a:solidFill>
                  <a:srgbClr val="002060"/>
                </a:solidFill>
              </a:rPr>
              <a:t>be holy </a:t>
            </a:r>
            <a:r>
              <a:rPr lang="en-US" sz="3200" dirty="0">
                <a:solidFill>
                  <a:schemeClr val="tx1"/>
                </a:solidFill>
              </a:rPr>
              <a:t>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752600"/>
            <a:ext cx="4952999" cy="510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1:14 </a:t>
            </a:r>
            <a:r>
              <a:rPr lang="en-US" sz="3200" dirty="0">
                <a:solidFill>
                  <a:schemeClr val="tx1"/>
                </a:solidFill>
              </a:rPr>
              <a:t>As obedient children, do not be conformed </a:t>
            </a:r>
            <a:r>
              <a:rPr lang="en-US" sz="3200" b="1" u="sng" dirty="0">
                <a:solidFill>
                  <a:srgbClr val="002060"/>
                </a:solidFill>
              </a:rPr>
              <a:t>to the former lusts </a:t>
            </a:r>
            <a:r>
              <a:rPr lang="en-US" sz="3200" dirty="0">
                <a:solidFill>
                  <a:schemeClr val="tx1"/>
                </a:solidFill>
              </a:rPr>
              <a:t>which were yours in your ignorance, </a:t>
            </a:r>
            <a:r>
              <a:rPr lang="en-US" sz="3200" b="1" baseline="30000" dirty="0">
                <a:solidFill>
                  <a:schemeClr val="tx1"/>
                </a:solidFill>
              </a:rPr>
              <a:t>15 </a:t>
            </a:r>
            <a:r>
              <a:rPr lang="en-US" sz="32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200" b="1" baseline="30000" dirty="0">
                <a:solidFill>
                  <a:schemeClr val="tx1"/>
                </a:solidFill>
              </a:rPr>
              <a:t>16 </a:t>
            </a:r>
            <a:r>
              <a:rPr lang="en-US" sz="3200" dirty="0">
                <a:solidFill>
                  <a:schemeClr val="tx1"/>
                </a:solidFill>
              </a:rPr>
              <a:t>because it is written, “</a:t>
            </a:r>
            <a:r>
              <a:rPr lang="en-US" sz="32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27812" y="3695984"/>
            <a:ext cx="6987988" cy="28593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“Nearly all that we call human history … is the long terrible story of man trying to find something other than God which will make him happy.” </a:t>
            </a:r>
          </a:p>
          <a:p>
            <a:pPr algn="ctr"/>
            <a:r>
              <a:rPr lang="en-US" sz="3600" b="1" dirty="0"/>
              <a:t>-</a:t>
            </a:r>
            <a:r>
              <a:rPr lang="en-US" sz="2400" b="1" dirty="0"/>
              <a:t>C.S. Lewis Mere Christianity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696200" y="286538"/>
            <a:ext cx="3752850" cy="125686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But “lusts” never  satisfy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24524" y="1543398"/>
            <a:ext cx="6219825" cy="74457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Instead… they tend to </a:t>
            </a:r>
            <a:r>
              <a:rPr lang="en-US" sz="3600" b="1" i="1" dirty="0"/>
              <a:t>enslave</a:t>
            </a:r>
          </a:p>
        </p:txBody>
      </p:sp>
    </p:spTree>
    <p:extLst>
      <p:ext uri="{BB962C8B-B14F-4D97-AF65-F5344CB8AC3E}">
        <p14:creationId xmlns:p14="http://schemas.microsoft.com/office/powerpoint/2010/main" val="36812480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0" y="914400"/>
            <a:ext cx="6705600" cy="6860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holy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0" y="914400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/>
              <a:t>Which means being DIFFERENT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2362484"/>
            <a:ext cx="4952999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1:18 </a:t>
            </a:r>
            <a:r>
              <a:rPr lang="en-US" sz="3200" dirty="0">
                <a:solidFill>
                  <a:schemeClr val="tx1"/>
                </a:solidFill>
              </a:rPr>
              <a:t>knowing that you were not</a:t>
            </a:r>
            <a:r>
              <a:rPr lang="en-US" sz="3200" u="sng" dirty="0">
                <a:solidFill>
                  <a:schemeClr val="tx1"/>
                </a:solidFill>
              </a:rPr>
              <a:t>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 blood, as of a lamb unblemished and spotless, the blood of Christ.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86600" y="228884"/>
            <a:ext cx="4857749" cy="127600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But thanks to God, we have a redeemer!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02982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0" y="1235745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900" b="1" i="1" dirty="0"/>
              <a:t>Which means FREED from futility and slavery to live a new way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20" name="Rounded Rectangle 19"/>
          <p:cNvSpPr/>
          <p:nvPr/>
        </p:nvSpPr>
        <p:spPr>
          <a:xfrm>
            <a:off x="5024933" y="2362797"/>
            <a:ext cx="7148017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Jesus Christ atoned for sin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362484"/>
            <a:ext cx="4952999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1:18 </a:t>
            </a:r>
            <a:r>
              <a:rPr lang="en-US" sz="3200" dirty="0">
                <a:solidFill>
                  <a:schemeClr val="tx1"/>
                </a:solidFill>
              </a:rPr>
              <a:t>knowing that you were not</a:t>
            </a:r>
            <a:r>
              <a:rPr lang="en-US" sz="3200" u="sng" dirty="0">
                <a:solidFill>
                  <a:schemeClr val="tx1"/>
                </a:solidFill>
              </a:rPr>
              <a:t>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 blood, as of a lamb unblemished and spotless, the blood of Christ.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362200"/>
            <a:ext cx="4952999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1:18 </a:t>
            </a:r>
            <a:r>
              <a:rPr lang="en-US" sz="3200" dirty="0">
                <a:solidFill>
                  <a:schemeClr val="tx1"/>
                </a:solidFill>
              </a:rPr>
              <a:t>knowing that you were not</a:t>
            </a:r>
            <a:r>
              <a:rPr lang="en-US" sz="3200" u="sng" dirty="0">
                <a:solidFill>
                  <a:schemeClr val="tx1"/>
                </a:solidFill>
              </a:rPr>
              <a:t>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</a:t>
            </a:r>
            <a:r>
              <a:rPr lang="en-US" sz="3200" b="1" u="sng" dirty="0">
                <a:solidFill>
                  <a:srgbClr val="002060"/>
                </a:solidFill>
              </a:rPr>
              <a:t>with precious blood</a:t>
            </a:r>
            <a:r>
              <a:rPr lang="en-US" sz="3200" dirty="0">
                <a:solidFill>
                  <a:schemeClr val="tx1"/>
                </a:solidFill>
              </a:rPr>
              <a:t>, as of a lamb unblemished and spotless, the blood of Christ.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43498" y="3810597"/>
            <a:ext cx="7148017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Allowing us to be reconciled to the Father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143499" y="5182197"/>
            <a:ext cx="7148017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Who meets all our deepest needs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086600" y="228884"/>
            <a:ext cx="4857749" cy="127600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But thanks to God, we have a redeemer!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27543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/>
      <p:bldP spid="13" grpId="0" animBg="1"/>
      <p:bldP spid="14" grpId="0"/>
      <p:bldP spid="1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0" y="1235745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900" b="1" i="1" dirty="0"/>
              <a:t>Which means FREED from futility and slavery to live a new way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20" name="Rounded Rectangle 19"/>
          <p:cNvSpPr/>
          <p:nvPr/>
        </p:nvSpPr>
        <p:spPr>
          <a:xfrm>
            <a:off x="5024933" y="2362797"/>
            <a:ext cx="7148017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Jesus Christ atoned for sin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362484"/>
            <a:ext cx="4952999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1:18 </a:t>
            </a:r>
            <a:r>
              <a:rPr lang="en-US" sz="3200" dirty="0">
                <a:solidFill>
                  <a:schemeClr val="tx1"/>
                </a:solidFill>
              </a:rPr>
              <a:t>knowing that you were not</a:t>
            </a:r>
            <a:r>
              <a:rPr lang="en-US" sz="3200" u="sng" dirty="0">
                <a:solidFill>
                  <a:schemeClr val="tx1"/>
                </a:solidFill>
              </a:rPr>
              <a:t>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with precious blood, as of a lamb unblemished and spotless, the blood of Christ.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362200"/>
            <a:ext cx="4952999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1:18 </a:t>
            </a:r>
            <a:r>
              <a:rPr lang="en-US" sz="3200" dirty="0">
                <a:solidFill>
                  <a:schemeClr val="tx1"/>
                </a:solidFill>
              </a:rPr>
              <a:t>knowing that you were not</a:t>
            </a:r>
            <a:r>
              <a:rPr lang="en-US" sz="3200" u="sng" dirty="0">
                <a:solidFill>
                  <a:schemeClr val="tx1"/>
                </a:solidFill>
              </a:rPr>
              <a:t> </a:t>
            </a:r>
            <a:r>
              <a:rPr lang="en-US" sz="3200" b="1" u="sng" dirty="0">
                <a:solidFill>
                  <a:srgbClr val="002060"/>
                </a:solidFill>
              </a:rPr>
              <a:t>redeemed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with perishable things like silver or gold from your futile way of life inherited from your forefathers, </a:t>
            </a:r>
            <a:r>
              <a:rPr lang="en-US" sz="3200" b="1" baseline="30000" dirty="0">
                <a:solidFill>
                  <a:schemeClr val="tx1"/>
                </a:solidFill>
              </a:rPr>
              <a:t>19 </a:t>
            </a:r>
            <a:r>
              <a:rPr lang="en-US" sz="3200" dirty="0">
                <a:solidFill>
                  <a:schemeClr val="tx1"/>
                </a:solidFill>
              </a:rPr>
              <a:t>but </a:t>
            </a:r>
            <a:r>
              <a:rPr lang="en-US" sz="3200" b="1" u="sng" dirty="0">
                <a:solidFill>
                  <a:srgbClr val="002060"/>
                </a:solidFill>
              </a:rPr>
              <a:t>with precious blood</a:t>
            </a:r>
            <a:r>
              <a:rPr lang="en-US" sz="3200" dirty="0">
                <a:solidFill>
                  <a:schemeClr val="tx1"/>
                </a:solidFill>
              </a:rPr>
              <a:t>, as of a lamb unblemished and spotless, the blood of Christ.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43498" y="3810597"/>
            <a:ext cx="7148017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Allowing us to be reconciled to the Father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143499" y="5181600"/>
            <a:ext cx="7148017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Who meets all our deepest needs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086600" y="228884"/>
            <a:ext cx="4857749" cy="127600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And turns our lives inside out!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110252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1:13 </a:t>
            </a:r>
            <a:r>
              <a:rPr lang="en-US" sz="3600" dirty="0">
                <a:solidFill>
                  <a:schemeClr val="tx1"/>
                </a:solidFill>
              </a:rPr>
              <a:t>Therefore, prepare your minds for action, </a:t>
            </a:r>
            <a:r>
              <a:rPr lang="en-US" sz="3600" b="1" u="sng" dirty="0">
                <a:solidFill>
                  <a:srgbClr val="002060"/>
                </a:solidFill>
              </a:rPr>
              <a:t>keep sober in spirit</a:t>
            </a:r>
            <a:r>
              <a:rPr lang="en-US" sz="3600" dirty="0">
                <a:solidFill>
                  <a:schemeClr val="tx1"/>
                </a:solidFill>
              </a:rPr>
              <a:t>, fix your hope completely on the grace to be brought to you at the revelation of Jesus Christ.</a:t>
            </a:r>
          </a:p>
        </p:txBody>
      </p:sp>
    </p:spTree>
    <p:extLst>
      <p:ext uri="{BB962C8B-B14F-4D97-AF65-F5344CB8AC3E}">
        <p14:creationId xmlns:p14="http://schemas.microsoft.com/office/powerpoint/2010/main" val="8014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1" name="Rounded Rectangle 10"/>
          <p:cNvSpPr/>
          <p:nvPr/>
        </p:nvSpPr>
        <p:spPr>
          <a:xfrm>
            <a:off x="7086600" y="228884"/>
            <a:ext cx="4857749" cy="127600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And turns our lives inside out!</a:t>
            </a:r>
            <a:endParaRPr lang="en-US" sz="36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0" y="2362484"/>
            <a:ext cx="6096000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1:22 </a:t>
            </a:r>
            <a:r>
              <a:rPr lang="en-US" sz="3200" dirty="0">
                <a:solidFill>
                  <a:schemeClr val="tx1"/>
                </a:solidFill>
              </a:rPr>
              <a:t>Since you have in obedience to the truth purified your souls for a sincere love of the brethren, </a:t>
            </a:r>
            <a:r>
              <a:rPr lang="en-US" sz="3200" b="1" u="sng" dirty="0">
                <a:solidFill>
                  <a:srgbClr val="002060"/>
                </a:solidFill>
              </a:rPr>
              <a:t>fervently love one another from the heart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23 </a:t>
            </a:r>
            <a:r>
              <a:rPr lang="en-US" sz="3200" dirty="0">
                <a:solidFill>
                  <a:schemeClr val="tx1"/>
                </a:solidFill>
              </a:rPr>
              <a:t>for you have been born again not of seed which is perishable but  imperishable, that is, through the living and enduring word of God.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235745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900" b="1" i="1" dirty="0"/>
              <a:t>Which means FREED from futility and slavery to live a new way</a:t>
            </a:r>
          </a:p>
        </p:txBody>
      </p:sp>
    </p:spTree>
    <p:extLst>
      <p:ext uri="{BB962C8B-B14F-4D97-AF65-F5344CB8AC3E}">
        <p14:creationId xmlns:p14="http://schemas.microsoft.com/office/powerpoint/2010/main" val="34619229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0" y="1235745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900" b="1" i="1" dirty="0"/>
              <a:t>Which means a life about </a:t>
            </a:r>
          </a:p>
          <a:p>
            <a:pPr algn="ctr"/>
            <a:r>
              <a:rPr lang="en-US" sz="3900" b="1" i="1" dirty="0"/>
              <a:t>others-centered love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1" name="Rounded Rectangle 10"/>
          <p:cNvSpPr/>
          <p:nvPr/>
        </p:nvSpPr>
        <p:spPr>
          <a:xfrm>
            <a:off x="7086600" y="228884"/>
            <a:ext cx="4857749" cy="127600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And turns our lives inside out!</a:t>
            </a:r>
            <a:endParaRPr lang="en-US" sz="36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0" y="2362484"/>
            <a:ext cx="6096000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1:22 </a:t>
            </a:r>
            <a:r>
              <a:rPr lang="en-US" sz="3200" dirty="0">
                <a:solidFill>
                  <a:schemeClr val="tx1"/>
                </a:solidFill>
              </a:rPr>
              <a:t>Since you have in obedience to the truth purified your souls for a sincere love of the brethren, </a:t>
            </a:r>
            <a:r>
              <a:rPr lang="en-US" sz="3200" b="1" u="sng" dirty="0">
                <a:solidFill>
                  <a:srgbClr val="002060"/>
                </a:solidFill>
              </a:rPr>
              <a:t>fervently love one another from the heart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23 </a:t>
            </a:r>
            <a:r>
              <a:rPr lang="en-US" sz="3200" dirty="0">
                <a:solidFill>
                  <a:schemeClr val="tx1"/>
                </a:solidFill>
              </a:rPr>
              <a:t>for you have been born again not of seed which is perishable but  imperishable, that is, through the living and enduring word of God.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39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1" name="Rounded Rectangle 10"/>
          <p:cNvSpPr/>
          <p:nvPr/>
        </p:nvSpPr>
        <p:spPr>
          <a:xfrm>
            <a:off x="7086600" y="228884"/>
            <a:ext cx="4857749" cy="127600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And turns our lives inside out!</a:t>
            </a:r>
            <a:endParaRPr lang="en-US" sz="36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0" y="2362484"/>
            <a:ext cx="6096000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1:22 </a:t>
            </a:r>
            <a:r>
              <a:rPr lang="en-US" sz="3200" dirty="0">
                <a:solidFill>
                  <a:schemeClr val="tx1"/>
                </a:solidFill>
              </a:rPr>
              <a:t>Since you have in obedience to the truth purified your souls for a sincere love of the brethren, </a:t>
            </a:r>
            <a:r>
              <a:rPr lang="en-US" sz="3200" b="1" u="sng" dirty="0">
                <a:solidFill>
                  <a:srgbClr val="002060"/>
                </a:solidFill>
              </a:rPr>
              <a:t>fervently love one another from the heart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23 </a:t>
            </a:r>
            <a:r>
              <a:rPr lang="en-US" sz="3200" dirty="0">
                <a:solidFill>
                  <a:schemeClr val="tx1"/>
                </a:solidFill>
              </a:rPr>
              <a:t>for you have been born again not of seed which is perishable but  imperishable, that is, through the living and enduring word of God.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858000" y="2514600"/>
            <a:ext cx="4857749" cy="127600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“Lust” needs from emptiness</a:t>
            </a:r>
            <a:endParaRPr lang="en-US" sz="5400" b="1" i="1" dirty="0"/>
          </a:p>
        </p:txBody>
      </p:sp>
      <p:sp>
        <p:nvSpPr>
          <p:cNvPr id="18" name="Rounded Rectangle 17"/>
          <p:cNvSpPr/>
          <p:nvPr/>
        </p:nvSpPr>
        <p:spPr>
          <a:xfrm>
            <a:off x="6858000" y="4810441"/>
            <a:ext cx="4857749" cy="127600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Love gives from fullness</a:t>
            </a:r>
            <a:endParaRPr lang="en-US" sz="5400" b="1" i="1" dirty="0"/>
          </a:p>
        </p:txBody>
      </p:sp>
      <p:sp>
        <p:nvSpPr>
          <p:cNvPr id="8" name="Rounded Rectangle 7"/>
          <p:cNvSpPr/>
          <p:nvPr/>
        </p:nvSpPr>
        <p:spPr>
          <a:xfrm>
            <a:off x="0" y="1235745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900" b="1" i="1" dirty="0"/>
              <a:t>Which means a life about </a:t>
            </a:r>
          </a:p>
          <a:p>
            <a:pPr algn="ctr"/>
            <a:r>
              <a:rPr lang="en-US" sz="3900" b="1" i="1" dirty="0"/>
              <a:t>others-centered love</a:t>
            </a:r>
          </a:p>
        </p:txBody>
      </p:sp>
    </p:spTree>
    <p:extLst>
      <p:ext uri="{BB962C8B-B14F-4D97-AF65-F5344CB8AC3E}">
        <p14:creationId xmlns:p14="http://schemas.microsoft.com/office/powerpoint/2010/main" val="342688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0984" y="152400"/>
            <a:ext cx="6614616" cy="838200"/>
          </a:xfrm>
          <a:prstGeom prst="round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Live like a child of God</a:t>
            </a:r>
            <a:endParaRPr lang="en-US" sz="54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0" y="2362484"/>
            <a:ext cx="6096000" cy="44955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200" b="1" baseline="30000" dirty="0">
                <a:solidFill>
                  <a:schemeClr val="tx1"/>
                </a:solidFill>
              </a:rPr>
              <a:t>1Pet 1:22 </a:t>
            </a:r>
            <a:r>
              <a:rPr lang="en-US" sz="3200" dirty="0">
                <a:solidFill>
                  <a:schemeClr val="tx1"/>
                </a:solidFill>
              </a:rPr>
              <a:t>Since you have in obedience to the truth purified your souls for a sincere love of the brethren, </a:t>
            </a:r>
            <a:r>
              <a:rPr lang="en-US" sz="3200" b="1" u="sng" dirty="0">
                <a:solidFill>
                  <a:srgbClr val="002060"/>
                </a:solidFill>
              </a:rPr>
              <a:t>fervently love one another from the heart</a:t>
            </a:r>
            <a:r>
              <a:rPr lang="en-US" sz="3200" dirty="0">
                <a:solidFill>
                  <a:schemeClr val="tx1"/>
                </a:solidFill>
              </a:rPr>
              <a:t>, </a:t>
            </a:r>
            <a:r>
              <a:rPr lang="en-US" sz="3200" b="1" baseline="30000" dirty="0">
                <a:solidFill>
                  <a:schemeClr val="tx1"/>
                </a:solidFill>
              </a:rPr>
              <a:t>23 </a:t>
            </a:r>
            <a:r>
              <a:rPr lang="en-US" sz="3200" dirty="0">
                <a:solidFill>
                  <a:schemeClr val="tx1"/>
                </a:solidFill>
              </a:rPr>
              <a:t>for you have been born again not of seed which is perishable but  imperishable, that is, through the living and enduring word of God.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858000" y="2514600"/>
            <a:ext cx="4857749" cy="127600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“Lust” needs from emptiness</a:t>
            </a:r>
            <a:endParaRPr lang="en-US" sz="5400" b="1" i="1" dirty="0"/>
          </a:p>
        </p:txBody>
      </p:sp>
      <p:sp>
        <p:nvSpPr>
          <p:cNvPr id="18" name="Rounded Rectangle 17"/>
          <p:cNvSpPr/>
          <p:nvPr/>
        </p:nvSpPr>
        <p:spPr>
          <a:xfrm>
            <a:off x="6858000" y="4810441"/>
            <a:ext cx="4857749" cy="127600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Love gives from fullness</a:t>
            </a:r>
            <a:endParaRPr lang="en-US" sz="5400" b="1" i="1" dirty="0"/>
          </a:p>
        </p:txBody>
      </p:sp>
      <p:sp>
        <p:nvSpPr>
          <p:cNvPr id="8" name="Rounded Rectangle 7"/>
          <p:cNvSpPr/>
          <p:nvPr/>
        </p:nvSpPr>
        <p:spPr>
          <a:xfrm>
            <a:off x="0" y="1235745"/>
            <a:ext cx="7086600" cy="68608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900" b="1" i="1" dirty="0"/>
              <a:t>Which means a life about </a:t>
            </a:r>
          </a:p>
          <a:p>
            <a:pPr algn="ctr"/>
            <a:r>
              <a:rPr lang="en-US" sz="3900" b="1" i="1" dirty="0"/>
              <a:t>others-centered love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086600" y="228884"/>
            <a:ext cx="4857749" cy="190471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This is the distinguishing mark of the Christian life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324155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-152400" y="838200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/>
              <a:t>	Because our Father is    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077200" y="838199"/>
            <a:ext cx="3505200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/>
              <a:t>HOLY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-228600" y="5486997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We should be holy and not conformed</a:t>
            </a:r>
          </a:p>
        </p:txBody>
      </p:sp>
    </p:spTree>
    <p:extLst>
      <p:ext uri="{BB962C8B-B14F-4D97-AF65-F5344CB8AC3E}">
        <p14:creationId xmlns:p14="http://schemas.microsoft.com/office/powerpoint/2010/main" val="253118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-228600" y="5486400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We should be holy and not conformed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-152400" y="838200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/>
              <a:t>	Because our Father is      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-228600" y="5486997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We should live in reverence, not futility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315200" y="837603"/>
            <a:ext cx="4114800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/>
              <a:t>AWESOME</a:t>
            </a:r>
          </a:p>
        </p:txBody>
      </p:sp>
    </p:spTree>
    <p:extLst>
      <p:ext uri="{BB962C8B-B14F-4D97-AF65-F5344CB8AC3E}">
        <p14:creationId xmlns:p14="http://schemas.microsoft.com/office/powerpoint/2010/main" val="254670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-228600" y="5486997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We should live in reverence, not futility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715" y="685800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/>
              <a:t>	Because our Father is    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315200" y="685799"/>
            <a:ext cx="4876800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/>
              <a:t>A REDEEMER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-228600" y="5486997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We should live in freedom, not as slaves</a:t>
            </a:r>
          </a:p>
        </p:txBody>
      </p:sp>
    </p:spTree>
    <p:extLst>
      <p:ext uri="{BB962C8B-B14F-4D97-AF65-F5344CB8AC3E}">
        <p14:creationId xmlns:p14="http://schemas.microsoft.com/office/powerpoint/2010/main" val="1996114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-228600" y="5486997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We should live in freedom, not as slaves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-152400" y="838200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b="1" dirty="0"/>
              <a:t>	Because our Father is      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077200" y="838200"/>
            <a:ext cx="4876800" cy="1066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600" b="1" dirty="0"/>
              <a:t>LOVE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-228600" y="5486997"/>
            <a:ext cx="12649200" cy="1066203"/>
          </a:xfrm>
          <a:prstGeom prst="roundRect">
            <a:avLst/>
          </a:prstGeom>
          <a:solidFill>
            <a:srgbClr val="00206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00" b="1" dirty="0"/>
              <a:t>We should live to give His love away to others</a:t>
            </a:r>
          </a:p>
        </p:txBody>
      </p:sp>
    </p:spTree>
    <p:extLst>
      <p:ext uri="{BB962C8B-B14F-4D97-AF65-F5344CB8AC3E}">
        <p14:creationId xmlns:p14="http://schemas.microsoft.com/office/powerpoint/2010/main" val="290022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3"/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701675"/>
            <a:ext cx="5715000" cy="1203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/>
              <a:t>1 Peter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5715000" y="4876800"/>
            <a:ext cx="6553200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i="1" dirty="0"/>
              <a:t>Next Time…</a:t>
            </a:r>
          </a:p>
        </p:txBody>
      </p:sp>
    </p:spTree>
    <p:extLst>
      <p:ext uri="{BB962C8B-B14F-4D97-AF65-F5344CB8AC3E}">
        <p14:creationId xmlns:p14="http://schemas.microsoft.com/office/powerpoint/2010/main" val="3509599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1:13 </a:t>
            </a:r>
            <a:r>
              <a:rPr lang="en-US" sz="3600" dirty="0">
                <a:solidFill>
                  <a:schemeClr val="tx1"/>
                </a:solidFill>
              </a:rPr>
              <a:t>Therefore, prepare your minds for action, keep sober in spirit, </a:t>
            </a:r>
            <a:r>
              <a:rPr lang="en-US" sz="3600" b="1" u="sng" dirty="0">
                <a:solidFill>
                  <a:srgbClr val="002060"/>
                </a:solidFill>
              </a:rPr>
              <a:t>fix your hope completely on the grace to be brought to you at the revelation of Jesus Christ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735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1:13 </a:t>
            </a:r>
            <a:r>
              <a:rPr lang="en-US" sz="3600" dirty="0">
                <a:solidFill>
                  <a:schemeClr val="tx1"/>
                </a:solidFill>
              </a:rPr>
              <a:t>Therefore, prepare your minds for </a:t>
            </a:r>
            <a:r>
              <a:rPr lang="en-US" sz="3600" b="1" u="sng" dirty="0">
                <a:solidFill>
                  <a:srgbClr val="002060"/>
                </a:solidFill>
              </a:rPr>
              <a:t>action</a:t>
            </a:r>
            <a:r>
              <a:rPr lang="en-US" sz="3600" dirty="0">
                <a:solidFill>
                  <a:schemeClr val="tx1"/>
                </a:solidFill>
              </a:rPr>
              <a:t>, keep sober in spirit, fix your hope completely on the grace to be brought to you at the revelation of Jesus Christ.</a:t>
            </a:r>
          </a:p>
        </p:txBody>
      </p:sp>
    </p:spTree>
    <p:extLst>
      <p:ext uri="{BB962C8B-B14F-4D97-AF65-F5344CB8AC3E}">
        <p14:creationId xmlns:p14="http://schemas.microsoft.com/office/powerpoint/2010/main" val="3811718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66800"/>
            <a:ext cx="12192000" cy="5791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1:14 </a:t>
            </a:r>
            <a:r>
              <a:rPr lang="en-US" sz="3600" dirty="0">
                <a:solidFill>
                  <a:schemeClr val="tx1"/>
                </a:solidFill>
              </a:rPr>
              <a:t>As obedient children, do not be conformed to the former lusts which were yours in your ignorance, </a:t>
            </a:r>
            <a:r>
              <a:rPr lang="en-US" sz="3600" b="1" baseline="30000" dirty="0">
                <a:solidFill>
                  <a:schemeClr val="tx1"/>
                </a:solidFill>
              </a:rPr>
              <a:t>15 </a:t>
            </a:r>
            <a:r>
              <a:rPr lang="en-US" sz="36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600" b="1" baseline="30000" dirty="0">
                <a:solidFill>
                  <a:schemeClr val="tx1"/>
                </a:solidFill>
              </a:rPr>
              <a:t>16 </a:t>
            </a:r>
            <a:r>
              <a:rPr lang="en-US" sz="3600" dirty="0">
                <a:solidFill>
                  <a:schemeClr val="tx1"/>
                </a:solidFill>
              </a:rPr>
              <a:t>because it is written, “</a:t>
            </a:r>
            <a:r>
              <a:rPr lang="en-US" sz="36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600" dirty="0">
                <a:solidFill>
                  <a:schemeClr val="tx1"/>
                </a:solidFill>
              </a:rPr>
              <a:t>.” </a:t>
            </a:r>
            <a:r>
              <a:rPr lang="en-US" sz="3600" b="1" baseline="30000" dirty="0">
                <a:solidFill>
                  <a:schemeClr val="tx1"/>
                </a:solidFill>
              </a:rPr>
              <a:t>17 </a:t>
            </a:r>
            <a:r>
              <a:rPr lang="en-US" sz="3600" dirty="0">
                <a:solidFill>
                  <a:schemeClr val="tx1"/>
                </a:solidFill>
              </a:rPr>
              <a:t>If you address as Father the One who impartially judges according to each one’s work, conduct yourselves in fear during the time of your stay on earth; </a:t>
            </a:r>
            <a:r>
              <a:rPr lang="en-US" sz="3600" b="1" baseline="30000" dirty="0">
                <a:solidFill>
                  <a:schemeClr val="tx1"/>
                </a:solidFill>
              </a:rPr>
              <a:t>18 </a:t>
            </a:r>
            <a:r>
              <a:rPr lang="en-US" sz="36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600" b="1" baseline="30000" dirty="0">
                <a:solidFill>
                  <a:schemeClr val="tx1"/>
                </a:solidFill>
              </a:rPr>
              <a:t>19 </a:t>
            </a:r>
            <a:r>
              <a:rPr lang="en-US" sz="3600" dirty="0">
                <a:solidFill>
                  <a:schemeClr val="tx1"/>
                </a:solidFill>
              </a:rPr>
              <a:t>but with precious blood, as of a lamb unblemished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066800"/>
            <a:ext cx="12192000" cy="5791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1:14 </a:t>
            </a:r>
            <a:r>
              <a:rPr lang="en-US" sz="3600" dirty="0">
                <a:solidFill>
                  <a:schemeClr val="tx1"/>
                </a:solidFill>
              </a:rPr>
              <a:t>As obedient children, do not be conformed to the former lusts which were yours in your ignorance, </a:t>
            </a:r>
            <a:r>
              <a:rPr lang="en-US" sz="3600" b="1" baseline="30000" dirty="0">
                <a:solidFill>
                  <a:schemeClr val="tx1"/>
                </a:solidFill>
              </a:rPr>
              <a:t>15 </a:t>
            </a:r>
            <a:r>
              <a:rPr lang="en-US" sz="3600" dirty="0">
                <a:solidFill>
                  <a:schemeClr val="tx1"/>
                </a:solidFill>
              </a:rPr>
              <a:t>but like the Holy One who called you, be holy yourselves also in all your behavior; </a:t>
            </a:r>
            <a:r>
              <a:rPr lang="en-US" sz="3600" b="1" baseline="30000" dirty="0">
                <a:solidFill>
                  <a:schemeClr val="tx1"/>
                </a:solidFill>
              </a:rPr>
              <a:t>16 </a:t>
            </a:r>
            <a:r>
              <a:rPr lang="en-US" sz="3600" dirty="0">
                <a:solidFill>
                  <a:schemeClr val="tx1"/>
                </a:solidFill>
              </a:rPr>
              <a:t>because it is written, “</a:t>
            </a:r>
            <a:r>
              <a:rPr lang="en-US" sz="36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600" dirty="0">
                <a:solidFill>
                  <a:schemeClr val="tx1"/>
                </a:solidFill>
              </a:rPr>
              <a:t>.” </a:t>
            </a:r>
            <a:r>
              <a:rPr lang="en-US" sz="3600" b="1" baseline="30000" dirty="0">
                <a:solidFill>
                  <a:schemeClr val="tx1"/>
                </a:solidFill>
              </a:rPr>
              <a:t>17 </a:t>
            </a:r>
            <a:r>
              <a:rPr lang="en-US" sz="3600" dirty="0">
                <a:solidFill>
                  <a:schemeClr val="tx1"/>
                </a:solidFill>
              </a:rPr>
              <a:t>If you address as Father the One who impartially judges according to each one’s work, conduct yourselves in fear </a:t>
            </a:r>
            <a:r>
              <a:rPr lang="en-US" sz="3500" b="1" u="sng" dirty="0">
                <a:solidFill>
                  <a:srgbClr val="002060"/>
                </a:solidFill>
              </a:rPr>
              <a:t>during the time of</a:t>
            </a:r>
            <a:r>
              <a:rPr lang="en-US" sz="3600" b="1" u="sng" dirty="0">
                <a:solidFill>
                  <a:srgbClr val="002060"/>
                </a:solidFill>
              </a:rPr>
              <a:t> your stay on earth</a:t>
            </a:r>
            <a:r>
              <a:rPr lang="en-US" sz="3600" dirty="0">
                <a:solidFill>
                  <a:schemeClr val="tx1"/>
                </a:solidFill>
              </a:rPr>
              <a:t>; </a:t>
            </a:r>
            <a:r>
              <a:rPr lang="en-US" sz="3600" b="1" baseline="30000" dirty="0">
                <a:solidFill>
                  <a:schemeClr val="tx1"/>
                </a:solidFill>
              </a:rPr>
              <a:t>18 </a:t>
            </a:r>
            <a:r>
              <a:rPr lang="en-US" sz="36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600" b="1" baseline="30000" dirty="0">
                <a:solidFill>
                  <a:schemeClr val="tx1"/>
                </a:solidFill>
              </a:rPr>
              <a:t>19 </a:t>
            </a:r>
            <a:r>
              <a:rPr lang="en-US" sz="3600" dirty="0">
                <a:solidFill>
                  <a:schemeClr val="tx1"/>
                </a:solidFill>
              </a:rPr>
              <a:t>but with precious blood, as of a lamb unblemished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66800"/>
            <a:ext cx="12192000" cy="5791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3600" b="1" baseline="30000" dirty="0">
                <a:solidFill>
                  <a:schemeClr val="tx1"/>
                </a:solidFill>
              </a:rPr>
              <a:t>1 Pet 1:14 </a:t>
            </a:r>
            <a:r>
              <a:rPr lang="en-US" sz="3600" dirty="0">
                <a:solidFill>
                  <a:schemeClr val="tx1"/>
                </a:solidFill>
              </a:rPr>
              <a:t>As obedient children, </a:t>
            </a:r>
            <a:r>
              <a:rPr lang="en-US" sz="3600" b="1" u="sng" dirty="0">
                <a:solidFill>
                  <a:srgbClr val="002060"/>
                </a:solidFill>
              </a:rPr>
              <a:t>do not be </a:t>
            </a:r>
            <a:r>
              <a:rPr lang="en-US" sz="3600" dirty="0">
                <a:solidFill>
                  <a:schemeClr val="tx1"/>
                </a:solidFill>
              </a:rPr>
              <a:t>conformed to the former lusts which were yours in your ignorance, </a:t>
            </a:r>
            <a:r>
              <a:rPr lang="en-US" sz="3600" b="1" baseline="30000" dirty="0">
                <a:solidFill>
                  <a:schemeClr val="tx1"/>
                </a:solidFill>
              </a:rPr>
              <a:t>15 </a:t>
            </a:r>
            <a:r>
              <a:rPr lang="en-US" sz="3600" dirty="0">
                <a:solidFill>
                  <a:schemeClr val="tx1"/>
                </a:solidFill>
              </a:rPr>
              <a:t>but like the Holy One who called you, </a:t>
            </a:r>
            <a:r>
              <a:rPr lang="en-US" sz="3600" b="1" u="sng" dirty="0">
                <a:solidFill>
                  <a:srgbClr val="002060"/>
                </a:solidFill>
              </a:rPr>
              <a:t>be </a:t>
            </a:r>
            <a:r>
              <a:rPr lang="en-US" sz="3600" dirty="0">
                <a:solidFill>
                  <a:schemeClr val="tx1"/>
                </a:solidFill>
              </a:rPr>
              <a:t>holy yourselves also </a:t>
            </a:r>
            <a:r>
              <a:rPr lang="en-US" sz="3500" b="1" u="sng" dirty="0">
                <a:solidFill>
                  <a:srgbClr val="002060"/>
                </a:solidFill>
              </a:rPr>
              <a:t>in all your behavior</a:t>
            </a:r>
            <a:r>
              <a:rPr lang="en-US" sz="3600" dirty="0">
                <a:solidFill>
                  <a:schemeClr val="tx1"/>
                </a:solidFill>
              </a:rPr>
              <a:t>; </a:t>
            </a:r>
            <a:r>
              <a:rPr lang="en-US" sz="3600" b="1" baseline="30000" dirty="0">
                <a:solidFill>
                  <a:schemeClr val="tx1"/>
                </a:solidFill>
              </a:rPr>
              <a:t>16 </a:t>
            </a:r>
            <a:r>
              <a:rPr lang="en-US" sz="3600" dirty="0">
                <a:solidFill>
                  <a:schemeClr val="tx1"/>
                </a:solidFill>
              </a:rPr>
              <a:t>because it is written, “</a:t>
            </a:r>
            <a:r>
              <a:rPr lang="en-US" sz="3600" cap="small" dirty="0">
                <a:solidFill>
                  <a:schemeClr val="tx1"/>
                </a:solidFill>
              </a:rPr>
              <a:t>You shall be holy, for I am holy</a:t>
            </a:r>
            <a:r>
              <a:rPr lang="en-US" sz="3600" dirty="0">
                <a:solidFill>
                  <a:schemeClr val="tx1"/>
                </a:solidFill>
              </a:rPr>
              <a:t>.” </a:t>
            </a:r>
            <a:r>
              <a:rPr lang="en-US" sz="3600" b="1" baseline="30000" dirty="0">
                <a:solidFill>
                  <a:schemeClr val="tx1"/>
                </a:solidFill>
              </a:rPr>
              <a:t>17 </a:t>
            </a:r>
            <a:r>
              <a:rPr lang="en-US" sz="3600" dirty="0">
                <a:solidFill>
                  <a:schemeClr val="tx1"/>
                </a:solidFill>
              </a:rPr>
              <a:t>If you address as Father the One who impartially judges according to each one’s work, </a:t>
            </a:r>
            <a:r>
              <a:rPr lang="en-US" sz="3600" b="1" u="sng" dirty="0">
                <a:solidFill>
                  <a:srgbClr val="002060"/>
                </a:solidFill>
              </a:rPr>
              <a:t>conduct yourselves</a:t>
            </a:r>
            <a:r>
              <a:rPr lang="en-US" sz="3600" dirty="0">
                <a:solidFill>
                  <a:schemeClr val="tx1"/>
                </a:solidFill>
              </a:rPr>
              <a:t> in fear </a:t>
            </a:r>
            <a:r>
              <a:rPr lang="en-US" sz="3500" dirty="0">
                <a:solidFill>
                  <a:schemeClr val="tx1"/>
                </a:solidFill>
              </a:rPr>
              <a:t>during the time of</a:t>
            </a:r>
            <a:r>
              <a:rPr lang="en-US" sz="3600" dirty="0">
                <a:solidFill>
                  <a:schemeClr val="tx1"/>
                </a:solidFill>
              </a:rPr>
              <a:t> your stay on earth; </a:t>
            </a:r>
            <a:r>
              <a:rPr lang="en-US" sz="3600" b="1" baseline="30000" dirty="0">
                <a:solidFill>
                  <a:schemeClr val="tx1"/>
                </a:solidFill>
              </a:rPr>
              <a:t>18 </a:t>
            </a:r>
            <a:r>
              <a:rPr lang="en-US" sz="3600" dirty="0">
                <a:solidFill>
                  <a:schemeClr val="tx1"/>
                </a:solidFill>
              </a:rPr>
              <a:t>knowing that you were not redeemed with perishable things like silver or gold from your futile way of life inherited from your forefathers, </a:t>
            </a:r>
            <a:r>
              <a:rPr lang="en-US" sz="3600" b="1" baseline="30000" dirty="0">
                <a:solidFill>
                  <a:schemeClr val="tx1"/>
                </a:solidFill>
              </a:rPr>
              <a:t>19 </a:t>
            </a:r>
            <a:r>
              <a:rPr lang="en-US" sz="3600" dirty="0">
                <a:solidFill>
                  <a:schemeClr val="tx1"/>
                </a:solidFill>
              </a:rPr>
              <a:t>but with precious blood, as of a lamb unblemished and spotless, the blood of Christ. </a:t>
            </a:r>
          </a:p>
          <a:p>
            <a:endParaRPr lang="en-US" sz="3600" b="1" baseline="3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7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1991</Words>
  <Application>Microsoft Office PowerPoint</Application>
  <PresentationFormat>Widescreen</PresentationFormat>
  <Paragraphs>492</Paragraphs>
  <Slides>68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2023-03-21T15:09:40Z</dcterms:created>
  <dcterms:modified xsi:type="dcterms:W3CDTF">2023-03-21T15:10:12Z</dcterms:modified>
</cp:coreProperties>
</file>