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0"/>
  </p:notesMasterIdLst>
  <p:sldIdLst>
    <p:sldId id="256" r:id="rId2"/>
    <p:sldId id="581" r:id="rId3"/>
    <p:sldId id="548" r:id="rId4"/>
    <p:sldId id="543" r:id="rId5"/>
    <p:sldId id="584" r:id="rId6"/>
    <p:sldId id="586" r:id="rId7"/>
    <p:sldId id="626" r:id="rId8"/>
    <p:sldId id="627" r:id="rId9"/>
    <p:sldId id="629" r:id="rId10"/>
    <p:sldId id="632" r:id="rId11"/>
    <p:sldId id="635" r:id="rId12"/>
    <p:sldId id="591" r:id="rId13"/>
    <p:sldId id="595" r:id="rId14"/>
    <p:sldId id="614" r:id="rId15"/>
    <p:sldId id="592" r:id="rId16"/>
    <p:sldId id="593" r:id="rId17"/>
    <p:sldId id="594" r:id="rId18"/>
    <p:sldId id="599" r:id="rId19"/>
    <p:sldId id="637" r:id="rId20"/>
    <p:sldId id="609" r:id="rId21"/>
    <p:sldId id="597" r:id="rId22"/>
    <p:sldId id="601" r:id="rId23"/>
    <p:sldId id="600" r:id="rId24"/>
    <p:sldId id="638" r:id="rId25"/>
    <p:sldId id="611" r:id="rId26"/>
    <p:sldId id="612" r:id="rId27"/>
    <p:sldId id="603" r:id="rId28"/>
    <p:sldId id="615" r:id="rId29"/>
    <p:sldId id="617" r:id="rId30"/>
    <p:sldId id="604" r:id="rId31"/>
    <p:sldId id="605" r:id="rId32"/>
    <p:sldId id="618" r:id="rId33"/>
    <p:sldId id="619" r:id="rId34"/>
    <p:sldId id="621" r:id="rId35"/>
    <p:sldId id="622" r:id="rId36"/>
    <p:sldId id="623" r:id="rId37"/>
    <p:sldId id="578" r:id="rId38"/>
    <p:sldId id="62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55" autoAdjust="0"/>
    <p:restoredTop sz="93883" autoAdjust="0"/>
  </p:normalViewPr>
  <p:slideViewPr>
    <p:cSldViewPr snapToGrid="0">
      <p:cViewPr varScale="1">
        <p:scale>
          <a:sx n="67" d="100"/>
          <a:sy n="67" d="100"/>
        </p:scale>
        <p:origin x="48" y="296"/>
      </p:cViewPr>
      <p:guideLst/>
    </p:cSldViewPr>
  </p:slideViewPr>
  <p:outlineViewPr>
    <p:cViewPr>
      <p:scale>
        <a:sx n="33" d="100"/>
        <a:sy n="33" d="100"/>
      </p:scale>
      <p:origin x="0" y="-16320"/>
    </p:cViewPr>
  </p:outlineViewPr>
  <p:notesTextViewPr>
    <p:cViewPr>
      <p:scale>
        <a:sx n="1" d="1"/>
        <a:sy n="1" d="1"/>
      </p:scale>
      <p:origin x="0" y="0"/>
    </p:cViewPr>
  </p:notesTextViewPr>
  <p:notesViewPr>
    <p:cSldViewPr snapToGrid="0">
      <p:cViewPr varScale="1">
        <p:scale>
          <a:sx n="61" d="100"/>
          <a:sy n="61" d="100"/>
        </p:scale>
        <p:origin x="274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4B745-DB36-4267-9760-C2D242931102}" type="datetimeFigureOut">
              <a:rPr lang="en-US" smtClean="0"/>
              <a:t>9/18/2023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84B48-8E84-4D4B-B3B5-5D3D88AC881D}" type="slidenum">
              <a:rPr lang="en-US" smtClean="0"/>
              <a:t>‹#›</a:t>
            </a:fld>
            <a:endParaRPr lang="en-US"/>
          </a:p>
        </p:txBody>
      </p:sp>
    </p:spTree>
    <p:extLst>
      <p:ext uri="{BB962C8B-B14F-4D97-AF65-F5344CB8AC3E}">
        <p14:creationId xmlns:p14="http://schemas.microsoft.com/office/powerpoint/2010/main" val="342061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a:t>
            </a:fld>
            <a:endParaRPr lang="en-US" dirty="0"/>
          </a:p>
        </p:txBody>
      </p:sp>
    </p:spTree>
    <p:extLst>
      <p:ext uri="{BB962C8B-B14F-4D97-AF65-F5344CB8AC3E}">
        <p14:creationId xmlns:p14="http://schemas.microsoft.com/office/powerpoint/2010/main" val="3789821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12</a:t>
            </a:fld>
            <a:endParaRPr lang="en-US" dirty="0"/>
          </a:p>
        </p:txBody>
      </p:sp>
    </p:spTree>
    <p:extLst>
      <p:ext uri="{BB962C8B-B14F-4D97-AF65-F5344CB8AC3E}">
        <p14:creationId xmlns:p14="http://schemas.microsoft.com/office/powerpoint/2010/main" val="1593909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13</a:t>
            </a:fld>
            <a:endParaRPr lang="en-US" dirty="0"/>
          </a:p>
        </p:txBody>
      </p:sp>
    </p:spTree>
    <p:extLst>
      <p:ext uri="{BB962C8B-B14F-4D97-AF65-F5344CB8AC3E}">
        <p14:creationId xmlns:p14="http://schemas.microsoft.com/office/powerpoint/2010/main" val="2094879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14</a:t>
            </a:fld>
            <a:endParaRPr lang="en-US" dirty="0"/>
          </a:p>
        </p:txBody>
      </p:sp>
    </p:spTree>
    <p:extLst>
      <p:ext uri="{BB962C8B-B14F-4D97-AF65-F5344CB8AC3E}">
        <p14:creationId xmlns:p14="http://schemas.microsoft.com/office/powerpoint/2010/main" val="764641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15</a:t>
            </a:fld>
            <a:endParaRPr lang="en-US" dirty="0"/>
          </a:p>
        </p:txBody>
      </p:sp>
    </p:spTree>
    <p:extLst>
      <p:ext uri="{BB962C8B-B14F-4D97-AF65-F5344CB8AC3E}">
        <p14:creationId xmlns:p14="http://schemas.microsoft.com/office/powerpoint/2010/main" val="3523574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16</a:t>
            </a:fld>
            <a:endParaRPr lang="en-US" dirty="0"/>
          </a:p>
        </p:txBody>
      </p:sp>
    </p:spTree>
    <p:extLst>
      <p:ext uri="{BB962C8B-B14F-4D97-AF65-F5344CB8AC3E}">
        <p14:creationId xmlns:p14="http://schemas.microsoft.com/office/powerpoint/2010/main" val="28907090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17</a:t>
            </a:fld>
            <a:endParaRPr lang="en-US" dirty="0"/>
          </a:p>
        </p:txBody>
      </p:sp>
    </p:spTree>
    <p:extLst>
      <p:ext uri="{BB962C8B-B14F-4D97-AF65-F5344CB8AC3E}">
        <p14:creationId xmlns:p14="http://schemas.microsoft.com/office/powerpoint/2010/main" val="8059084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18</a:t>
            </a:fld>
            <a:endParaRPr lang="en-US" dirty="0"/>
          </a:p>
        </p:txBody>
      </p:sp>
    </p:spTree>
    <p:extLst>
      <p:ext uri="{BB962C8B-B14F-4D97-AF65-F5344CB8AC3E}">
        <p14:creationId xmlns:p14="http://schemas.microsoft.com/office/powerpoint/2010/main" val="3669124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19</a:t>
            </a:fld>
            <a:endParaRPr lang="en-US" dirty="0"/>
          </a:p>
        </p:txBody>
      </p:sp>
    </p:spTree>
    <p:extLst>
      <p:ext uri="{BB962C8B-B14F-4D97-AF65-F5344CB8AC3E}">
        <p14:creationId xmlns:p14="http://schemas.microsoft.com/office/powerpoint/2010/main" val="1680441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20</a:t>
            </a:fld>
            <a:endParaRPr lang="en-US" dirty="0"/>
          </a:p>
        </p:txBody>
      </p:sp>
    </p:spTree>
    <p:extLst>
      <p:ext uri="{BB962C8B-B14F-4D97-AF65-F5344CB8AC3E}">
        <p14:creationId xmlns:p14="http://schemas.microsoft.com/office/powerpoint/2010/main" val="40041778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21</a:t>
            </a:fld>
            <a:endParaRPr lang="en-US" dirty="0"/>
          </a:p>
        </p:txBody>
      </p:sp>
    </p:spTree>
    <p:extLst>
      <p:ext uri="{BB962C8B-B14F-4D97-AF65-F5344CB8AC3E}">
        <p14:creationId xmlns:p14="http://schemas.microsoft.com/office/powerpoint/2010/main" val="11952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a:t>
            </a:fld>
            <a:endParaRPr lang="en-US" dirty="0"/>
          </a:p>
        </p:txBody>
      </p:sp>
    </p:spTree>
    <p:extLst>
      <p:ext uri="{BB962C8B-B14F-4D97-AF65-F5344CB8AC3E}">
        <p14:creationId xmlns:p14="http://schemas.microsoft.com/office/powerpoint/2010/main" val="38291341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22</a:t>
            </a:fld>
            <a:endParaRPr lang="en-US" dirty="0"/>
          </a:p>
        </p:txBody>
      </p:sp>
    </p:spTree>
    <p:extLst>
      <p:ext uri="{BB962C8B-B14F-4D97-AF65-F5344CB8AC3E}">
        <p14:creationId xmlns:p14="http://schemas.microsoft.com/office/powerpoint/2010/main" val="7767225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23</a:t>
            </a:fld>
            <a:endParaRPr lang="en-US" dirty="0"/>
          </a:p>
        </p:txBody>
      </p:sp>
    </p:spTree>
    <p:extLst>
      <p:ext uri="{BB962C8B-B14F-4D97-AF65-F5344CB8AC3E}">
        <p14:creationId xmlns:p14="http://schemas.microsoft.com/office/powerpoint/2010/main" val="914962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24</a:t>
            </a:fld>
            <a:endParaRPr lang="en-US" dirty="0"/>
          </a:p>
        </p:txBody>
      </p:sp>
    </p:spTree>
    <p:extLst>
      <p:ext uri="{BB962C8B-B14F-4D97-AF65-F5344CB8AC3E}">
        <p14:creationId xmlns:p14="http://schemas.microsoft.com/office/powerpoint/2010/main" val="23437005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25</a:t>
            </a:fld>
            <a:endParaRPr lang="en-US" dirty="0"/>
          </a:p>
        </p:txBody>
      </p:sp>
    </p:spTree>
    <p:extLst>
      <p:ext uri="{BB962C8B-B14F-4D97-AF65-F5344CB8AC3E}">
        <p14:creationId xmlns:p14="http://schemas.microsoft.com/office/powerpoint/2010/main" val="27896961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26</a:t>
            </a:fld>
            <a:endParaRPr lang="en-US" dirty="0"/>
          </a:p>
        </p:txBody>
      </p:sp>
    </p:spTree>
    <p:extLst>
      <p:ext uri="{BB962C8B-B14F-4D97-AF65-F5344CB8AC3E}">
        <p14:creationId xmlns:p14="http://schemas.microsoft.com/office/powerpoint/2010/main" val="42459561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27</a:t>
            </a:fld>
            <a:endParaRPr lang="en-US" dirty="0"/>
          </a:p>
        </p:txBody>
      </p:sp>
    </p:spTree>
    <p:extLst>
      <p:ext uri="{BB962C8B-B14F-4D97-AF65-F5344CB8AC3E}">
        <p14:creationId xmlns:p14="http://schemas.microsoft.com/office/powerpoint/2010/main" val="24886383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28</a:t>
            </a:fld>
            <a:endParaRPr lang="en-US" dirty="0"/>
          </a:p>
        </p:txBody>
      </p:sp>
    </p:spTree>
    <p:extLst>
      <p:ext uri="{BB962C8B-B14F-4D97-AF65-F5344CB8AC3E}">
        <p14:creationId xmlns:p14="http://schemas.microsoft.com/office/powerpoint/2010/main" val="8525303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29</a:t>
            </a:fld>
            <a:endParaRPr lang="en-US" dirty="0"/>
          </a:p>
        </p:txBody>
      </p:sp>
    </p:spTree>
    <p:extLst>
      <p:ext uri="{BB962C8B-B14F-4D97-AF65-F5344CB8AC3E}">
        <p14:creationId xmlns:p14="http://schemas.microsoft.com/office/powerpoint/2010/main" val="6529306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30</a:t>
            </a:fld>
            <a:endParaRPr lang="en-US" dirty="0"/>
          </a:p>
        </p:txBody>
      </p:sp>
    </p:spTree>
    <p:extLst>
      <p:ext uri="{BB962C8B-B14F-4D97-AF65-F5344CB8AC3E}">
        <p14:creationId xmlns:p14="http://schemas.microsoft.com/office/powerpoint/2010/main" val="19194756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31</a:t>
            </a:fld>
            <a:endParaRPr lang="en-US" dirty="0"/>
          </a:p>
        </p:txBody>
      </p:sp>
    </p:spTree>
    <p:extLst>
      <p:ext uri="{BB962C8B-B14F-4D97-AF65-F5344CB8AC3E}">
        <p14:creationId xmlns:p14="http://schemas.microsoft.com/office/powerpoint/2010/main" val="2699280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a:t>
            </a:fld>
            <a:endParaRPr lang="en-US" dirty="0"/>
          </a:p>
        </p:txBody>
      </p:sp>
    </p:spTree>
    <p:extLst>
      <p:ext uri="{BB962C8B-B14F-4D97-AF65-F5344CB8AC3E}">
        <p14:creationId xmlns:p14="http://schemas.microsoft.com/office/powerpoint/2010/main" val="28681543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32</a:t>
            </a:fld>
            <a:endParaRPr lang="en-US" dirty="0"/>
          </a:p>
        </p:txBody>
      </p:sp>
    </p:spTree>
    <p:extLst>
      <p:ext uri="{BB962C8B-B14F-4D97-AF65-F5344CB8AC3E}">
        <p14:creationId xmlns:p14="http://schemas.microsoft.com/office/powerpoint/2010/main" val="5394108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33</a:t>
            </a:fld>
            <a:endParaRPr lang="en-US" dirty="0"/>
          </a:p>
        </p:txBody>
      </p:sp>
    </p:spTree>
    <p:extLst>
      <p:ext uri="{BB962C8B-B14F-4D97-AF65-F5344CB8AC3E}">
        <p14:creationId xmlns:p14="http://schemas.microsoft.com/office/powerpoint/2010/main" val="2544333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34</a:t>
            </a:fld>
            <a:endParaRPr lang="en-US" dirty="0"/>
          </a:p>
        </p:txBody>
      </p:sp>
    </p:spTree>
    <p:extLst>
      <p:ext uri="{BB962C8B-B14F-4D97-AF65-F5344CB8AC3E}">
        <p14:creationId xmlns:p14="http://schemas.microsoft.com/office/powerpoint/2010/main" val="39000163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35</a:t>
            </a:fld>
            <a:endParaRPr lang="en-US" dirty="0"/>
          </a:p>
        </p:txBody>
      </p:sp>
    </p:spTree>
    <p:extLst>
      <p:ext uri="{BB962C8B-B14F-4D97-AF65-F5344CB8AC3E}">
        <p14:creationId xmlns:p14="http://schemas.microsoft.com/office/powerpoint/2010/main" val="41705580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36</a:t>
            </a:fld>
            <a:endParaRPr lang="en-US" dirty="0"/>
          </a:p>
        </p:txBody>
      </p:sp>
    </p:spTree>
    <p:extLst>
      <p:ext uri="{BB962C8B-B14F-4D97-AF65-F5344CB8AC3E}">
        <p14:creationId xmlns:p14="http://schemas.microsoft.com/office/powerpoint/2010/main" val="35322895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37</a:t>
            </a:fld>
            <a:endParaRPr lang="en-US" dirty="0"/>
          </a:p>
        </p:txBody>
      </p:sp>
    </p:spTree>
    <p:extLst>
      <p:ext uri="{BB962C8B-B14F-4D97-AF65-F5344CB8AC3E}">
        <p14:creationId xmlns:p14="http://schemas.microsoft.com/office/powerpoint/2010/main" val="18430312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38</a:t>
            </a:fld>
            <a:endParaRPr lang="en-US" dirty="0"/>
          </a:p>
        </p:txBody>
      </p:sp>
    </p:spTree>
    <p:extLst>
      <p:ext uri="{BB962C8B-B14F-4D97-AF65-F5344CB8AC3E}">
        <p14:creationId xmlns:p14="http://schemas.microsoft.com/office/powerpoint/2010/main" val="2093696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a:t>
            </a:fld>
            <a:endParaRPr lang="en-US" dirty="0"/>
          </a:p>
        </p:txBody>
      </p:sp>
    </p:spTree>
    <p:extLst>
      <p:ext uri="{BB962C8B-B14F-4D97-AF65-F5344CB8AC3E}">
        <p14:creationId xmlns:p14="http://schemas.microsoft.com/office/powerpoint/2010/main" val="2036691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7</a:t>
            </a:fld>
            <a:endParaRPr lang="en-US" dirty="0"/>
          </a:p>
        </p:txBody>
      </p:sp>
    </p:spTree>
    <p:extLst>
      <p:ext uri="{BB962C8B-B14F-4D97-AF65-F5344CB8AC3E}">
        <p14:creationId xmlns:p14="http://schemas.microsoft.com/office/powerpoint/2010/main" val="1630570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8</a:t>
            </a:fld>
            <a:endParaRPr lang="en-US" dirty="0"/>
          </a:p>
        </p:txBody>
      </p:sp>
    </p:spTree>
    <p:extLst>
      <p:ext uri="{BB962C8B-B14F-4D97-AF65-F5344CB8AC3E}">
        <p14:creationId xmlns:p14="http://schemas.microsoft.com/office/powerpoint/2010/main" val="144099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9</a:t>
            </a:fld>
            <a:endParaRPr lang="en-US" dirty="0"/>
          </a:p>
        </p:txBody>
      </p:sp>
    </p:spTree>
    <p:extLst>
      <p:ext uri="{BB962C8B-B14F-4D97-AF65-F5344CB8AC3E}">
        <p14:creationId xmlns:p14="http://schemas.microsoft.com/office/powerpoint/2010/main" val="3419171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10</a:t>
            </a:fld>
            <a:endParaRPr lang="en-US" dirty="0"/>
          </a:p>
        </p:txBody>
      </p:sp>
    </p:spTree>
    <p:extLst>
      <p:ext uri="{BB962C8B-B14F-4D97-AF65-F5344CB8AC3E}">
        <p14:creationId xmlns:p14="http://schemas.microsoft.com/office/powerpoint/2010/main" val="842862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11</a:t>
            </a:fld>
            <a:endParaRPr lang="en-US" dirty="0"/>
          </a:p>
        </p:txBody>
      </p:sp>
    </p:spTree>
    <p:extLst>
      <p:ext uri="{BB962C8B-B14F-4D97-AF65-F5344CB8AC3E}">
        <p14:creationId xmlns:p14="http://schemas.microsoft.com/office/powerpoint/2010/main" val="1299900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D0EF60-D719-45E1-ACFA-A855B4414268}"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7195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8515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219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02792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0EF60-D719-45E1-ACFA-A855B4414268}"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5762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D0EF60-D719-45E1-ACFA-A855B4414268}"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909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D0EF60-D719-45E1-ACFA-A855B4414268}" type="datetimeFigureOut">
              <a:rPr lang="en-US" smtClean="0"/>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5392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D0EF60-D719-45E1-ACFA-A855B4414268}"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17706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0EF60-D719-45E1-ACFA-A855B4414268}" type="datetimeFigureOut">
              <a:rPr lang="en-US" smtClean="0"/>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407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5084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987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EF60-D719-45E1-ACFA-A855B4414268}" type="datetimeFigureOut">
              <a:rPr lang="en-US" smtClean="0"/>
              <a:t>9/18/2023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F51E-EBDD-4100-9258-BF9F87F5DCA7}" type="slidenum">
              <a:rPr lang="en-US" smtClean="0"/>
              <a:t>‹#›</a:t>
            </a:fld>
            <a:endParaRPr lang="en-US"/>
          </a:p>
        </p:txBody>
      </p:sp>
    </p:spTree>
    <p:extLst>
      <p:ext uri="{BB962C8B-B14F-4D97-AF65-F5344CB8AC3E}">
        <p14:creationId xmlns:p14="http://schemas.microsoft.com/office/powerpoint/2010/main" val="343954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a:bodyPr>
          <a:lstStyle/>
          <a:p>
            <a:r>
              <a:rPr lang="en-US" b="1" dirty="0">
                <a:solidFill>
                  <a:schemeClr val="bg1"/>
                </a:solidFill>
              </a:rPr>
              <a:t>Biblical Leadership and Followership</a:t>
            </a:r>
          </a:p>
        </p:txBody>
      </p:sp>
      <p:sp>
        <p:nvSpPr>
          <p:cNvPr id="3" name="Subtitle 2"/>
          <p:cNvSpPr>
            <a:spLocks noGrp="1"/>
          </p:cNvSpPr>
          <p:nvPr>
            <p:ph type="subTitle" idx="1"/>
          </p:nvPr>
        </p:nvSpPr>
        <p:spPr/>
        <p:txBody>
          <a:bodyPr>
            <a:normAutofit/>
          </a:bodyPr>
          <a:lstStyle/>
          <a:p>
            <a:r>
              <a:rPr lang="en-US" sz="4800" dirty="0">
                <a:solidFill>
                  <a:schemeClr val="bg1"/>
                </a:solidFill>
              </a:rPr>
              <a:t>1 Thessalonians 5:12-13</a:t>
            </a:r>
          </a:p>
        </p:txBody>
      </p:sp>
    </p:spTree>
    <p:extLst>
      <p:ext uri="{BB962C8B-B14F-4D97-AF65-F5344CB8AC3E}">
        <p14:creationId xmlns:p14="http://schemas.microsoft.com/office/powerpoint/2010/main" val="1530634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 in love because of their work. </a:t>
            </a:r>
            <a:r>
              <a:rPr lang="en-US" sz="3200" u="sng" dirty="0">
                <a:solidFill>
                  <a:schemeClr val="bg1"/>
                </a:solidFill>
              </a:rPr>
              <a:t>Live in peace with one another. </a:t>
            </a:r>
          </a:p>
        </p:txBody>
      </p:sp>
      <p:sp>
        <p:nvSpPr>
          <p:cNvPr id="4" name="Rectangle: Rounded Corners 3">
            <a:extLst>
              <a:ext uri="{FF2B5EF4-FFF2-40B4-BE49-F238E27FC236}">
                <a16:creationId xmlns:a16="http://schemas.microsoft.com/office/drawing/2014/main" xmlns="" id="{52658FAB-7911-47B6-A169-3CBC62106950}"/>
              </a:ext>
            </a:extLst>
          </p:cNvPr>
          <p:cNvSpPr/>
          <p:nvPr/>
        </p:nvSpPr>
        <p:spPr>
          <a:xfrm>
            <a:off x="0" y="1602557"/>
            <a:ext cx="8898903" cy="5255443"/>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Our cultural views of authority have a way of bleeding into the church</a:t>
            </a:r>
          </a:p>
          <a:p>
            <a:pPr marL="914400" lvl="1" indent="-457200">
              <a:buFontTx/>
              <a:buChar char="-"/>
            </a:pPr>
            <a:r>
              <a:rPr lang="en-US" sz="3200" b="1" dirty="0">
                <a:solidFill>
                  <a:schemeClr val="tx1"/>
                </a:solidFill>
              </a:rPr>
              <a:t>Our sense of freedom, liberty, independence</a:t>
            </a:r>
          </a:p>
          <a:p>
            <a:pPr marL="914400" lvl="1" indent="-457200">
              <a:buFontTx/>
              <a:buChar char="-"/>
            </a:pPr>
            <a:r>
              <a:rPr lang="en-US" sz="3200" b="1" dirty="0">
                <a:solidFill>
                  <a:schemeClr val="tx1"/>
                </a:solidFill>
              </a:rPr>
              <a:t>Current suspicion of authority</a:t>
            </a:r>
          </a:p>
          <a:p>
            <a:pPr lvl="1"/>
            <a:r>
              <a:rPr lang="en-US" sz="3200" b="1" dirty="0">
                <a:solidFill>
                  <a:schemeClr val="tx1"/>
                </a:solidFill>
              </a:rPr>
              <a:t>In our context</a:t>
            </a:r>
          </a:p>
          <a:p>
            <a:pPr marL="914400" lvl="1" indent="-457200">
              <a:buFontTx/>
              <a:buChar char="-"/>
            </a:pPr>
            <a:r>
              <a:rPr lang="en-US" sz="3200" b="1" dirty="0">
                <a:solidFill>
                  <a:schemeClr val="tx1"/>
                </a:solidFill>
              </a:rPr>
              <a:t>Sometimes directed to top church leadership</a:t>
            </a:r>
          </a:p>
          <a:p>
            <a:pPr marL="914400" lvl="1" indent="-457200">
              <a:buFontTx/>
              <a:buChar char="-"/>
            </a:pPr>
            <a:r>
              <a:rPr lang="en-US" sz="3200" b="1" dirty="0">
                <a:solidFill>
                  <a:schemeClr val="tx1"/>
                </a:solidFill>
              </a:rPr>
              <a:t>Sometimes directed to leaders in home groups</a:t>
            </a:r>
          </a:p>
        </p:txBody>
      </p:sp>
    </p:spTree>
    <p:extLst>
      <p:ext uri="{BB962C8B-B14F-4D97-AF65-F5344CB8AC3E}">
        <p14:creationId xmlns:p14="http://schemas.microsoft.com/office/powerpoint/2010/main" val="975843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 in love because of their work. Live in peace with one another. </a:t>
            </a:r>
          </a:p>
        </p:txBody>
      </p:sp>
      <p:sp>
        <p:nvSpPr>
          <p:cNvPr id="4" name="Rectangle: Rounded Corners 3">
            <a:extLst>
              <a:ext uri="{FF2B5EF4-FFF2-40B4-BE49-F238E27FC236}">
                <a16:creationId xmlns:a16="http://schemas.microsoft.com/office/drawing/2014/main" xmlns="" id="{4E008FA7-7425-435F-A8EF-A3C997FBAD0F}"/>
              </a:ext>
            </a:extLst>
          </p:cNvPr>
          <p:cNvSpPr/>
          <p:nvPr/>
        </p:nvSpPr>
        <p:spPr>
          <a:xfrm>
            <a:off x="4194928" y="3610466"/>
            <a:ext cx="7997072" cy="32475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What does this passage not say?</a:t>
            </a:r>
          </a:p>
          <a:p>
            <a:endParaRPr lang="en-US" sz="1600" b="1" dirty="0">
              <a:solidFill>
                <a:schemeClr val="tx1"/>
              </a:solidFill>
            </a:endParaRPr>
          </a:p>
          <a:p>
            <a:r>
              <a:rPr lang="en-US" sz="3200" b="1" dirty="0">
                <a:solidFill>
                  <a:schemeClr val="tx1"/>
                </a:solidFill>
              </a:rPr>
              <a:t>Clearly not a call to blind obedience</a:t>
            </a:r>
          </a:p>
          <a:p>
            <a:endParaRPr lang="en-US" sz="1600" b="1" dirty="0">
              <a:solidFill>
                <a:schemeClr val="tx1"/>
              </a:solidFill>
            </a:endParaRPr>
          </a:p>
          <a:p>
            <a:r>
              <a:rPr lang="en-US" sz="3200" b="1" dirty="0">
                <a:solidFill>
                  <a:schemeClr val="tx1"/>
                </a:solidFill>
              </a:rPr>
              <a:t>Also not saying the title alone is worthy of what is being asked.</a:t>
            </a:r>
          </a:p>
          <a:p>
            <a:endParaRPr lang="en-US" sz="3200" b="1" dirty="0"/>
          </a:p>
        </p:txBody>
      </p:sp>
    </p:spTree>
    <p:extLst>
      <p:ext uri="{BB962C8B-B14F-4D97-AF65-F5344CB8AC3E}">
        <p14:creationId xmlns:p14="http://schemas.microsoft.com/office/powerpoint/2010/main" val="710149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t>
            </a:r>
            <a:r>
              <a:rPr lang="en-US" sz="3200" u="sng" dirty="0">
                <a:solidFill>
                  <a:schemeClr val="bg1"/>
                </a:solidFill>
              </a:rPr>
              <a:t>appreciate those who </a:t>
            </a:r>
            <a:r>
              <a:rPr lang="en-US" sz="3200" dirty="0">
                <a:solidFill>
                  <a:schemeClr val="bg1"/>
                </a:solidFill>
              </a:rPr>
              <a:t>diligently labor among you, and have charge over you in the Lord and give you instruction, 13 and that you esteem them very highly in love because of their work. Live in peace with one another. </a:t>
            </a:r>
          </a:p>
        </p:txBody>
      </p:sp>
    </p:spTree>
    <p:extLst>
      <p:ext uri="{BB962C8B-B14F-4D97-AF65-F5344CB8AC3E}">
        <p14:creationId xmlns:p14="http://schemas.microsoft.com/office/powerpoint/2010/main" val="3947461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t>
            </a:r>
            <a:r>
              <a:rPr lang="en-US" sz="3200" u="sng" dirty="0">
                <a:solidFill>
                  <a:schemeClr val="bg1"/>
                </a:solidFill>
              </a:rPr>
              <a:t>appreciate those who </a:t>
            </a:r>
            <a:r>
              <a:rPr lang="en-US" sz="3200" dirty="0">
                <a:solidFill>
                  <a:schemeClr val="bg1"/>
                </a:solidFill>
              </a:rPr>
              <a:t>diligently labor among you, and have charge over you in the Lord and give you instruction, 13 and that you esteem them very highly in love because of their work. Live in peace with one another. </a:t>
            </a:r>
          </a:p>
        </p:txBody>
      </p:sp>
      <p:sp>
        <p:nvSpPr>
          <p:cNvPr id="4" name="Speech Bubble: Rectangle with Corners Rounded 3">
            <a:extLst>
              <a:ext uri="{FF2B5EF4-FFF2-40B4-BE49-F238E27FC236}">
                <a16:creationId xmlns:a16="http://schemas.microsoft.com/office/drawing/2014/main" xmlns="" id="{06B82A1E-47AB-455C-978A-2F6A629FCF60}"/>
              </a:ext>
            </a:extLst>
          </p:cNvPr>
          <p:cNvSpPr/>
          <p:nvPr/>
        </p:nvSpPr>
        <p:spPr>
          <a:xfrm>
            <a:off x="4543720" y="3063712"/>
            <a:ext cx="7648280" cy="3794288"/>
          </a:xfrm>
          <a:prstGeom prst="wedgeRoundRectCallout">
            <a:avLst>
              <a:gd name="adj1" fmla="val 16266"/>
              <a:gd name="adj2" fmla="val -68039"/>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To know, to recognize, to correctly </a:t>
            </a:r>
            <a:r>
              <a:rPr lang="en-US" sz="3200" b="1" dirty="0" smtClean="0">
                <a:solidFill>
                  <a:schemeClr val="tx1"/>
                </a:solidFill>
              </a:rPr>
              <a:t>assess</a:t>
            </a:r>
            <a:endParaRPr lang="en-US" sz="3200" b="1" dirty="0">
              <a:solidFill>
                <a:schemeClr val="tx1"/>
              </a:solidFill>
            </a:endParaRPr>
          </a:p>
          <a:p>
            <a:r>
              <a:rPr lang="en-US" sz="3200" b="1" dirty="0">
                <a:solidFill>
                  <a:schemeClr val="tx1"/>
                </a:solidFill>
              </a:rPr>
              <a:t>To see the truth about something or someone in a positive sense</a:t>
            </a:r>
          </a:p>
          <a:p>
            <a:r>
              <a:rPr lang="en-US" sz="3200" b="1" dirty="0">
                <a:solidFill>
                  <a:schemeClr val="tx1"/>
                </a:solidFill>
              </a:rPr>
              <a:t>It is a call to look truthfully about what is good</a:t>
            </a:r>
          </a:p>
        </p:txBody>
      </p:sp>
    </p:spTree>
    <p:extLst>
      <p:ext uri="{BB962C8B-B14F-4D97-AF65-F5344CB8AC3E}">
        <p14:creationId xmlns:p14="http://schemas.microsoft.com/office/powerpoint/2010/main" val="3275643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t>
            </a:r>
            <a:r>
              <a:rPr lang="en-US" sz="3200" u="sng" dirty="0">
                <a:solidFill>
                  <a:schemeClr val="bg1"/>
                </a:solidFill>
              </a:rPr>
              <a:t>appreciate those who </a:t>
            </a:r>
            <a:r>
              <a:rPr lang="en-US" sz="3200" dirty="0">
                <a:solidFill>
                  <a:schemeClr val="bg1"/>
                </a:solidFill>
              </a:rPr>
              <a:t>diligently labor among you, and have charge over you in the Lord and give you instruction, 13 and that you esteem them very highly in love because of their work. Live in peace with one another. </a:t>
            </a:r>
          </a:p>
        </p:txBody>
      </p:sp>
      <p:sp>
        <p:nvSpPr>
          <p:cNvPr id="4" name="Speech Bubble: Rectangle with Corners Rounded 3">
            <a:extLst>
              <a:ext uri="{FF2B5EF4-FFF2-40B4-BE49-F238E27FC236}">
                <a16:creationId xmlns:a16="http://schemas.microsoft.com/office/drawing/2014/main" xmlns="" id="{06B82A1E-47AB-455C-978A-2F6A629FCF60}"/>
              </a:ext>
            </a:extLst>
          </p:cNvPr>
          <p:cNvSpPr/>
          <p:nvPr/>
        </p:nvSpPr>
        <p:spPr>
          <a:xfrm>
            <a:off x="4543720" y="3063712"/>
            <a:ext cx="7648280" cy="3794288"/>
          </a:xfrm>
          <a:prstGeom prst="wedgeRoundRectCallout">
            <a:avLst>
              <a:gd name="adj1" fmla="val 16266"/>
              <a:gd name="adj2" fmla="val -68039"/>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We appreciate many things</a:t>
            </a:r>
          </a:p>
          <a:p>
            <a:endParaRPr lang="en-US" sz="1600" b="1" dirty="0">
              <a:solidFill>
                <a:schemeClr val="tx1"/>
              </a:solidFill>
            </a:endParaRPr>
          </a:p>
          <a:p>
            <a:r>
              <a:rPr lang="en-US" sz="3200" b="1" dirty="0">
                <a:solidFill>
                  <a:schemeClr val="tx1"/>
                </a:solidFill>
              </a:rPr>
              <a:t>This is a call appreciate a kind of leader</a:t>
            </a:r>
          </a:p>
          <a:p>
            <a:endParaRPr lang="en-US" sz="1600" b="1" dirty="0">
              <a:solidFill>
                <a:schemeClr val="tx1"/>
              </a:solidFill>
            </a:endParaRPr>
          </a:p>
          <a:p>
            <a:r>
              <a:rPr lang="en-US" sz="3200" b="1" dirty="0">
                <a:solidFill>
                  <a:schemeClr val="tx1"/>
                </a:solidFill>
              </a:rPr>
              <a:t>To see things about a certain kind of leader instead of being critical or taking them for granted</a:t>
            </a:r>
            <a:r>
              <a:rPr lang="en-US" sz="3200" b="1" dirty="0"/>
              <a:t>. </a:t>
            </a:r>
          </a:p>
        </p:txBody>
      </p:sp>
    </p:spTree>
    <p:extLst>
      <p:ext uri="{BB962C8B-B14F-4D97-AF65-F5344CB8AC3E}">
        <p14:creationId xmlns:p14="http://schemas.microsoft.com/office/powerpoint/2010/main" val="317895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t>
            </a:r>
            <a:r>
              <a:rPr lang="en-US" sz="3200" u="sng" dirty="0">
                <a:solidFill>
                  <a:schemeClr val="bg1"/>
                </a:solidFill>
              </a:rPr>
              <a:t>appreciate</a:t>
            </a:r>
            <a:r>
              <a:rPr lang="en-US" sz="3200" dirty="0">
                <a:solidFill>
                  <a:schemeClr val="bg1"/>
                </a:solidFill>
              </a:rPr>
              <a:t> those who diligently labor among you, and have charge over you in the Lord and give you instruction, 13 and that you esteem them very highly in love because of their work. Live in peace with one another. </a:t>
            </a:r>
          </a:p>
        </p:txBody>
      </p:sp>
      <p:sp>
        <p:nvSpPr>
          <p:cNvPr id="4" name="Rectangle: Rounded Corners 3">
            <a:extLst>
              <a:ext uri="{FF2B5EF4-FFF2-40B4-BE49-F238E27FC236}">
                <a16:creationId xmlns:a16="http://schemas.microsoft.com/office/drawing/2014/main" xmlns="" id="{E67A1F2F-BB4F-4907-890B-88CADC12D262}"/>
              </a:ext>
            </a:extLst>
          </p:cNvPr>
          <p:cNvSpPr/>
          <p:nvPr/>
        </p:nvSpPr>
        <p:spPr>
          <a:xfrm>
            <a:off x="4492487" y="4025348"/>
            <a:ext cx="6861313" cy="2156791"/>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What are we appreciating?</a:t>
            </a:r>
          </a:p>
        </p:txBody>
      </p:sp>
    </p:spTree>
    <p:extLst>
      <p:ext uri="{BB962C8B-B14F-4D97-AF65-F5344CB8AC3E}">
        <p14:creationId xmlns:p14="http://schemas.microsoft.com/office/powerpoint/2010/main" val="984795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a:t>
            </a:r>
            <a:r>
              <a:rPr lang="en-US" sz="3200" u="sng" dirty="0">
                <a:solidFill>
                  <a:schemeClr val="bg1"/>
                </a:solidFill>
              </a:rPr>
              <a:t>those who diligently labor </a:t>
            </a:r>
            <a:r>
              <a:rPr lang="en-US" sz="3200" dirty="0">
                <a:solidFill>
                  <a:schemeClr val="bg1"/>
                </a:solidFill>
              </a:rPr>
              <a:t>among you, and </a:t>
            </a:r>
            <a:r>
              <a:rPr lang="en-US" sz="3200" u="sng" dirty="0">
                <a:solidFill>
                  <a:schemeClr val="bg1"/>
                </a:solidFill>
              </a:rPr>
              <a:t>have charge over you in the Lord </a:t>
            </a:r>
            <a:r>
              <a:rPr lang="en-US" sz="3200" dirty="0">
                <a:solidFill>
                  <a:schemeClr val="bg1"/>
                </a:solidFill>
              </a:rPr>
              <a:t>and </a:t>
            </a:r>
            <a:r>
              <a:rPr lang="en-US" sz="3200" u="sng" dirty="0">
                <a:solidFill>
                  <a:schemeClr val="bg1"/>
                </a:solidFill>
              </a:rPr>
              <a:t>give you instruction</a:t>
            </a:r>
            <a:r>
              <a:rPr lang="en-US" sz="3200" dirty="0">
                <a:solidFill>
                  <a:schemeClr val="bg1"/>
                </a:solidFill>
              </a:rPr>
              <a:t>, 13 and that you esteem them very highly in love because of their work. Live in peace with one another. </a:t>
            </a:r>
          </a:p>
        </p:txBody>
      </p:sp>
    </p:spTree>
    <p:extLst>
      <p:ext uri="{BB962C8B-B14F-4D97-AF65-F5344CB8AC3E}">
        <p14:creationId xmlns:p14="http://schemas.microsoft.com/office/powerpoint/2010/main" val="4279268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a:t>
            </a:r>
            <a:r>
              <a:rPr lang="en-US" sz="3200" u="sng" dirty="0">
                <a:solidFill>
                  <a:schemeClr val="bg1"/>
                </a:solidFill>
              </a:rPr>
              <a:t>who diligently labor among you</a:t>
            </a:r>
            <a:r>
              <a:rPr lang="en-US" sz="3200" dirty="0">
                <a:solidFill>
                  <a:schemeClr val="bg1"/>
                </a:solidFill>
              </a:rPr>
              <a:t>, and have charge over you in the Lord and give you instruction, 13 and that you esteem them very highly in love because of their work. Live in peace with one another. </a:t>
            </a:r>
          </a:p>
        </p:txBody>
      </p:sp>
    </p:spTree>
    <p:extLst>
      <p:ext uri="{BB962C8B-B14F-4D97-AF65-F5344CB8AC3E}">
        <p14:creationId xmlns:p14="http://schemas.microsoft.com/office/powerpoint/2010/main" val="3305761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a:t>
            </a:r>
            <a:r>
              <a:rPr lang="en-US" sz="3200" u="sng" dirty="0">
                <a:solidFill>
                  <a:schemeClr val="bg1"/>
                </a:solidFill>
              </a:rPr>
              <a:t>who diligently labor among you</a:t>
            </a:r>
            <a:r>
              <a:rPr lang="en-US" sz="3200" dirty="0">
                <a:solidFill>
                  <a:schemeClr val="bg1"/>
                </a:solidFill>
              </a:rPr>
              <a:t>, and have charge over you in the Lord and give you instruction, 13 and that you esteem them very highly in love because of their work. Live in peace with one another. </a:t>
            </a:r>
          </a:p>
        </p:txBody>
      </p:sp>
      <p:sp>
        <p:nvSpPr>
          <p:cNvPr id="4" name="Speech Bubble: Rectangle with Corners Rounded 3">
            <a:extLst>
              <a:ext uri="{FF2B5EF4-FFF2-40B4-BE49-F238E27FC236}">
                <a16:creationId xmlns:a16="http://schemas.microsoft.com/office/drawing/2014/main" xmlns="" id="{B5B01117-0BDE-44C6-BA35-DEE37A3601AF}"/>
              </a:ext>
            </a:extLst>
          </p:cNvPr>
          <p:cNvSpPr/>
          <p:nvPr/>
        </p:nvSpPr>
        <p:spPr>
          <a:xfrm>
            <a:off x="1182756" y="3558209"/>
            <a:ext cx="8855765" cy="3180521"/>
          </a:xfrm>
          <a:prstGeom prst="wedgeRoundRectCallout">
            <a:avLst>
              <a:gd name="adj1" fmla="val -29853"/>
              <a:gd name="adj2" fmla="val -742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To toil </a:t>
            </a:r>
          </a:p>
          <a:p>
            <a:r>
              <a:rPr lang="en-US" sz="3200" b="1" dirty="0">
                <a:solidFill>
                  <a:schemeClr val="tx1"/>
                </a:solidFill>
              </a:rPr>
              <a:t>Focused hard work the tires </a:t>
            </a:r>
          </a:p>
          <a:p>
            <a:r>
              <a:rPr lang="en-US" sz="3200" b="1" dirty="0">
                <a:solidFill>
                  <a:schemeClr val="tx1"/>
                </a:solidFill>
              </a:rPr>
              <a:t>These are people who are working hard, serving hard, sometimes at significant personal cost</a:t>
            </a:r>
          </a:p>
        </p:txBody>
      </p:sp>
    </p:spTree>
    <p:extLst>
      <p:ext uri="{BB962C8B-B14F-4D97-AF65-F5344CB8AC3E}">
        <p14:creationId xmlns:p14="http://schemas.microsoft.com/office/powerpoint/2010/main" val="3762751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a:t>
            </a:r>
            <a:r>
              <a:rPr lang="en-US" sz="3200" u="sng" dirty="0">
                <a:solidFill>
                  <a:schemeClr val="bg1"/>
                </a:solidFill>
              </a:rPr>
              <a:t>who diligently labor among you</a:t>
            </a:r>
            <a:r>
              <a:rPr lang="en-US" sz="3200" dirty="0">
                <a:solidFill>
                  <a:schemeClr val="bg1"/>
                </a:solidFill>
              </a:rPr>
              <a:t>, and have charge over you in the Lord and give you instruction, 13 and that you esteem them very highly in love because of their work. Live in peace with one another. </a:t>
            </a:r>
          </a:p>
        </p:txBody>
      </p:sp>
      <p:sp>
        <p:nvSpPr>
          <p:cNvPr id="4" name="Speech Bubble: Rectangle with Corners Rounded 3">
            <a:extLst>
              <a:ext uri="{FF2B5EF4-FFF2-40B4-BE49-F238E27FC236}">
                <a16:creationId xmlns:a16="http://schemas.microsoft.com/office/drawing/2014/main" xmlns="" id="{B5B01117-0BDE-44C6-BA35-DEE37A3601AF}"/>
              </a:ext>
            </a:extLst>
          </p:cNvPr>
          <p:cNvSpPr/>
          <p:nvPr/>
        </p:nvSpPr>
        <p:spPr>
          <a:xfrm>
            <a:off x="1182756" y="3558209"/>
            <a:ext cx="8855765" cy="3180521"/>
          </a:xfrm>
          <a:prstGeom prst="wedgeRoundRectCallout">
            <a:avLst>
              <a:gd name="adj1" fmla="val -29853"/>
              <a:gd name="adj2" fmla="val -742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To toil </a:t>
            </a:r>
          </a:p>
          <a:p>
            <a:r>
              <a:rPr lang="en-US" sz="3200" b="1" dirty="0">
                <a:solidFill>
                  <a:schemeClr val="tx1"/>
                </a:solidFill>
              </a:rPr>
              <a:t>Focused hard work the tires </a:t>
            </a:r>
          </a:p>
          <a:p>
            <a:r>
              <a:rPr lang="en-US" sz="3200" b="1" dirty="0">
                <a:solidFill>
                  <a:schemeClr val="tx1"/>
                </a:solidFill>
              </a:rPr>
              <a:t>These are people who are working hard, serving hard, sometimes at significant personal cost</a:t>
            </a:r>
          </a:p>
        </p:txBody>
      </p:sp>
      <p:sp>
        <p:nvSpPr>
          <p:cNvPr id="5" name="Rectangle: Rounded Corners 4">
            <a:extLst>
              <a:ext uri="{FF2B5EF4-FFF2-40B4-BE49-F238E27FC236}">
                <a16:creationId xmlns:a16="http://schemas.microsoft.com/office/drawing/2014/main" xmlns="" id="{3C759D21-9D4C-42BE-A95F-5F63EF53795B}"/>
              </a:ext>
            </a:extLst>
          </p:cNvPr>
          <p:cNvSpPr/>
          <p:nvPr/>
        </p:nvSpPr>
        <p:spPr>
          <a:xfrm>
            <a:off x="4399280" y="1452880"/>
            <a:ext cx="7792720" cy="2105329"/>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We should stop and really think about this</a:t>
            </a:r>
          </a:p>
        </p:txBody>
      </p:sp>
    </p:spTree>
    <p:extLst>
      <p:ext uri="{BB962C8B-B14F-4D97-AF65-F5344CB8AC3E}">
        <p14:creationId xmlns:p14="http://schemas.microsoft.com/office/powerpoint/2010/main" val="1320717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fontScale="90000"/>
          </a:bodyPr>
          <a:lstStyle/>
          <a:p>
            <a:r>
              <a:rPr lang="en-US" b="1" dirty="0">
                <a:solidFill>
                  <a:schemeClr val="bg1"/>
                </a:solidFill>
              </a:rPr>
              <a:t>Make it easier for one another</a:t>
            </a:r>
            <a:br>
              <a:rPr lang="en-US" b="1" dirty="0">
                <a:solidFill>
                  <a:schemeClr val="bg1"/>
                </a:solidFill>
              </a:rPr>
            </a:br>
            <a:endParaRPr lang="en-US" b="1" dirty="0">
              <a:solidFill>
                <a:schemeClr val="bg1"/>
              </a:solidFill>
            </a:endParaRPr>
          </a:p>
        </p:txBody>
      </p:sp>
      <p:sp>
        <p:nvSpPr>
          <p:cNvPr id="3" name="Subtitle 2"/>
          <p:cNvSpPr>
            <a:spLocks noGrp="1"/>
          </p:cNvSpPr>
          <p:nvPr>
            <p:ph type="subTitle" idx="1"/>
          </p:nvPr>
        </p:nvSpPr>
        <p:spPr/>
        <p:txBody>
          <a:bodyPr>
            <a:normAutofit/>
          </a:bodyPr>
          <a:lstStyle/>
          <a:p>
            <a:r>
              <a:rPr lang="en-US" sz="4800" dirty="0">
                <a:solidFill>
                  <a:schemeClr val="bg1"/>
                </a:solidFill>
              </a:rPr>
              <a:t>1 Thessalonians 5:12-13</a:t>
            </a:r>
          </a:p>
        </p:txBody>
      </p:sp>
    </p:spTree>
    <p:extLst>
      <p:ext uri="{BB962C8B-B14F-4D97-AF65-F5344CB8AC3E}">
        <p14:creationId xmlns:p14="http://schemas.microsoft.com/office/powerpoint/2010/main" val="1914660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We are to appreciate </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b="1" dirty="0">
                <a:solidFill>
                  <a:schemeClr val="bg1"/>
                </a:solidFill>
              </a:rPr>
              <a:t>Those who labor among you</a:t>
            </a:r>
          </a:p>
          <a:p>
            <a:pPr marL="342900" indent="-342900" eaLnBrk="0" fontAlgn="base" hangingPunct="0">
              <a:spcBef>
                <a:spcPct val="20000"/>
              </a:spcBef>
              <a:spcAft>
                <a:spcPct val="0"/>
              </a:spcAft>
              <a:buNone/>
            </a:pPr>
            <a:r>
              <a:rPr lang="en-US" sz="3200" dirty="0">
                <a:solidFill>
                  <a:schemeClr val="bg1"/>
                </a:solidFill>
              </a:rPr>
              <a:t>Leaders who “diligently labor” are the ones being recognized</a:t>
            </a:r>
          </a:p>
          <a:p>
            <a:pPr marL="342900" indent="-342900" eaLnBrk="0" fontAlgn="base" hangingPunct="0">
              <a:spcBef>
                <a:spcPct val="20000"/>
              </a:spcBef>
              <a:spcAft>
                <a:spcPct val="0"/>
              </a:spcAft>
              <a:buNone/>
            </a:pPr>
            <a:endParaRPr lang="en-US" sz="3200" dirty="0">
              <a:solidFill>
                <a:schemeClr val="bg1"/>
              </a:solidFill>
            </a:endParaRPr>
          </a:p>
          <a:p>
            <a:pPr marL="342900" indent="-342900" eaLnBrk="0" fontAlgn="base" hangingPunct="0">
              <a:spcBef>
                <a:spcPct val="20000"/>
              </a:spcBef>
              <a:spcAft>
                <a:spcPct val="0"/>
              </a:spcAft>
              <a:buNone/>
            </a:pPr>
            <a:r>
              <a:rPr lang="en-US" sz="3200" dirty="0">
                <a:solidFill>
                  <a:schemeClr val="bg1"/>
                </a:solidFill>
              </a:rPr>
              <a:t>For “followers” – do we recognize the work and sacrifice people put in?</a:t>
            </a:r>
          </a:p>
          <a:p>
            <a:pPr marL="342900" indent="-342900" eaLnBrk="0" fontAlgn="base" hangingPunct="0">
              <a:spcBef>
                <a:spcPct val="20000"/>
              </a:spcBef>
              <a:spcAft>
                <a:spcPct val="0"/>
              </a:spcAft>
              <a:buNone/>
            </a:pPr>
            <a:r>
              <a:rPr lang="en-US" sz="3200" dirty="0">
                <a:solidFill>
                  <a:schemeClr val="bg1"/>
                </a:solidFill>
              </a:rPr>
              <a:t>Do we recognize that they could have chosen a much easier way of life?</a:t>
            </a:r>
          </a:p>
          <a:p>
            <a:pPr marL="342900" indent="-342900" eaLnBrk="0" fontAlgn="base" hangingPunct="0">
              <a:spcBef>
                <a:spcPct val="20000"/>
              </a:spcBef>
              <a:spcAft>
                <a:spcPct val="0"/>
              </a:spcAft>
              <a:buNone/>
            </a:pPr>
            <a:endParaRPr lang="en-US" sz="3200" dirty="0">
              <a:solidFill>
                <a:schemeClr val="bg1"/>
              </a:solidFill>
            </a:endParaRPr>
          </a:p>
        </p:txBody>
      </p:sp>
    </p:spTree>
    <p:extLst>
      <p:ext uri="{BB962C8B-B14F-4D97-AF65-F5344CB8AC3E}">
        <p14:creationId xmlns:p14="http://schemas.microsoft.com/office/powerpoint/2010/main" val="240194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t>
            </a:r>
            <a:r>
              <a:rPr lang="en-US" sz="3200" u="sng" dirty="0">
                <a:solidFill>
                  <a:schemeClr val="bg1"/>
                </a:solidFill>
              </a:rPr>
              <a:t>and have charge over you in the Lord</a:t>
            </a:r>
            <a:r>
              <a:rPr lang="en-US" sz="3200" dirty="0">
                <a:solidFill>
                  <a:schemeClr val="bg1"/>
                </a:solidFill>
              </a:rPr>
              <a:t> and give you instruction, 13 and that you esteem them very highly in love because of their work. Live in peace with one another. </a:t>
            </a:r>
          </a:p>
        </p:txBody>
      </p:sp>
    </p:spTree>
    <p:extLst>
      <p:ext uri="{BB962C8B-B14F-4D97-AF65-F5344CB8AC3E}">
        <p14:creationId xmlns:p14="http://schemas.microsoft.com/office/powerpoint/2010/main" val="2216161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t>
            </a:r>
            <a:r>
              <a:rPr lang="en-US" sz="3200" u="sng" dirty="0">
                <a:solidFill>
                  <a:schemeClr val="bg1"/>
                </a:solidFill>
              </a:rPr>
              <a:t>and have charge over you in the Lord</a:t>
            </a:r>
            <a:r>
              <a:rPr lang="en-US" sz="3200" dirty="0">
                <a:solidFill>
                  <a:schemeClr val="bg1"/>
                </a:solidFill>
              </a:rPr>
              <a:t> and give you instruction, 13 and that you esteem them very highly in love because of their work. Live in peace with one another. </a:t>
            </a:r>
          </a:p>
        </p:txBody>
      </p:sp>
      <p:sp>
        <p:nvSpPr>
          <p:cNvPr id="4" name="Rectangle: Rounded Corners 3">
            <a:extLst>
              <a:ext uri="{FF2B5EF4-FFF2-40B4-BE49-F238E27FC236}">
                <a16:creationId xmlns:a16="http://schemas.microsoft.com/office/drawing/2014/main" xmlns="" id="{D2930943-CBEA-45AA-AE8F-99F0ABEB4553}"/>
              </a:ext>
            </a:extLst>
          </p:cNvPr>
          <p:cNvSpPr/>
          <p:nvPr/>
        </p:nvSpPr>
        <p:spPr>
          <a:xfrm>
            <a:off x="79513" y="3349487"/>
            <a:ext cx="12112487" cy="3508513"/>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 </a:t>
            </a:r>
            <a:r>
              <a:rPr lang="en-US" sz="3200" b="1" dirty="0">
                <a:solidFill>
                  <a:schemeClr val="tx1"/>
                </a:solidFill>
              </a:rPr>
              <a:t>Obey your leaders and submit to them, for they keep watch over your souls as those who will give an account. Let them do this with joy and not with grief, for this would be unprofitable for you.</a:t>
            </a:r>
          </a:p>
          <a:p>
            <a:pPr algn="r"/>
            <a:r>
              <a:rPr lang="en-US" sz="3200" dirty="0">
                <a:solidFill>
                  <a:schemeClr val="tx1"/>
                </a:solidFill>
              </a:rPr>
              <a:t>Hebrews 13:17</a:t>
            </a:r>
          </a:p>
        </p:txBody>
      </p:sp>
    </p:spTree>
    <p:extLst>
      <p:ext uri="{BB962C8B-B14F-4D97-AF65-F5344CB8AC3E}">
        <p14:creationId xmlns:p14="http://schemas.microsoft.com/office/powerpoint/2010/main" val="2379996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t>
            </a:r>
            <a:r>
              <a:rPr lang="en-US" sz="3200" u="sng" dirty="0">
                <a:solidFill>
                  <a:schemeClr val="bg1"/>
                </a:solidFill>
              </a:rPr>
              <a:t>and have charge over you in the Lord</a:t>
            </a:r>
            <a:r>
              <a:rPr lang="en-US" sz="3200" dirty="0">
                <a:solidFill>
                  <a:schemeClr val="bg1"/>
                </a:solidFill>
              </a:rPr>
              <a:t> and give you instruction, 13 and that you esteem them very highly in love because of their work. Live in peace with one another. </a:t>
            </a:r>
          </a:p>
        </p:txBody>
      </p:sp>
      <p:sp>
        <p:nvSpPr>
          <p:cNvPr id="4" name="Speech Bubble: Rectangle with Corners Rounded 3">
            <a:extLst>
              <a:ext uri="{FF2B5EF4-FFF2-40B4-BE49-F238E27FC236}">
                <a16:creationId xmlns:a16="http://schemas.microsoft.com/office/drawing/2014/main" xmlns="" id="{796EA607-3EFB-4401-B401-8E846D1E0594}"/>
              </a:ext>
            </a:extLst>
          </p:cNvPr>
          <p:cNvSpPr/>
          <p:nvPr/>
        </p:nvSpPr>
        <p:spPr>
          <a:xfrm>
            <a:off x="6400799" y="3429000"/>
            <a:ext cx="5791201" cy="3429000"/>
          </a:xfrm>
          <a:prstGeom prst="wedgeRoundRectCallout">
            <a:avLst>
              <a:gd name="adj1" fmla="val -12423"/>
              <a:gd name="adj2" fmla="val -69627"/>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They have been tasked by God and are given responsibility as stewards for which they are held accountable</a:t>
            </a:r>
          </a:p>
        </p:txBody>
      </p:sp>
    </p:spTree>
    <p:extLst>
      <p:ext uri="{BB962C8B-B14F-4D97-AF65-F5344CB8AC3E}">
        <p14:creationId xmlns:p14="http://schemas.microsoft.com/office/powerpoint/2010/main" val="1888939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t>
            </a:r>
            <a:r>
              <a:rPr lang="en-US" sz="3200" u="sng" dirty="0">
                <a:solidFill>
                  <a:schemeClr val="bg1"/>
                </a:solidFill>
              </a:rPr>
              <a:t>and have charge over you in the Lord</a:t>
            </a:r>
            <a:r>
              <a:rPr lang="en-US" sz="3200" dirty="0">
                <a:solidFill>
                  <a:schemeClr val="bg1"/>
                </a:solidFill>
              </a:rPr>
              <a:t> and give you instruction, 13 and that you esteem them very highly in love because of their work. Live in peace with one another. </a:t>
            </a:r>
          </a:p>
        </p:txBody>
      </p:sp>
      <p:sp>
        <p:nvSpPr>
          <p:cNvPr id="4" name="Speech Bubble: Rectangle with Corners Rounded 3">
            <a:extLst>
              <a:ext uri="{FF2B5EF4-FFF2-40B4-BE49-F238E27FC236}">
                <a16:creationId xmlns:a16="http://schemas.microsoft.com/office/drawing/2014/main" xmlns="" id="{796EA607-3EFB-4401-B401-8E846D1E0594}"/>
              </a:ext>
            </a:extLst>
          </p:cNvPr>
          <p:cNvSpPr/>
          <p:nvPr/>
        </p:nvSpPr>
        <p:spPr>
          <a:xfrm>
            <a:off x="6400799" y="3429000"/>
            <a:ext cx="5791201" cy="3429000"/>
          </a:xfrm>
          <a:prstGeom prst="wedgeRoundRectCallout">
            <a:avLst>
              <a:gd name="adj1" fmla="val -12423"/>
              <a:gd name="adj2" fmla="val -69627"/>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Sometimes leaders inappropriately hold this over people </a:t>
            </a:r>
          </a:p>
        </p:txBody>
      </p:sp>
    </p:spTree>
    <p:extLst>
      <p:ext uri="{BB962C8B-B14F-4D97-AF65-F5344CB8AC3E}">
        <p14:creationId xmlns:p14="http://schemas.microsoft.com/office/powerpoint/2010/main" val="319503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t>
            </a:r>
            <a:r>
              <a:rPr lang="en-US" sz="3200" u="sng" dirty="0">
                <a:solidFill>
                  <a:schemeClr val="bg1"/>
                </a:solidFill>
              </a:rPr>
              <a:t>and have charge over you in the Lord</a:t>
            </a:r>
            <a:r>
              <a:rPr lang="en-US" sz="3200" dirty="0">
                <a:solidFill>
                  <a:schemeClr val="bg1"/>
                </a:solidFill>
              </a:rPr>
              <a:t> and give you instruction, 13 and that you esteem them very highly in love because of their work. Live in peace with one another. </a:t>
            </a:r>
          </a:p>
        </p:txBody>
      </p:sp>
    </p:spTree>
    <p:extLst>
      <p:ext uri="{BB962C8B-B14F-4D97-AF65-F5344CB8AC3E}">
        <p14:creationId xmlns:p14="http://schemas.microsoft.com/office/powerpoint/2010/main" val="3404360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We are to appreciate </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200" b="1" dirty="0">
                <a:solidFill>
                  <a:schemeClr val="bg1"/>
                </a:solidFill>
              </a:rPr>
              <a:t>Those who labor among you</a:t>
            </a:r>
          </a:p>
          <a:p>
            <a:pPr marL="342900" indent="-342900" eaLnBrk="0" fontAlgn="base" hangingPunct="0">
              <a:spcBef>
                <a:spcPct val="20000"/>
              </a:spcBef>
              <a:spcAft>
                <a:spcPct val="0"/>
              </a:spcAft>
              <a:buNone/>
            </a:pPr>
            <a:r>
              <a:rPr lang="en-US" sz="3200" b="1" dirty="0">
                <a:solidFill>
                  <a:schemeClr val="bg1"/>
                </a:solidFill>
              </a:rPr>
              <a:t>Those who have charge over you in the lord</a:t>
            </a:r>
          </a:p>
          <a:p>
            <a:pPr marL="342900" indent="-342900" eaLnBrk="0" fontAlgn="base" hangingPunct="0">
              <a:spcBef>
                <a:spcPct val="20000"/>
              </a:spcBef>
              <a:spcAft>
                <a:spcPct val="0"/>
              </a:spcAft>
              <a:buNone/>
            </a:pPr>
            <a:r>
              <a:rPr lang="en-US" sz="3200" dirty="0">
                <a:solidFill>
                  <a:schemeClr val="bg1"/>
                </a:solidFill>
              </a:rPr>
              <a:t>Leaders should be taking direction from God because they will give an account – they don’t always</a:t>
            </a:r>
          </a:p>
          <a:p>
            <a:pPr marL="342900" indent="-342900" eaLnBrk="0" fontAlgn="base" hangingPunct="0">
              <a:spcBef>
                <a:spcPct val="20000"/>
              </a:spcBef>
              <a:spcAft>
                <a:spcPct val="0"/>
              </a:spcAft>
              <a:buNone/>
            </a:pPr>
            <a:r>
              <a:rPr lang="en-US" sz="3200" dirty="0">
                <a:solidFill>
                  <a:schemeClr val="bg1"/>
                </a:solidFill>
              </a:rPr>
              <a:t>Do we appreciate that they are doing what their master has asked them to do and they will give account for it?</a:t>
            </a:r>
          </a:p>
          <a:p>
            <a:pPr marL="342900" indent="-342900" eaLnBrk="0" fontAlgn="base" hangingPunct="0">
              <a:spcBef>
                <a:spcPct val="20000"/>
              </a:spcBef>
              <a:spcAft>
                <a:spcPct val="0"/>
              </a:spcAft>
              <a:buNone/>
            </a:pPr>
            <a:r>
              <a:rPr lang="en-US" sz="3200" dirty="0">
                <a:solidFill>
                  <a:schemeClr val="bg1"/>
                </a:solidFill>
              </a:rPr>
              <a:t>Followers should clearly understand this and be grateful</a:t>
            </a:r>
          </a:p>
          <a:p>
            <a:pPr marL="342900" indent="-342900" eaLnBrk="0" fontAlgn="base" hangingPunct="0">
              <a:spcBef>
                <a:spcPct val="20000"/>
              </a:spcBef>
              <a:spcAft>
                <a:spcPct val="0"/>
              </a:spcAft>
              <a:buNone/>
            </a:pPr>
            <a:endParaRPr lang="en-US" sz="3200" dirty="0">
              <a:solidFill>
                <a:schemeClr val="bg1"/>
              </a:solidFill>
            </a:endParaRPr>
          </a:p>
        </p:txBody>
      </p:sp>
    </p:spTree>
    <p:extLst>
      <p:ext uri="{BB962C8B-B14F-4D97-AF65-F5344CB8AC3E}">
        <p14:creationId xmlns:p14="http://schemas.microsoft.com/office/powerpoint/2010/main" val="2847451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a:t>
            </a:r>
            <a:r>
              <a:rPr lang="en-US" sz="3200" u="sng" dirty="0">
                <a:solidFill>
                  <a:schemeClr val="bg1"/>
                </a:solidFill>
              </a:rPr>
              <a:t>give you instruction</a:t>
            </a:r>
            <a:r>
              <a:rPr lang="en-US" sz="3200" dirty="0">
                <a:solidFill>
                  <a:schemeClr val="bg1"/>
                </a:solidFill>
              </a:rPr>
              <a:t>, 13 and that you esteem them very highly in love because of their work. Live in peace with one another. </a:t>
            </a:r>
          </a:p>
        </p:txBody>
      </p:sp>
      <p:sp>
        <p:nvSpPr>
          <p:cNvPr id="4" name="Speech Bubble: Rectangle with Corners Rounded 3">
            <a:extLst>
              <a:ext uri="{FF2B5EF4-FFF2-40B4-BE49-F238E27FC236}">
                <a16:creationId xmlns:a16="http://schemas.microsoft.com/office/drawing/2014/main" xmlns="" id="{04A81298-32CE-44DC-B5FA-45376F42C2CA}"/>
              </a:ext>
            </a:extLst>
          </p:cNvPr>
          <p:cNvSpPr/>
          <p:nvPr/>
        </p:nvSpPr>
        <p:spPr>
          <a:xfrm>
            <a:off x="4591879" y="4114800"/>
            <a:ext cx="6838121" cy="2743200"/>
          </a:xfrm>
          <a:prstGeom prst="wedgeRoundRectCallout">
            <a:avLst>
              <a:gd name="adj1" fmla="val -38081"/>
              <a:gd name="adj2" fmla="val -83877"/>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Teach, instruct, admonish</a:t>
            </a:r>
          </a:p>
          <a:p>
            <a:pPr algn="ctr"/>
            <a:endParaRPr lang="en-US" sz="1600" b="1" dirty="0">
              <a:solidFill>
                <a:schemeClr val="tx1"/>
              </a:solidFill>
            </a:endParaRPr>
          </a:p>
          <a:p>
            <a:pPr algn="ctr"/>
            <a:r>
              <a:rPr lang="en-US" sz="3200" b="1" dirty="0">
                <a:solidFill>
                  <a:schemeClr val="tx1"/>
                </a:solidFill>
              </a:rPr>
              <a:t>“This is what God has said and this is what we should do”</a:t>
            </a:r>
          </a:p>
        </p:txBody>
      </p:sp>
    </p:spTree>
    <p:extLst>
      <p:ext uri="{BB962C8B-B14F-4D97-AF65-F5344CB8AC3E}">
        <p14:creationId xmlns:p14="http://schemas.microsoft.com/office/powerpoint/2010/main" val="4158640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a:t>
            </a:r>
            <a:r>
              <a:rPr lang="en-US" sz="3200" u="sng" dirty="0">
                <a:solidFill>
                  <a:schemeClr val="bg1"/>
                </a:solidFill>
              </a:rPr>
              <a:t>give you instruction</a:t>
            </a:r>
            <a:r>
              <a:rPr lang="en-US" sz="3200" dirty="0">
                <a:solidFill>
                  <a:schemeClr val="bg1"/>
                </a:solidFill>
              </a:rPr>
              <a:t>, 13 and that you esteem them very highly in love because of their work. Live in peace with one another. </a:t>
            </a:r>
          </a:p>
        </p:txBody>
      </p:sp>
      <p:sp>
        <p:nvSpPr>
          <p:cNvPr id="4" name="Rectangle: Rounded Corners 3">
            <a:extLst>
              <a:ext uri="{FF2B5EF4-FFF2-40B4-BE49-F238E27FC236}">
                <a16:creationId xmlns:a16="http://schemas.microsoft.com/office/drawing/2014/main" xmlns="" id="{7699F0CE-D56B-46CE-A67E-2133F09A8750}"/>
              </a:ext>
            </a:extLst>
          </p:cNvPr>
          <p:cNvSpPr/>
          <p:nvPr/>
        </p:nvSpPr>
        <p:spPr>
          <a:xfrm>
            <a:off x="3718560" y="4094480"/>
            <a:ext cx="8473440" cy="27635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It is bring God’s word to bear in our lives</a:t>
            </a:r>
          </a:p>
          <a:p>
            <a:pPr algn="ctr"/>
            <a:endParaRPr lang="en-US" dirty="0"/>
          </a:p>
        </p:txBody>
      </p:sp>
    </p:spTree>
    <p:extLst>
      <p:ext uri="{BB962C8B-B14F-4D97-AF65-F5344CB8AC3E}">
        <p14:creationId xmlns:p14="http://schemas.microsoft.com/office/powerpoint/2010/main" val="430938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We are to appreciate </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200" b="1" dirty="0">
                <a:solidFill>
                  <a:schemeClr val="bg1"/>
                </a:solidFill>
              </a:rPr>
              <a:t>Those who labor among you</a:t>
            </a:r>
          </a:p>
          <a:p>
            <a:pPr marL="342900" indent="-342900" eaLnBrk="0" fontAlgn="base" hangingPunct="0">
              <a:spcBef>
                <a:spcPct val="20000"/>
              </a:spcBef>
              <a:spcAft>
                <a:spcPct val="0"/>
              </a:spcAft>
              <a:buNone/>
            </a:pPr>
            <a:r>
              <a:rPr lang="en-US" sz="3200" b="1" dirty="0">
                <a:solidFill>
                  <a:schemeClr val="bg1"/>
                </a:solidFill>
              </a:rPr>
              <a:t>Those who have charge over you in the lord</a:t>
            </a:r>
          </a:p>
          <a:p>
            <a:pPr marL="342900" indent="-342900" eaLnBrk="0" fontAlgn="base" hangingPunct="0">
              <a:spcBef>
                <a:spcPct val="20000"/>
              </a:spcBef>
              <a:spcAft>
                <a:spcPct val="0"/>
              </a:spcAft>
              <a:buNone/>
            </a:pPr>
            <a:r>
              <a:rPr lang="en-US" sz="3200" b="1" dirty="0">
                <a:solidFill>
                  <a:schemeClr val="bg1"/>
                </a:solidFill>
              </a:rPr>
              <a:t>Those who give you instruction</a:t>
            </a:r>
          </a:p>
          <a:p>
            <a:pPr marL="342900" indent="-342900" eaLnBrk="0" fontAlgn="base" hangingPunct="0">
              <a:spcBef>
                <a:spcPct val="20000"/>
              </a:spcBef>
              <a:spcAft>
                <a:spcPct val="0"/>
              </a:spcAft>
              <a:buNone/>
            </a:pPr>
            <a:r>
              <a:rPr lang="en-US" sz="3200" dirty="0">
                <a:solidFill>
                  <a:schemeClr val="bg1"/>
                </a:solidFill>
              </a:rPr>
              <a:t>Leaders should be bring God’s word – not their own agenda</a:t>
            </a:r>
          </a:p>
          <a:p>
            <a:pPr marL="342900" indent="-342900" eaLnBrk="0" fontAlgn="base" hangingPunct="0">
              <a:spcBef>
                <a:spcPct val="20000"/>
              </a:spcBef>
              <a:spcAft>
                <a:spcPct val="0"/>
              </a:spcAft>
              <a:buNone/>
            </a:pPr>
            <a:r>
              <a:rPr lang="en-US" sz="3200" dirty="0">
                <a:solidFill>
                  <a:schemeClr val="bg1"/>
                </a:solidFill>
              </a:rPr>
              <a:t>Do we recognize that they are bring truth to our lives?</a:t>
            </a:r>
          </a:p>
          <a:p>
            <a:pPr marL="342900" indent="-342900" eaLnBrk="0" fontAlgn="base" hangingPunct="0">
              <a:spcBef>
                <a:spcPct val="20000"/>
              </a:spcBef>
              <a:spcAft>
                <a:spcPct val="0"/>
              </a:spcAft>
              <a:buNone/>
            </a:pPr>
            <a:r>
              <a:rPr lang="en-US" sz="3200" dirty="0">
                <a:solidFill>
                  <a:schemeClr val="bg1"/>
                </a:solidFill>
              </a:rPr>
              <a:t>Do we realize that sometimes our problem isn’t with the leader at all?</a:t>
            </a:r>
          </a:p>
          <a:p>
            <a:pPr marL="342900" indent="-342900" eaLnBrk="0" fontAlgn="base" hangingPunct="0">
              <a:spcBef>
                <a:spcPct val="20000"/>
              </a:spcBef>
              <a:spcAft>
                <a:spcPct val="0"/>
              </a:spcAft>
              <a:buNone/>
            </a:pPr>
            <a:r>
              <a:rPr lang="en-US" sz="3200" dirty="0">
                <a:solidFill>
                  <a:schemeClr val="bg1"/>
                </a:solidFill>
              </a:rPr>
              <a:t>Do we truly appreciate this about them?</a:t>
            </a:r>
          </a:p>
          <a:p>
            <a:pPr marL="342900" indent="-342900" eaLnBrk="0" fontAlgn="base" hangingPunct="0">
              <a:spcBef>
                <a:spcPct val="20000"/>
              </a:spcBef>
              <a:spcAft>
                <a:spcPct val="0"/>
              </a:spcAft>
              <a:buNone/>
            </a:pPr>
            <a:endParaRPr lang="en-US" sz="3200" dirty="0">
              <a:solidFill>
                <a:schemeClr val="bg1"/>
              </a:solidFill>
            </a:endParaRPr>
          </a:p>
        </p:txBody>
      </p:sp>
    </p:spTree>
    <p:extLst>
      <p:ext uri="{BB962C8B-B14F-4D97-AF65-F5344CB8AC3E}">
        <p14:creationId xmlns:p14="http://schemas.microsoft.com/office/powerpoint/2010/main" val="69140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Introduction</a:t>
            </a:r>
          </a:p>
        </p:txBody>
      </p:sp>
      <p:sp>
        <p:nvSpPr>
          <p:cNvPr id="3" name="Content Placeholder 2"/>
          <p:cNvSpPr>
            <a:spLocks noGrp="1"/>
          </p:cNvSpPr>
          <p:nvPr>
            <p:ph idx="1"/>
          </p:nvPr>
        </p:nvSpPr>
        <p:spPr/>
        <p:txBody>
          <a:bodyPr>
            <a:normAutofit lnSpcReduction="10000"/>
          </a:bodyPr>
          <a:lstStyle/>
          <a:p>
            <a:pPr marL="800100" lvl="1"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r>
              <a:rPr lang="en-US" sz="3200" dirty="0">
                <a:solidFill>
                  <a:schemeClr val="bg1"/>
                </a:solidFill>
              </a:rPr>
              <a:t>Written to a very new church in the city of Thessalonica </a:t>
            </a:r>
          </a:p>
          <a:p>
            <a:pPr lvl="0" eaLnBrk="0" fontAlgn="base" hangingPunct="0">
              <a:spcBef>
                <a:spcPct val="20000"/>
              </a:spcBef>
              <a:spcAft>
                <a:spcPct val="0"/>
              </a:spcAft>
              <a:buFontTx/>
              <a:buChar char="-"/>
            </a:pPr>
            <a:r>
              <a:rPr lang="en-US" sz="3200" dirty="0">
                <a:solidFill>
                  <a:schemeClr val="bg1"/>
                </a:solidFill>
              </a:rPr>
              <a:t>Paul is enthusiastic about how well they are doing</a:t>
            </a:r>
          </a:p>
          <a:p>
            <a:pPr lvl="0" eaLnBrk="0" fontAlgn="base" hangingPunct="0">
              <a:spcBef>
                <a:spcPct val="20000"/>
              </a:spcBef>
              <a:spcAft>
                <a:spcPct val="0"/>
              </a:spcAft>
              <a:buFontTx/>
              <a:buChar char="-"/>
            </a:pPr>
            <a:r>
              <a:rPr lang="en-US" sz="3200" dirty="0">
                <a:solidFill>
                  <a:schemeClr val="bg1"/>
                </a:solidFill>
              </a:rPr>
              <a:t>He writes to both encourage them and to provide guidance so this great thing continues</a:t>
            </a:r>
          </a:p>
          <a:p>
            <a:pPr lvl="0" eaLnBrk="0" fontAlgn="base" hangingPunct="0">
              <a:spcBef>
                <a:spcPct val="20000"/>
              </a:spcBef>
              <a:spcAft>
                <a:spcPct val="0"/>
              </a:spcAft>
              <a:buFontTx/>
              <a:buChar char="-"/>
            </a:pPr>
            <a:r>
              <a:rPr lang="en-US" sz="3200" dirty="0">
                <a:solidFill>
                  <a:schemeClr val="bg1"/>
                </a:solidFill>
              </a:rPr>
              <a:t>Our passage begins the last section of the letter which some have called “Christian Conduct”</a:t>
            </a:r>
          </a:p>
          <a:p>
            <a:pPr marL="457200" lvl="1" indent="0" eaLnBrk="0" fontAlgn="base" hangingPunct="0">
              <a:spcBef>
                <a:spcPct val="20000"/>
              </a:spcBef>
              <a:spcAft>
                <a:spcPct val="0"/>
              </a:spcAft>
              <a:buNone/>
            </a:pPr>
            <a:r>
              <a:rPr lang="en-US" sz="2800" dirty="0">
                <a:solidFill>
                  <a:schemeClr val="bg1"/>
                </a:solidFill>
              </a:rPr>
              <a:t>… </a:t>
            </a:r>
            <a:r>
              <a:rPr lang="en-US" sz="3200" dirty="0">
                <a:solidFill>
                  <a:schemeClr val="bg1"/>
                </a:solidFill>
              </a:rPr>
              <a:t>how we should live in light of what is true that will result in having a great church</a:t>
            </a: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89214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a:t>
            </a:r>
            <a:r>
              <a:rPr lang="en-US" sz="3200" u="sng" dirty="0">
                <a:solidFill>
                  <a:schemeClr val="bg1"/>
                </a:solidFill>
              </a:rPr>
              <a:t>that you esteem them very highly in love because of their work. Live in peace with one another. </a:t>
            </a:r>
          </a:p>
        </p:txBody>
      </p:sp>
    </p:spTree>
    <p:extLst>
      <p:ext uri="{BB962C8B-B14F-4D97-AF65-F5344CB8AC3E}">
        <p14:creationId xmlns:p14="http://schemas.microsoft.com/office/powerpoint/2010/main" val="3441205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a:t>
            </a:r>
            <a:r>
              <a:rPr lang="en-US" sz="3200" u="sng" dirty="0">
                <a:solidFill>
                  <a:schemeClr val="bg1"/>
                </a:solidFill>
              </a:rPr>
              <a:t>that you esteem them very highly </a:t>
            </a:r>
            <a:r>
              <a:rPr lang="en-US" sz="3200" dirty="0">
                <a:solidFill>
                  <a:schemeClr val="bg1"/>
                </a:solidFill>
              </a:rPr>
              <a:t>in love because of their work. Live in peace with one another. </a:t>
            </a:r>
          </a:p>
        </p:txBody>
      </p:sp>
    </p:spTree>
    <p:extLst>
      <p:ext uri="{BB962C8B-B14F-4D97-AF65-F5344CB8AC3E}">
        <p14:creationId xmlns:p14="http://schemas.microsoft.com/office/powerpoint/2010/main" val="2929431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a:t>
            </a:r>
            <a:r>
              <a:rPr lang="en-US" sz="3200" u="sng" dirty="0">
                <a:solidFill>
                  <a:schemeClr val="bg1"/>
                </a:solidFill>
              </a:rPr>
              <a:t>that you esteem them very highly </a:t>
            </a:r>
            <a:r>
              <a:rPr lang="en-US" sz="3200" dirty="0">
                <a:solidFill>
                  <a:schemeClr val="bg1"/>
                </a:solidFill>
              </a:rPr>
              <a:t>in love because of their work. Live in peace with one another. </a:t>
            </a:r>
          </a:p>
        </p:txBody>
      </p:sp>
      <p:sp>
        <p:nvSpPr>
          <p:cNvPr id="4" name="Speech Bubble: Rectangle with Corners Rounded 3">
            <a:extLst>
              <a:ext uri="{FF2B5EF4-FFF2-40B4-BE49-F238E27FC236}">
                <a16:creationId xmlns:a16="http://schemas.microsoft.com/office/drawing/2014/main" xmlns="" id="{1DB7364B-7E57-42A6-9F6C-A2B3181712FC}"/>
              </a:ext>
            </a:extLst>
          </p:cNvPr>
          <p:cNvSpPr/>
          <p:nvPr/>
        </p:nvSpPr>
        <p:spPr>
          <a:xfrm>
            <a:off x="3556000" y="4521200"/>
            <a:ext cx="8636000" cy="2336800"/>
          </a:xfrm>
          <a:prstGeom prst="wedgeRoundRectCallout">
            <a:avLst>
              <a:gd name="adj1" fmla="val 31001"/>
              <a:gd name="adj2" fmla="val -105760"/>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Consider them worthy of honor</a:t>
            </a:r>
          </a:p>
          <a:p>
            <a:r>
              <a:rPr lang="en-US" sz="3200" b="1" dirty="0">
                <a:solidFill>
                  <a:schemeClr val="tx1"/>
                </a:solidFill>
              </a:rPr>
              <a:t>There is a nobility about these people and way of life</a:t>
            </a:r>
          </a:p>
          <a:p>
            <a:r>
              <a:rPr lang="en-US" sz="3200" b="1" dirty="0">
                <a:solidFill>
                  <a:schemeClr val="tx1"/>
                </a:solidFill>
              </a:rPr>
              <a:t>The opposite of taking them for granted </a:t>
            </a:r>
          </a:p>
        </p:txBody>
      </p:sp>
    </p:spTree>
    <p:extLst>
      <p:ext uri="{BB962C8B-B14F-4D97-AF65-F5344CB8AC3E}">
        <p14:creationId xmlns:p14="http://schemas.microsoft.com/office/powerpoint/2010/main" val="38079248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a:t>
            </a:r>
            <a:r>
              <a:rPr lang="en-US" sz="3200" u="sng" dirty="0">
                <a:solidFill>
                  <a:schemeClr val="bg1"/>
                </a:solidFill>
              </a:rPr>
              <a:t> in love </a:t>
            </a:r>
            <a:r>
              <a:rPr lang="en-US" sz="3200" dirty="0">
                <a:solidFill>
                  <a:schemeClr val="bg1"/>
                </a:solidFill>
              </a:rPr>
              <a:t>because of their work. Live in peace with one another. </a:t>
            </a:r>
          </a:p>
        </p:txBody>
      </p:sp>
      <p:sp>
        <p:nvSpPr>
          <p:cNvPr id="4" name="Speech Bubble: Rectangle with Corners Rounded 3">
            <a:extLst>
              <a:ext uri="{FF2B5EF4-FFF2-40B4-BE49-F238E27FC236}">
                <a16:creationId xmlns:a16="http://schemas.microsoft.com/office/drawing/2014/main" xmlns="" id="{4F7D7042-F330-406A-9B97-AA4E16EAF761}"/>
              </a:ext>
            </a:extLst>
          </p:cNvPr>
          <p:cNvSpPr/>
          <p:nvPr/>
        </p:nvSpPr>
        <p:spPr>
          <a:xfrm>
            <a:off x="3992880" y="4541520"/>
            <a:ext cx="5527040" cy="2316480"/>
          </a:xfrm>
          <a:prstGeom prst="wedgeRoundRectCallout">
            <a:avLst>
              <a:gd name="adj1" fmla="val -36826"/>
              <a:gd name="adj2" fmla="val -883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Agape</a:t>
            </a:r>
          </a:p>
          <a:p>
            <a:pPr algn="ctr"/>
            <a:r>
              <a:rPr lang="en-US" sz="3600" b="1" dirty="0">
                <a:solidFill>
                  <a:schemeClr val="tx1"/>
                </a:solidFill>
              </a:rPr>
              <a:t>The love Jesus gives us</a:t>
            </a:r>
          </a:p>
        </p:txBody>
      </p:sp>
    </p:spTree>
    <p:extLst>
      <p:ext uri="{BB962C8B-B14F-4D97-AF65-F5344CB8AC3E}">
        <p14:creationId xmlns:p14="http://schemas.microsoft.com/office/powerpoint/2010/main" val="25846778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 in love </a:t>
            </a:r>
            <a:r>
              <a:rPr lang="en-US" sz="3200" u="sng" dirty="0">
                <a:solidFill>
                  <a:schemeClr val="bg1"/>
                </a:solidFill>
              </a:rPr>
              <a:t>because of their work</a:t>
            </a:r>
            <a:r>
              <a:rPr lang="en-US" sz="3200" dirty="0">
                <a:solidFill>
                  <a:schemeClr val="bg1"/>
                </a:solidFill>
              </a:rPr>
              <a:t>. Live in peace with one another. </a:t>
            </a:r>
          </a:p>
        </p:txBody>
      </p:sp>
      <p:sp>
        <p:nvSpPr>
          <p:cNvPr id="4" name="Speech Bubble: Rectangle with Corners Rounded 3">
            <a:extLst>
              <a:ext uri="{FF2B5EF4-FFF2-40B4-BE49-F238E27FC236}">
                <a16:creationId xmlns:a16="http://schemas.microsoft.com/office/drawing/2014/main" xmlns="" id="{D5888CDF-2F3E-402F-9480-7D13910FA482}"/>
              </a:ext>
            </a:extLst>
          </p:cNvPr>
          <p:cNvSpPr/>
          <p:nvPr/>
        </p:nvSpPr>
        <p:spPr>
          <a:xfrm>
            <a:off x="3261360" y="4368800"/>
            <a:ext cx="8930640" cy="2489200"/>
          </a:xfrm>
          <a:prstGeom prst="wedgeRoundRectCallout">
            <a:avLst>
              <a:gd name="adj1" fmla="val -5872"/>
              <a:gd name="adj2" fmla="val -7681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We are to honor them in the love of Christ</a:t>
            </a:r>
          </a:p>
          <a:p>
            <a:pPr algn="ctr"/>
            <a:r>
              <a:rPr lang="en-US" sz="3200" b="1" dirty="0">
                <a:solidFill>
                  <a:schemeClr val="tx1"/>
                </a:solidFill>
              </a:rPr>
              <a:t>Not because of title or position</a:t>
            </a:r>
          </a:p>
          <a:p>
            <a:pPr algn="ctr"/>
            <a:r>
              <a:rPr lang="en-US" sz="3200" b="1" dirty="0">
                <a:solidFill>
                  <a:schemeClr val="tx1"/>
                </a:solidFill>
              </a:rPr>
              <a:t>But because of their service and the way of life</a:t>
            </a:r>
          </a:p>
        </p:txBody>
      </p:sp>
    </p:spTree>
    <p:extLst>
      <p:ext uri="{BB962C8B-B14F-4D97-AF65-F5344CB8AC3E}">
        <p14:creationId xmlns:p14="http://schemas.microsoft.com/office/powerpoint/2010/main" val="1316654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 in love because of their work. </a:t>
            </a:r>
            <a:r>
              <a:rPr lang="en-US" sz="3200" u="sng" dirty="0">
                <a:solidFill>
                  <a:schemeClr val="bg1"/>
                </a:solidFill>
              </a:rPr>
              <a:t>Live in peace with one another. </a:t>
            </a:r>
          </a:p>
        </p:txBody>
      </p:sp>
      <p:sp>
        <p:nvSpPr>
          <p:cNvPr id="4" name="Rectangle: Rounded Corners 3">
            <a:extLst>
              <a:ext uri="{FF2B5EF4-FFF2-40B4-BE49-F238E27FC236}">
                <a16:creationId xmlns:a16="http://schemas.microsoft.com/office/drawing/2014/main" xmlns="" id="{958CE034-3F71-48B7-A3DA-B760DD4331F9}"/>
              </a:ext>
            </a:extLst>
          </p:cNvPr>
          <p:cNvSpPr/>
          <p:nvPr/>
        </p:nvSpPr>
        <p:spPr>
          <a:xfrm>
            <a:off x="4348480" y="3657600"/>
            <a:ext cx="7843520" cy="3200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We are not as good at this as we should be</a:t>
            </a:r>
          </a:p>
          <a:p>
            <a:endParaRPr lang="en-US" sz="3200" b="1" dirty="0">
              <a:solidFill>
                <a:schemeClr val="tx1"/>
              </a:solidFill>
            </a:endParaRPr>
          </a:p>
          <a:p>
            <a:pPr algn="ctr"/>
            <a:endParaRPr lang="en-US" dirty="0"/>
          </a:p>
        </p:txBody>
      </p:sp>
    </p:spTree>
    <p:extLst>
      <p:ext uri="{BB962C8B-B14F-4D97-AF65-F5344CB8AC3E}">
        <p14:creationId xmlns:p14="http://schemas.microsoft.com/office/powerpoint/2010/main" val="18673435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Live in peace with one another </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200" b="1" dirty="0">
                <a:solidFill>
                  <a:schemeClr val="bg1"/>
                </a:solidFill>
              </a:rPr>
              <a:t>We often grumble and critique – behind peoples backs </a:t>
            </a:r>
          </a:p>
          <a:p>
            <a:pPr marL="342900" indent="-342900" eaLnBrk="0" fontAlgn="base" hangingPunct="0">
              <a:spcBef>
                <a:spcPct val="20000"/>
              </a:spcBef>
              <a:spcAft>
                <a:spcPct val="0"/>
              </a:spcAft>
              <a:buNone/>
            </a:pPr>
            <a:r>
              <a:rPr lang="en-US" sz="3200" b="1" dirty="0">
                <a:solidFill>
                  <a:schemeClr val="bg1"/>
                </a:solidFill>
              </a:rPr>
              <a:t>Some times we see things that are not great about people, but neglect seeing what is good and honorable about them</a:t>
            </a:r>
          </a:p>
          <a:p>
            <a:pPr marL="342900" indent="-342900" eaLnBrk="0" fontAlgn="base" hangingPunct="0">
              <a:spcBef>
                <a:spcPct val="20000"/>
              </a:spcBef>
              <a:spcAft>
                <a:spcPct val="0"/>
              </a:spcAft>
              <a:buNone/>
            </a:pPr>
            <a:r>
              <a:rPr lang="en-US" sz="3200" b="1" dirty="0">
                <a:solidFill>
                  <a:schemeClr val="bg1"/>
                </a:solidFill>
              </a:rPr>
              <a:t>Peace doesn’t mean ignore or avoid conflict</a:t>
            </a:r>
          </a:p>
          <a:p>
            <a:pPr marL="342900" indent="-342900" eaLnBrk="0" fontAlgn="base" hangingPunct="0">
              <a:spcBef>
                <a:spcPct val="20000"/>
              </a:spcBef>
              <a:spcAft>
                <a:spcPct val="0"/>
              </a:spcAft>
              <a:buNone/>
            </a:pPr>
            <a:r>
              <a:rPr lang="en-US" sz="3200" b="1" dirty="0">
                <a:solidFill>
                  <a:schemeClr val="bg1"/>
                </a:solidFill>
              </a:rPr>
              <a:t>Peace means speaking the truth and working through conflict the way God would have us… with a correct view of the people (including ourselves)</a:t>
            </a:r>
            <a:endParaRPr lang="en-US" sz="3200" dirty="0">
              <a:solidFill>
                <a:schemeClr val="bg1"/>
              </a:solidFill>
            </a:endParaRPr>
          </a:p>
        </p:txBody>
      </p:sp>
    </p:spTree>
    <p:extLst>
      <p:ext uri="{BB962C8B-B14F-4D97-AF65-F5344CB8AC3E}">
        <p14:creationId xmlns:p14="http://schemas.microsoft.com/office/powerpoint/2010/main" val="390745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Summary</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For Leaders:</a:t>
            </a:r>
          </a:p>
          <a:p>
            <a:pPr lvl="1" eaLnBrk="0" fontAlgn="base" hangingPunct="0">
              <a:spcBef>
                <a:spcPct val="20000"/>
              </a:spcBef>
              <a:spcAft>
                <a:spcPct val="0"/>
              </a:spcAft>
              <a:buFontTx/>
              <a:buChar char="-"/>
            </a:pPr>
            <a:r>
              <a:rPr lang="en-US" sz="3200" dirty="0">
                <a:solidFill>
                  <a:schemeClr val="bg1"/>
                </a:solidFill>
              </a:rPr>
              <a:t>Stewardship, accountability, hard work, true service</a:t>
            </a:r>
          </a:p>
          <a:p>
            <a:pPr lvl="1" eaLnBrk="0" fontAlgn="base" hangingPunct="0">
              <a:spcBef>
                <a:spcPct val="20000"/>
              </a:spcBef>
              <a:spcAft>
                <a:spcPct val="0"/>
              </a:spcAft>
              <a:buFontTx/>
              <a:buChar char="-"/>
            </a:pPr>
            <a:r>
              <a:rPr lang="en-US" sz="3200" dirty="0">
                <a:solidFill>
                  <a:schemeClr val="bg1"/>
                </a:solidFill>
              </a:rPr>
              <a:t>We stand before God, so we can take negative feedback</a:t>
            </a:r>
          </a:p>
          <a:p>
            <a:pPr lvl="1" eaLnBrk="0" fontAlgn="base" hangingPunct="0">
              <a:spcBef>
                <a:spcPct val="20000"/>
              </a:spcBef>
              <a:spcAft>
                <a:spcPct val="0"/>
              </a:spcAft>
              <a:buFontTx/>
              <a:buChar char="-"/>
            </a:pPr>
            <a:r>
              <a:rPr lang="en-US" sz="3200" dirty="0">
                <a:solidFill>
                  <a:schemeClr val="bg1"/>
                </a:solidFill>
              </a:rPr>
              <a:t>If we are not exemplifying the picture given here, we shouldn’t expect to be viewed like this</a:t>
            </a:r>
          </a:p>
          <a:p>
            <a:pPr lvl="1" eaLnBrk="0" fontAlgn="base" hangingPunct="0">
              <a:spcBef>
                <a:spcPct val="20000"/>
              </a:spcBef>
              <a:spcAft>
                <a:spcPct val="0"/>
              </a:spcAft>
              <a:buFontTx/>
              <a:buChar char="-"/>
            </a:pPr>
            <a:r>
              <a:rPr lang="en-US" sz="3200" dirty="0">
                <a:solidFill>
                  <a:schemeClr val="bg1"/>
                </a:solidFill>
              </a:rPr>
              <a:t>With God’s word we instruct and admonish </a:t>
            </a:r>
          </a:p>
          <a:p>
            <a:pPr lvl="1" eaLnBrk="0" fontAlgn="base" hangingPunct="0">
              <a:spcBef>
                <a:spcPct val="20000"/>
              </a:spcBef>
              <a:spcAft>
                <a:spcPct val="0"/>
              </a:spcAft>
              <a:buFontTx/>
              <a:buChar char="-"/>
            </a:pPr>
            <a:r>
              <a:rPr lang="en-US" sz="3200" dirty="0">
                <a:solidFill>
                  <a:schemeClr val="bg1"/>
                </a:solidFill>
              </a:rPr>
              <a:t>no exclusion from being retired </a:t>
            </a:r>
          </a:p>
          <a:p>
            <a:pPr marL="0" lvl="0" indent="0" eaLnBrk="0" fontAlgn="base" hangingPunct="0">
              <a:spcBef>
                <a:spcPct val="20000"/>
              </a:spcBef>
              <a:spcAft>
                <a:spcPct val="0"/>
              </a:spcAft>
              <a:buNone/>
            </a:pPr>
            <a:endParaRPr lang="en-US" sz="3200" dirty="0">
              <a:solidFill>
                <a:schemeClr val="bg1"/>
              </a:solidFill>
            </a:endParaRPr>
          </a:p>
        </p:txBody>
      </p:sp>
    </p:spTree>
    <p:extLst>
      <p:ext uri="{BB962C8B-B14F-4D97-AF65-F5344CB8AC3E}">
        <p14:creationId xmlns:p14="http://schemas.microsoft.com/office/powerpoint/2010/main" val="3357258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Summary</a:t>
            </a:r>
          </a:p>
        </p:txBody>
      </p:sp>
      <p:sp>
        <p:nvSpPr>
          <p:cNvPr id="3" name="Content Placeholder 2"/>
          <p:cNvSpPr>
            <a:spLocks noGrp="1"/>
          </p:cNvSpPr>
          <p:nvPr>
            <p:ph idx="1"/>
          </p:nvPr>
        </p:nvSpPr>
        <p:spPr>
          <a:xfrm>
            <a:off x="838200" y="1825624"/>
            <a:ext cx="10515600" cy="4910455"/>
          </a:xfrm>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For Followers:</a:t>
            </a:r>
          </a:p>
          <a:p>
            <a:pPr lvl="1" eaLnBrk="0" fontAlgn="base" hangingPunct="0">
              <a:spcBef>
                <a:spcPct val="20000"/>
              </a:spcBef>
              <a:spcAft>
                <a:spcPct val="0"/>
              </a:spcAft>
              <a:buFontTx/>
              <a:buChar char="-"/>
            </a:pPr>
            <a:r>
              <a:rPr lang="en-US" sz="3200" dirty="0">
                <a:solidFill>
                  <a:schemeClr val="bg1"/>
                </a:solidFill>
              </a:rPr>
              <a:t>We are to appreciate and esteem these people in love</a:t>
            </a:r>
          </a:p>
          <a:p>
            <a:pPr lvl="1" eaLnBrk="0" fontAlgn="base" hangingPunct="0">
              <a:spcBef>
                <a:spcPct val="20000"/>
              </a:spcBef>
              <a:spcAft>
                <a:spcPct val="0"/>
              </a:spcAft>
              <a:buFontTx/>
              <a:buChar char="-"/>
            </a:pPr>
            <a:r>
              <a:rPr lang="en-US" sz="3200" dirty="0">
                <a:solidFill>
                  <a:schemeClr val="bg1"/>
                </a:solidFill>
              </a:rPr>
              <a:t>Are we overly critical of leaders?</a:t>
            </a:r>
          </a:p>
          <a:p>
            <a:pPr lvl="1" eaLnBrk="0" fontAlgn="base" hangingPunct="0">
              <a:spcBef>
                <a:spcPct val="20000"/>
              </a:spcBef>
              <a:spcAft>
                <a:spcPct val="0"/>
              </a:spcAft>
              <a:buFontTx/>
              <a:buChar char="-"/>
            </a:pPr>
            <a:r>
              <a:rPr lang="en-US" sz="3200" dirty="0">
                <a:solidFill>
                  <a:schemeClr val="bg1"/>
                </a:solidFill>
              </a:rPr>
              <a:t>Do you take their service for granted?</a:t>
            </a:r>
          </a:p>
          <a:p>
            <a:pPr lvl="1" eaLnBrk="0" fontAlgn="base" hangingPunct="0">
              <a:spcBef>
                <a:spcPct val="20000"/>
              </a:spcBef>
              <a:spcAft>
                <a:spcPct val="0"/>
              </a:spcAft>
              <a:buFontTx/>
              <a:buChar char="-"/>
            </a:pPr>
            <a:r>
              <a:rPr lang="en-US" sz="3200" dirty="0">
                <a:solidFill>
                  <a:schemeClr val="bg1"/>
                </a:solidFill>
              </a:rPr>
              <a:t>Do you seek to support and cooperate?</a:t>
            </a:r>
          </a:p>
          <a:p>
            <a:pPr lvl="1" eaLnBrk="0" fontAlgn="base" hangingPunct="0">
              <a:spcBef>
                <a:spcPct val="20000"/>
              </a:spcBef>
              <a:spcAft>
                <a:spcPct val="0"/>
              </a:spcAft>
              <a:buFontTx/>
              <a:buChar char="-"/>
            </a:pPr>
            <a:r>
              <a:rPr lang="en-US" sz="3200" dirty="0">
                <a:solidFill>
                  <a:schemeClr val="bg1"/>
                </a:solidFill>
              </a:rPr>
              <a:t>Do you truly value these people, as noble and honorable men and women who are laying their lives down?</a:t>
            </a:r>
          </a:p>
          <a:p>
            <a:pPr lvl="1" eaLnBrk="0" fontAlgn="base" hangingPunct="0">
              <a:spcBef>
                <a:spcPct val="20000"/>
              </a:spcBef>
              <a:spcAft>
                <a:spcPct val="0"/>
              </a:spcAft>
              <a:buFontTx/>
              <a:buChar char="-"/>
            </a:pPr>
            <a:r>
              <a:rPr lang="en-US" sz="3200" dirty="0">
                <a:solidFill>
                  <a:schemeClr val="bg1"/>
                </a:solidFill>
              </a:rPr>
              <a:t>Do we recognize that often our issues with leaders is really our issue with God.</a:t>
            </a:r>
          </a:p>
        </p:txBody>
      </p:sp>
    </p:spTree>
    <p:extLst>
      <p:ext uri="{BB962C8B-B14F-4D97-AF65-F5344CB8AC3E}">
        <p14:creationId xmlns:p14="http://schemas.microsoft.com/office/powerpoint/2010/main" val="1546702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 in love because of their work. Live in peace with one another. </a:t>
            </a:r>
          </a:p>
        </p:txBody>
      </p:sp>
    </p:spTree>
    <p:extLst>
      <p:ext uri="{BB962C8B-B14F-4D97-AF65-F5344CB8AC3E}">
        <p14:creationId xmlns:p14="http://schemas.microsoft.com/office/powerpoint/2010/main" val="3288172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 in love because of their work. Live in peace with one another. </a:t>
            </a:r>
          </a:p>
        </p:txBody>
      </p:sp>
      <p:sp>
        <p:nvSpPr>
          <p:cNvPr id="4" name="Rectangle: Rounded Corners 3">
            <a:extLst>
              <a:ext uri="{FF2B5EF4-FFF2-40B4-BE49-F238E27FC236}">
                <a16:creationId xmlns:a16="http://schemas.microsoft.com/office/drawing/2014/main" xmlns="" id="{B96DE3DA-0718-41A0-8D51-BC986ADB6724}"/>
              </a:ext>
            </a:extLst>
          </p:cNvPr>
          <p:cNvSpPr/>
          <p:nvPr/>
        </p:nvSpPr>
        <p:spPr>
          <a:xfrm>
            <a:off x="0" y="4061636"/>
            <a:ext cx="12192000" cy="2796363"/>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It is helpful to remember the picture of serving love from Chapter 2</a:t>
            </a:r>
          </a:p>
          <a:p>
            <a:pPr algn="ctr"/>
            <a:endParaRPr lang="en-US" b="1" dirty="0">
              <a:solidFill>
                <a:schemeClr val="tx1"/>
              </a:solidFill>
            </a:endParaRPr>
          </a:p>
          <a:p>
            <a:pPr algn="ctr"/>
            <a:r>
              <a:rPr lang="en-US" sz="3600" b="1" dirty="0">
                <a:solidFill>
                  <a:schemeClr val="tx1"/>
                </a:solidFill>
              </a:rPr>
              <a:t>Paul is both talking about what good leadership looks like and how we should view these leaders</a:t>
            </a:r>
            <a:r>
              <a:rPr lang="en-US" dirty="0">
                <a:solidFill>
                  <a:schemeClr val="tx1"/>
                </a:solidFill>
              </a:rPr>
              <a:t>.</a:t>
            </a:r>
          </a:p>
        </p:txBody>
      </p:sp>
    </p:spTree>
    <p:extLst>
      <p:ext uri="{BB962C8B-B14F-4D97-AF65-F5344CB8AC3E}">
        <p14:creationId xmlns:p14="http://schemas.microsoft.com/office/powerpoint/2010/main" val="2665089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 in love because of their work. </a:t>
            </a:r>
            <a:r>
              <a:rPr lang="en-US" sz="3200" u="sng" dirty="0">
                <a:solidFill>
                  <a:schemeClr val="bg1"/>
                </a:solidFill>
              </a:rPr>
              <a:t>Live in peace with one another. </a:t>
            </a:r>
          </a:p>
        </p:txBody>
      </p:sp>
      <p:sp>
        <p:nvSpPr>
          <p:cNvPr id="4" name="Speech Bubble: Rectangle with Corners Rounded 3">
            <a:extLst>
              <a:ext uri="{FF2B5EF4-FFF2-40B4-BE49-F238E27FC236}">
                <a16:creationId xmlns:a16="http://schemas.microsoft.com/office/drawing/2014/main" xmlns="" id="{9B31055E-7DEE-4C07-B094-2F4966FA3265}"/>
              </a:ext>
            </a:extLst>
          </p:cNvPr>
          <p:cNvSpPr/>
          <p:nvPr/>
        </p:nvSpPr>
        <p:spPr>
          <a:xfrm>
            <a:off x="0" y="5099901"/>
            <a:ext cx="8644270" cy="1758099"/>
          </a:xfrm>
          <a:prstGeom prst="wedgeRoundRectCallout">
            <a:avLst>
              <a:gd name="adj1" fmla="val -18324"/>
              <a:gd name="adj2" fmla="val -105718"/>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tx1"/>
                </a:solidFill>
              </a:rPr>
              <a:t>Why would Paul add this?</a:t>
            </a:r>
          </a:p>
          <a:p>
            <a:r>
              <a:rPr lang="en-US" sz="3600" b="1" dirty="0">
                <a:solidFill>
                  <a:schemeClr val="tx1"/>
                </a:solidFill>
              </a:rPr>
              <a:t>Partially a summary statement </a:t>
            </a:r>
          </a:p>
          <a:p>
            <a:endParaRPr lang="en-US" sz="3600" dirty="0"/>
          </a:p>
        </p:txBody>
      </p:sp>
    </p:spTree>
    <p:extLst>
      <p:ext uri="{BB962C8B-B14F-4D97-AF65-F5344CB8AC3E}">
        <p14:creationId xmlns:p14="http://schemas.microsoft.com/office/powerpoint/2010/main" val="3547832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 in love because of their work. </a:t>
            </a:r>
            <a:r>
              <a:rPr lang="en-US" sz="3200" u="sng" dirty="0">
                <a:solidFill>
                  <a:schemeClr val="bg1"/>
                </a:solidFill>
              </a:rPr>
              <a:t>Live in peace with one another. </a:t>
            </a:r>
          </a:p>
        </p:txBody>
      </p:sp>
      <p:sp>
        <p:nvSpPr>
          <p:cNvPr id="4" name="Speech Bubble: Rectangle with Corners Rounded 3">
            <a:extLst>
              <a:ext uri="{FF2B5EF4-FFF2-40B4-BE49-F238E27FC236}">
                <a16:creationId xmlns:a16="http://schemas.microsoft.com/office/drawing/2014/main" xmlns="" id="{9B31055E-7DEE-4C07-B094-2F4966FA3265}"/>
              </a:ext>
            </a:extLst>
          </p:cNvPr>
          <p:cNvSpPr/>
          <p:nvPr/>
        </p:nvSpPr>
        <p:spPr>
          <a:xfrm>
            <a:off x="0" y="5099901"/>
            <a:ext cx="8644270" cy="1758099"/>
          </a:xfrm>
          <a:prstGeom prst="wedgeRoundRectCallout">
            <a:avLst>
              <a:gd name="adj1" fmla="val -18324"/>
              <a:gd name="adj2" fmla="val -105718"/>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tx1"/>
                </a:solidFill>
              </a:rPr>
              <a:t>Why would Paul add this?</a:t>
            </a:r>
          </a:p>
          <a:p>
            <a:r>
              <a:rPr lang="en-US" sz="3600" b="1" dirty="0">
                <a:solidFill>
                  <a:schemeClr val="tx1"/>
                </a:solidFill>
              </a:rPr>
              <a:t>Partially a summary statement </a:t>
            </a:r>
          </a:p>
          <a:p>
            <a:r>
              <a:rPr lang="en-US" sz="3600" b="1" dirty="0">
                <a:solidFill>
                  <a:schemeClr val="tx1"/>
                </a:solidFill>
              </a:rPr>
              <a:t>But also because we often do not</a:t>
            </a:r>
          </a:p>
        </p:txBody>
      </p:sp>
    </p:spTree>
    <p:extLst>
      <p:ext uri="{BB962C8B-B14F-4D97-AF65-F5344CB8AC3E}">
        <p14:creationId xmlns:p14="http://schemas.microsoft.com/office/powerpoint/2010/main" val="620251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 in love because of their work. </a:t>
            </a:r>
            <a:r>
              <a:rPr lang="en-US" sz="3200" u="sng" dirty="0">
                <a:solidFill>
                  <a:schemeClr val="bg1"/>
                </a:solidFill>
              </a:rPr>
              <a:t>Live in peace with one another. </a:t>
            </a:r>
          </a:p>
        </p:txBody>
      </p:sp>
      <p:sp>
        <p:nvSpPr>
          <p:cNvPr id="4" name="Rectangle: Rounded Corners 3">
            <a:extLst>
              <a:ext uri="{FF2B5EF4-FFF2-40B4-BE49-F238E27FC236}">
                <a16:creationId xmlns:a16="http://schemas.microsoft.com/office/drawing/2014/main" xmlns="" id="{52658FAB-7911-47B6-A169-3CBC62106950}"/>
              </a:ext>
            </a:extLst>
          </p:cNvPr>
          <p:cNvSpPr/>
          <p:nvPr/>
        </p:nvSpPr>
        <p:spPr>
          <a:xfrm>
            <a:off x="0" y="1"/>
            <a:ext cx="8898903" cy="685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You know we often get cranky</a:t>
            </a:r>
          </a:p>
          <a:p>
            <a:r>
              <a:rPr lang="en-US" sz="3200" b="1" dirty="0">
                <a:solidFill>
                  <a:schemeClr val="tx1"/>
                </a:solidFill>
              </a:rPr>
              <a:t>As Americans:</a:t>
            </a:r>
          </a:p>
          <a:p>
            <a:r>
              <a:rPr lang="en-US" sz="3200" b="1" dirty="0">
                <a:solidFill>
                  <a:schemeClr val="tx1"/>
                </a:solidFill>
              </a:rPr>
              <a:t>We have a strange relationship with authority and leadership</a:t>
            </a:r>
          </a:p>
          <a:p>
            <a:endParaRPr lang="en-US" sz="3200" dirty="0"/>
          </a:p>
          <a:p>
            <a:endParaRPr lang="en-US" sz="3200" dirty="0"/>
          </a:p>
          <a:p>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2642906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5:12-13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12 But we request of you, brethren, that you appreciate those who diligently labor among you, and have charge over you in the Lord and give you instruction, 13 and that you esteem them very highly in love because of their work. </a:t>
            </a:r>
            <a:r>
              <a:rPr lang="en-US" sz="3200" u="sng" dirty="0">
                <a:solidFill>
                  <a:schemeClr val="bg1"/>
                </a:solidFill>
              </a:rPr>
              <a:t>Live in peace with one another. </a:t>
            </a:r>
          </a:p>
        </p:txBody>
      </p:sp>
      <p:sp>
        <p:nvSpPr>
          <p:cNvPr id="4" name="Rectangle: Rounded Corners 3">
            <a:extLst>
              <a:ext uri="{FF2B5EF4-FFF2-40B4-BE49-F238E27FC236}">
                <a16:creationId xmlns:a16="http://schemas.microsoft.com/office/drawing/2014/main" xmlns="" id="{52658FAB-7911-47B6-A169-3CBC62106950}"/>
              </a:ext>
            </a:extLst>
          </p:cNvPr>
          <p:cNvSpPr/>
          <p:nvPr/>
        </p:nvSpPr>
        <p:spPr>
          <a:xfrm>
            <a:off x="0" y="1"/>
            <a:ext cx="8898903" cy="68580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You know we often get cranky</a:t>
            </a:r>
          </a:p>
          <a:p>
            <a:r>
              <a:rPr lang="en-US" sz="3200" b="1" dirty="0">
                <a:solidFill>
                  <a:schemeClr val="tx1"/>
                </a:solidFill>
              </a:rPr>
              <a:t>As Americans:</a:t>
            </a:r>
          </a:p>
          <a:p>
            <a:r>
              <a:rPr lang="en-US" sz="3200" b="1" dirty="0">
                <a:solidFill>
                  <a:schemeClr val="tx1"/>
                </a:solidFill>
              </a:rPr>
              <a:t>We have a strange relationship with authority and leadership</a:t>
            </a:r>
          </a:p>
          <a:p>
            <a:pPr marL="914400" lvl="1" indent="-457200">
              <a:buFont typeface="Wingdings" panose="05000000000000000000" pitchFamily="2" charset="2"/>
              <a:buChar char="§"/>
            </a:pPr>
            <a:r>
              <a:rPr lang="en-US" sz="3200" b="1" dirty="0">
                <a:solidFill>
                  <a:schemeClr val="tx1"/>
                </a:solidFill>
              </a:rPr>
              <a:t>We started with rebellion against our King and then we had a civil war</a:t>
            </a:r>
          </a:p>
          <a:p>
            <a:pPr marL="914400" lvl="1" indent="-457200">
              <a:buFont typeface="Wingdings" panose="05000000000000000000" pitchFamily="2" charset="2"/>
              <a:buChar char="§"/>
            </a:pPr>
            <a:r>
              <a:rPr lang="en-US" sz="3200" b="1" dirty="0">
                <a:solidFill>
                  <a:schemeClr val="tx1"/>
                </a:solidFill>
              </a:rPr>
              <a:t>We strongly support people we like and denigrate people we don’t</a:t>
            </a:r>
          </a:p>
          <a:p>
            <a:pPr marL="914400" lvl="1" indent="-457200">
              <a:buFont typeface="Wingdings" panose="05000000000000000000" pitchFamily="2" charset="2"/>
              <a:buChar char="§"/>
            </a:pPr>
            <a:r>
              <a:rPr lang="en-US" sz="3200" b="1" dirty="0">
                <a:solidFill>
                  <a:schemeClr val="tx1"/>
                </a:solidFill>
              </a:rPr>
              <a:t>We will bristle at the idea of being controlled and then sometimes blindly follow others</a:t>
            </a:r>
          </a:p>
          <a:p>
            <a:endParaRPr lang="en-US" sz="3200" dirty="0"/>
          </a:p>
        </p:txBody>
      </p:sp>
    </p:spTree>
    <p:extLst>
      <p:ext uri="{BB962C8B-B14F-4D97-AF65-F5344CB8AC3E}">
        <p14:creationId xmlns:p14="http://schemas.microsoft.com/office/powerpoint/2010/main" val="1743596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2683</Words>
  <Application>Microsoft Office PowerPoint</Application>
  <PresentationFormat>Widescreen</PresentationFormat>
  <Paragraphs>211</Paragraphs>
  <Slides>38</Slides>
  <Notes>36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Wingdings</vt:lpstr>
      <vt:lpstr>Office Theme</vt:lpstr>
      <vt:lpstr>Biblical Leadership and Followership</vt:lpstr>
      <vt:lpstr>Make it easier for one another </vt:lpstr>
      <vt:lpstr>Introduction</vt:lpstr>
      <vt:lpstr>1 Thessalonians 5:12-13</vt:lpstr>
      <vt:lpstr>1 Thessalonians 5:12-13</vt:lpstr>
      <vt:lpstr>1 Thessalonians 5:12-13</vt:lpstr>
      <vt:lpstr>1 Thessalonians 5:12-13</vt:lpstr>
      <vt:lpstr>1 Thessalonians 5:12-13</vt:lpstr>
      <vt:lpstr>1 Thessalonians 5:12-13</vt:lpstr>
      <vt:lpstr>1 Thessalonians 5:12-13</vt:lpstr>
      <vt:lpstr>1 Thessalonians 5:12-13</vt:lpstr>
      <vt:lpstr>1 Thessalonians 5:12-13</vt:lpstr>
      <vt:lpstr>1 Thessalonians 5:12-13</vt:lpstr>
      <vt:lpstr>1 Thessalonians 5:12-13</vt:lpstr>
      <vt:lpstr>1 Thessalonians 5:12-13</vt:lpstr>
      <vt:lpstr>1 Thessalonians 5:12-13</vt:lpstr>
      <vt:lpstr>1 Thessalonians 5:12-13</vt:lpstr>
      <vt:lpstr>1 Thessalonians 5:12-13</vt:lpstr>
      <vt:lpstr>1 Thessalonians 5:12-13</vt:lpstr>
      <vt:lpstr>We are to appreciate </vt:lpstr>
      <vt:lpstr>1 Thessalonians 5:12-13</vt:lpstr>
      <vt:lpstr>1 Thessalonians 5:12-13</vt:lpstr>
      <vt:lpstr>1 Thessalonians 5:12-13</vt:lpstr>
      <vt:lpstr>1 Thessalonians 5:12-13</vt:lpstr>
      <vt:lpstr>1 Thessalonians 5:12-13</vt:lpstr>
      <vt:lpstr>We are to appreciate </vt:lpstr>
      <vt:lpstr>1 Thessalonians 5:12-13</vt:lpstr>
      <vt:lpstr>1 Thessalonians 5:12-13</vt:lpstr>
      <vt:lpstr>We are to appreciate </vt:lpstr>
      <vt:lpstr>1 Thessalonians 5:12-13</vt:lpstr>
      <vt:lpstr>1 Thessalonians 5:12-13</vt:lpstr>
      <vt:lpstr>1 Thessalonians 5:12-13</vt:lpstr>
      <vt:lpstr>1 Thessalonians 5:12-13</vt:lpstr>
      <vt:lpstr>1 Thessalonians 5:12-13</vt:lpstr>
      <vt:lpstr>1 Thessalonians 5:12-13</vt:lpstr>
      <vt:lpstr>Live in peace with one another </vt:lpstr>
      <vt:lpstr>Summary</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2023-09-18T15:57:03Z</dcterms:created>
  <dcterms:modified xsi:type="dcterms:W3CDTF">2023-09-18T15:57:16Z</dcterms:modified>
</cp:coreProperties>
</file>