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81"/>
  </p:notesMasterIdLst>
  <p:sldIdLst>
    <p:sldId id="1273" r:id="rId2"/>
    <p:sldId id="7432" r:id="rId3"/>
    <p:sldId id="7436" r:id="rId4"/>
    <p:sldId id="7472" r:id="rId5"/>
    <p:sldId id="7568" r:id="rId6"/>
    <p:sldId id="7471" r:id="rId7"/>
    <p:sldId id="7477" r:id="rId8"/>
    <p:sldId id="7583" r:id="rId9"/>
    <p:sldId id="7535" r:id="rId10"/>
    <p:sldId id="7528" r:id="rId11"/>
    <p:sldId id="7529" r:id="rId12"/>
    <p:sldId id="7474" r:id="rId13"/>
    <p:sldId id="7545" r:id="rId14"/>
    <p:sldId id="7546" r:id="rId15"/>
    <p:sldId id="7547" r:id="rId16"/>
    <p:sldId id="7586" r:id="rId17"/>
    <p:sldId id="7475" r:id="rId18"/>
    <p:sldId id="7487" r:id="rId19"/>
    <p:sldId id="7488" r:id="rId20"/>
    <p:sldId id="7489" r:id="rId21"/>
    <p:sldId id="7491" r:id="rId22"/>
    <p:sldId id="7492" r:id="rId23"/>
    <p:sldId id="7536" r:id="rId24"/>
    <p:sldId id="7556" r:id="rId25"/>
    <p:sldId id="7557" r:id="rId26"/>
    <p:sldId id="7495" r:id="rId27"/>
    <p:sldId id="7497" r:id="rId28"/>
    <p:sldId id="7504" r:id="rId29"/>
    <p:sldId id="7537" r:id="rId30"/>
    <p:sldId id="7538" r:id="rId31"/>
    <p:sldId id="7539" r:id="rId32"/>
    <p:sldId id="7541" r:id="rId33"/>
    <p:sldId id="7542" r:id="rId34"/>
    <p:sldId id="7543" r:id="rId35"/>
    <p:sldId id="7548" r:id="rId36"/>
    <p:sldId id="7503" r:id="rId37"/>
    <p:sldId id="7512" r:id="rId38"/>
    <p:sldId id="7558" r:id="rId39"/>
    <p:sldId id="7559" r:id="rId40"/>
    <p:sldId id="7560" r:id="rId41"/>
    <p:sldId id="7575" r:id="rId42"/>
    <p:sldId id="7577" r:id="rId43"/>
    <p:sldId id="7579" r:id="rId44"/>
    <p:sldId id="7584" r:id="rId45"/>
    <p:sldId id="7576" r:id="rId46"/>
    <p:sldId id="7514" r:id="rId47"/>
    <p:sldId id="7515" r:id="rId48"/>
    <p:sldId id="7563" r:id="rId49"/>
    <p:sldId id="7564" r:id="rId50"/>
    <p:sldId id="7565" r:id="rId51"/>
    <p:sldId id="7519" r:id="rId52"/>
    <p:sldId id="7521" r:id="rId53"/>
    <p:sldId id="7522" r:id="rId54"/>
    <p:sldId id="7566" r:id="rId55"/>
    <p:sldId id="7523" r:id="rId56"/>
    <p:sldId id="7570" r:id="rId57"/>
    <p:sldId id="7571" r:id="rId58"/>
    <p:sldId id="7572" r:id="rId59"/>
    <p:sldId id="7573" r:id="rId60"/>
    <p:sldId id="7581" r:id="rId61"/>
    <p:sldId id="7585" r:id="rId62"/>
    <p:sldId id="7567" r:id="rId63"/>
    <p:sldId id="7524" r:id="rId64"/>
    <p:sldId id="7525" r:id="rId65"/>
    <p:sldId id="7551" r:id="rId66"/>
    <p:sldId id="7561" r:id="rId67"/>
    <p:sldId id="7550" r:id="rId68"/>
    <p:sldId id="7578" r:id="rId69"/>
    <p:sldId id="7549" r:id="rId70"/>
    <p:sldId id="7552" r:id="rId71"/>
    <p:sldId id="7553" r:id="rId72"/>
    <p:sldId id="7554" r:id="rId73"/>
    <p:sldId id="7437" r:id="rId74"/>
    <p:sldId id="7582" r:id="rId75"/>
    <p:sldId id="7580" r:id="rId76"/>
    <p:sldId id="7433" r:id="rId77"/>
    <p:sldId id="7442" r:id="rId78"/>
    <p:sldId id="7398" r:id="rId79"/>
    <p:sldId id="6665" r:id="rId80"/>
  </p:sldIdLst>
  <p:sldSz cx="10160000" cy="5715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4000" kern="1200">
        <a:solidFill>
          <a:srgbClr val="ECECEC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5400"/>
    <a:srgbClr val="B85C00"/>
    <a:srgbClr val="C06000"/>
    <a:srgbClr val="005AB4"/>
    <a:srgbClr val="4D4D4D"/>
    <a:srgbClr val="595959"/>
    <a:srgbClr val="000064"/>
    <a:srgbClr val="640000"/>
    <a:srgbClr val="006400"/>
    <a:srgbClr val="007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66497B-E25C-4191-894B-DCFA0E7D0347}" v="7" dt="2018-09-28T14:28:15.9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1" autoAdjust="0"/>
    <p:restoredTop sz="83724" autoAdjust="0"/>
  </p:normalViewPr>
  <p:slideViewPr>
    <p:cSldViewPr>
      <p:cViewPr varScale="1">
        <p:scale>
          <a:sx n="65" d="100"/>
          <a:sy n="65" d="100"/>
        </p:scale>
        <p:origin x="1132" y="56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48" y="3216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850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804B121-C697-45FA-8785-47E93EACA3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B94BAA-DF7B-4B17-9FE3-C4A1D4F7BEEE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1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957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85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557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940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311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150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32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604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998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803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41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66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79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341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368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456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7850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607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3989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5436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63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2433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9552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AA91A-840B-400E-8836-D9A384A456C7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78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BB6113-3CB8-4FE6-8F99-971F181A6A24}" type="slidenum">
              <a:rPr lang="en-US" smtClean="0">
                <a:latin typeface="Times New Roman" pitchFamily="18" charset="0"/>
                <a:ea typeface="ＭＳ Ｐゴシック" pitchFamily="34" charset="-128"/>
              </a:rPr>
              <a:pPr>
                <a:defRPr/>
              </a:pPr>
              <a:t>79</a:t>
            </a:fld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977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530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29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97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193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04B121-C697-45FA-8785-47E93EACA35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89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667" y="1775356"/>
            <a:ext cx="8465457" cy="12250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1335" y="3238500"/>
            <a:ext cx="8297333" cy="1460500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28" name="Picture 4" descr="Image result for airplane mode icon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2450" y="4999264"/>
            <a:ext cx="666750" cy="666750"/>
          </a:xfrm>
          <a:prstGeom prst="rect">
            <a:avLst/>
          </a:prstGeom>
          <a:solidFill>
            <a:schemeClr val="bg2">
              <a:alpha val="82000"/>
            </a:schemeClr>
          </a:solidFill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10160000" cy="5715000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0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63500"/>
            <a:ext cx="9990667" cy="6985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0160000" cy="5715000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4921250"/>
            <a:ext cx="9990667" cy="6985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4298" y="190500"/>
            <a:ext cx="9906000" cy="46355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op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0160000" cy="5715000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000" dirty="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127000"/>
            <a:ext cx="9990667" cy="6985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4298" y="952500"/>
            <a:ext cx="9906000" cy="46355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" y="889000"/>
            <a:ext cx="48006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889000"/>
            <a:ext cx="4834467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702" y="114300"/>
            <a:ext cx="9905344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702" y="1279261"/>
            <a:ext cx="487009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702" y="1812396"/>
            <a:ext cx="4870098" cy="3788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6201" y="1279261"/>
            <a:ext cx="488284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6201" y="1812396"/>
            <a:ext cx="4882848" cy="3788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3" y="227541"/>
            <a:ext cx="3342570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3"/>
            <a:ext cx="5679722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3" y="1195919"/>
            <a:ext cx="3342570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3"/>
            <a:ext cx="60960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 Text Without Sub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1354667" y="4953000"/>
            <a:ext cx="8636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endParaRPr lang="en-US" sz="4800" kern="0" dirty="0">
              <a:solidFill>
                <a:schemeClr val="bg1"/>
              </a:solidFill>
              <a:latin typeface="+mj-lt"/>
              <a:ea typeface="MS PGothic" pitchFamily="34" charset="-128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51600" y="5088030"/>
            <a:ext cx="3539067" cy="535531"/>
          </a:xfrm>
        </p:spPr>
        <p:txBody>
          <a:bodyPr anchor="b" anchorCtr="0">
            <a:noAutofit/>
          </a:bodyPr>
          <a:lstStyle>
            <a:lvl1pPr algn="r">
              <a:lnSpc>
                <a:spcPct val="80000"/>
              </a:lnSpc>
              <a:defRPr sz="3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Chapter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9334" y="114300"/>
            <a:ext cx="9821333" cy="48387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/>
              <a:t>Verses go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95167" y="127000"/>
            <a:ext cx="2095500" cy="5397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8667" y="127000"/>
            <a:ext cx="6117167" cy="5397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 Text With Sub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51600" y="5080002"/>
            <a:ext cx="3539067" cy="544286"/>
          </a:xfrm>
        </p:spPr>
        <p:txBody>
          <a:bodyPr wrap="square" anchor="b" anchorCtr="0">
            <a:noAutofit/>
          </a:bodyPr>
          <a:lstStyle>
            <a:lvl1pPr algn="r">
              <a:lnSpc>
                <a:spcPct val="80000"/>
              </a:lnSpc>
              <a:defRPr sz="3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Chapter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9334" y="114300"/>
            <a:ext cx="9821333" cy="48387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/>
              <a:t>Verses go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69335" y="5080002"/>
            <a:ext cx="7425265" cy="544286"/>
          </a:xfrm>
        </p:spPr>
        <p:txBody>
          <a:bodyPr anchor="b" anchorCtr="0"/>
          <a:lstStyle>
            <a:lvl1pPr algn="l">
              <a:defRPr sz="3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 err="1"/>
              <a:t>Subpoint</a:t>
            </a:r>
            <a:r>
              <a:rPr lang="en-US" dirty="0"/>
              <a:t> goes here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Full Screen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0160000" cy="5715000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0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0500" y="99218"/>
            <a:ext cx="7768167" cy="624682"/>
          </a:xfrm>
        </p:spPr>
        <p:txBody>
          <a:bodyPr anchor="t"/>
          <a:lstStyle>
            <a:lvl1pPr algn="ctr">
              <a:defRPr sz="4000" b="0"/>
            </a:lvl1pPr>
          </a:lstStyle>
          <a:p>
            <a:r>
              <a:rPr lang="en-US" dirty="0"/>
              <a:t>Author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128000" y="79376"/>
            <a:ext cx="1883833" cy="1939925"/>
          </a:xfrm>
        </p:spPr>
        <p:txBody>
          <a:bodyPr/>
          <a:lstStyle>
            <a:lvl1pPr marL="0" indent="0" algn="ctr">
              <a:buNone/>
              <a:defRPr sz="28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Picture of source being quoted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69334" y="2095500"/>
            <a:ext cx="9821333" cy="3505200"/>
          </a:xfrm>
        </p:spPr>
        <p:txBody>
          <a:bodyPr/>
          <a:lstStyle>
            <a:lvl1pPr marL="228600" indent="-228600">
              <a:lnSpc>
                <a:spcPct val="90000"/>
              </a:lnSpc>
              <a:buNone/>
              <a:defRPr sz="3600" baseline="0">
                <a:latin typeface="Georg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Quote goes here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69333" y="1143002"/>
            <a:ext cx="7792142" cy="876299"/>
          </a:xfrm>
        </p:spPr>
        <p:txBody>
          <a:bodyPr/>
          <a:lstStyle>
            <a:lvl1pPr marL="0" indent="0" algn="ctr">
              <a:lnSpc>
                <a:spcPct val="90000"/>
              </a:lnSpc>
              <a:buNone/>
              <a:defRPr sz="1800" i="1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Bibliographic info for quote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169333" y="745068"/>
            <a:ext cx="7792142" cy="436033"/>
          </a:xfrm>
        </p:spPr>
        <p:txBody>
          <a:bodyPr/>
          <a:lstStyle>
            <a:lvl1pPr marL="0" indent="0" algn="ctr">
              <a:lnSpc>
                <a:spcPct val="90000"/>
              </a:lnSpc>
              <a:buNone/>
              <a:defRPr sz="2000" i="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Who is this person (incl. worldview)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 Text - Papyr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papyrus scroll background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694" r="8418"/>
          <a:stretch/>
        </p:blipFill>
        <p:spPr bwMode="auto">
          <a:xfrm>
            <a:off x="26308" y="-21772"/>
            <a:ext cx="10109200" cy="57531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1354667" y="4953000"/>
            <a:ext cx="8636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endParaRPr lang="en-US" sz="4800" kern="0" dirty="0">
              <a:solidFill>
                <a:schemeClr val="bg1"/>
              </a:solidFill>
              <a:latin typeface="+mj-lt"/>
              <a:ea typeface="MS PGothic" pitchFamily="34" charset="-128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51600" y="5077870"/>
            <a:ext cx="3539067" cy="535531"/>
          </a:xfrm>
        </p:spPr>
        <p:txBody>
          <a:bodyPr anchor="b" anchorCtr="0">
            <a:noAutofit/>
          </a:bodyPr>
          <a:lstStyle>
            <a:lvl1pPr algn="r">
              <a:lnSpc>
                <a:spcPct val="80000"/>
              </a:lnSpc>
              <a:defRPr sz="3600" b="1" baseline="0">
                <a:solidFill>
                  <a:schemeClr val="tx1"/>
                </a:solidFill>
                <a:latin typeface="Papyrus" panose="03070502060502030205" pitchFamily="66" charset="0"/>
              </a:defRPr>
            </a:lvl1pPr>
          </a:lstStyle>
          <a:p>
            <a:r>
              <a:rPr lang="en-US" dirty="0"/>
              <a:t>Chapter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7000" y="190500"/>
            <a:ext cx="9906000" cy="4762500"/>
          </a:xfrm>
        </p:spPr>
        <p:txBody>
          <a:bodyPr/>
          <a:lstStyle>
            <a:lvl1pPr>
              <a:buNone/>
              <a:defRPr b="1">
                <a:solidFill>
                  <a:schemeClr val="tx1"/>
                </a:solidFill>
                <a:latin typeface="Papyrus" panose="03070502060502030205" pitchFamily="66" charset="0"/>
              </a:defRPr>
            </a:lvl1pPr>
            <a:lvl2pPr>
              <a:defRPr b="1">
                <a:solidFill>
                  <a:schemeClr val="tx1"/>
                </a:solidFill>
                <a:latin typeface="Papyrus" panose="03070502060502030205" pitchFamily="66" charset="0"/>
              </a:defRPr>
            </a:lvl2pPr>
            <a:lvl3pPr>
              <a:defRPr b="1">
                <a:solidFill>
                  <a:schemeClr val="tx1"/>
                </a:solidFill>
                <a:latin typeface="Papyrus" panose="03070502060502030205" pitchFamily="66" charset="0"/>
              </a:defRPr>
            </a:lvl3pPr>
            <a:lvl4pPr>
              <a:defRPr b="1">
                <a:solidFill>
                  <a:schemeClr val="tx1"/>
                </a:solidFill>
                <a:latin typeface="Papyrus" panose="03070502060502030205" pitchFamily="66" charset="0"/>
              </a:defRPr>
            </a:lvl4pPr>
            <a:lvl5pPr>
              <a:defRPr b="1">
                <a:solidFill>
                  <a:schemeClr val="tx1"/>
                </a:solidFill>
                <a:latin typeface="Papyrus" panose="03070502060502030205" pitchFamily="66" charset="0"/>
              </a:defRPr>
            </a:lvl5pPr>
          </a:lstStyle>
          <a:p>
            <a:pPr lvl="0"/>
            <a:r>
              <a:rPr lang="en-US" dirty="0"/>
              <a:t>Verses go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490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698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889000"/>
            <a:ext cx="9821333" cy="46355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1354667" y="4953000"/>
            <a:ext cx="8636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endParaRPr lang="en-US" sz="4800" kern="0" dirty="0">
              <a:solidFill>
                <a:schemeClr val="bg1"/>
              </a:solidFill>
              <a:latin typeface="+mj-lt"/>
              <a:ea typeface="MS PGothic" pitchFamily="34" charset="-128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698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889000"/>
            <a:ext cx="9821333" cy="4064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69334" y="5048250"/>
            <a:ext cx="9821333" cy="508000"/>
          </a:xfrm>
        </p:spPr>
        <p:txBody>
          <a:bodyPr anchor="ctr" anchorCtr="0"/>
          <a:lstStyle>
            <a:lvl1pPr algn="r">
              <a:spcBef>
                <a:spcPts val="0"/>
              </a:spcBef>
              <a:defRPr sz="4000"/>
            </a:lvl1pPr>
            <a:lvl5pPr>
              <a:defRPr/>
            </a:lvl5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0160000" cy="5715000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0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10160000" cy="5715000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4921250"/>
            <a:ext cx="9990667" cy="6985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9334" y="127000"/>
            <a:ext cx="9821333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334" y="889000"/>
            <a:ext cx="9821333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9" r:id="rId1"/>
    <p:sldLayoutId id="2147484868" r:id="rId2"/>
    <p:sldLayoutId id="2147484867" r:id="rId3"/>
    <p:sldLayoutId id="2147484861" r:id="rId4"/>
    <p:sldLayoutId id="2147484869" r:id="rId5"/>
    <p:sldLayoutId id="2147484850" r:id="rId6"/>
    <p:sldLayoutId id="2147484860" r:id="rId7"/>
    <p:sldLayoutId id="2147484862" r:id="rId8"/>
    <p:sldLayoutId id="2147484863" r:id="rId9"/>
    <p:sldLayoutId id="2147484865" r:id="rId10"/>
    <p:sldLayoutId id="2147484864" r:id="rId11"/>
    <p:sldLayoutId id="2147484866" r:id="rId12"/>
    <p:sldLayoutId id="2147484851" r:id="rId13"/>
    <p:sldLayoutId id="2147484852" r:id="rId14"/>
    <p:sldLayoutId id="2147484853" r:id="rId15"/>
    <p:sldLayoutId id="2147484854" r:id="rId16"/>
    <p:sldLayoutId id="2147484855" r:id="rId17"/>
    <p:sldLayoutId id="2147484856" r:id="rId18"/>
    <p:sldLayoutId id="2147484857" r:id="rId19"/>
    <p:sldLayoutId id="2147484858" r:id="rId20"/>
    <p:sldLayoutId id="2147484859" r:id="rId2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defRPr sz="3600">
          <a:solidFill>
            <a:schemeClr val="bg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 smtClean="0">
                <a:ea typeface="ＭＳ Ｐゴシック" pitchFamily="34" charset="-128"/>
              </a:rPr>
              <a:t>Enjoying Parenting</a:t>
            </a:r>
            <a:endParaRPr lang="en-US" sz="7200" dirty="0">
              <a:ea typeface="ＭＳ Ｐゴシック" pitchFamily="34" charset="-128"/>
            </a:endParaRP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i="1" dirty="0" smtClean="0">
                <a:ea typeface="ＭＳ Ｐゴシック" pitchFamily="34" charset="-128"/>
              </a:rPr>
              <a:t>Scott Risley</a:t>
            </a:r>
            <a:endParaRPr lang="en-US" sz="4000" i="1" dirty="0"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Ajith</a:t>
            </a:r>
            <a:r>
              <a:rPr lang="en-US" dirty="0" smtClean="0"/>
              <a:t> Fernando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How important it is for children to know that their parents find them delightful and long to see them. This is the way our heavenly Father looks at us…</a:t>
            </a:r>
          </a:p>
          <a:p>
            <a:r>
              <a:rPr lang="en-US" dirty="0"/>
              <a:t>If that is the way the heavenly Father views his children, we have a model for the way earthly parents should view their children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 smtClean="0"/>
              <a:t>Fernando, The Family Life of a Christian Leader, 138</a:t>
            </a:r>
            <a:endParaRPr lang="en-US" dirty="0"/>
          </a:p>
        </p:txBody>
      </p:sp>
      <p:pic>
        <p:nvPicPr>
          <p:cNvPr id="1026" name="Picture 2" descr="Image result for family life of the christian leader fernan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79376"/>
            <a:ext cx="1274233" cy="19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55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Ajith</a:t>
            </a:r>
            <a:r>
              <a:rPr lang="en-US" dirty="0" smtClean="0"/>
              <a:t> Fernando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And because God gave us words as the major way to communicate truth, we must express our delight over our children in </a:t>
            </a:r>
            <a:r>
              <a:rPr lang="en-US" dirty="0" smtClean="0"/>
              <a:t>words…</a:t>
            </a:r>
          </a:p>
          <a:p>
            <a:r>
              <a:rPr lang="en-US" dirty="0"/>
              <a:t>Our children should frequently hear such warm words of affirmation from our lips.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 smtClean="0"/>
              <a:t>Fernando, The Family Life of a Christian Leader, 138</a:t>
            </a:r>
            <a:endParaRPr lang="en-US" dirty="0"/>
          </a:p>
        </p:txBody>
      </p:sp>
      <p:pic>
        <p:nvPicPr>
          <p:cNvPr id="1026" name="Picture 2" descr="Image result for family life of the christian leader fernan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79376"/>
            <a:ext cx="1274233" cy="19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3527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Joy over simply having a child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0302" y="1181099"/>
            <a:ext cx="3258897" cy="4435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79" r="1113" b="8535"/>
          <a:stretch/>
        </p:blipFill>
        <p:spPr>
          <a:xfrm>
            <a:off x="63500" y="1181099"/>
            <a:ext cx="6769100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Joy over simply having a child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" y="889000"/>
            <a:ext cx="7044266" cy="4635500"/>
          </a:xfrm>
        </p:spPr>
        <p:txBody>
          <a:bodyPr/>
          <a:lstStyle/>
          <a:p>
            <a:r>
              <a:rPr lang="en-US" dirty="0" smtClean="0"/>
              <a:t>Sarah </a:t>
            </a:r>
            <a:r>
              <a:rPr lang="en-US" dirty="0"/>
              <a:t>declared, “God has brought me laughter. All who hear about this will laugh with me.” </a:t>
            </a:r>
            <a:r>
              <a:rPr lang="en-US" sz="1800" dirty="0"/>
              <a:t>(Gen </a:t>
            </a:r>
            <a:r>
              <a:rPr lang="en-US" sz="1800" dirty="0" smtClean="0"/>
              <a:t>21:6)</a:t>
            </a:r>
            <a:endParaRPr lang="en-US" dirty="0" smtClean="0"/>
          </a:p>
          <a:p>
            <a:r>
              <a:rPr lang="en-US" dirty="0" smtClean="0"/>
              <a:t>Children </a:t>
            </a:r>
            <a:r>
              <a:rPr lang="en-US" dirty="0"/>
              <a:t>are a gift from the Lord </a:t>
            </a:r>
            <a:r>
              <a:rPr lang="en-US" sz="1800" dirty="0"/>
              <a:t>(Ps. </a:t>
            </a:r>
            <a:r>
              <a:rPr lang="en-US" sz="1800" dirty="0" smtClean="0"/>
              <a:t>127:3)</a:t>
            </a:r>
            <a:endParaRPr lang="en-US" dirty="0"/>
          </a:p>
          <a:p>
            <a:r>
              <a:rPr lang="en-US" dirty="0" smtClean="0"/>
              <a:t>Gratitude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0302" y="1181099"/>
            <a:ext cx="3258897" cy="443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Ajith</a:t>
            </a:r>
            <a:r>
              <a:rPr lang="en-US" dirty="0" smtClean="0"/>
              <a:t> Fernando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arrival of a child brings huge changes in the life of a </a:t>
            </a:r>
            <a:r>
              <a:rPr lang="en-US" dirty="0" smtClean="0"/>
              <a:t>family.</a:t>
            </a:r>
          </a:p>
          <a:p>
            <a:r>
              <a:rPr lang="en-US" dirty="0" smtClean="0"/>
              <a:t>There </a:t>
            </a:r>
            <a:r>
              <a:rPr lang="en-US" dirty="0"/>
              <a:t>are new financial challenges and new strains on the parents, especially the mother. </a:t>
            </a:r>
            <a:endParaRPr lang="en-US" dirty="0" smtClean="0"/>
          </a:p>
          <a:p>
            <a:r>
              <a:rPr lang="en-US" dirty="0" smtClean="0"/>
              <a:t>But </a:t>
            </a:r>
            <a:r>
              <a:rPr lang="en-US" dirty="0"/>
              <a:t>we must never fall into the trap of thinking of this as a burden that damages our lives.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 smtClean="0"/>
              <a:t>Fernando, The Family Life of a Christian Leader, 137</a:t>
            </a:r>
            <a:endParaRPr lang="en-US" dirty="0"/>
          </a:p>
        </p:txBody>
      </p:sp>
      <p:pic>
        <p:nvPicPr>
          <p:cNvPr id="1026" name="Picture 2" descr="Image result for family life of the christian leader fernan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79376"/>
            <a:ext cx="1274233" cy="19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4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Ajith</a:t>
            </a:r>
            <a:r>
              <a:rPr lang="en-US" dirty="0" smtClean="0"/>
              <a:t> Fernando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That attitude will somehow get communicated to our children and do great harm to them. Anything of great value in life is </a:t>
            </a:r>
            <a:r>
              <a:rPr lang="en-US" dirty="0" smtClean="0"/>
              <a:t>costly.</a:t>
            </a:r>
          </a:p>
          <a:p>
            <a:r>
              <a:rPr lang="en-US" dirty="0" smtClean="0"/>
              <a:t>That </a:t>
            </a:r>
            <a:r>
              <a:rPr lang="en-US" dirty="0"/>
              <a:t>is how we look at parenting. It is a great privilege, and we dearly love our children and would not exchange them for anything in this world, even though raising them is a strain.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 smtClean="0"/>
              <a:t>Fernando, The Family Life of a Christian Leader, 137</a:t>
            </a:r>
            <a:endParaRPr lang="en-US" dirty="0"/>
          </a:p>
        </p:txBody>
      </p:sp>
      <p:pic>
        <p:nvPicPr>
          <p:cNvPr id="1026" name="Picture 2" descr="Image result for family life of the christian leader fernan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79376"/>
            <a:ext cx="1274233" cy="19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9867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Joy over simply having a child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" y="889000"/>
            <a:ext cx="7044266" cy="4635500"/>
          </a:xfrm>
        </p:spPr>
        <p:txBody>
          <a:bodyPr/>
          <a:lstStyle/>
          <a:p>
            <a:r>
              <a:rPr lang="en-US" dirty="0" smtClean="0"/>
              <a:t>Sarah </a:t>
            </a:r>
            <a:r>
              <a:rPr lang="en-US" dirty="0"/>
              <a:t>declared, “God has brought me laughter. All who hear about this will laugh with me.” </a:t>
            </a:r>
            <a:r>
              <a:rPr lang="en-US" sz="1800" dirty="0"/>
              <a:t>(Gen </a:t>
            </a:r>
            <a:r>
              <a:rPr lang="en-US" sz="1800" dirty="0" smtClean="0"/>
              <a:t>21:6)</a:t>
            </a:r>
            <a:endParaRPr lang="en-US" dirty="0" smtClean="0"/>
          </a:p>
          <a:p>
            <a:r>
              <a:rPr lang="en-US" dirty="0" smtClean="0"/>
              <a:t>Children </a:t>
            </a:r>
            <a:r>
              <a:rPr lang="en-US" dirty="0"/>
              <a:t>are a gift from the Lord </a:t>
            </a:r>
            <a:r>
              <a:rPr lang="en-US" sz="1800" dirty="0"/>
              <a:t>(Ps. </a:t>
            </a:r>
            <a:r>
              <a:rPr lang="en-US" sz="1800" dirty="0" smtClean="0"/>
              <a:t>127:3)</a:t>
            </a:r>
            <a:endParaRPr lang="en-US" dirty="0"/>
          </a:p>
          <a:p>
            <a:r>
              <a:rPr lang="en-US" dirty="0" smtClean="0"/>
              <a:t>Gratitude</a:t>
            </a:r>
          </a:p>
          <a:p>
            <a:r>
              <a:rPr lang="en-US" dirty="0" smtClean="0"/>
              <a:t>And the joy of giving our kids back to God </a:t>
            </a:r>
            <a:r>
              <a:rPr lang="en-US" sz="2400" dirty="0" smtClean="0"/>
              <a:t>(Hannah, Abraham)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0302" y="1181099"/>
            <a:ext cx="3258897" cy="443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1435100"/>
          </a:xfrm>
        </p:spPr>
        <p:txBody>
          <a:bodyPr/>
          <a:lstStyle/>
          <a:p>
            <a:r>
              <a:rPr lang="en-US" dirty="0" smtClean="0"/>
              <a:t>The Single Greatest Factor in Enjoying Your Children?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1638300"/>
            <a:ext cx="9821333" cy="3886200"/>
          </a:xfrm>
        </p:spPr>
        <p:txBody>
          <a:bodyPr/>
          <a:lstStyle/>
          <a:p>
            <a:r>
              <a:rPr lang="en-US" dirty="0" smtClean="0"/>
              <a:t>Prov. </a:t>
            </a:r>
            <a:r>
              <a:rPr lang="en-US" dirty="0"/>
              <a:t>10:1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wise child </a:t>
            </a:r>
            <a:r>
              <a:rPr lang="en-US" u="sng" dirty="0"/>
              <a:t>brings joy</a:t>
            </a:r>
            <a:r>
              <a:rPr lang="en-US" dirty="0"/>
              <a:t> to a father;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foolish child </a:t>
            </a:r>
            <a:r>
              <a:rPr lang="en-US" u="sng" dirty="0"/>
              <a:t>brings grief</a:t>
            </a:r>
            <a:r>
              <a:rPr lang="en-US" dirty="0"/>
              <a:t> to a mother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1435100"/>
          </a:xfrm>
        </p:spPr>
        <p:txBody>
          <a:bodyPr/>
          <a:lstStyle/>
          <a:p>
            <a:r>
              <a:rPr lang="en-US" dirty="0" smtClean="0"/>
              <a:t>The Single Greatest Factor in Enjoying Your Children?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1638300"/>
            <a:ext cx="9821333" cy="3886200"/>
          </a:xfrm>
        </p:spPr>
        <p:txBody>
          <a:bodyPr/>
          <a:lstStyle/>
          <a:p>
            <a:r>
              <a:rPr lang="en-US" dirty="0" smtClean="0"/>
              <a:t>Prov. </a:t>
            </a:r>
            <a:r>
              <a:rPr lang="en-US" dirty="0"/>
              <a:t>10:1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wise child </a:t>
            </a:r>
            <a:r>
              <a:rPr lang="en-US" u="sng" dirty="0"/>
              <a:t>brings joy</a:t>
            </a:r>
            <a:r>
              <a:rPr lang="en-US" dirty="0"/>
              <a:t> to a father;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foolish child </a:t>
            </a:r>
            <a:r>
              <a:rPr lang="en-US" u="sng" dirty="0"/>
              <a:t>brings grief</a:t>
            </a:r>
            <a:r>
              <a:rPr lang="en-US" dirty="0"/>
              <a:t> to a mother</a:t>
            </a:r>
            <a:r>
              <a:rPr lang="en-US" dirty="0" smtClean="0"/>
              <a:t>.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F1F1F8C-BB0B-4CE6-810C-F12FF8D0EAF8}"/>
              </a:ext>
            </a:extLst>
          </p:cNvPr>
          <p:cNvSpPr/>
          <p:nvPr/>
        </p:nvSpPr>
        <p:spPr bwMode="auto">
          <a:xfrm>
            <a:off x="169335" y="3390900"/>
            <a:ext cx="9821332" cy="2086725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Repeated in ~15 different verses in Proverbs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Prov. 1:8 – My </a:t>
            </a:r>
            <a:r>
              <a:rPr lang="en-US" sz="3600" dirty="0">
                <a:solidFill>
                  <a:schemeClr val="bg1"/>
                </a:solidFill>
              </a:rPr>
              <a:t>child, listen when your father corrects you</a:t>
            </a:r>
            <a:r>
              <a:rPr lang="en-US" sz="3600" dirty="0" smtClean="0">
                <a:solidFill>
                  <a:schemeClr val="bg1"/>
                </a:solidFill>
              </a:rPr>
              <a:t>. Don’t </a:t>
            </a:r>
            <a:r>
              <a:rPr lang="en-US" sz="3600" dirty="0">
                <a:solidFill>
                  <a:schemeClr val="bg1"/>
                </a:solidFill>
              </a:rPr>
              <a:t>neglect your mother’s instruction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2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1435100"/>
          </a:xfrm>
        </p:spPr>
        <p:txBody>
          <a:bodyPr/>
          <a:lstStyle/>
          <a:p>
            <a:r>
              <a:rPr lang="en-US" dirty="0" smtClean="0"/>
              <a:t>The Single Greatest Factor in Enjoying Your Children?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1638300"/>
            <a:ext cx="9821333" cy="3886200"/>
          </a:xfrm>
        </p:spPr>
        <p:txBody>
          <a:bodyPr/>
          <a:lstStyle/>
          <a:p>
            <a:r>
              <a:rPr lang="en-US" dirty="0" smtClean="0"/>
              <a:t>Prov. 15:20 </a:t>
            </a:r>
            <a:r>
              <a:rPr lang="en-US" dirty="0"/>
              <a:t>– </a:t>
            </a:r>
            <a:br>
              <a:rPr lang="en-US" dirty="0"/>
            </a:br>
            <a:r>
              <a:rPr lang="en-US" dirty="0" smtClean="0"/>
              <a:t>Sensible </a:t>
            </a:r>
            <a:r>
              <a:rPr lang="en-US" dirty="0"/>
              <a:t>children </a:t>
            </a:r>
            <a:r>
              <a:rPr lang="en-US" u="sng" dirty="0"/>
              <a:t>bring joy</a:t>
            </a:r>
            <a:r>
              <a:rPr lang="en-US" dirty="0"/>
              <a:t> to their father; foolish children despise their mother.</a:t>
            </a:r>
          </a:p>
        </p:txBody>
      </p:sp>
    </p:spTree>
    <p:extLst>
      <p:ext uri="{BB962C8B-B14F-4D97-AF65-F5344CB8AC3E}">
        <p14:creationId xmlns:p14="http://schemas.microsoft.com/office/powerpoint/2010/main" val="31062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1"/>
          <a:stretch/>
        </p:blipFill>
        <p:spPr>
          <a:xfrm>
            <a:off x="0" y="-38100"/>
            <a:ext cx="10160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1435100"/>
          </a:xfrm>
        </p:spPr>
        <p:txBody>
          <a:bodyPr/>
          <a:lstStyle/>
          <a:p>
            <a:r>
              <a:rPr lang="en-US" dirty="0" smtClean="0"/>
              <a:t>The Single Greatest Factor in Enjoying Your Children?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1638300"/>
            <a:ext cx="9821333" cy="3886200"/>
          </a:xfrm>
        </p:spPr>
        <p:txBody>
          <a:bodyPr/>
          <a:lstStyle/>
          <a:p>
            <a:r>
              <a:rPr lang="en-US" dirty="0" smtClean="0"/>
              <a:t>Prov. 17:21, 25 </a:t>
            </a:r>
            <a:r>
              <a:rPr lang="en-US" dirty="0"/>
              <a:t>– </a:t>
            </a:r>
            <a:br>
              <a:rPr lang="en-US" dirty="0"/>
            </a:br>
            <a:r>
              <a:rPr lang="en-US" dirty="0" smtClean="0"/>
              <a:t>It </a:t>
            </a:r>
            <a:r>
              <a:rPr lang="en-US" dirty="0"/>
              <a:t>is </a:t>
            </a:r>
            <a:r>
              <a:rPr lang="en-US" u="sng" dirty="0"/>
              <a:t>painful</a:t>
            </a:r>
            <a:r>
              <a:rPr lang="en-US" dirty="0"/>
              <a:t> to be the parent of a fool</a:t>
            </a:r>
            <a:r>
              <a:rPr lang="en-US" dirty="0" smtClean="0"/>
              <a:t>;</a:t>
            </a:r>
            <a:br>
              <a:rPr lang="en-US" dirty="0" smtClean="0"/>
            </a:br>
            <a:r>
              <a:rPr lang="en-US" dirty="0" smtClean="0"/>
              <a:t>there </a:t>
            </a:r>
            <a:r>
              <a:rPr lang="en-US" dirty="0"/>
              <a:t>is </a:t>
            </a:r>
            <a:r>
              <a:rPr lang="en-US" u="sng" dirty="0"/>
              <a:t>no joy</a:t>
            </a:r>
            <a:r>
              <a:rPr lang="en-US" dirty="0"/>
              <a:t> for the father of a rebel</a:t>
            </a:r>
            <a:r>
              <a:rPr lang="en-US" dirty="0" smtClean="0"/>
              <a:t>.</a:t>
            </a:r>
          </a:p>
          <a:p>
            <a:r>
              <a:rPr lang="en-US" dirty="0" smtClean="0"/>
              <a:t>	Foolish </a:t>
            </a:r>
            <a:r>
              <a:rPr lang="en-US" dirty="0"/>
              <a:t>children bring </a:t>
            </a:r>
            <a:r>
              <a:rPr lang="en-US" u="sng" dirty="0"/>
              <a:t>grief</a:t>
            </a:r>
            <a:r>
              <a:rPr lang="en-US" dirty="0"/>
              <a:t> to their father</a:t>
            </a:r>
            <a:br>
              <a:rPr lang="en-US" dirty="0"/>
            </a:br>
            <a:r>
              <a:rPr lang="en-US" dirty="0"/>
              <a:t>and </a:t>
            </a:r>
            <a:r>
              <a:rPr lang="en-US" u="sng" dirty="0"/>
              <a:t>bitterness</a:t>
            </a:r>
            <a:r>
              <a:rPr lang="en-US" dirty="0"/>
              <a:t> to the one who gave them birth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3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1435100"/>
          </a:xfrm>
        </p:spPr>
        <p:txBody>
          <a:bodyPr/>
          <a:lstStyle/>
          <a:p>
            <a:r>
              <a:rPr lang="en-US" dirty="0" smtClean="0"/>
              <a:t>The Single Greatest Factor in Enjoying Your Children?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1638300"/>
            <a:ext cx="9821333" cy="3886200"/>
          </a:xfrm>
        </p:spPr>
        <p:txBody>
          <a:bodyPr/>
          <a:lstStyle/>
          <a:p>
            <a:r>
              <a:rPr lang="en-US" dirty="0" smtClean="0"/>
              <a:t>Prov. 19:13 –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 </a:t>
            </a:r>
            <a:r>
              <a:rPr lang="en-US" dirty="0"/>
              <a:t>foolish child is a calamity to a father;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quarrelsome wife is as annoying as constant dripping.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F1F1F8C-BB0B-4CE6-810C-F12FF8D0EAF8}"/>
              </a:ext>
            </a:extLst>
          </p:cNvPr>
          <p:cNvSpPr/>
          <p:nvPr/>
        </p:nvSpPr>
        <p:spPr bwMode="auto">
          <a:xfrm>
            <a:off x="169335" y="3886600"/>
            <a:ext cx="9821332" cy="158812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 err="1" smtClean="0">
                <a:solidFill>
                  <a:schemeClr val="bg1"/>
                </a:solidFill>
              </a:rPr>
              <a:t>Kidner</a:t>
            </a:r>
            <a:r>
              <a:rPr lang="en-US" sz="3600" dirty="0" smtClean="0">
                <a:solidFill>
                  <a:schemeClr val="bg1"/>
                </a:solidFill>
              </a:rPr>
              <a:t>: “Hell or Heaven at Home”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Need to work on the marriage too if you want to enjoy your children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0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97825" y="4229100"/>
            <a:ext cx="8382000" cy="8382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marL="342900" indent="-342900" algn="ctr" eaLnBrk="0" hangingPunct="0">
              <a:spcBef>
                <a:spcPts val="0"/>
              </a:spcBef>
              <a:defRPr/>
            </a:pPr>
            <a:r>
              <a:rPr lang="en-US" sz="4400" kern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Relationship with God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78825" y="3390900"/>
            <a:ext cx="7620000" cy="8382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marL="342900" indent="-342900" algn="ctr" eaLnBrk="0" hangingPunct="0">
              <a:spcBef>
                <a:spcPts val="0"/>
              </a:spcBef>
              <a:defRPr/>
            </a:pPr>
            <a:r>
              <a:rPr lang="en-US" sz="4400" kern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Strong Marriage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83625" y="2552700"/>
            <a:ext cx="7010400" cy="8382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marL="342900" indent="-342900" algn="ctr" eaLnBrk="0" hangingPunct="0">
              <a:spcBef>
                <a:spcPts val="0"/>
              </a:spcBef>
              <a:defRPr/>
            </a:pPr>
            <a:r>
              <a:rPr lang="en-US" sz="4400" kern="0" dirty="0">
                <a:solidFill>
                  <a:schemeClr val="bg1"/>
                </a:solidFill>
                <a:latin typeface="+mn-lt"/>
                <a:ea typeface="ＭＳ Ｐゴシック" charset="-128"/>
              </a:rPr>
              <a:t>Raising Great Kids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88225" y="1176909"/>
            <a:ext cx="6772975" cy="3052191"/>
            <a:chOff x="288225" y="1176909"/>
            <a:chExt cx="6772975" cy="3052191"/>
          </a:xfrm>
        </p:grpSpPr>
        <p:cxnSp>
          <p:nvCxnSpPr>
            <p:cNvPr id="8" name="Straight Arrow Connector 7"/>
            <p:cNvCxnSpPr/>
            <p:nvPr/>
          </p:nvCxnSpPr>
          <p:spPr bwMode="auto">
            <a:xfrm>
              <a:off x="745425" y="1790700"/>
              <a:ext cx="295975" cy="2438400"/>
            </a:xfrm>
            <a:prstGeom prst="straightConnector1">
              <a:avLst/>
            </a:prstGeom>
            <a:solidFill>
              <a:schemeClr val="accent1"/>
            </a:solidFill>
            <a:ln w="412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0" name="Rounded Rectangle 9"/>
            <p:cNvSpPr/>
            <p:nvPr/>
          </p:nvSpPr>
          <p:spPr bwMode="auto">
            <a:xfrm>
              <a:off x="288225" y="1176909"/>
              <a:ext cx="6772975" cy="1089529"/>
            </a:xfrm>
            <a:prstGeom prst="roundRect">
              <a:avLst>
                <a:gd name="adj" fmla="val 0"/>
              </a:avLst>
            </a:prstGeom>
            <a:solidFill>
              <a:srgbClr val="0064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wrap="square" rtlCol="0" anchor="t" anchorCtr="0">
              <a:spAutoFit/>
            </a:bodyPr>
            <a:lstStyle/>
            <a:p>
              <a:pPr marL="174625" indent="-174625">
                <a:lnSpc>
                  <a:spcPct val="90000"/>
                </a:lnSpc>
              </a:pPr>
              <a:r>
                <a:rPr lang="en-US" sz="3600" dirty="0" smtClean="0">
                  <a:solidFill>
                    <a:schemeClr val="bg1"/>
                  </a:solidFill>
                </a:rPr>
                <a:t>You’re trying to teach your kids to build on the right foundation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42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1435100"/>
          </a:xfrm>
        </p:spPr>
        <p:txBody>
          <a:bodyPr/>
          <a:lstStyle/>
          <a:p>
            <a:r>
              <a:rPr lang="en-US" dirty="0" smtClean="0"/>
              <a:t>The Single Greatest Factor in Enjoying Your Children?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1638300"/>
            <a:ext cx="9939866" cy="3886200"/>
          </a:xfrm>
        </p:spPr>
        <p:txBody>
          <a:bodyPr/>
          <a:lstStyle/>
          <a:p>
            <a:r>
              <a:rPr lang="en-US" dirty="0" smtClean="0"/>
              <a:t>Prov. 29:17 –</a:t>
            </a:r>
            <a:r>
              <a:rPr lang="en-US" dirty="0"/>
              <a:t/>
            </a:r>
            <a:br>
              <a:rPr lang="en-US" dirty="0"/>
            </a:br>
            <a:r>
              <a:rPr lang="en-US" u="sng" dirty="0" smtClean="0"/>
              <a:t>Discipline</a:t>
            </a:r>
            <a:r>
              <a:rPr lang="en-US" dirty="0" smtClean="0"/>
              <a:t> </a:t>
            </a:r>
            <a:r>
              <a:rPr lang="en-US" dirty="0"/>
              <a:t>your children, and they will give you </a:t>
            </a:r>
            <a:r>
              <a:rPr lang="en-US" u="sng" dirty="0"/>
              <a:t>peace of mind</a:t>
            </a:r>
            <a:r>
              <a:rPr lang="en-US" dirty="0"/>
              <a:t> and will </a:t>
            </a:r>
            <a:r>
              <a:rPr lang="en-US" u="sng" dirty="0"/>
              <a:t>make your heart glad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125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0"/>
            <a:ext cx="8572500" cy="5715000"/>
          </a:xfrm>
          <a:prstGeom prst="rect">
            <a:avLst/>
          </a:prstGeom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0F1F1F8C-BB0B-4CE6-810C-F12FF8D0EAF8}"/>
              </a:ext>
            </a:extLst>
          </p:cNvPr>
          <p:cNvSpPr/>
          <p:nvPr/>
        </p:nvSpPr>
        <p:spPr bwMode="auto">
          <a:xfrm>
            <a:off x="169333" y="4000500"/>
            <a:ext cx="9821333" cy="158812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Need </a:t>
            </a:r>
            <a:r>
              <a:rPr lang="en-US" sz="3600" dirty="0">
                <a:solidFill>
                  <a:schemeClr val="bg1"/>
                </a:solidFill>
              </a:rPr>
              <a:t>to discipline at </a:t>
            </a:r>
            <a:r>
              <a:rPr lang="en-US" sz="3600" dirty="0" smtClean="0">
                <a:solidFill>
                  <a:schemeClr val="bg1"/>
                </a:solidFill>
              </a:rPr>
              <a:t>times</a:t>
            </a:r>
            <a:endParaRPr lang="en-US" sz="3600" dirty="0">
              <a:solidFill>
                <a:schemeClr val="bg1"/>
              </a:solidFill>
            </a:endParaRPr>
          </a:p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Out of control kids are not going to be very enjoyable</a:t>
            </a:r>
          </a:p>
        </p:txBody>
      </p:sp>
    </p:spTree>
    <p:extLst>
      <p:ext uri="{BB962C8B-B14F-4D97-AF65-F5344CB8AC3E}">
        <p14:creationId xmlns:p14="http://schemas.microsoft.com/office/powerpoint/2010/main" val="13302263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1435100"/>
          </a:xfrm>
        </p:spPr>
        <p:txBody>
          <a:bodyPr/>
          <a:lstStyle/>
          <a:p>
            <a:r>
              <a:rPr lang="en-US" dirty="0" smtClean="0"/>
              <a:t>The Single Greatest Factor in Enjoying Your Children?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1638300"/>
            <a:ext cx="9821333" cy="3886200"/>
          </a:xfrm>
        </p:spPr>
        <p:txBody>
          <a:bodyPr/>
          <a:lstStyle/>
          <a:p>
            <a:r>
              <a:rPr lang="en-US" dirty="0" smtClean="0"/>
              <a:t>Prov. 23:24-26 </a:t>
            </a:r>
            <a:r>
              <a:rPr lang="en-US" dirty="0"/>
              <a:t>– </a:t>
            </a:r>
            <a:br>
              <a:rPr lang="en-US" dirty="0"/>
            </a:br>
            <a:r>
              <a:rPr lang="en-US" dirty="0" smtClean="0"/>
              <a:t>The </a:t>
            </a:r>
            <a:r>
              <a:rPr lang="en-US" dirty="0"/>
              <a:t>father of godly children has </a:t>
            </a:r>
            <a:r>
              <a:rPr lang="en-US" u="sng" dirty="0"/>
              <a:t>cause for joy</a:t>
            </a:r>
            <a:r>
              <a:rPr lang="en-US" dirty="0"/>
              <a:t>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</a:t>
            </a:r>
            <a:r>
              <a:rPr lang="en-US" dirty="0"/>
              <a:t>a </a:t>
            </a:r>
            <a:r>
              <a:rPr lang="en-US" u="sng" dirty="0" smtClean="0"/>
              <a:t>pleasure</a:t>
            </a:r>
            <a:r>
              <a:rPr lang="en-US" dirty="0" smtClean="0"/>
              <a:t> </a:t>
            </a:r>
            <a:r>
              <a:rPr lang="en-US" dirty="0"/>
              <a:t>to have children who are wise</a:t>
            </a:r>
            <a:r>
              <a:rPr lang="en-US" dirty="0" smtClean="0"/>
              <a:t>.</a:t>
            </a:r>
          </a:p>
          <a:p>
            <a:r>
              <a:rPr lang="en-US" dirty="0" smtClean="0"/>
              <a:t>	So </a:t>
            </a:r>
            <a:r>
              <a:rPr lang="en-US" dirty="0"/>
              <a:t>give your father and mother joy!</a:t>
            </a:r>
            <a:br>
              <a:rPr lang="en-US" dirty="0"/>
            </a:br>
            <a:r>
              <a:rPr lang="en-US" dirty="0"/>
              <a:t>May she who gave you birth be happy.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4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1435100"/>
          </a:xfrm>
        </p:spPr>
        <p:txBody>
          <a:bodyPr/>
          <a:lstStyle/>
          <a:p>
            <a:r>
              <a:rPr lang="en-US" dirty="0" smtClean="0"/>
              <a:t>The Single Greatest Factor in Enjoying Your Children?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1638300"/>
            <a:ext cx="9821333" cy="3886200"/>
          </a:xfrm>
        </p:spPr>
        <p:txBody>
          <a:bodyPr/>
          <a:lstStyle/>
          <a:p>
            <a:r>
              <a:rPr lang="en-US" dirty="0" smtClean="0"/>
              <a:t>Prov. 23:24-26 </a:t>
            </a:r>
            <a:r>
              <a:rPr lang="en-US" dirty="0"/>
              <a:t>– </a:t>
            </a:r>
            <a:br>
              <a:rPr lang="en-US" dirty="0"/>
            </a:br>
            <a:r>
              <a:rPr lang="en-US" dirty="0" smtClean="0"/>
              <a:t>O </a:t>
            </a:r>
            <a:r>
              <a:rPr lang="en-US" dirty="0"/>
              <a:t>my son, </a:t>
            </a:r>
            <a:r>
              <a:rPr lang="en-US" u="sng" dirty="0"/>
              <a:t>give me your </a:t>
            </a:r>
            <a:r>
              <a:rPr lang="en-US" u="sng" dirty="0" smtClean="0"/>
              <a:t>heart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May </a:t>
            </a:r>
            <a:r>
              <a:rPr lang="en-US" dirty="0"/>
              <a:t>your eyes take </a:t>
            </a:r>
            <a:r>
              <a:rPr lang="en-US" u="sng" dirty="0"/>
              <a:t>delight</a:t>
            </a:r>
            <a:r>
              <a:rPr lang="en-US" dirty="0"/>
              <a:t> in following my ways.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F1F1F8C-BB0B-4CE6-810C-F12FF8D0EAF8}"/>
              </a:ext>
            </a:extLst>
          </p:cNvPr>
          <p:cNvSpPr/>
          <p:nvPr/>
        </p:nvSpPr>
        <p:spPr bwMode="auto">
          <a:xfrm>
            <a:off x="169334" y="3848100"/>
            <a:ext cx="9821333" cy="158812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Show your kids the way to live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“O my son, give me your heart”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This path to the heart starts very young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973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4" y="127000"/>
            <a:ext cx="9821333" cy="1435100"/>
          </a:xfrm>
        </p:spPr>
        <p:txBody>
          <a:bodyPr/>
          <a:lstStyle/>
          <a:p>
            <a:r>
              <a:rPr lang="en-US" dirty="0" smtClean="0"/>
              <a:t>The Single Greatest Factor in Enjoying Your Children?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1638300"/>
            <a:ext cx="9821333" cy="3886200"/>
          </a:xfrm>
        </p:spPr>
        <p:txBody>
          <a:bodyPr/>
          <a:lstStyle/>
          <a:p>
            <a:r>
              <a:rPr lang="en-US" dirty="0" err="1"/>
              <a:t>Prov</a:t>
            </a:r>
            <a:r>
              <a:rPr lang="en-US" dirty="0"/>
              <a:t> </a:t>
            </a:r>
            <a:r>
              <a:rPr lang="en-US" dirty="0" smtClean="0"/>
              <a:t>23:24-26 </a:t>
            </a:r>
            <a:r>
              <a:rPr lang="en-US" dirty="0"/>
              <a:t>– </a:t>
            </a:r>
            <a:br>
              <a:rPr lang="en-US" dirty="0"/>
            </a:br>
            <a:r>
              <a:rPr lang="en-US" dirty="0" smtClean="0"/>
              <a:t>O </a:t>
            </a:r>
            <a:r>
              <a:rPr lang="en-US" dirty="0"/>
              <a:t>my son, </a:t>
            </a:r>
            <a:r>
              <a:rPr lang="en-US" u="sng" dirty="0"/>
              <a:t>give me your </a:t>
            </a:r>
            <a:r>
              <a:rPr lang="en-US" u="sng" dirty="0" smtClean="0"/>
              <a:t>heart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May </a:t>
            </a:r>
            <a:r>
              <a:rPr lang="en-US" dirty="0"/>
              <a:t>your eyes take </a:t>
            </a:r>
            <a:r>
              <a:rPr lang="en-US" u="sng" dirty="0"/>
              <a:t>delight</a:t>
            </a:r>
            <a:r>
              <a:rPr lang="en-US" dirty="0"/>
              <a:t> in following my ways.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F1F1F8C-BB0B-4CE6-810C-F12FF8D0EAF8}"/>
              </a:ext>
            </a:extLst>
          </p:cNvPr>
          <p:cNvSpPr/>
          <p:nvPr/>
        </p:nvSpPr>
        <p:spPr bwMode="auto">
          <a:xfrm>
            <a:off x="169334" y="3848100"/>
            <a:ext cx="9821333" cy="1588127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Show your kids the way to live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“O my son, give me your heart”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This path to the heart starts very young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79227" y="996077"/>
            <a:ext cx="8991600" cy="2585323"/>
          </a:xfrm>
          <a:prstGeom prst="roundRect">
            <a:avLst>
              <a:gd name="adj" fmla="val 0"/>
            </a:avLst>
          </a:prstGeom>
          <a:solidFill>
            <a:srgbClr val="64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Prov. </a:t>
            </a:r>
            <a:r>
              <a:rPr lang="en-US" sz="3600" dirty="0">
                <a:solidFill>
                  <a:schemeClr val="bg1"/>
                </a:solidFill>
              </a:rPr>
              <a:t>4:3-4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3 </a:t>
            </a:r>
            <a:r>
              <a:rPr lang="en-US" sz="3600" dirty="0">
                <a:solidFill>
                  <a:schemeClr val="bg1"/>
                </a:solidFill>
              </a:rPr>
              <a:t>For I too was a son to my father, 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still </a:t>
            </a:r>
            <a:r>
              <a:rPr lang="en-US" sz="3600" u="sng" dirty="0">
                <a:solidFill>
                  <a:schemeClr val="bg1"/>
                </a:solidFill>
              </a:rPr>
              <a:t>tender</a:t>
            </a:r>
            <a:r>
              <a:rPr lang="en-US" sz="3600" dirty="0">
                <a:solidFill>
                  <a:schemeClr val="bg1"/>
                </a:solidFill>
              </a:rPr>
              <a:t>, and cherished by my mother. 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4 </a:t>
            </a:r>
            <a:r>
              <a:rPr lang="en-US" sz="3600" u="sng" dirty="0">
                <a:solidFill>
                  <a:schemeClr val="bg1"/>
                </a:solidFill>
              </a:rPr>
              <a:t>Then he taught me</a:t>
            </a:r>
            <a:r>
              <a:rPr lang="en-US" sz="3600" dirty="0">
                <a:solidFill>
                  <a:schemeClr val="bg1"/>
                </a:solidFill>
              </a:rPr>
              <a:t>, and he said to me, “Take hold of my words with all your heart</a:t>
            </a:r>
            <a:r>
              <a:rPr lang="en-US" sz="3600" dirty="0" smtClean="0">
                <a:solidFill>
                  <a:schemeClr val="bg1"/>
                </a:solidFill>
              </a:rPr>
              <a:t>”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003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Ajith</a:t>
            </a:r>
            <a:r>
              <a:rPr lang="en-US" dirty="0" smtClean="0"/>
              <a:t> Fernando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There </a:t>
            </a:r>
            <a:r>
              <a:rPr lang="en-US" dirty="0"/>
              <a:t>are few things that express love to our children more than spending time with them. This is the way parents impart values to their </a:t>
            </a:r>
            <a:r>
              <a:rPr lang="en-US" dirty="0" smtClean="0"/>
              <a:t>children…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 smtClean="0"/>
              <a:t>Fernando, The Family Life of a Christian Leader, 146</a:t>
            </a:r>
            <a:endParaRPr lang="en-US" dirty="0"/>
          </a:p>
        </p:txBody>
      </p:sp>
      <p:pic>
        <p:nvPicPr>
          <p:cNvPr id="1026" name="Picture 2" descr="Image result for family life of the christian leader fernan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79376"/>
            <a:ext cx="1274233" cy="19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80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495300"/>
            <a:ext cx="4502381" cy="4534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168" y="495300"/>
            <a:ext cx="4521432" cy="45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Ajith</a:t>
            </a:r>
            <a:r>
              <a:rPr lang="en-US" dirty="0" smtClean="0"/>
              <a:t> Fernando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Parents sometimes say that they have quality time with their children rather than a large quantity of </a:t>
            </a:r>
            <a:r>
              <a:rPr lang="en-US" dirty="0" smtClean="0"/>
              <a:t>time.</a:t>
            </a:r>
          </a:p>
          <a:p>
            <a:r>
              <a:rPr lang="en-US" dirty="0" smtClean="0"/>
              <a:t>With </a:t>
            </a:r>
            <a:r>
              <a:rPr lang="en-US" dirty="0"/>
              <a:t>children, quality requires </a:t>
            </a:r>
            <a:r>
              <a:rPr lang="en-US" dirty="0" smtClean="0"/>
              <a:t>quantity…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 smtClean="0"/>
              <a:t>Fernando, The Family Life of a Christian Leader, 146</a:t>
            </a:r>
            <a:endParaRPr lang="en-US" dirty="0"/>
          </a:p>
        </p:txBody>
      </p:sp>
      <p:pic>
        <p:nvPicPr>
          <p:cNvPr id="1026" name="Picture 2" descr="Image result for family life of the christian leader fernan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79376"/>
            <a:ext cx="1274233" cy="19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1744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Ajith</a:t>
            </a:r>
            <a:r>
              <a:rPr lang="en-US" dirty="0" smtClean="0"/>
              <a:t> Fernando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Children spending hours in front of a television or computer may bring some relief to parents, but there is no substitute for personal parental interaction with their </a:t>
            </a:r>
            <a:r>
              <a:rPr lang="en-US" dirty="0" smtClean="0"/>
              <a:t>children.</a:t>
            </a:r>
          </a:p>
          <a:p>
            <a:r>
              <a:rPr lang="en-US" dirty="0" smtClean="0"/>
              <a:t>Computer </a:t>
            </a:r>
            <a:r>
              <a:rPr lang="en-US" dirty="0"/>
              <a:t>games and television should never be used as convenient and cheap babysitters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 smtClean="0"/>
              <a:t>Fernando, The Family Life of a Christian Leader, 146</a:t>
            </a:r>
            <a:endParaRPr lang="en-US" dirty="0"/>
          </a:p>
        </p:txBody>
      </p:sp>
      <p:pic>
        <p:nvPicPr>
          <p:cNvPr id="1026" name="Picture 2" descr="Image result for family life of the christian leader fernan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79376"/>
            <a:ext cx="1274233" cy="19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7725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Ajith</a:t>
            </a:r>
            <a:r>
              <a:rPr lang="en-US" dirty="0" smtClean="0"/>
              <a:t> Fernando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My friend Dr. </a:t>
            </a:r>
            <a:r>
              <a:rPr lang="en-US" dirty="0" err="1"/>
              <a:t>Lalith</a:t>
            </a:r>
            <a:r>
              <a:rPr lang="en-US" dirty="0"/>
              <a:t> </a:t>
            </a:r>
            <a:r>
              <a:rPr lang="en-US" dirty="0" err="1"/>
              <a:t>Mendis</a:t>
            </a:r>
            <a:r>
              <a:rPr lang="en-US" dirty="0"/>
              <a:t>, who was once a medical college lecturer and is now a pastor, has a special interest in developmental issues of </a:t>
            </a:r>
            <a:r>
              <a:rPr lang="en-US" dirty="0" smtClean="0"/>
              <a:t>children.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 smtClean="0"/>
              <a:t>Fernando, The Family Life of a Christian Leader, 146</a:t>
            </a:r>
            <a:endParaRPr lang="en-US" dirty="0"/>
          </a:p>
        </p:txBody>
      </p:sp>
      <p:pic>
        <p:nvPicPr>
          <p:cNvPr id="1026" name="Picture 2" descr="Image result for family life of the christian leader fernan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79376"/>
            <a:ext cx="1274233" cy="19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43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Ajith</a:t>
            </a:r>
            <a:r>
              <a:rPr lang="en-US" dirty="0" smtClean="0"/>
              <a:t> Fernando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He tells me that there is a close connection between the time parents spend talking to their children and the healthy development of the children, especially in the area of speech</a:t>
            </a:r>
            <a:r>
              <a:rPr lang="en-US" dirty="0" smtClean="0"/>
              <a:t>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 smtClean="0"/>
              <a:t>Fernando, The Family Life of a Christian Leader, 146</a:t>
            </a:r>
            <a:endParaRPr lang="en-US" dirty="0"/>
          </a:p>
        </p:txBody>
      </p:sp>
      <p:pic>
        <p:nvPicPr>
          <p:cNvPr id="1026" name="Picture 2" descr="Image result for family life of the christian leader fernan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79376"/>
            <a:ext cx="1274233" cy="19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8699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Ajith</a:t>
            </a:r>
            <a:r>
              <a:rPr lang="en-US" dirty="0" smtClean="0"/>
              <a:t> Fernando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He says that often the cause for a speech defect is that the mother does not give sufficient time for speech interaction with the child.</a:t>
            </a:r>
          </a:p>
          <a:p>
            <a:r>
              <a:rPr lang="en-US" dirty="0"/>
              <a:t>There are key aspects in person-to-person conversation that are missing in television and digital </a:t>
            </a:r>
            <a:r>
              <a:rPr lang="en-US" dirty="0" smtClean="0"/>
              <a:t>conversation.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 smtClean="0"/>
              <a:t>Fernando, The Family Life of a Christian Leader, 146</a:t>
            </a:r>
            <a:endParaRPr lang="en-US" dirty="0"/>
          </a:p>
        </p:txBody>
      </p:sp>
      <p:pic>
        <p:nvPicPr>
          <p:cNvPr id="1026" name="Picture 2" descr="Image result for family life of the christian leader fernan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79376"/>
            <a:ext cx="1274233" cy="19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4632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Enjoying Our Kids Forever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69334" y="889000"/>
            <a:ext cx="9990666" cy="4635500"/>
          </a:xfrm>
        </p:spPr>
        <p:txBody>
          <a:bodyPr/>
          <a:lstStyle/>
          <a:p>
            <a:r>
              <a:rPr lang="en-US" dirty="0" smtClean="0"/>
              <a:t>Ps. 16:11 – 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Your presence is fullness of </a:t>
            </a:r>
            <a:r>
              <a:rPr lang="en-US" dirty="0" smtClean="0"/>
              <a:t>joy;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Your right hand there are pleasures forever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47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Enjoyment Killers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Guilt (character weaknesses, bad attitude at times, mistakes you’ve made)</a:t>
            </a:r>
          </a:p>
          <a:p>
            <a:r>
              <a:rPr lang="en-US" dirty="0" smtClean="0"/>
              <a:t>Anxiety (milestones, crazy fears, projecting today’s problem out forever)</a:t>
            </a:r>
          </a:p>
          <a:p>
            <a:r>
              <a:rPr lang="en-US" dirty="0" smtClean="0"/>
              <a:t>Busyness</a:t>
            </a:r>
          </a:p>
          <a:p>
            <a:r>
              <a:rPr lang="en-US" dirty="0" smtClean="0"/>
              <a:t>Marriage problems</a:t>
            </a:r>
          </a:p>
          <a:p>
            <a:r>
              <a:rPr lang="en-US" dirty="0" smtClean="0"/>
              <a:t>Sickness and other trials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9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Adjust your expectations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Everything you do is going to be slower</a:t>
            </a:r>
          </a:p>
        </p:txBody>
      </p:sp>
    </p:spTree>
    <p:extLst>
      <p:ext uri="{BB962C8B-B14F-4D97-AF65-F5344CB8AC3E}">
        <p14:creationId xmlns:p14="http://schemas.microsoft.com/office/powerpoint/2010/main" val="32234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0" y="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5238"/>
            <a:ext cx="7391400" cy="57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647700"/>
            <a:ext cx="4546834" cy="4508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250" y="647700"/>
            <a:ext cx="3638737" cy="453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0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619" y="114301"/>
            <a:ext cx="549476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5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8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472" y="190500"/>
            <a:ext cx="70866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89" y="0"/>
            <a:ext cx="853722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4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Adjust your expectations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Everything you do is going to be slower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May need to do less of your adult hobbies and adjust your work schedule for a time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5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Tag team with your spouse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There are times when you are worn out, especially when kids are little.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Dad giving mom some down time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We’ve learned to take turns on vacation</a:t>
            </a:r>
          </a:p>
        </p:txBody>
      </p:sp>
    </p:spTree>
    <p:extLst>
      <p:ext uri="{BB962C8B-B14F-4D97-AF65-F5344CB8AC3E}">
        <p14:creationId xmlns:p14="http://schemas.microsoft.com/office/powerpoint/2010/main" val="8226836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to enjoy low stimulation activities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“What did you enjoy most this past week?”</a:t>
            </a:r>
          </a:p>
        </p:txBody>
      </p:sp>
    </p:spTree>
    <p:extLst>
      <p:ext uri="{BB962C8B-B14F-4D97-AF65-F5344CB8AC3E}">
        <p14:creationId xmlns:p14="http://schemas.microsoft.com/office/powerpoint/2010/main" val="50391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6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200" y="64684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4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8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to enjoy low stimulation activities</a:t>
            </a:r>
          </a:p>
          <a:p>
            <a:pPr marL="571500" indent="-571500">
              <a:buFontTx/>
              <a:buChar char="-"/>
            </a:pPr>
            <a:r>
              <a:rPr lang="en-US" dirty="0"/>
              <a:t>“What did you enjoy most this past week?”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Try to limit screen time – for you and them</a:t>
            </a:r>
          </a:p>
        </p:txBody>
      </p:sp>
    </p:spTree>
    <p:extLst>
      <p:ext uri="{BB962C8B-B14F-4D97-AF65-F5344CB8AC3E}">
        <p14:creationId xmlns:p14="http://schemas.microsoft.com/office/powerpoint/2010/main" val="838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 a regular date time with kids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So you both know that time is going to happen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May be kind of boring at first for </a:t>
            </a:r>
            <a:r>
              <a:rPr lang="en-US" u="sng" dirty="0" smtClean="0"/>
              <a:t>you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You will both start to view this as one of your favorite times of the week</a:t>
            </a:r>
          </a:p>
        </p:txBody>
      </p:sp>
    </p:spTree>
    <p:extLst>
      <p:ext uri="{BB962C8B-B14F-4D97-AF65-F5344CB8AC3E}">
        <p14:creationId xmlns:p14="http://schemas.microsoft.com/office/powerpoint/2010/main" val="409925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 a regular date time with kids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Some things we’ve tried</a:t>
            </a:r>
          </a:p>
          <a:p>
            <a:pPr marL="971550" lvl="1" indent="-571500">
              <a:buFontTx/>
              <a:buChar char="-"/>
            </a:pPr>
            <a:r>
              <a:rPr lang="en-US" dirty="0" smtClean="0"/>
              <a:t>Walks</a:t>
            </a:r>
          </a:p>
          <a:p>
            <a:pPr marL="971550" lvl="1" indent="-571500">
              <a:buFontTx/>
              <a:buChar char="-"/>
            </a:pPr>
            <a:r>
              <a:rPr lang="en-US" dirty="0" smtClean="0"/>
              <a:t>Eating out – allows for talking</a:t>
            </a:r>
          </a:p>
          <a:p>
            <a:pPr marL="971550" lvl="1" indent="-571500">
              <a:buFontTx/>
              <a:buChar char="-"/>
            </a:pPr>
            <a:r>
              <a:rPr lang="en-US" dirty="0" smtClean="0"/>
              <a:t>Active stuff: Playing tennis, shooting hoops, tossing baseball, fishing</a:t>
            </a:r>
          </a:p>
          <a:p>
            <a:pPr marL="971550" lvl="1" indent="-571500">
              <a:buFontTx/>
              <a:buChar char="-"/>
            </a:pPr>
            <a:r>
              <a:rPr lang="en-US" dirty="0" smtClean="0"/>
              <a:t>Reading</a:t>
            </a:r>
          </a:p>
          <a:p>
            <a:pPr marL="971550" lvl="1" indent="-571500">
              <a:buFontTx/>
              <a:buChar char="-"/>
            </a:pPr>
            <a:r>
              <a:rPr lang="en-US" dirty="0" smtClean="0"/>
              <a:t>Board games</a:t>
            </a:r>
            <a:r>
              <a:rPr lang="en-US" dirty="0"/>
              <a:t> </a:t>
            </a:r>
            <a:r>
              <a:rPr lang="en-US" dirty="0" smtClean="0"/>
              <a:t>or chess</a:t>
            </a:r>
          </a:p>
        </p:txBody>
      </p:sp>
    </p:spTree>
    <p:extLst>
      <p:ext uri="{BB962C8B-B14F-4D97-AF65-F5344CB8AC3E}">
        <p14:creationId xmlns:p14="http://schemas.microsoft.com/office/powerpoint/2010/main" val="220382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4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Enjoying vacations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Some bad experiences with way too small cabins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We had to learn to camp and hike</a:t>
            </a:r>
          </a:p>
        </p:txBody>
      </p:sp>
    </p:spTree>
    <p:extLst>
      <p:ext uri="{BB962C8B-B14F-4D97-AF65-F5344CB8AC3E}">
        <p14:creationId xmlns:p14="http://schemas.microsoft.com/office/powerpoint/2010/main" val="392310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5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9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75" y="0"/>
            <a:ext cx="85872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4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19050"/>
            <a:ext cx="5715000" cy="567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Enjoying vacations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Some bad experiences with way too small cabins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We had to learn to camp and hike</a:t>
            </a:r>
          </a:p>
          <a:p>
            <a:pPr marL="971550" lvl="1" indent="-571500">
              <a:buFontTx/>
              <a:buChar char="-"/>
            </a:pPr>
            <a:r>
              <a:rPr lang="en-US" dirty="0" smtClean="0"/>
              <a:t>Good snacks for hiking</a:t>
            </a:r>
          </a:p>
          <a:p>
            <a:pPr marL="971550" lvl="1" indent="-571500">
              <a:buFontTx/>
              <a:buChar char="-"/>
            </a:pPr>
            <a:r>
              <a:rPr lang="en-US" dirty="0" smtClean="0"/>
              <a:t>Setting the timer</a:t>
            </a:r>
          </a:p>
          <a:p>
            <a:pPr marL="971550" lvl="1" indent="-571500">
              <a:buFontTx/>
              <a:buChar char="-"/>
            </a:pPr>
            <a:r>
              <a:rPr lang="en-US" dirty="0" smtClean="0"/>
              <a:t>Start with good experiences at shorter distances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You don’t have to go far away</a:t>
            </a:r>
          </a:p>
        </p:txBody>
      </p:sp>
    </p:spTree>
    <p:extLst>
      <p:ext uri="{BB962C8B-B14F-4D97-AF65-F5344CB8AC3E}">
        <p14:creationId xmlns:p14="http://schemas.microsoft.com/office/powerpoint/2010/main" val="36697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Enjoying vacations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Some trips with friends and extended family, but some with just us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Be frugal but splurge a little too</a:t>
            </a:r>
          </a:p>
          <a:p>
            <a:pPr marL="571500" indent="-571500">
              <a:buFontTx/>
              <a:buChar char="-"/>
            </a:pPr>
            <a:r>
              <a:rPr lang="en-US" dirty="0" smtClean="0"/>
              <a:t>Pray that God will provide if you don’t have the money to take a trip together</a:t>
            </a:r>
          </a:p>
        </p:txBody>
      </p:sp>
    </p:spTree>
    <p:extLst>
      <p:ext uri="{BB962C8B-B14F-4D97-AF65-F5344CB8AC3E}">
        <p14:creationId xmlns:p14="http://schemas.microsoft.com/office/powerpoint/2010/main" val="30677674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Regular traditions…</a:t>
            </a:r>
          </a:p>
        </p:txBody>
      </p:sp>
    </p:spTree>
    <p:extLst>
      <p:ext uri="{BB962C8B-B14F-4D97-AF65-F5344CB8AC3E}">
        <p14:creationId xmlns:p14="http://schemas.microsoft.com/office/powerpoint/2010/main" val="779536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3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114300"/>
            <a:ext cx="5416346" cy="543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2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0"/>
            <a:ext cx="5756754" cy="572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5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114300"/>
            <a:ext cx="9677400" cy="544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9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God delights in his children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4" y="800100"/>
            <a:ext cx="9821333" cy="4635500"/>
          </a:xfrm>
        </p:spPr>
        <p:txBody>
          <a:bodyPr/>
          <a:lstStyle/>
          <a:p>
            <a:r>
              <a:rPr lang="en-US" dirty="0"/>
              <a:t>Matt. </a:t>
            </a:r>
            <a:r>
              <a:rPr lang="en-US" dirty="0" smtClean="0"/>
              <a:t>3:17 </a:t>
            </a:r>
            <a:r>
              <a:rPr lang="en-US" dirty="0"/>
              <a:t>– </a:t>
            </a:r>
            <a:r>
              <a:rPr lang="en-US" dirty="0" smtClean="0"/>
              <a:t>“</a:t>
            </a:r>
            <a:r>
              <a:rPr lang="en-US" dirty="0"/>
              <a:t>This is my dearly loved Son, who brings me </a:t>
            </a:r>
            <a:r>
              <a:rPr lang="en-US" u="sng" dirty="0"/>
              <a:t>great joy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Matt 17:5 </a:t>
            </a:r>
            <a:r>
              <a:rPr lang="en-US" dirty="0"/>
              <a:t>– “This is my dearly loved Son, who brings me </a:t>
            </a:r>
            <a:r>
              <a:rPr lang="en-US" u="sng" dirty="0"/>
              <a:t>great joy</a:t>
            </a:r>
            <a:r>
              <a:rPr lang="en-US" dirty="0"/>
              <a:t>. Listen to him</a:t>
            </a:r>
            <a:r>
              <a:rPr lang="en-US" dirty="0" smtClean="0"/>
              <a:t>.”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34076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" y="-3687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1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5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6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200" y="1409700"/>
            <a:ext cx="5537200" cy="415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114300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80" y="0"/>
            <a:ext cx="854964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7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0" y="12700"/>
            <a:ext cx="855345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Conclusions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/>
            <a:r>
              <a:rPr lang="en-US" dirty="0"/>
              <a:t>Children are a gift from </a:t>
            </a:r>
            <a:r>
              <a:rPr lang="en-US" dirty="0" smtClean="0"/>
              <a:t>God</a:t>
            </a:r>
          </a:p>
          <a:p>
            <a:pPr marL="228600" indent="-228600"/>
            <a:r>
              <a:rPr lang="en-US" dirty="0" smtClean="0"/>
              <a:t>God </a:t>
            </a:r>
            <a:r>
              <a:rPr lang="en-US" dirty="0"/>
              <a:t>delights in his </a:t>
            </a:r>
            <a:r>
              <a:rPr lang="en-US" dirty="0" smtClean="0"/>
              <a:t>children, and he tells them that all the time</a:t>
            </a:r>
            <a:endParaRPr lang="en-US" dirty="0"/>
          </a:p>
          <a:p>
            <a:pPr marL="228600" indent="-228600"/>
            <a:r>
              <a:rPr lang="en-US" dirty="0" smtClean="0"/>
              <a:t>We should do the same</a:t>
            </a:r>
          </a:p>
          <a:p>
            <a:pPr marL="228600" indent="-228600"/>
            <a:r>
              <a:rPr lang="en-US" dirty="0" smtClean="0"/>
              <a:t>Don’t let the strain of parenting crowd out the joy available</a:t>
            </a:r>
          </a:p>
          <a:p>
            <a:pPr marL="228600" indent="-228600"/>
            <a:r>
              <a:rPr lang="en-US" dirty="0" smtClean="0"/>
              <a:t>Do everything you can to present each child complete in Christ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 eaLnBrk="1" hangingPunct="1"/>
            <a:r>
              <a:rPr lang="en-US" dirty="0">
                <a:ea typeface="ＭＳ Ｐゴシック" pitchFamily="34" charset="-128"/>
              </a:rPr>
              <a:t>Questions?</a:t>
            </a:r>
          </a:p>
          <a:p>
            <a:pPr algn="r" eaLnBrk="1" hangingPunct="1"/>
            <a:r>
              <a:rPr lang="en-US" dirty="0">
                <a:ea typeface="ＭＳ Ｐゴシック" pitchFamily="34" charset="-128"/>
              </a:rPr>
              <a:t>Comments?</a:t>
            </a:r>
          </a:p>
          <a:p>
            <a:pPr algn="r" eaLnBrk="1" hangingPunct="1"/>
            <a:r>
              <a:rPr lang="en-US" dirty="0">
                <a:ea typeface="ＭＳ Ｐゴシック" pitchFamily="34" charset="-128"/>
              </a:rPr>
              <a:t>Experiences?</a:t>
            </a:r>
          </a:p>
          <a:p>
            <a:pPr eaLnBrk="1" hangingPunct="1"/>
            <a:endParaRPr lang="en-US" sz="2800" dirty="0">
              <a:ea typeface="ＭＳ Ｐゴシック" pitchFamily="34" charset="-128"/>
            </a:endParaRPr>
          </a:p>
          <a:p>
            <a:pPr eaLnBrk="1" hangingPunct="1"/>
            <a:endParaRPr lang="en-US" sz="3400" dirty="0">
              <a:ea typeface="ＭＳ Ｐゴシック" pitchFamily="34" charset="-128"/>
            </a:endParaRPr>
          </a:p>
          <a:p>
            <a:pPr algn="r" eaLnBrk="1" hangingPunct="1"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algn="r" eaLnBrk="1" hangingPunct="1"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algn="r"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smrisley@gmail.com</a:t>
            </a:r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6349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Enjoying Parenting</a:t>
            </a:r>
            <a:endParaRPr lang="en-US" dirty="0"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3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83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8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83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1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3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0"/>
            <a:ext cx="7620000" cy="5715000"/>
          </a:xfrm>
          <a:prstGeom prst="rect">
            <a:avLst/>
          </a:prstGeom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0F1F1F8C-BB0B-4CE6-810C-F12FF8D0EAF8}"/>
              </a:ext>
            </a:extLst>
          </p:cNvPr>
          <p:cNvSpPr/>
          <p:nvPr/>
        </p:nvSpPr>
        <p:spPr bwMode="auto">
          <a:xfrm>
            <a:off x="5613400" y="47625"/>
            <a:ext cx="4453466" cy="5576911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Having seen him as a helpless baby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Having watched him grow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Having watched his mind develop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Having watched his choices to obey the Father</a:t>
            </a:r>
          </a:p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Having accepted his mission of the cross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0800" y="1257300"/>
            <a:ext cx="1981200" cy="2834622"/>
          </a:xfrm>
          <a:prstGeom prst="roundRect">
            <a:avLst>
              <a:gd name="adj" fmla="val 0"/>
            </a:avLst>
          </a:prstGeom>
          <a:solidFill>
            <a:srgbClr val="64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 anchor="t" anchorCtr="0">
            <a:spAutoFit/>
          </a:bodyPr>
          <a:lstStyle/>
          <a:p>
            <a:pPr marL="174625" indent="-174625">
              <a:lnSpc>
                <a:spcPct val="9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>For </a:t>
            </a:r>
            <a:r>
              <a:rPr lang="en-US" sz="3600" dirty="0">
                <a:solidFill>
                  <a:schemeClr val="bg1"/>
                </a:solidFill>
              </a:rPr>
              <a:t>Yahweh delights in his people </a:t>
            </a:r>
            <a:r>
              <a:rPr lang="en-US" sz="1800" dirty="0" smtClean="0">
                <a:solidFill>
                  <a:schemeClr val="bg1"/>
                </a:solidFill>
              </a:rPr>
              <a:t>(</a:t>
            </a:r>
            <a:r>
              <a:rPr lang="en-US" sz="1800" dirty="0">
                <a:solidFill>
                  <a:schemeClr val="bg1"/>
                </a:solidFill>
              </a:rPr>
              <a:t>Ps </a:t>
            </a:r>
            <a:r>
              <a:rPr lang="en-US" sz="1800" dirty="0" smtClean="0">
                <a:solidFill>
                  <a:schemeClr val="bg1"/>
                </a:solidFill>
              </a:rPr>
              <a:t>149:4)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1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0</TotalTime>
  <Words>1452</Words>
  <Application>Microsoft Office PowerPoint</Application>
  <PresentationFormat>Custom</PresentationFormat>
  <Paragraphs>204</Paragraphs>
  <Slides>79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ＭＳ Ｐゴシック</vt:lpstr>
      <vt:lpstr>ＭＳ Ｐゴシック</vt:lpstr>
      <vt:lpstr>Arial</vt:lpstr>
      <vt:lpstr>Georgia</vt:lpstr>
      <vt:lpstr>Papyrus</vt:lpstr>
      <vt:lpstr>Times New Roman</vt:lpstr>
      <vt:lpstr>Default Design</vt:lpstr>
      <vt:lpstr>Enjoying Parenting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delights in his children</vt:lpstr>
      <vt:lpstr>PowerPoint Presentation</vt:lpstr>
      <vt:lpstr>PowerPoint Presentation</vt:lpstr>
      <vt:lpstr>Ajith Fernando</vt:lpstr>
      <vt:lpstr>Ajith Fernando</vt:lpstr>
      <vt:lpstr>Joy over simply having a child</vt:lpstr>
      <vt:lpstr>Joy over simply having a child</vt:lpstr>
      <vt:lpstr>Ajith Fernando</vt:lpstr>
      <vt:lpstr>Ajith Fernando</vt:lpstr>
      <vt:lpstr>Joy over simply having a child</vt:lpstr>
      <vt:lpstr>The Single Greatest Factor in Enjoying Your Children?</vt:lpstr>
      <vt:lpstr>The Single Greatest Factor in Enjoying Your Children?</vt:lpstr>
      <vt:lpstr>The Single Greatest Factor in Enjoying Your Children?</vt:lpstr>
      <vt:lpstr>The Single Greatest Factor in Enjoying Your Children?</vt:lpstr>
      <vt:lpstr>The Single Greatest Factor in Enjoying Your Children?</vt:lpstr>
      <vt:lpstr>PowerPoint Presentation</vt:lpstr>
      <vt:lpstr>The Single Greatest Factor in Enjoying Your Children?</vt:lpstr>
      <vt:lpstr>PowerPoint Presentation</vt:lpstr>
      <vt:lpstr>PowerPoint Presentation</vt:lpstr>
      <vt:lpstr>The Single Greatest Factor in Enjoying Your Children?</vt:lpstr>
      <vt:lpstr>The Single Greatest Factor in Enjoying Your Children?</vt:lpstr>
      <vt:lpstr>The Single Greatest Factor in Enjoying Your Children?</vt:lpstr>
      <vt:lpstr>Ajith Fernando</vt:lpstr>
      <vt:lpstr>Ajith Fernando</vt:lpstr>
      <vt:lpstr>Ajith Fernando</vt:lpstr>
      <vt:lpstr>Ajith Fernando</vt:lpstr>
      <vt:lpstr>Ajith Fernando</vt:lpstr>
      <vt:lpstr>Ajith Fernando</vt:lpstr>
      <vt:lpstr>Enjoying Our Kids Forever</vt:lpstr>
      <vt:lpstr>Enjoyment Killers</vt:lpstr>
      <vt:lpstr>Practical Tips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Practical Tips</vt:lpstr>
      <vt:lpstr>Practical Tips</vt:lpstr>
      <vt:lpstr>Practical Tips</vt:lpstr>
      <vt:lpstr>PowerPoint Presentation</vt:lpstr>
      <vt:lpstr>PowerPoint Presentation</vt:lpstr>
      <vt:lpstr>PowerPoint Presentation</vt:lpstr>
      <vt:lpstr>Practical Tips</vt:lpstr>
      <vt:lpstr>Practical Tips</vt:lpstr>
      <vt:lpstr>Practical Tips</vt:lpstr>
      <vt:lpstr>PowerPoint Presentation</vt:lpstr>
      <vt:lpstr>Practical Tips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Practical Tips</vt:lpstr>
      <vt:lpstr>Practical Tips</vt:lpstr>
      <vt:lpstr>Practical Tips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Enjoying Parenting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2014-02-04T14:15:57Z</dcterms:created>
  <dcterms:modified xsi:type="dcterms:W3CDTF">2019-09-12T15:44:16Z</dcterms:modified>
</cp:coreProperties>
</file>