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05" r:id="rId4"/>
    <p:sldId id="304" r:id="rId5"/>
    <p:sldId id="294" r:id="rId6"/>
    <p:sldId id="295" r:id="rId7"/>
    <p:sldId id="296" r:id="rId8"/>
    <p:sldId id="297" r:id="rId9"/>
    <p:sldId id="298" r:id="rId10"/>
    <p:sldId id="299" r:id="rId11"/>
    <p:sldId id="300" r:id="rId12"/>
    <p:sldId id="301" r:id="rId13"/>
    <p:sldId id="302" r:id="rId14"/>
    <p:sldId id="303" r:id="rId15"/>
    <p:sldId id="258" r:id="rId16"/>
    <p:sldId id="259" r:id="rId17"/>
    <p:sldId id="260" r:id="rId18"/>
    <p:sldId id="261" r:id="rId19"/>
    <p:sldId id="262" r:id="rId20"/>
    <p:sldId id="263" r:id="rId21"/>
    <p:sldId id="264" r:id="rId22"/>
    <p:sldId id="265" r:id="rId23"/>
    <p:sldId id="266" r:id="rId24"/>
    <p:sldId id="268" r:id="rId25"/>
    <p:sldId id="269" r:id="rId26"/>
    <p:sldId id="270" r:id="rId27"/>
    <p:sldId id="271" r:id="rId28"/>
    <p:sldId id="267"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90" r:id="rId42"/>
    <p:sldId id="289" r:id="rId43"/>
    <p:sldId id="284" r:id="rId44"/>
    <p:sldId id="285" r:id="rId45"/>
    <p:sldId id="291" r:id="rId46"/>
    <p:sldId id="286" r:id="rId47"/>
    <p:sldId id="287" r:id="rId48"/>
    <p:sldId id="28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0BFDF-9533-43F3-A1A6-F2FA212DD5DD}"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0BFDF-9533-43F3-A1A6-F2FA212DD5DD}"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0BFDF-9533-43F3-A1A6-F2FA212DD5DD}"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0BFDF-9533-43F3-A1A6-F2FA212DD5DD}"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0BFDF-9533-43F3-A1A6-F2FA212DD5DD}"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0BFDF-9533-43F3-A1A6-F2FA212DD5DD}"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0BFDF-9533-43F3-A1A6-F2FA212DD5DD}"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0BFDF-9533-43F3-A1A6-F2FA212DD5DD}"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0BFDF-9533-43F3-A1A6-F2FA212DD5DD}"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0BFDF-9533-43F3-A1A6-F2FA212DD5DD}"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0BFDF-9533-43F3-A1A6-F2FA212DD5DD}"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B191-BCE1-4A33-B570-DAAF5532E6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0BFDF-9533-43F3-A1A6-F2FA212DD5DD}"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BB191-BCE1-4A33-B570-DAAF5532E6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10.jpeg"/><Relationship Id="rId1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t>
            </a:r>
            <a:br>
              <a:rPr lang="en-US" dirty="0" smtClean="0"/>
            </a:br>
            <a:r>
              <a:rPr lang="en-US" dirty="0"/>
              <a:t/>
            </a:r>
            <a:br>
              <a:rPr lang="en-US" dirty="0"/>
            </a:br>
            <a:r>
              <a:rPr lang="en-US" dirty="0" smtClean="0"/>
              <a:t>                                      </a:t>
            </a:r>
            <a:r>
              <a:rPr lang="en-US" sz="6700" dirty="0" smtClean="0"/>
              <a:t>Priorities</a:t>
            </a:r>
            <a:endParaRPr lang="en-US" sz="6700" dirty="0"/>
          </a:p>
        </p:txBody>
      </p:sp>
      <p:sp>
        <p:nvSpPr>
          <p:cNvPr id="3" name="Subtitle 2"/>
          <p:cNvSpPr>
            <a:spLocks noGrp="1"/>
          </p:cNvSpPr>
          <p:nvPr>
            <p:ph type="subTitle" idx="1"/>
          </p:nvPr>
        </p:nvSpPr>
        <p:spPr/>
        <p:txBody>
          <a:bodyPr>
            <a:normAutofit/>
          </a:bodyPr>
          <a:lstStyle/>
          <a:p>
            <a:endParaRPr lang="en-US" dirty="0"/>
          </a:p>
          <a:p>
            <a:r>
              <a:rPr lang="en-US" dirty="0" smtClean="0"/>
              <a:t>                             A Biblical Perspective</a:t>
            </a:r>
            <a:endParaRPr lang="en-US" dirty="0"/>
          </a:p>
        </p:txBody>
      </p:sp>
      <p:pic>
        <p:nvPicPr>
          <p:cNvPr id="5" name="Picture 4" descr="busy-mom.jpg"/>
          <p:cNvPicPr>
            <a:picLocks noChangeAspect="1"/>
          </p:cNvPicPr>
          <p:nvPr/>
        </p:nvPicPr>
        <p:blipFill>
          <a:blip r:embed="rId2" cstate="print"/>
          <a:stretch>
            <a:fillRect/>
          </a:stretch>
        </p:blipFill>
        <p:spPr>
          <a:xfrm>
            <a:off x="381000" y="609600"/>
            <a:ext cx="3252050" cy="5181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1" name="Picture 10" descr="travelling.jpg"/>
          <p:cNvPicPr>
            <a:picLocks noChangeAspect="1"/>
          </p:cNvPicPr>
          <p:nvPr/>
        </p:nvPicPr>
        <p:blipFill>
          <a:blip r:embed="rId9" cstate="print"/>
          <a:stretch>
            <a:fillRect/>
          </a:stretch>
        </p:blipFill>
        <p:spPr>
          <a:xfrm>
            <a:off x="0" y="5444341"/>
            <a:ext cx="2209799" cy="1413659"/>
          </a:xfrm>
          <a:prstGeom prst="rect">
            <a:avLst/>
          </a:prstGeom>
        </p:spPr>
      </p:pic>
      <p:pic>
        <p:nvPicPr>
          <p:cNvPr id="12" name="Picture 11" descr="soccer-football-ball-in-goal-net-o.jpg"/>
          <p:cNvPicPr>
            <a:picLocks noChangeAspect="1"/>
          </p:cNvPicPr>
          <p:nvPr/>
        </p:nvPicPr>
        <p:blipFill>
          <a:blip r:embed="rId10" cstate="print"/>
          <a:stretch>
            <a:fillRect/>
          </a:stretch>
        </p:blipFill>
        <p:spPr>
          <a:xfrm>
            <a:off x="990600" y="0"/>
            <a:ext cx="1980972" cy="13213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1" name="Picture 10" descr="travelling.jpg"/>
          <p:cNvPicPr>
            <a:picLocks noChangeAspect="1"/>
          </p:cNvPicPr>
          <p:nvPr/>
        </p:nvPicPr>
        <p:blipFill>
          <a:blip r:embed="rId9" cstate="print"/>
          <a:stretch>
            <a:fillRect/>
          </a:stretch>
        </p:blipFill>
        <p:spPr>
          <a:xfrm>
            <a:off x="0" y="5444341"/>
            <a:ext cx="2209799" cy="1413659"/>
          </a:xfrm>
          <a:prstGeom prst="rect">
            <a:avLst/>
          </a:prstGeom>
        </p:spPr>
      </p:pic>
      <p:pic>
        <p:nvPicPr>
          <p:cNvPr id="12" name="Picture 11" descr="soccer-football-ball-in-goal-net-o.jpg"/>
          <p:cNvPicPr>
            <a:picLocks noChangeAspect="1"/>
          </p:cNvPicPr>
          <p:nvPr/>
        </p:nvPicPr>
        <p:blipFill>
          <a:blip r:embed="rId10" cstate="print"/>
          <a:stretch>
            <a:fillRect/>
          </a:stretch>
        </p:blipFill>
        <p:spPr>
          <a:xfrm>
            <a:off x="990600" y="0"/>
            <a:ext cx="1980972" cy="1321308"/>
          </a:xfrm>
          <a:prstGeom prst="rect">
            <a:avLst/>
          </a:prstGeom>
        </p:spPr>
      </p:pic>
      <p:pic>
        <p:nvPicPr>
          <p:cNvPr id="13" name="Picture 12" descr="church-cartoon.jpg"/>
          <p:cNvPicPr>
            <a:picLocks noChangeAspect="1"/>
          </p:cNvPicPr>
          <p:nvPr/>
        </p:nvPicPr>
        <p:blipFill>
          <a:blip r:embed="rId11" cstate="print"/>
          <a:stretch>
            <a:fillRect/>
          </a:stretch>
        </p:blipFill>
        <p:spPr>
          <a:xfrm>
            <a:off x="2133600" y="5257800"/>
            <a:ext cx="1527048" cy="14391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1" name="Picture 10" descr="travelling.jpg"/>
          <p:cNvPicPr>
            <a:picLocks noChangeAspect="1"/>
          </p:cNvPicPr>
          <p:nvPr/>
        </p:nvPicPr>
        <p:blipFill>
          <a:blip r:embed="rId9" cstate="print"/>
          <a:stretch>
            <a:fillRect/>
          </a:stretch>
        </p:blipFill>
        <p:spPr>
          <a:xfrm>
            <a:off x="0" y="5444341"/>
            <a:ext cx="2209799" cy="1413659"/>
          </a:xfrm>
          <a:prstGeom prst="rect">
            <a:avLst/>
          </a:prstGeom>
        </p:spPr>
      </p:pic>
      <p:pic>
        <p:nvPicPr>
          <p:cNvPr id="12" name="Picture 11" descr="soccer-football-ball-in-goal-net-o.jpg"/>
          <p:cNvPicPr>
            <a:picLocks noChangeAspect="1"/>
          </p:cNvPicPr>
          <p:nvPr/>
        </p:nvPicPr>
        <p:blipFill>
          <a:blip r:embed="rId10" cstate="print"/>
          <a:stretch>
            <a:fillRect/>
          </a:stretch>
        </p:blipFill>
        <p:spPr>
          <a:xfrm>
            <a:off x="990600" y="0"/>
            <a:ext cx="1980972" cy="1321308"/>
          </a:xfrm>
          <a:prstGeom prst="rect">
            <a:avLst/>
          </a:prstGeom>
        </p:spPr>
      </p:pic>
      <p:pic>
        <p:nvPicPr>
          <p:cNvPr id="13" name="Picture 12" descr="church-cartoon.jpg"/>
          <p:cNvPicPr>
            <a:picLocks noChangeAspect="1"/>
          </p:cNvPicPr>
          <p:nvPr/>
        </p:nvPicPr>
        <p:blipFill>
          <a:blip r:embed="rId11" cstate="print"/>
          <a:stretch>
            <a:fillRect/>
          </a:stretch>
        </p:blipFill>
        <p:spPr>
          <a:xfrm>
            <a:off x="2133600" y="5257800"/>
            <a:ext cx="1527048" cy="1439182"/>
          </a:xfrm>
          <a:prstGeom prst="rect">
            <a:avLst/>
          </a:prstGeom>
        </p:spPr>
      </p:pic>
      <p:pic>
        <p:nvPicPr>
          <p:cNvPr id="15" name="Picture 14" descr="picfromtubyogadotcom.jpg"/>
          <p:cNvPicPr>
            <a:picLocks noChangeAspect="1"/>
          </p:cNvPicPr>
          <p:nvPr/>
        </p:nvPicPr>
        <p:blipFill>
          <a:blip r:embed="rId12" cstate="print"/>
          <a:stretch>
            <a:fillRect/>
          </a:stretch>
        </p:blipFill>
        <p:spPr>
          <a:xfrm>
            <a:off x="5257800" y="2743200"/>
            <a:ext cx="2284213" cy="1828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1" name="Picture 10" descr="travelling.jpg"/>
          <p:cNvPicPr>
            <a:picLocks noChangeAspect="1"/>
          </p:cNvPicPr>
          <p:nvPr/>
        </p:nvPicPr>
        <p:blipFill>
          <a:blip r:embed="rId9" cstate="print"/>
          <a:stretch>
            <a:fillRect/>
          </a:stretch>
        </p:blipFill>
        <p:spPr>
          <a:xfrm>
            <a:off x="0" y="5444341"/>
            <a:ext cx="2209799" cy="1413659"/>
          </a:xfrm>
          <a:prstGeom prst="rect">
            <a:avLst/>
          </a:prstGeom>
        </p:spPr>
      </p:pic>
      <p:pic>
        <p:nvPicPr>
          <p:cNvPr id="12" name="Picture 11" descr="soccer-football-ball-in-goal-net-o.jpg"/>
          <p:cNvPicPr>
            <a:picLocks noChangeAspect="1"/>
          </p:cNvPicPr>
          <p:nvPr/>
        </p:nvPicPr>
        <p:blipFill>
          <a:blip r:embed="rId10" cstate="print"/>
          <a:stretch>
            <a:fillRect/>
          </a:stretch>
        </p:blipFill>
        <p:spPr>
          <a:xfrm>
            <a:off x="990600" y="0"/>
            <a:ext cx="1980972" cy="1321308"/>
          </a:xfrm>
          <a:prstGeom prst="rect">
            <a:avLst/>
          </a:prstGeom>
        </p:spPr>
      </p:pic>
      <p:pic>
        <p:nvPicPr>
          <p:cNvPr id="13" name="Picture 12" descr="church-cartoon.jpg"/>
          <p:cNvPicPr>
            <a:picLocks noChangeAspect="1"/>
          </p:cNvPicPr>
          <p:nvPr/>
        </p:nvPicPr>
        <p:blipFill>
          <a:blip r:embed="rId11" cstate="print"/>
          <a:stretch>
            <a:fillRect/>
          </a:stretch>
        </p:blipFill>
        <p:spPr>
          <a:xfrm>
            <a:off x="2133600" y="5257800"/>
            <a:ext cx="1527048" cy="1439182"/>
          </a:xfrm>
          <a:prstGeom prst="rect">
            <a:avLst/>
          </a:prstGeom>
        </p:spPr>
      </p:pic>
      <p:pic>
        <p:nvPicPr>
          <p:cNvPr id="14" name="Picture 13" descr="pta.jpg"/>
          <p:cNvPicPr>
            <a:picLocks noChangeAspect="1"/>
          </p:cNvPicPr>
          <p:nvPr/>
        </p:nvPicPr>
        <p:blipFill>
          <a:blip r:embed="rId12" cstate="print"/>
          <a:stretch>
            <a:fillRect/>
          </a:stretch>
        </p:blipFill>
        <p:spPr>
          <a:xfrm>
            <a:off x="0" y="152400"/>
            <a:ext cx="1862294" cy="1219200"/>
          </a:xfrm>
          <a:prstGeom prst="rect">
            <a:avLst/>
          </a:prstGeom>
        </p:spPr>
      </p:pic>
      <p:pic>
        <p:nvPicPr>
          <p:cNvPr id="15" name="Picture 14" descr="picfromtubyogadotcom.jpg"/>
          <p:cNvPicPr>
            <a:picLocks noChangeAspect="1"/>
          </p:cNvPicPr>
          <p:nvPr/>
        </p:nvPicPr>
        <p:blipFill>
          <a:blip r:embed="rId13" cstate="print"/>
          <a:stretch>
            <a:fillRect/>
          </a:stretch>
        </p:blipFill>
        <p:spPr>
          <a:xfrm>
            <a:off x="5257800" y="2743200"/>
            <a:ext cx="2284213" cy="182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1" name="Picture 10" descr="travelling.jpg"/>
          <p:cNvPicPr>
            <a:picLocks noChangeAspect="1"/>
          </p:cNvPicPr>
          <p:nvPr/>
        </p:nvPicPr>
        <p:blipFill>
          <a:blip r:embed="rId9" cstate="print"/>
          <a:stretch>
            <a:fillRect/>
          </a:stretch>
        </p:blipFill>
        <p:spPr>
          <a:xfrm>
            <a:off x="0" y="5444341"/>
            <a:ext cx="2209799" cy="1413659"/>
          </a:xfrm>
          <a:prstGeom prst="rect">
            <a:avLst/>
          </a:prstGeom>
        </p:spPr>
      </p:pic>
      <p:pic>
        <p:nvPicPr>
          <p:cNvPr id="12" name="Picture 11" descr="soccer-football-ball-in-goal-net-o.jpg"/>
          <p:cNvPicPr>
            <a:picLocks noChangeAspect="1"/>
          </p:cNvPicPr>
          <p:nvPr/>
        </p:nvPicPr>
        <p:blipFill>
          <a:blip r:embed="rId10" cstate="print"/>
          <a:stretch>
            <a:fillRect/>
          </a:stretch>
        </p:blipFill>
        <p:spPr>
          <a:xfrm>
            <a:off x="990600" y="0"/>
            <a:ext cx="1980972" cy="1321308"/>
          </a:xfrm>
          <a:prstGeom prst="rect">
            <a:avLst/>
          </a:prstGeom>
        </p:spPr>
      </p:pic>
      <p:pic>
        <p:nvPicPr>
          <p:cNvPr id="13" name="Picture 12" descr="church-cartoon.jpg"/>
          <p:cNvPicPr>
            <a:picLocks noChangeAspect="1"/>
          </p:cNvPicPr>
          <p:nvPr/>
        </p:nvPicPr>
        <p:blipFill>
          <a:blip r:embed="rId11" cstate="print"/>
          <a:stretch>
            <a:fillRect/>
          </a:stretch>
        </p:blipFill>
        <p:spPr>
          <a:xfrm>
            <a:off x="2133600" y="5257800"/>
            <a:ext cx="1527048" cy="1439182"/>
          </a:xfrm>
          <a:prstGeom prst="rect">
            <a:avLst/>
          </a:prstGeom>
        </p:spPr>
      </p:pic>
      <p:pic>
        <p:nvPicPr>
          <p:cNvPr id="14" name="Picture 13" descr="pta.jpg"/>
          <p:cNvPicPr>
            <a:picLocks noChangeAspect="1"/>
          </p:cNvPicPr>
          <p:nvPr/>
        </p:nvPicPr>
        <p:blipFill>
          <a:blip r:embed="rId12" cstate="print"/>
          <a:stretch>
            <a:fillRect/>
          </a:stretch>
        </p:blipFill>
        <p:spPr>
          <a:xfrm>
            <a:off x="0" y="152400"/>
            <a:ext cx="1862294" cy="1219200"/>
          </a:xfrm>
          <a:prstGeom prst="rect">
            <a:avLst/>
          </a:prstGeom>
        </p:spPr>
      </p:pic>
      <p:pic>
        <p:nvPicPr>
          <p:cNvPr id="15" name="Picture 14" descr="picfromtubyogadotcom.jpg"/>
          <p:cNvPicPr>
            <a:picLocks noChangeAspect="1"/>
          </p:cNvPicPr>
          <p:nvPr/>
        </p:nvPicPr>
        <p:blipFill>
          <a:blip r:embed="rId13" cstate="print"/>
          <a:stretch>
            <a:fillRect/>
          </a:stretch>
        </p:blipFill>
        <p:spPr>
          <a:xfrm>
            <a:off x="5257800" y="2743200"/>
            <a:ext cx="2284213" cy="1828800"/>
          </a:xfrm>
          <a:prstGeom prst="rect">
            <a:avLst/>
          </a:prstGeom>
        </p:spPr>
      </p:pic>
      <p:pic>
        <p:nvPicPr>
          <p:cNvPr id="16" name="Picture 15" descr="download.jpg"/>
          <p:cNvPicPr>
            <a:picLocks noChangeAspect="1"/>
          </p:cNvPicPr>
          <p:nvPr/>
        </p:nvPicPr>
        <p:blipFill>
          <a:blip r:embed="rId14" cstate="print"/>
          <a:stretch>
            <a:fillRect/>
          </a:stretch>
        </p:blipFill>
        <p:spPr>
          <a:xfrm>
            <a:off x="3352800" y="3048000"/>
            <a:ext cx="2376487" cy="15814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lstStyle/>
          <a:p>
            <a:r>
              <a:rPr lang="en-US" dirty="0" smtClean="0"/>
              <a:t>Guilt or Self-Righteousness? </a:t>
            </a:r>
          </a:p>
          <a:p>
            <a:r>
              <a:rPr lang="en-US" dirty="0" smtClean="0"/>
              <a:t>Do the self-help books on schedule work here?</a:t>
            </a:r>
          </a:p>
          <a:p>
            <a:r>
              <a:rPr lang="en-US" dirty="0" smtClean="0"/>
              <a:t>Not for me…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lstStyle/>
          <a:p>
            <a:pPr>
              <a:buNone/>
            </a:pPr>
            <a:r>
              <a:rPr lang="en-US" dirty="0" smtClean="0"/>
              <a:t>“</a:t>
            </a:r>
            <a:r>
              <a:rPr lang="en-US" cap="small" dirty="0"/>
              <a:t>you shall love the Lord your God with all your heart, and with all your soul, and with all your mind, and with all your strength</a:t>
            </a:r>
            <a:r>
              <a:rPr lang="en-US" dirty="0"/>
              <a:t>.’ </a:t>
            </a:r>
            <a:r>
              <a:rPr lang="en-US" b="1" baseline="30000" dirty="0"/>
              <a:t>31 </a:t>
            </a:r>
            <a:r>
              <a:rPr lang="en-US" dirty="0"/>
              <a:t>The second is this, ‘</a:t>
            </a:r>
            <a:r>
              <a:rPr lang="en-US" cap="small" dirty="0"/>
              <a:t>You shall love your neighbor as yourself</a:t>
            </a:r>
            <a:r>
              <a:rPr lang="en-US" dirty="0"/>
              <a:t>.’ There is no other commandment greater than these</a:t>
            </a:r>
            <a:r>
              <a:rPr lang="en-US" dirty="0" smtClean="0"/>
              <a:t>.” Mark 12:30-31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normAutofit/>
          </a:bodyPr>
          <a:lstStyle/>
          <a:p>
            <a:pPr>
              <a:buNone/>
            </a:pPr>
            <a:r>
              <a:rPr lang="en-US" dirty="0" smtClean="0"/>
              <a:t>“When I have learnt to love God better than my earthly dearest, I shall love my earthly dearest better than I do now. Insofar as I learn to love my earthly dearest at the expense of God and instead of God, I shall be moving towards the state in which I shall not love my earthly dearest at all. When first things are put first, second things are not suppressed but increased.” C.S. Lewis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normAutofit/>
          </a:bodyPr>
          <a:lstStyle/>
          <a:p>
            <a:pPr>
              <a:buNone/>
            </a:pPr>
            <a:r>
              <a:rPr lang="en-US" dirty="0" smtClean="0"/>
              <a:t>“When I have learnt to love God better than my earthly dearest, I shall love my earthly dearest better than I do now. Insofar as I learn to love my earthly dearest at the expense of God and instead of God, I shall be moving towards the state in which I shall not love my earthly dearest at all. When first things are put first, second things are not suppressed but increased.” C.S. Lewis</a:t>
            </a:r>
            <a:endParaRPr lang="en-US" dirty="0"/>
          </a:p>
        </p:txBody>
      </p:sp>
      <p:sp>
        <p:nvSpPr>
          <p:cNvPr id="4" name="TextBox 3"/>
          <p:cNvSpPr txBox="1"/>
          <p:nvPr/>
        </p:nvSpPr>
        <p:spPr>
          <a:xfrm>
            <a:off x="1295400" y="1600200"/>
            <a:ext cx="7086600" cy="2554545"/>
          </a:xfrm>
          <a:prstGeom prst="rect">
            <a:avLst/>
          </a:prstGeom>
          <a:solidFill>
            <a:srgbClr val="002060"/>
          </a:solidFill>
        </p:spPr>
        <p:txBody>
          <a:bodyPr wrap="square" rtlCol="0">
            <a:spAutoFit/>
          </a:bodyPr>
          <a:lstStyle/>
          <a:p>
            <a:r>
              <a:rPr lang="en-US" sz="4000" dirty="0" smtClean="0">
                <a:solidFill>
                  <a:schemeClr val="bg1"/>
                </a:solidFill>
              </a:rPr>
              <a:t>“Put first things first and we get second things thrown in: put second things first and we lose both first and second things.”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normAutofit/>
          </a:bodyPr>
          <a:lstStyle/>
          <a:p>
            <a:pPr>
              <a:buNone/>
            </a:pPr>
            <a:r>
              <a:rPr lang="en-US" dirty="0" smtClean="0"/>
              <a:t>“When I have learnt to love God better than my earthly dearest, I shall love my earthly dearest better than I do now. Insofar as I learn to love my earthly dearest at the expense of God and instead of God, I shall be moving towards the state in which I shall not love my earthly dearest at all. When first things are put first, second things are not suppressed but increased.” C.S. Lewis</a:t>
            </a:r>
            <a:endParaRPr lang="en-US" dirty="0"/>
          </a:p>
        </p:txBody>
      </p:sp>
      <p:sp>
        <p:nvSpPr>
          <p:cNvPr id="4" name="TextBox 3"/>
          <p:cNvSpPr txBox="1"/>
          <p:nvPr/>
        </p:nvSpPr>
        <p:spPr>
          <a:xfrm>
            <a:off x="1295400" y="1600200"/>
            <a:ext cx="7086600" cy="2554545"/>
          </a:xfrm>
          <a:prstGeom prst="rect">
            <a:avLst/>
          </a:prstGeom>
          <a:solidFill>
            <a:srgbClr val="002060"/>
          </a:solidFill>
        </p:spPr>
        <p:txBody>
          <a:bodyPr wrap="square" rtlCol="0">
            <a:spAutoFit/>
          </a:bodyPr>
          <a:lstStyle/>
          <a:p>
            <a:r>
              <a:rPr lang="en-US" sz="4000" dirty="0" smtClean="0">
                <a:solidFill>
                  <a:schemeClr val="bg1"/>
                </a:solidFill>
              </a:rPr>
              <a:t>“Put first things first and we get second things thrown in: put second things first and we lose both first and second things.”</a:t>
            </a:r>
            <a:endParaRPr lang="en-US" sz="4000" dirty="0">
              <a:solidFill>
                <a:schemeClr val="bg1"/>
              </a:solidFill>
            </a:endParaRPr>
          </a:p>
        </p:txBody>
      </p:sp>
      <p:sp>
        <p:nvSpPr>
          <p:cNvPr id="5" name="TextBox 4"/>
          <p:cNvSpPr txBox="1"/>
          <p:nvPr/>
        </p:nvSpPr>
        <p:spPr>
          <a:xfrm>
            <a:off x="533400" y="4191000"/>
            <a:ext cx="7467600" cy="1938992"/>
          </a:xfrm>
          <a:prstGeom prst="rect">
            <a:avLst/>
          </a:prstGeom>
          <a:solidFill>
            <a:schemeClr val="accent6">
              <a:lumMod val="75000"/>
            </a:schemeClr>
          </a:solidFill>
        </p:spPr>
        <p:txBody>
          <a:bodyPr wrap="square" rtlCol="0">
            <a:spAutoFit/>
          </a:bodyPr>
          <a:lstStyle/>
          <a:p>
            <a:r>
              <a:rPr lang="en-US" sz="4000" dirty="0" smtClean="0">
                <a:solidFill>
                  <a:schemeClr val="bg1"/>
                </a:solidFill>
              </a:rPr>
              <a:t>“Aim at Heaven and you will get earth ‘thrown in’: aim at earth and you will get neither.”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6" name="Picture 5" descr="family-dinner1.jpg"/>
          <p:cNvPicPr>
            <a:picLocks noChangeAspect="1"/>
          </p:cNvPicPr>
          <p:nvPr/>
        </p:nvPicPr>
        <p:blipFill>
          <a:blip r:embed="rId2" cstate="print"/>
          <a:stretch>
            <a:fillRect/>
          </a:stretch>
        </p:blipFill>
        <p:spPr>
          <a:xfrm>
            <a:off x="2590800" y="1371600"/>
            <a:ext cx="4232537" cy="2814637"/>
          </a:xfrm>
          <a:prstGeom prst="rect">
            <a:avLst/>
          </a:prstGeom>
        </p:spPr>
      </p:pic>
      <p:sp>
        <p:nvSpPr>
          <p:cNvPr id="17" name="Content Placeholder 1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chooses what’s important?</a:t>
            </a:r>
            <a:endParaRPr lang="en-US" dirty="0"/>
          </a:p>
        </p:txBody>
      </p:sp>
      <p:sp>
        <p:nvSpPr>
          <p:cNvPr id="3" name="Content Placeholder 2"/>
          <p:cNvSpPr>
            <a:spLocks noGrp="1"/>
          </p:cNvSpPr>
          <p:nvPr>
            <p:ph idx="1"/>
          </p:nvPr>
        </p:nvSpPr>
        <p:spPr/>
        <p:txBody>
          <a:bodyPr/>
          <a:lstStyle/>
          <a:p>
            <a:pPr>
              <a:buNone/>
            </a:pPr>
            <a:r>
              <a:rPr lang="en-US" dirty="0" smtClean="0"/>
              <a:t>What influences our decisions – God or culture?</a:t>
            </a:r>
          </a:p>
          <a:p>
            <a:pPr>
              <a:buNone/>
            </a:pPr>
            <a:r>
              <a:rPr lang="en-US" dirty="0" smtClean="0"/>
              <a:t>If we just go with the flow, what kind of life are we signing up for?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chooses what’s important?</a:t>
            </a:r>
            <a:endParaRPr lang="en-US" dirty="0"/>
          </a:p>
        </p:txBody>
      </p:sp>
      <p:sp>
        <p:nvSpPr>
          <p:cNvPr id="3" name="Content Placeholder 2"/>
          <p:cNvSpPr>
            <a:spLocks noGrp="1"/>
          </p:cNvSpPr>
          <p:nvPr>
            <p:ph idx="1"/>
          </p:nvPr>
        </p:nvSpPr>
        <p:spPr/>
        <p:txBody>
          <a:bodyPr/>
          <a:lstStyle/>
          <a:p>
            <a:pPr>
              <a:buNone/>
            </a:pPr>
            <a:r>
              <a:rPr lang="en-US" dirty="0" smtClean="0"/>
              <a:t>What influences our decisions – God or culture?</a:t>
            </a:r>
          </a:p>
          <a:p>
            <a:pPr>
              <a:buNone/>
            </a:pPr>
            <a:r>
              <a:rPr lang="en-US" dirty="0" smtClean="0"/>
              <a:t>If we just go with the flow, what kind of life are we signing up for?</a:t>
            </a:r>
          </a:p>
        </p:txBody>
      </p:sp>
      <p:sp>
        <p:nvSpPr>
          <p:cNvPr id="4" name="TextBox 3"/>
          <p:cNvSpPr txBox="1"/>
          <p:nvPr/>
        </p:nvSpPr>
        <p:spPr>
          <a:xfrm>
            <a:off x="228600" y="3810000"/>
            <a:ext cx="8686800" cy="2862322"/>
          </a:xfrm>
          <a:prstGeom prst="rect">
            <a:avLst/>
          </a:prstGeom>
          <a:solidFill>
            <a:schemeClr val="tx1">
              <a:lumMod val="75000"/>
              <a:lumOff val="25000"/>
            </a:schemeClr>
          </a:solidFill>
        </p:spPr>
        <p:txBody>
          <a:bodyPr wrap="square" rtlCol="0">
            <a:spAutoFit/>
          </a:bodyPr>
          <a:lstStyle/>
          <a:p>
            <a:r>
              <a:rPr lang="en-US" sz="3600" dirty="0" smtClean="0">
                <a:solidFill>
                  <a:schemeClr val="bg1"/>
                </a:solidFill>
              </a:rPr>
              <a:t>“Busy is something that almost equates with “value”—like saying “see all my super important things that I’m doing that make me valuable? Impressive, huh?” NY Times, </a:t>
            </a:r>
            <a:r>
              <a:rPr lang="en-US" sz="3600" i="1" dirty="0" smtClean="0">
                <a:solidFill>
                  <a:schemeClr val="bg1"/>
                </a:solidFill>
              </a:rPr>
              <a:t>The Busy Trap</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chooses what’s important?</a:t>
            </a:r>
            <a:endParaRPr lang="en-US" dirty="0"/>
          </a:p>
        </p:txBody>
      </p:sp>
      <p:sp>
        <p:nvSpPr>
          <p:cNvPr id="3" name="Content Placeholder 2"/>
          <p:cNvSpPr>
            <a:spLocks noGrp="1"/>
          </p:cNvSpPr>
          <p:nvPr>
            <p:ph idx="1"/>
          </p:nvPr>
        </p:nvSpPr>
        <p:spPr/>
        <p:txBody>
          <a:bodyPr/>
          <a:lstStyle/>
          <a:p>
            <a:r>
              <a:rPr lang="en-US" dirty="0" smtClean="0"/>
              <a:t>A huge part of being a mom is making choices about priorities</a:t>
            </a:r>
          </a:p>
          <a:p>
            <a:r>
              <a:rPr lang="en-US" dirty="0" smtClean="0"/>
              <a:t>What influences our decisions – God or culture?</a:t>
            </a:r>
            <a:endParaRPr lang="en-US" dirty="0"/>
          </a:p>
        </p:txBody>
      </p:sp>
      <p:sp>
        <p:nvSpPr>
          <p:cNvPr id="4" name="TextBox 3"/>
          <p:cNvSpPr txBox="1"/>
          <p:nvPr/>
        </p:nvSpPr>
        <p:spPr>
          <a:xfrm>
            <a:off x="228600" y="3810000"/>
            <a:ext cx="8686800" cy="2862322"/>
          </a:xfrm>
          <a:prstGeom prst="rect">
            <a:avLst/>
          </a:prstGeom>
          <a:solidFill>
            <a:schemeClr val="tx1">
              <a:lumMod val="75000"/>
              <a:lumOff val="25000"/>
            </a:schemeClr>
          </a:solidFill>
        </p:spPr>
        <p:txBody>
          <a:bodyPr wrap="square" rtlCol="0">
            <a:spAutoFit/>
          </a:bodyPr>
          <a:lstStyle/>
          <a:p>
            <a:r>
              <a:rPr lang="en-US" sz="3600" dirty="0" smtClean="0">
                <a:solidFill>
                  <a:schemeClr val="bg1"/>
                </a:solidFill>
              </a:rPr>
              <a:t>“Busy is something that almost equates with “value”—like saying “see all my super important things that I’m doing that make me valuable? Impressive, huh?” NY Times, </a:t>
            </a:r>
            <a:r>
              <a:rPr lang="en-US" sz="3600" i="1" dirty="0" smtClean="0">
                <a:solidFill>
                  <a:schemeClr val="bg1"/>
                </a:solidFill>
              </a:rPr>
              <a:t>The Busy Trap</a:t>
            </a:r>
            <a:endParaRPr lang="en-US" sz="3600" i="1" dirty="0">
              <a:solidFill>
                <a:schemeClr val="bg1"/>
              </a:solidFill>
            </a:endParaRPr>
          </a:p>
        </p:txBody>
      </p:sp>
      <p:sp>
        <p:nvSpPr>
          <p:cNvPr id="5" name="TextBox 4"/>
          <p:cNvSpPr txBox="1"/>
          <p:nvPr/>
        </p:nvSpPr>
        <p:spPr>
          <a:xfrm>
            <a:off x="228600" y="1295400"/>
            <a:ext cx="8534400" cy="5078313"/>
          </a:xfrm>
          <a:prstGeom prst="rect">
            <a:avLst/>
          </a:prstGeom>
          <a:solidFill>
            <a:schemeClr val="accent3">
              <a:lumMod val="75000"/>
            </a:schemeClr>
          </a:solidFill>
        </p:spPr>
        <p:txBody>
          <a:bodyPr wrap="square" rtlCol="0">
            <a:spAutoFit/>
          </a:bodyPr>
          <a:lstStyle/>
          <a:p>
            <a:r>
              <a:rPr lang="en-US" sz="3600" dirty="0" smtClean="0">
                <a:solidFill>
                  <a:schemeClr val="bg1"/>
                </a:solidFill>
              </a:rPr>
              <a:t>“It’s almost always people whose lamented busyness is purely self-imposed: work and obligations they’ve taken on voluntarily, classes and activities they’ve “encouraged” their kids to participate in. They’re busy because of their own ambition or drive or anxiety, because they’re addicted to busyness and dread what they might have to face in its absence.” NY Times, </a:t>
            </a:r>
            <a:r>
              <a:rPr lang="en-US" sz="3600" i="1" dirty="0" smtClean="0">
                <a:solidFill>
                  <a:schemeClr val="bg1"/>
                </a:solidFill>
              </a:rPr>
              <a:t>The Busy Trap</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chooses what’s important?</a:t>
            </a:r>
            <a:endParaRPr lang="en-US" dirty="0"/>
          </a:p>
        </p:txBody>
      </p:sp>
      <p:sp>
        <p:nvSpPr>
          <p:cNvPr id="3" name="Content Placeholder 2"/>
          <p:cNvSpPr>
            <a:spLocks noGrp="1"/>
          </p:cNvSpPr>
          <p:nvPr>
            <p:ph idx="1"/>
          </p:nvPr>
        </p:nvSpPr>
        <p:spPr/>
        <p:txBody>
          <a:bodyPr/>
          <a:lstStyle/>
          <a:p>
            <a:r>
              <a:rPr lang="en-US" dirty="0" smtClean="0"/>
              <a:t>A huge part of being a mom is making choices about priorities</a:t>
            </a:r>
          </a:p>
          <a:p>
            <a:r>
              <a:rPr lang="en-US" dirty="0" smtClean="0"/>
              <a:t>What influences our decisions – God or culture?</a:t>
            </a:r>
            <a:endParaRPr lang="en-US" dirty="0"/>
          </a:p>
        </p:txBody>
      </p:sp>
      <p:sp>
        <p:nvSpPr>
          <p:cNvPr id="4" name="TextBox 3"/>
          <p:cNvSpPr txBox="1"/>
          <p:nvPr/>
        </p:nvSpPr>
        <p:spPr>
          <a:xfrm>
            <a:off x="228600" y="3810000"/>
            <a:ext cx="8686800" cy="2862322"/>
          </a:xfrm>
          <a:prstGeom prst="rect">
            <a:avLst/>
          </a:prstGeom>
          <a:solidFill>
            <a:schemeClr val="tx1">
              <a:lumMod val="75000"/>
              <a:lumOff val="25000"/>
            </a:schemeClr>
          </a:solidFill>
        </p:spPr>
        <p:txBody>
          <a:bodyPr wrap="square" rtlCol="0">
            <a:spAutoFit/>
          </a:bodyPr>
          <a:lstStyle/>
          <a:p>
            <a:r>
              <a:rPr lang="en-US" sz="3600" dirty="0" smtClean="0">
                <a:solidFill>
                  <a:schemeClr val="bg1"/>
                </a:solidFill>
              </a:rPr>
              <a:t>“Busy is something that almost equates with “value”—like saying “see all my super important things that I’m doing that make me valuable? Impressive, huh?” NY Times, </a:t>
            </a:r>
            <a:r>
              <a:rPr lang="en-US" sz="3600" i="1" dirty="0" smtClean="0">
                <a:solidFill>
                  <a:schemeClr val="bg1"/>
                </a:solidFill>
              </a:rPr>
              <a:t>The Busy Trap</a:t>
            </a:r>
            <a:endParaRPr lang="en-US" sz="3600" i="1" dirty="0">
              <a:solidFill>
                <a:schemeClr val="bg1"/>
              </a:solidFill>
            </a:endParaRPr>
          </a:p>
        </p:txBody>
      </p:sp>
      <p:sp>
        <p:nvSpPr>
          <p:cNvPr id="5" name="TextBox 4"/>
          <p:cNvSpPr txBox="1"/>
          <p:nvPr/>
        </p:nvSpPr>
        <p:spPr>
          <a:xfrm>
            <a:off x="228600" y="1295400"/>
            <a:ext cx="8534400" cy="5078313"/>
          </a:xfrm>
          <a:prstGeom prst="rect">
            <a:avLst/>
          </a:prstGeom>
          <a:solidFill>
            <a:schemeClr val="accent3">
              <a:lumMod val="75000"/>
            </a:schemeClr>
          </a:solidFill>
        </p:spPr>
        <p:txBody>
          <a:bodyPr wrap="square" rtlCol="0">
            <a:spAutoFit/>
          </a:bodyPr>
          <a:lstStyle/>
          <a:p>
            <a:r>
              <a:rPr lang="en-US" sz="3600" dirty="0" smtClean="0">
                <a:solidFill>
                  <a:schemeClr val="bg1"/>
                </a:solidFill>
              </a:rPr>
              <a:t>“It’s almost always people whose lamented busyness is purely self-imposed: work and obligations they’ve taken on voluntarily, classes and activities they’ve “encouraged” their kids to participate in. They’re busy because of their own ambition or drive or anxiety, because they’re addicted to busyness and dread what they might have to face in its absence.” NY Times, </a:t>
            </a:r>
            <a:r>
              <a:rPr lang="en-US" sz="3600" i="1" dirty="0" smtClean="0">
                <a:solidFill>
                  <a:schemeClr val="bg1"/>
                </a:solidFill>
              </a:rPr>
              <a:t>The Busy Trap</a:t>
            </a:r>
            <a:endParaRPr lang="en-US" sz="3600" i="1" dirty="0">
              <a:solidFill>
                <a:schemeClr val="bg1"/>
              </a:solidFill>
            </a:endParaRPr>
          </a:p>
        </p:txBody>
      </p:sp>
      <p:sp>
        <p:nvSpPr>
          <p:cNvPr id="6" name="TextBox 5"/>
          <p:cNvSpPr txBox="1"/>
          <p:nvPr/>
        </p:nvSpPr>
        <p:spPr>
          <a:xfrm>
            <a:off x="304800" y="1676400"/>
            <a:ext cx="8458200" cy="3170099"/>
          </a:xfrm>
          <a:prstGeom prst="rect">
            <a:avLst/>
          </a:prstGeom>
          <a:solidFill>
            <a:schemeClr val="accent6">
              <a:lumMod val="75000"/>
            </a:schemeClr>
          </a:solidFill>
        </p:spPr>
        <p:txBody>
          <a:bodyPr wrap="square" rtlCol="0">
            <a:spAutoFit/>
          </a:bodyPr>
          <a:lstStyle/>
          <a:p>
            <a:r>
              <a:rPr lang="en-US" sz="4000" dirty="0" smtClean="0">
                <a:solidFill>
                  <a:schemeClr val="bg1"/>
                </a:solidFill>
              </a:rPr>
              <a:t>“Even children are busy now, scheduled down to the half-hour with classes and extracurricular activities. They come home at the end of the day as tired as grown-ups.” NY Times, </a:t>
            </a:r>
            <a:r>
              <a:rPr lang="en-US" sz="4000" i="1" dirty="0" smtClean="0">
                <a:solidFill>
                  <a:schemeClr val="bg1"/>
                </a:solidFill>
              </a:rPr>
              <a:t>The Busy Trap</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Relax, I Feel Guilty</a:t>
            </a:r>
            <a:endParaRPr lang="en-US" dirty="0"/>
          </a:p>
        </p:txBody>
      </p:sp>
      <p:sp>
        <p:nvSpPr>
          <p:cNvPr id="3" name="Content Placeholder 2"/>
          <p:cNvSpPr>
            <a:spLocks noGrp="1"/>
          </p:cNvSpPr>
          <p:nvPr>
            <p:ph idx="1"/>
          </p:nvPr>
        </p:nvSpPr>
        <p:spPr/>
        <p:txBody>
          <a:bodyPr/>
          <a:lstStyle/>
          <a:p>
            <a:r>
              <a:rPr lang="en-US" dirty="0" smtClean="0"/>
              <a:t>A book by Tim Hansel</a:t>
            </a:r>
          </a:p>
          <a:p>
            <a:r>
              <a:rPr lang="en-US" dirty="0"/>
              <a:t>“Few men have cared enough to defy these hurried values; fewer still have the detachment, the courage and commitment to establish themselves in the timeless priorities found in the Scriptures, to risk the consequences of a life-style that is deliberately chosen rather than just accepted</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Relax, I Feel Guilty</a:t>
            </a:r>
            <a:endParaRPr lang="en-US" dirty="0"/>
          </a:p>
        </p:txBody>
      </p:sp>
      <p:sp>
        <p:nvSpPr>
          <p:cNvPr id="3" name="Content Placeholder 2"/>
          <p:cNvSpPr>
            <a:spLocks noGrp="1"/>
          </p:cNvSpPr>
          <p:nvPr>
            <p:ph idx="1"/>
          </p:nvPr>
        </p:nvSpPr>
        <p:spPr/>
        <p:txBody>
          <a:bodyPr/>
          <a:lstStyle/>
          <a:p>
            <a:r>
              <a:rPr lang="en-US" dirty="0" smtClean="0"/>
              <a:t>A book by Tim Hansel</a:t>
            </a:r>
          </a:p>
          <a:p>
            <a:r>
              <a:rPr lang="en-US" dirty="0"/>
              <a:t>“Few men have cared enough to defy these hurried values; fewer still have the detachment, the courage and commitment to establish themselves in the timeless priorities found in the Scriptures, to risk the consequences of a life-style that is deliberately chosen rather than just accepted</a:t>
            </a:r>
            <a:r>
              <a:rPr lang="en-US" dirty="0" smtClean="0"/>
              <a:t>.”</a:t>
            </a:r>
            <a:endParaRPr lang="en-US" dirty="0"/>
          </a:p>
        </p:txBody>
      </p:sp>
      <p:sp>
        <p:nvSpPr>
          <p:cNvPr id="4" name="TextBox 3"/>
          <p:cNvSpPr txBox="1"/>
          <p:nvPr/>
        </p:nvSpPr>
        <p:spPr>
          <a:xfrm>
            <a:off x="762000" y="1676400"/>
            <a:ext cx="7924800" cy="4524315"/>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a:t>
            </a:r>
            <a:r>
              <a:rPr lang="en-US" sz="3600" dirty="0">
                <a:solidFill>
                  <a:schemeClr val="bg1"/>
                </a:solidFill>
              </a:rPr>
              <a:t>In order to keep up my incessant activity, God was simply reduced to fit into my schedule. I suffered, because He didn’t fit. Many of our sins are caused by hurry and forgetfulness. No matter how ‘good’ our purpose is, a driven man is still enslaved. The good becomes the enemy of the best</a:t>
            </a:r>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Relax, I Feel Guilty</a:t>
            </a:r>
            <a:endParaRPr lang="en-US" dirty="0"/>
          </a:p>
        </p:txBody>
      </p:sp>
      <p:sp>
        <p:nvSpPr>
          <p:cNvPr id="3" name="Content Placeholder 2"/>
          <p:cNvSpPr>
            <a:spLocks noGrp="1"/>
          </p:cNvSpPr>
          <p:nvPr>
            <p:ph idx="1"/>
          </p:nvPr>
        </p:nvSpPr>
        <p:spPr/>
        <p:txBody>
          <a:bodyPr/>
          <a:lstStyle/>
          <a:p>
            <a:r>
              <a:rPr lang="en-US" dirty="0" smtClean="0"/>
              <a:t>A book by Tim Hansel</a:t>
            </a:r>
          </a:p>
          <a:p>
            <a:r>
              <a:rPr lang="en-US" dirty="0"/>
              <a:t>“Few men have cared enough to defy these hurried values; fewer still have the detachment, the courage and commitment to establish themselves in the timeless priorities found in the Scriptures, to risk the consequences of a life-style that is deliberately chosen rather than just accepted</a:t>
            </a:r>
            <a:r>
              <a:rPr lang="en-US" dirty="0" smtClean="0"/>
              <a:t>.”</a:t>
            </a:r>
            <a:endParaRPr lang="en-US" dirty="0"/>
          </a:p>
        </p:txBody>
      </p:sp>
      <p:sp>
        <p:nvSpPr>
          <p:cNvPr id="4" name="TextBox 3"/>
          <p:cNvSpPr txBox="1"/>
          <p:nvPr/>
        </p:nvSpPr>
        <p:spPr>
          <a:xfrm>
            <a:off x="762000" y="1676400"/>
            <a:ext cx="7924800" cy="4524315"/>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a:t>
            </a:r>
            <a:r>
              <a:rPr lang="en-US" sz="3600" dirty="0">
                <a:solidFill>
                  <a:schemeClr val="bg1"/>
                </a:solidFill>
              </a:rPr>
              <a:t>In order to keep up my incessant activity, God was simply reduced to fit into my schedule. I suffered, because He didn’t fit. Many of our sins are caused by hurry and forgetfulness. No matter how ‘good’ our purpose is, a driven man is still enslaved. The good becomes the enemy of the best</a:t>
            </a:r>
            <a:r>
              <a:rPr lang="en-US" sz="3600" dirty="0" smtClean="0">
                <a:solidFill>
                  <a:schemeClr val="bg1"/>
                </a:solidFill>
              </a:rPr>
              <a:t>.”</a:t>
            </a:r>
            <a:endParaRPr lang="en-US" sz="3600" dirty="0">
              <a:solidFill>
                <a:schemeClr val="bg1"/>
              </a:solidFill>
            </a:endParaRPr>
          </a:p>
        </p:txBody>
      </p:sp>
      <p:sp>
        <p:nvSpPr>
          <p:cNvPr id="5" name="TextBox 4"/>
          <p:cNvSpPr txBox="1"/>
          <p:nvPr/>
        </p:nvSpPr>
        <p:spPr>
          <a:xfrm>
            <a:off x="533400" y="2819400"/>
            <a:ext cx="8001000" cy="1938992"/>
          </a:xfrm>
          <a:prstGeom prst="rect">
            <a:avLst/>
          </a:prstGeom>
          <a:solidFill>
            <a:schemeClr val="accent6">
              <a:lumMod val="75000"/>
            </a:schemeClr>
          </a:solidFill>
        </p:spPr>
        <p:txBody>
          <a:bodyPr wrap="square" rtlCol="0">
            <a:spAutoFit/>
          </a:bodyPr>
          <a:lstStyle/>
          <a:p>
            <a:r>
              <a:rPr lang="en-US" sz="4000" dirty="0" smtClean="0">
                <a:solidFill>
                  <a:schemeClr val="bg1"/>
                </a:solidFill>
              </a:rPr>
              <a:t>“We are more often characterized by frantic activity, fatigue, and weariness than love, compassion and joy.”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 </a:t>
            </a:r>
            <a:r>
              <a:rPr lang="en-US" dirty="0" err="1" smtClean="0"/>
              <a:t>Tozer</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t>
            </a:r>
            <a:r>
              <a:rPr lang="en-US" dirty="0"/>
              <a:t>A real Christian is odd. He feels supreme love for One whom he has never seen; talks familiarly every day to Someone he cannot see; expects to go to heaven on the virtue of Another; empties himself in order to be full; admits he is wrong so he can be declared right; goes down in order to get </a:t>
            </a:r>
            <a:r>
              <a:rPr lang="en-US" dirty="0" smtClean="0"/>
              <a:t>up</a:t>
            </a:r>
            <a:r>
              <a:rPr lang="en-US" dirty="0"/>
              <a:t>; is strongest when he is weakest; richest when he is poorest and happiest when he feels the worst. He dies so he can live; forsakes in order to have; gives away so he can keep; sees the invisible; hears the inaudible; and knows that which </a:t>
            </a:r>
            <a:r>
              <a:rPr lang="en-US" dirty="0" smtClean="0"/>
              <a:t>passes </a:t>
            </a:r>
            <a:r>
              <a:rPr lang="en-US" dirty="0"/>
              <a:t>knowledge.”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lnSpcReduction="10000"/>
          </a:bodyPr>
          <a:lstStyle/>
          <a:p>
            <a:r>
              <a:rPr lang="en-US" dirty="0" smtClean="0"/>
              <a:t>Two parents: Eli and Hannah</a:t>
            </a:r>
          </a:p>
          <a:p>
            <a:r>
              <a:rPr lang="en-US" dirty="0" smtClean="0"/>
              <a:t>Eli is an old man who has a preeminent position: spiritual leader to Israel. His sons are adults now and amoral, ungodly villains. He is rebuked for his parenting in this passage.</a:t>
            </a:r>
          </a:p>
          <a:p>
            <a:r>
              <a:rPr lang="en-US" dirty="0" smtClean="0"/>
              <a:t>Hannah is Samuel’s mother, she is a barren woman of no special reputation. She prays for a child and dedicates her child to God; she’s set forth as a positive parenting example.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a:t>
            </a:r>
            <a:r>
              <a:rPr lang="en-US" b="1" baseline="30000" dirty="0"/>
              <a:t>12 </a:t>
            </a:r>
            <a:r>
              <a:rPr lang="en-US" dirty="0"/>
              <a:t>Now the sons of Eli were </a:t>
            </a:r>
            <a:r>
              <a:rPr lang="en-US" dirty="0" smtClean="0"/>
              <a:t>worthless </a:t>
            </a:r>
            <a:r>
              <a:rPr lang="en-US" dirty="0"/>
              <a:t>men; they did not know the </a:t>
            </a:r>
            <a:r>
              <a:rPr lang="en-US" cap="small" dirty="0" smtClean="0"/>
              <a:t>Lord” 2:12</a:t>
            </a:r>
          </a:p>
          <a:p>
            <a:pPr>
              <a:buNone/>
            </a:pPr>
            <a:r>
              <a:rPr lang="en-US" cap="small" dirty="0" smtClean="0"/>
              <a:t>“</a:t>
            </a:r>
            <a:r>
              <a:rPr lang="en-US" b="1" baseline="30000" dirty="0"/>
              <a:t>17 </a:t>
            </a:r>
            <a:r>
              <a:rPr lang="en-US" dirty="0"/>
              <a:t>Thus the sin of the young men was very great before the </a:t>
            </a:r>
            <a:r>
              <a:rPr lang="en-US" cap="small" dirty="0"/>
              <a:t>Lord</a:t>
            </a:r>
            <a:r>
              <a:rPr lang="en-US" dirty="0"/>
              <a:t>, for the men despised the offering of the </a:t>
            </a:r>
            <a:r>
              <a:rPr lang="en-US" cap="small" dirty="0"/>
              <a:t>Lord</a:t>
            </a:r>
            <a:r>
              <a:rPr lang="en-US" dirty="0" smtClean="0"/>
              <a:t>.” 2:17</a:t>
            </a:r>
          </a:p>
          <a:p>
            <a:pPr>
              <a:buNone/>
            </a:pPr>
            <a:r>
              <a:rPr lang="en-US" dirty="0" smtClean="0"/>
              <a:t>“</a:t>
            </a:r>
            <a:r>
              <a:rPr lang="en-US" b="1" baseline="30000" dirty="0"/>
              <a:t>22 </a:t>
            </a:r>
            <a:r>
              <a:rPr lang="en-US" dirty="0"/>
              <a:t>Now Eli was very old; and he heard all that his sons were doing to all Israel, and how they lay with the women who served at the doorway of the tent of meeting. </a:t>
            </a:r>
            <a:r>
              <a:rPr lang="en-US" b="1" baseline="30000" dirty="0"/>
              <a:t>23 </a:t>
            </a:r>
            <a:r>
              <a:rPr lang="en-US" dirty="0"/>
              <a:t>He said to them, “Why do you do such things, the evil things that I hear from all these people</a:t>
            </a:r>
            <a:r>
              <a:rPr lang="en-US" dirty="0" smtClean="0"/>
              <a:t>?” 2:22-23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6" name="Picture 5" descr="family-dinner1.jpg"/>
          <p:cNvPicPr>
            <a:picLocks noChangeAspect="1"/>
          </p:cNvPicPr>
          <p:nvPr/>
        </p:nvPicPr>
        <p:blipFill>
          <a:blip r:embed="rId2"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3" cstate="print"/>
          <a:stretch>
            <a:fillRect/>
          </a:stretch>
        </p:blipFill>
        <p:spPr>
          <a:xfrm>
            <a:off x="5943600" y="4648200"/>
            <a:ext cx="3045356" cy="2028444"/>
          </a:xfrm>
          <a:prstGeom prst="rect">
            <a:avLst/>
          </a:prstGeom>
        </p:spPr>
      </p:pic>
      <p:sp>
        <p:nvSpPr>
          <p:cNvPr id="17" name="Content Placeholder 1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a:bodyPr>
          <a:lstStyle/>
          <a:p>
            <a:pPr>
              <a:buNone/>
            </a:pPr>
            <a:r>
              <a:rPr lang="en-US" dirty="0" smtClean="0"/>
              <a:t>“</a:t>
            </a:r>
            <a:r>
              <a:rPr lang="en-US" b="1" baseline="30000" dirty="0"/>
              <a:t>29 </a:t>
            </a:r>
            <a:r>
              <a:rPr lang="en-US" dirty="0"/>
              <a:t>Why do you kick at My sacrifice and at My offering which I have commanded </a:t>
            </a:r>
            <a:r>
              <a:rPr lang="en-US" i="1" dirty="0"/>
              <a:t>in My</a:t>
            </a:r>
            <a:r>
              <a:rPr lang="en-US" dirty="0"/>
              <a:t> dwelling, and honor your sons above Me, by making yourselves fat with the </a:t>
            </a:r>
            <a:r>
              <a:rPr lang="en-US" dirty="0" smtClean="0"/>
              <a:t>choicest </a:t>
            </a:r>
            <a:r>
              <a:rPr lang="en-US" dirty="0"/>
              <a:t>of every offering of My people Israel?’ </a:t>
            </a:r>
            <a:r>
              <a:rPr lang="en-US" dirty="0" smtClean="0"/>
              <a:t>” 2:29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a:t>
            </a:r>
            <a:r>
              <a:rPr lang="en-US" b="1" baseline="30000" dirty="0"/>
              <a:t>29 </a:t>
            </a:r>
            <a:r>
              <a:rPr lang="en-US" dirty="0"/>
              <a:t>Why do you </a:t>
            </a:r>
            <a:r>
              <a:rPr lang="en-US" dirty="0">
                <a:solidFill>
                  <a:srgbClr val="FF0000"/>
                </a:solidFill>
              </a:rPr>
              <a:t>kick at My sacrifice </a:t>
            </a:r>
            <a:r>
              <a:rPr lang="en-US" dirty="0"/>
              <a:t>and at My offering which I have commanded </a:t>
            </a:r>
            <a:r>
              <a:rPr lang="en-US" i="1" dirty="0"/>
              <a:t>in My</a:t>
            </a:r>
            <a:r>
              <a:rPr lang="en-US" dirty="0"/>
              <a:t> dwelling, and </a:t>
            </a:r>
            <a:r>
              <a:rPr lang="en-US" dirty="0">
                <a:solidFill>
                  <a:srgbClr val="FF0000"/>
                </a:solidFill>
              </a:rPr>
              <a:t>honor your sons above Me</a:t>
            </a:r>
            <a:r>
              <a:rPr lang="en-US" dirty="0"/>
              <a:t>, by </a:t>
            </a:r>
            <a:r>
              <a:rPr lang="en-US" dirty="0">
                <a:solidFill>
                  <a:srgbClr val="FF0000"/>
                </a:solidFill>
              </a:rPr>
              <a:t>making yourselves fat </a:t>
            </a:r>
            <a:r>
              <a:rPr lang="en-US" dirty="0"/>
              <a:t>with the </a:t>
            </a:r>
            <a:r>
              <a:rPr lang="en-US" dirty="0" smtClean="0"/>
              <a:t>choicest </a:t>
            </a:r>
            <a:r>
              <a:rPr lang="en-US" dirty="0"/>
              <a:t>of every offering of My people Israel?’ </a:t>
            </a:r>
            <a:r>
              <a:rPr lang="en-US" dirty="0" smtClean="0"/>
              <a:t>” 2:29</a:t>
            </a:r>
          </a:p>
          <a:p>
            <a:pPr marL="514350" indent="-514350">
              <a:buAutoNum type="arabicPeriod"/>
            </a:pPr>
            <a:r>
              <a:rPr lang="en-US" dirty="0" smtClean="0"/>
              <a:t>Scorn of God’s ways</a:t>
            </a:r>
          </a:p>
          <a:p>
            <a:pPr marL="514350" indent="-514350">
              <a:buAutoNum type="arabicPeriod"/>
            </a:pPr>
            <a:r>
              <a:rPr lang="en-US" dirty="0" smtClean="0"/>
              <a:t>Honoring sons above God</a:t>
            </a:r>
          </a:p>
          <a:p>
            <a:pPr marL="514350" indent="-514350">
              <a:buAutoNum type="arabicPeriod"/>
            </a:pPr>
            <a:r>
              <a:rPr lang="en-US" dirty="0" smtClean="0"/>
              <a:t>Complicit and benefiting from their sins</a:t>
            </a:r>
          </a:p>
          <a:p>
            <a:pPr marL="514350" indent="-514350">
              <a:buAutoNum type="arabicPeriod"/>
            </a:pPr>
            <a:r>
              <a:rPr lang="en-US" dirty="0" smtClean="0"/>
              <a:t>Too little too late?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a:bodyPr>
          <a:lstStyle/>
          <a:p>
            <a:pPr>
              <a:buNone/>
            </a:pPr>
            <a:r>
              <a:rPr lang="en-US" dirty="0" smtClean="0"/>
              <a:t>Hannah = “</a:t>
            </a:r>
            <a:r>
              <a:rPr lang="en-US" b="1" baseline="30000" dirty="0"/>
              <a:t>27 </a:t>
            </a:r>
            <a:r>
              <a:rPr lang="en-US" dirty="0"/>
              <a:t>For this boy I prayed, and the </a:t>
            </a:r>
            <a:r>
              <a:rPr lang="en-US" cap="small" dirty="0"/>
              <a:t>Lord</a:t>
            </a:r>
            <a:r>
              <a:rPr lang="en-US" dirty="0"/>
              <a:t> has given me my petition which I asked of Him. </a:t>
            </a:r>
            <a:r>
              <a:rPr lang="en-US" b="1" baseline="30000" dirty="0"/>
              <a:t>28 </a:t>
            </a:r>
            <a:r>
              <a:rPr lang="en-US" dirty="0"/>
              <a:t>So I have </a:t>
            </a:r>
            <a:r>
              <a:rPr lang="en-US" dirty="0" smtClean="0"/>
              <a:t>also</a:t>
            </a:r>
            <a:r>
              <a:rPr lang="en-US" b="1" baseline="30000" dirty="0"/>
              <a:t> </a:t>
            </a:r>
            <a:r>
              <a:rPr lang="en-US" dirty="0" smtClean="0"/>
              <a:t>dedicated </a:t>
            </a:r>
            <a:r>
              <a:rPr lang="en-US" dirty="0"/>
              <a:t>him to the </a:t>
            </a:r>
            <a:r>
              <a:rPr lang="en-US" cap="small" dirty="0"/>
              <a:t>Lord</a:t>
            </a:r>
            <a:r>
              <a:rPr lang="en-US" dirty="0"/>
              <a:t>; as long as he lives he is </a:t>
            </a:r>
            <a:r>
              <a:rPr lang="en-US" dirty="0" smtClean="0"/>
              <a:t>dedicated </a:t>
            </a:r>
            <a:r>
              <a:rPr lang="en-US" dirty="0"/>
              <a:t>to the </a:t>
            </a:r>
            <a:r>
              <a:rPr lang="en-US" cap="small" dirty="0"/>
              <a:t>Lord</a:t>
            </a:r>
            <a:r>
              <a:rPr lang="en-US" dirty="0"/>
              <a:t>.” And he worshiped the </a:t>
            </a:r>
            <a:r>
              <a:rPr lang="en-US" cap="small" dirty="0"/>
              <a:t>Lord</a:t>
            </a:r>
            <a:r>
              <a:rPr lang="en-US" dirty="0"/>
              <a:t> there</a:t>
            </a:r>
            <a:r>
              <a:rPr lang="en-US" dirty="0" smtClean="0"/>
              <a:t>.” 1:27-28</a:t>
            </a:r>
          </a:p>
          <a:p>
            <a:pPr>
              <a:buNone/>
            </a:pPr>
            <a:r>
              <a:rPr lang="en-US" dirty="0" smtClean="0"/>
              <a:t>(Adult children vs. pre-born) </a:t>
            </a:r>
          </a:p>
          <a:p>
            <a:pPr>
              <a:buNone/>
            </a:pPr>
            <a:r>
              <a:rPr lang="en-US" dirty="0" smtClean="0"/>
              <a:t>Credits God and wants her son to live for God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a:bodyPr>
          <a:lstStyle/>
          <a:p>
            <a:pPr>
              <a:buNone/>
            </a:pPr>
            <a:r>
              <a:rPr lang="en-US" dirty="0"/>
              <a:t>“There is no one holy like the </a:t>
            </a:r>
            <a:r>
              <a:rPr lang="en-US" cap="small" dirty="0" smtClean="0"/>
              <a:t>Lord</a:t>
            </a:r>
            <a:r>
              <a:rPr lang="en-US" dirty="0" smtClean="0"/>
              <a:t>,</a:t>
            </a:r>
            <a:r>
              <a:rPr lang="en-US" dirty="0"/>
              <a:t> </a:t>
            </a:r>
            <a:r>
              <a:rPr lang="en-US" dirty="0" smtClean="0"/>
              <a:t>Indeed</a:t>
            </a:r>
            <a:r>
              <a:rPr lang="en-US" dirty="0"/>
              <a:t>, there is no one besides You,</a:t>
            </a:r>
            <a:r>
              <a:rPr lang="en-US" dirty="0" smtClean="0"/>
              <a:t/>
            </a:r>
            <a:br>
              <a:rPr lang="en-US" dirty="0" smtClean="0"/>
            </a:br>
            <a:r>
              <a:rPr lang="en-US" dirty="0"/>
              <a:t>Nor is there any rock like our God.</a:t>
            </a:r>
            <a:r>
              <a:rPr lang="en-US" dirty="0" smtClean="0"/>
              <a:t/>
            </a:r>
            <a:br>
              <a:rPr lang="en-US" dirty="0" smtClean="0"/>
            </a:br>
            <a:r>
              <a:rPr lang="en-US" dirty="0" smtClean="0"/>
              <a:t>Boast </a:t>
            </a:r>
            <a:r>
              <a:rPr lang="en-US" dirty="0"/>
              <a:t>no more so very proudly,</a:t>
            </a:r>
            <a:r>
              <a:rPr lang="en-US" dirty="0" smtClean="0"/>
              <a:t/>
            </a:r>
            <a:br>
              <a:rPr lang="en-US" dirty="0" smtClean="0"/>
            </a:br>
            <a:r>
              <a:rPr lang="en-US" dirty="0"/>
              <a:t>Do not let arrogance come out of your mouth;</a:t>
            </a:r>
            <a:r>
              <a:rPr lang="en-US" dirty="0" smtClean="0"/>
              <a:t/>
            </a:r>
            <a:br>
              <a:rPr lang="en-US" dirty="0" smtClean="0"/>
            </a:br>
            <a:r>
              <a:rPr lang="en-US" dirty="0"/>
              <a:t>For the </a:t>
            </a:r>
            <a:r>
              <a:rPr lang="en-US" cap="small" dirty="0"/>
              <a:t>Lord</a:t>
            </a:r>
            <a:r>
              <a:rPr lang="en-US" dirty="0"/>
              <a:t> is a God of knowledge,</a:t>
            </a:r>
            <a:r>
              <a:rPr lang="en-US" dirty="0" smtClean="0"/>
              <a:t/>
            </a:r>
            <a:br>
              <a:rPr lang="en-US" dirty="0" smtClean="0"/>
            </a:br>
            <a:r>
              <a:rPr lang="en-US" dirty="0"/>
              <a:t>And with Him actions are weighed.</a:t>
            </a:r>
            <a:r>
              <a:rPr lang="en-US" dirty="0" smtClean="0"/>
              <a:t/>
            </a:r>
            <a:br>
              <a:rPr lang="en-US" dirty="0" smtClean="0"/>
            </a:br>
            <a:r>
              <a:rPr lang="en-US" dirty="0" smtClean="0"/>
              <a:t>The </a:t>
            </a:r>
            <a:r>
              <a:rPr lang="en-US" dirty="0"/>
              <a:t>bows of the mighty are shattered,</a:t>
            </a:r>
            <a:r>
              <a:rPr lang="en-US" dirty="0" smtClean="0"/>
              <a:t/>
            </a:r>
            <a:br>
              <a:rPr lang="en-US" dirty="0" smtClean="0"/>
            </a:br>
            <a:r>
              <a:rPr lang="en-US" dirty="0"/>
              <a:t>But the feeble gird on strength</a:t>
            </a:r>
            <a:r>
              <a:rPr lang="en-US" dirty="0" smtClean="0"/>
              <a:t>.” 2:2-4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1-4</a:t>
            </a:r>
            <a:endParaRPr lang="en-US" dirty="0"/>
          </a:p>
        </p:txBody>
      </p:sp>
      <p:sp>
        <p:nvSpPr>
          <p:cNvPr id="3" name="Content Placeholder 2"/>
          <p:cNvSpPr>
            <a:spLocks noGrp="1"/>
          </p:cNvSpPr>
          <p:nvPr>
            <p:ph idx="1"/>
          </p:nvPr>
        </p:nvSpPr>
        <p:spPr/>
        <p:txBody>
          <a:bodyPr>
            <a:normAutofit/>
          </a:bodyPr>
          <a:lstStyle/>
          <a:p>
            <a:pPr>
              <a:buNone/>
            </a:pPr>
            <a:r>
              <a:rPr lang="en-US" dirty="0" smtClean="0"/>
              <a:t>Hannah saw that God’s strength was stronger than human strength, that we have nothing to boast about before God, and that God could make the weak person strong.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still what we need today?</a:t>
            </a:r>
            <a:endParaRPr lang="en-US" dirty="0"/>
          </a:p>
        </p:txBody>
      </p:sp>
      <p:sp>
        <p:nvSpPr>
          <p:cNvPr id="3" name="Content Placeholder 2"/>
          <p:cNvSpPr>
            <a:spLocks noGrp="1"/>
          </p:cNvSpPr>
          <p:nvPr>
            <p:ph idx="1"/>
          </p:nvPr>
        </p:nvSpPr>
        <p:spPr/>
        <p:txBody>
          <a:bodyPr/>
          <a:lstStyle/>
          <a:p>
            <a:r>
              <a:rPr lang="en-US" dirty="0" smtClean="0"/>
              <a:t>“But</a:t>
            </a:r>
            <a:r>
              <a:rPr lang="en-US" dirty="0"/>
              <a:t> </a:t>
            </a:r>
            <a:r>
              <a:rPr lang="en-US" dirty="0" smtClean="0"/>
              <a:t>seek </a:t>
            </a:r>
            <a:r>
              <a:rPr lang="en-US" dirty="0"/>
              <a:t>first </a:t>
            </a:r>
            <a:r>
              <a:rPr lang="en-US" dirty="0" smtClean="0"/>
              <a:t>His </a:t>
            </a:r>
            <a:r>
              <a:rPr lang="en-US" dirty="0"/>
              <a:t>kingdom and His righteousness, and all these things will be </a:t>
            </a:r>
            <a:r>
              <a:rPr lang="en-US" dirty="0" smtClean="0"/>
              <a:t>added </a:t>
            </a:r>
            <a:r>
              <a:rPr lang="en-US" dirty="0"/>
              <a:t>to </a:t>
            </a:r>
            <a:r>
              <a:rPr lang="en-US" dirty="0" smtClean="0"/>
              <a:t>you. So </a:t>
            </a:r>
            <a:r>
              <a:rPr lang="en-US" dirty="0"/>
              <a:t>do not worry about tomorrow; for tomorrow will </a:t>
            </a:r>
            <a:r>
              <a:rPr lang="en-US" dirty="0" smtClean="0"/>
              <a:t>care </a:t>
            </a:r>
            <a:r>
              <a:rPr lang="en-US" dirty="0"/>
              <a:t>for itself. </a:t>
            </a:r>
            <a:r>
              <a:rPr lang="en-US" dirty="0" smtClean="0"/>
              <a:t>Each </a:t>
            </a:r>
            <a:r>
              <a:rPr lang="en-US" dirty="0"/>
              <a:t>day has enough trouble of its own</a:t>
            </a:r>
            <a:r>
              <a:rPr lang="en-US" dirty="0" smtClean="0"/>
              <a:t>.” Mt. 6:33-34</a:t>
            </a:r>
            <a:endParaRPr lang="en-US"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 12:1-3</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a:buNone/>
            </a:pPr>
            <a:r>
              <a:rPr lang="en-US" sz="3000" dirty="0" smtClean="0"/>
              <a:t>“</a:t>
            </a:r>
            <a:r>
              <a:rPr lang="en-US" sz="3000" dirty="0"/>
              <a:t>Therefore, since we have so great a cloud of witnesses surrounding us, let us also lay aside every encumbrance and the sin which so easily entangles us, and let us run </a:t>
            </a:r>
            <a:r>
              <a:rPr lang="en-US" sz="3000" dirty="0" smtClean="0"/>
              <a:t>with endurance </a:t>
            </a:r>
            <a:r>
              <a:rPr lang="en-US" sz="3000" dirty="0"/>
              <a:t>the race that is set before us, </a:t>
            </a:r>
            <a:r>
              <a:rPr lang="en-US" sz="3000" dirty="0" smtClean="0"/>
              <a:t>fixing </a:t>
            </a:r>
            <a:r>
              <a:rPr lang="en-US" sz="3000" dirty="0"/>
              <a:t>our eyes on Jesus, the </a:t>
            </a:r>
            <a:r>
              <a:rPr lang="en-US" sz="3000" dirty="0" smtClean="0"/>
              <a:t>author </a:t>
            </a:r>
            <a:r>
              <a:rPr lang="en-US" sz="3000" dirty="0"/>
              <a:t>and </a:t>
            </a:r>
            <a:r>
              <a:rPr lang="en-US" sz="3000" dirty="0" err="1"/>
              <a:t>perfecter</a:t>
            </a:r>
            <a:r>
              <a:rPr lang="en-US" sz="3000" dirty="0"/>
              <a:t> of faith, who for the joy set before Him endured </a:t>
            </a:r>
            <a:r>
              <a:rPr lang="en-US" sz="3000" dirty="0" smtClean="0"/>
              <a:t>the cross</a:t>
            </a:r>
            <a:r>
              <a:rPr lang="en-US" sz="3000" dirty="0"/>
              <a:t>, despising the shame, and has sat down at the right hand of the throne of </a:t>
            </a:r>
            <a:r>
              <a:rPr lang="en-US" sz="3000" dirty="0" smtClean="0"/>
              <a:t>God. For</a:t>
            </a:r>
            <a:r>
              <a:rPr lang="en-US" sz="3000" dirty="0"/>
              <a:t> consider Him who has endured such hostility by sinners against Himself, so that you will not grow weary </a:t>
            </a:r>
            <a:r>
              <a:rPr lang="en-US" sz="3000" dirty="0" smtClean="0"/>
              <a:t>and </a:t>
            </a:r>
            <a:r>
              <a:rPr lang="en-US" sz="3000" dirty="0"/>
              <a:t>lose heart</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914400"/>
            <a:ext cx="8991600" cy="1754326"/>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914400"/>
            <a:ext cx="8991600" cy="1754326"/>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endParaRPr lang="en-US" sz="3600" dirty="0"/>
          </a:p>
        </p:txBody>
      </p:sp>
      <p:sp>
        <p:nvSpPr>
          <p:cNvPr id="5" name="TextBox 4"/>
          <p:cNvSpPr txBox="1"/>
          <p:nvPr/>
        </p:nvSpPr>
        <p:spPr>
          <a:xfrm>
            <a:off x="0" y="2895600"/>
            <a:ext cx="9448800" cy="2862322"/>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“Let us draw near with a sincere heart in full assurance of faith, having our hearts sprinkled clean from an evil conscience and our bodies washed with pure water.” Hebrews 10:22</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5" name="Picture 4" descr="crafts-for-kids.jpg"/>
          <p:cNvPicPr>
            <a:picLocks noChangeAspect="1"/>
          </p:cNvPicPr>
          <p:nvPr/>
        </p:nvPicPr>
        <p:blipFill>
          <a:blip r:embed="rId2"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3"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4" cstate="print"/>
          <a:stretch>
            <a:fillRect/>
          </a:stretch>
        </p:blipFill>
        <p:spPr>
          <a:xfrm>
            <a:off x="5943600" y="4648200"/>
            <a:ext cx="3045356" cy="2028444"/>
          </a:xfrm>
          <a:prstGeom prst="rect">
            <a:avLst/>
          </a:prstGeom>
        </p:spPr>
      </p:pic>
      <p:sp>
        <p:nvSpPr>
          <p:cNvPr id="17" name="Content Placeholder 1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609600"/>
            <a:ext cx="9144000" cy="3970318"/>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609600"/>
            <a:ext cx="9144000" cy="3970318"/>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p:txBody>
      </p:sp>
      <p:sp>
        <p:nvSpPr>
          <p:cNvPr id="5" name="TextBox 4"/>
          <p:cNvSpPr txBox="1"/>
          <p:nvPr/>
        </p:nvSpPr>
        <p:spPr>
          <a:xfrm>
            <a:off x="0" y="1295400"/>
            <a:ext cx="9144000" cy="3785652"/>
          </a:xfrm>
          <a:prstGeom prst="rect">
            <a:avLst/>
          </a:prstGeom>
          <a:solidFill>
            <a:schemeClr val="tx1">
              <a:lumMod val="65000"/>
              <a:lumOff val="35000"/>
            </a:schemeClr>
          </a:solidFill>
        </p:spPr>
        <p:txBody>
          <a:bodyPr wrap="square" rtlCol="0">
            <a:spAutoFit/>
          </a:bodyPr>
          <a:lstStyle/>
          <a:p>
            <a:r>
              <a:rPr lang="en-US" sz="4000" dirty="0" smtClean="0">
                <a:solidFill>
                  <a:schemeClr val="bg1"/>
                </a:solidFill>
              </a:rPr>
              <a:t>“There remains a Sabbath rest for the people of God. For the one who has entered His rest has himself also rested from his works, as God did from His. Therefore, let us be diligent to enter that rest” Heb. 4:9-11a</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609600"/>
            <a:ext cx="9144000" cy="5632311"/>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a:p>
            <a:r>
              <a:rPr lang="en-US" sz="3600" dirty="0" smtClean="0"/>
              <a:t>* Identity need not be rooted in the amount of activities we engage in, and we don’t need to be afraid of some quiet.</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914400"/>
            <a:ext cx="9829800" cy="4524315"/>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a:p>
            <a:r>
              <a:rPr lang="en-US" sz="3600" dirty="0" smtClean="0"/>
              <a:t>* Identity need not be rooted in the amount of activities we engage in, and we don’t need to be afraid of some quiet.</a:t>
            </a:r>
            <a:endParaRPr lang="en-US" sz="3600" dirty="0"/>
          </a:p>
        </p:txBody>
      </p:sp>
      <p:sp>
        <p:nvSpPr>
          <p:cNvPr id="5" name="TextBox 4"/>
          <p:cNvSpPr txBox="1"/>
          <p:nvPr/>
        </p:nvSpPr>
        <p:spPr>
          <a:xfrm>
            <a:off x="533400" y="1524000"/>
            <a:ext cx="8839200" cy="2308324"/>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“Surely I have composed and quieted my soul;</a:t>
            </a:r>
            <a:br>
              <a:rPr lang="en-US" sz="3600" dirty="0" smtClean="0">
                <a:solidFill>
                  <a:schemeClr val="bg1"/>
                </a:solidFill>
              </a:rPr>
            </a:br>
            <a:r>
              <a:rPr lang="en-US" sz="3600" dirty="0" smtClean="0">
                <a:solidFill>
                  <a:schemeClr val="bg1"/>
                </a:solidFill>
              </a:rPr>
              <a:t>Like a weaned child rests against his mother,</a:t>
            </a:r>
            <a:br>
              <a:rPr lang="en-US" sz="3600" dirty="0" smtClean="0">
                <a:solidFill>
                  <a:schemeClr val="bg1"/>
                </a:solidFill>
              </a:rPr>
            </a:br>
            <a:r>
              <a:rPr lang="en-US" sz="3600" dirty="0" smtClean="0">
                <a:solidFill>
                  <a:schemeClr val="bg1"/>
                </a:solidFill>
              </a:rPr>
              <a:t>My soul is like a weaned child within me.” Psalm 131:2</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914400"/>
            <a:ext cx="9829800" cy="4524315"/>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a:p>
            <a:r>
              <a:rPr lang="en-US" sz="3600" dirty="0" smtClean="0"/>
              <a:t>* Identity need not be rooted in the amount of activities we engage in, and we don’t need to be afraid of some quiet.</a:t>
            </a:r>
            <a:endParaRPr lang="en-US" sz="3600" dirty="0"/>
          </a:p>
        </p:txBody>
      </p:sp>
      <p:sp>
        <p:nvSpPr>
          <p:cNvPr id="5" name="TextBox 4"/>
          <p:cNvSpPr txBox="1"/>
          <p:nvPr/>
        </p:nvSpPr>
        <p:spPr>
          <a:xfrm>
            <a:off x="304800" y="1371600"/>
            <a:ext cx="8839200" cy="2308324"/>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“Surely I have composed and quieted my soul;</a:t>
            </a:r>
            <a:br>
              <a:rPr lang="en-US" sz="3600" dirty="0" smtClean="0">
                <a:solidFill>
                  <a:schemeClr val="bg1"/>
                </a:solidFill>
              </a:rPr>
            </a:br>
            <a:r>
              <a:rPr lang="en-US" sz="3600" dirty="0" smtClean="0">
                <a:solidFill>
                  <a:schemeClr val="bg1"/>
                </a:solidFill>
              </a:rPr>
              <a:t>Like a weaned child rests against his mother,</a:t>
            </a:r>
            <a:br>
              <a:rPr lang="en-US" sz="3600" dirty="0" smtClean="0">
                <a:solidFill>
                  <a:schemeClr val="bg1"/>
                </a:solidFill>
              </a:rPr>
            </a:br>
            <a:r>
              <a:rPr lang="en-US" sz="3600" dirty="0" smtClean="0">
                <a:solidFill>
                  <a:schemeClr val="bg1"/>
                </a:solidFill>
              </a:rPr>
              <a:t>My soul is like a weaned child within me.” Psalm 131:2</a:t>
            </a:r>
            <a:endParaRPr lang="en-US" sz="3600" dirty="0">
              <a:solidFill>
                <a:schemeClr val="bg1"/>
              </a:solidFill>
            </a:endParaRPr>
          </a:p>
        </p:txBody>
      </p:sp>
      <p:sp>
        <p:nvSpPr>
          <p:cNvPr id="7" name="TextBox 6"/>
          <p:cNvSpPr txBox="1"/>
          <p:nvPr/>
        </p:nvSpPr>
        <p:spPr>
          <a:xfrm>
            <a:off x="304800" y="3200400"/>
            <a:ext cx="8839200" cy="1754326"/>
          </a:xfrm>
          <a:prstGeom prst="rect">
            <a:avLst/>
          </a:prstGeom>
          <a:solidFill>
            <a:schemeClr val="accent6">
              <a:lumMod val="75000"/>
            </a:schemeClr>
          </a:solidFill>
        </p:spPr>
        <p:txBody>
          <a:bodyPr wrap="square" rtlCol="0">
            <a:spAutoFit/>
          </a:bodyPr>
          <a:lstStyle/>
          <a:p>
            <a:r>
              <a:rPr lang="en-US" sz="3600" dirty="0" smtClean="0">
                <a:solidFill>
                  <a:schemeClr val="bg1"/>
                </a:solidFill>
              </a:rPr>
              <a:t>“And the work of righteousness will be peace,</a:t>
            </a:r>
            <a:br>
              <a:rPr lang="en-US" sz="3600" dirty="0" smtClean="0">
                <a:solidFill>
                  <a:schemeClr val="bg1"/>
                </a:solidFill>
              </a:rPr>
            </a:br>
            <a:r>
              <a:rPr lang="en-US" sz="3600" dirty="0" smtClean="0">
                <a:solidFill>
                  <a:schemeClr val="bg1"/>
                </a:solidFill>
              </a:rPr>
              <a:t>And the service of righteousness, quietness and confidence forever.” Isa. 32:17</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914400"/>
            <a:ext cx="9829800" cy="4524315"/>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 Ask God to free you from the consequences of sin</a:t>
            </a:r>
          </a:p>
          <a:p>
            <a:r>
              <a:rPr lang="en-US" sz="3600" dirty="0" smtClean="0"/>
              <a:t>* Faith Rest Walk – Sabbath Rest for the people of God – Resting from works; like Hannah this means relying on God’s strength for help and change</a:t>
            </a:r>
          </a:p>
          <a:p>
            <a:r>
              <a:rPr lang="en-US" sz="3600" dirty="0" smtClean="0"/>
              <a:t>* Identity need not be rooted in the amount of activities we engage in, and we don’t need to be afraid of some quiet.</a:t>
            </a:r>
            <a:endParaRPr lang="en-US" sz="3600" dirty="0"/>
          </a:p>
        </p:txBody>
      </p:sp>
      <p:sp>
        <p:nvSpPr>
          <p:cNvPr id="5" name="TextBox 4"/>
          <p:cNvSpPr txBox="1"/>
          <p:nvPr/>
        </p:nvSpPr>
        <p:spPr>
          <a:xfrm>
            <a:off x="304800" y="1371600"/>
            <a:ext cx="8839200" cy="2308324"/>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“Surely I have composed and quieted my soul;</a:t>
            </a:r>
            <a:br>
              <a:rPr lang="en-US" sz="3600" dirty="0" smtClean="0">
                <a:solidFill>
                  <a:schemeClr val="bg1"/>
                </a:solidFill>
              </a:rPr>
            </a:br>
            <a:r>
              <a:rPr lang="en-US" sz="3600" dirty="0" smtClean="0">
                <a:solidFill>
                  <a:schemeClr val="bg1"/>
                </a:solidFill>
              </a:rPr>
              <a:t>Like a weaned child rests against his mother,</a:t>
            </a:r>
            <a:br>
              <a:rPr lang="en-US" sz="3600" dirty="0" smtClean="0">
                <a:solidFill>
                  <a:schemeClr val="bg1"/>
                </a:solidFill>
              </a:rPr>
            </a:br>
            <a:r>
              <a:rPr lang="en-US" sz="3600" dirty="0" smtClean="0">
                <a:solidFill>
                  <a:schemeClr val="bg1"/>
                </a:solidFill>
              </a:rPr>
              <a:t>My soul is like a weaned child within me.” Psalm 131:2</a:t>
            </a:r>
            <a:endParaRPr lang="en-US" sz="3600" dirty="0">
              <a:solidFill>
                <a:schemeClr val="bg1"/>
              </a:solidFill>
            </a:endParaRPr>
          </a:p>
        </p:txBody>
      </p:sp>
      <p:sp>
        <p:nvSpPr>
          <p:cNvPr id="7" name="TextBox 6"/>
          <p:cNvSpPr txBox="1"/>
          <p:nvPr/>
        </p:nvSpPr>
        <p:spPr>
          <a:xfrm>
            <a:off x="304800" y="3200400"/>
            <a:ext cx="8839200" cy="1754326"/>
          </a:xfrm>
          <a:prstGeom prst="rect">
            <a:avLst/>
          </a:prstGeom>
          <a:solidFill>
            <a:schemeClr val="accent6">
              <a:lumMod val="75000"/>
            </a:schemeClr>
          </a:solidFill>
        </p:spPr>
        <p:txBody>
          <a:bodyPr wrap="square" rtlCol="0">
            <a:spAutoFit/>
          </a:bodyPr>
          <a:lstStyle/>
          <a:p>
            <a:r>
              <a:rPr lang="en-US" sz="3600" dirty="0" smtClean="0">
                <a:solidFill>
                  <a:schemeClr val="bg1"/>
                </a:solidFill>
              </a:rPr>
              <a:t>“And the work of righteousness will be peace,</a:t>
            </a:r>
            <a:br>
              <a:rPr lang="en-US" sz="3600" dirty="0" smtClean="0">
                <a:solidFill>
                  <a:schemeClr val="bg1"/>
                </a:solidFill>
              </a:rPr>
            </a:br>
            <a:r>
              <a:rPr lang="en-US" sz="3600" dirty="0" smtClean="0">
                <a:solidFill>
                  <a:schemeClr val="bg1"/>
                </a:solidFill>
              </a:rPr>
              <a:t>And the service of righteousness, quietness and confidence forever.” Isa. 32:17</a:t>
            </a:r>
            <a:endParaRPr lang="en-US" sz="3600" dirty="0">
              <a:solidFill>
                <a:schemeClr val="bg1"/>
              </a:solidFill>
            </a:endParaRPr>
          </a:p>
        </p:txBody>
      </p:sp>
      <p:sp>
        <p:nvSpPr>
          <p:cNvPr id="8" name="TextBox 7"/>
          <p:cNvSpPr txBox="1"/>
          <p:nvPr/>
        </p:nvSpPr>
        <p:spPr>
          <a:xfrm>
            <a:off x="0" y="1600200"/>
            <a:ext cx="9144000" cy="3785652"/>
          </a:xfrm>
          <a:prstGeom prst="rect">
            <a:avLst/>
          </a:prstGeom>
          <a:solidFill>
            <a:srgbClr val="002060"/>
          </a:solidFill>
        </p:spPr>
        <p:txBody>
          <a:bodyPr wrap="square" rtlCol="0">
            <a:spAutoFit/>
          </a:bodyPr>
          <a:lstStyle/>
          <a:p>
            <a:endParaRPr lang="en-US" sz="4000" dirty="0">
              <a:solidFill>
                <a:schemeClr val="bg1"/>
              </a:solidFill>
            </a:endParaRPr>
          </a:p>
          <a:p>
            <a:r>
              <a:rPr lang="en-US" sz="4000" dirty="0" smtClean="0">
                <a:solidFill>
                  <a:schemeClr val="bg1"/>
                </a:solidFill>
              </a:rPr>
              <a:t>“Peace I leave with you; my peace I give to you. I do not give as the world gives. Do not let your hearts be troubled and do not be afraid.” John 14:27</a:t>
            </a:r>
          </a:p>
          <a:p>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ns_foot_getting_entangled_in_a_rope_x4ga9-446.jpg"/>
          <p:cNvPicPr>
            <a:picLocks noGrp="1" noChangeAspect="1"/>
          </p:cNvPicPr>
          <p:nvPr>
            <p:ph idx="1"/>
          </p:nvPr>
        </p:nvPicPr>
        <p:blipFill>
          <a:blip r:embed="rId2" cstate="print"/>
          <a:stretch>
            <a:fillRect/>
          </a:stretch>
        </p:blipFill>
        <p:spPr>
          <a:xfrm>
            <a:off x="-1066800" y="-762000"/>
            <a:ext cx="11638751" cy="8111315"/>
          </a:xfrm>
        </p:spPr>
      </p:pic>
      <p:sp>
        <p:nvSpPr>
          <p:cNvPr id="4" name="TextBox 3"/>
          <p:cNvSpPr txBox="1"/>
          <p:nvPr/>
        </p:nvSpPr>
        <p:spPr>
          <a:xfrm>
            <a:off x="0" y="685800"/>
            <a:ext cx="6858000" cy="1200329"/>
          </a:xfrm>
          <a:prstGeom prst="rect">
            <a:avLst/>
          </a:prstGeom>
          <a:solidFill>
            <a:schemeClr val="bg1"/>
          </a:solidFill>
        </p:spPr>
        <p:txBody>
          <a:bodyPr wrap="square" rtlCol="0">
            <a:spAutoFit/>
          </a:bodyPr>
          <a:lstStyle/>
          <a:p>
            <a:r>
              <a:rPr lang="en-US" sz="3600" dirty="0" smtClean="0"/>
              <a:t>Following and Learning from God</a:t>
            </a:r>
          </a:p>
          <a:p>
            <a:r>
              <a:rPr lang="en-US" sz="3600" dirty="0" smtClean="0"/>
              <a:t>Getting Untangled?</a:t>
            </a:r>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Advice</a:t>
            </a:r>
            <a:endParaRPr lang="en-US" dirty="0"/>
          </a:p>
        </p:txBody>
      </p:sp>
      <p:sp>
        <p:nvSpPr>
          <p:cNvPr id="3" name="Content Placeholder 2"/>
          <p:cNvSpPr>
            <a:spLocks noGrp="1"/>
          </p:cNvSpPr>
          <p:nvPr>
            <p:ph idx="1"/>
          </p:nvPr>
        </p:nvSpPr>
        <p:spPr/>
        <p:txBody>
          <a:bodyPr/>
          <a:lstStyle/>
          <a:p>
            <a:pPr>
              <a:buNone/>
            </a:pPr>
            <a:r>
              <a:rPr lang="en-US" dirty="0"/>
              <a:t>= Prioritize: Consider what’s important</a:t>
            </a:r>
          </a:p>
          <a:p>
            <a:pPr>
              <a:buNone/>
            </a:pPr>
            <a:r>
              <a:rPr lang="en-US" dirty="0"/>
              <a:t>= Take Stock: Observe your lifestyle realistically</a:t>
            </a:r>
          </a:p>
          <a:p>
            <a:pPr>
              <a:buNone/>
            </a:pPr>
            <a:r>
              <a:rPr lang="en-US" dirty="0"/>
              <a:t>= Re-structure: Make choices to favor the important over the urgent</a:t>
            </a:r>
          </a:p>
          <a:p>
            <a:pPr>
              <a:buNone/>
            </a:pPr>
            <a:r>
              <a:rPr lang="en-US" dirty="0"/>
              <a:t>(C. Hummel, </a:t>
            </a:r>
            <a:r>
              <a:rPr lang="en-US" i="1" dirty="0"/>
              <a:t>Tyranny of the Urgent</a:t>
            </a:r>
            <a:r>
              <a:rPr lang="en-US" dirty="0" smtClean="0"/>
              <a:t>)</a:t>
            </a:r>
          </a:p>
          <a:p>
            <a:pPr>
              <a:buNone/>
            </a:pPr>
            <a:endParaRPr lang="en-US" dirty="0"/>
          </a:p>
          <a:p>
            <a:pPr>
              <a:buNone/>
            </a:pPr>
            <a:r>
              <a:rPr lang="en-US" dirty="0" smtClean="0"/>
              <a:t>Boundaries, Death by Suburb, Marriage Builder</a:t>
            </a:r>
            <a:endParaRPr lang="en-US" dirty="0"/>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Advice</a:t>
            </a:r>
            <a:endParaRPr lang="en-US" dirty="0"/>
          </a:p>
        </p:txBody>
      </p:sp>
      <p:sp>
        <p:nvSpPr>
          <p:cNvPr id="3" name="Content Placeholder 2"/>
          <p:cNvSpPr>
            <a:spLocks noGrp="1"/>
          </p:cNvSpPr>
          <p:nvPr>
            <p:ph idx="1"/>
          </p:nvPr>
        </p:nvSpPr>
        <p:spPr/>
        <p:txBody>
          <a:bodyPr/>
          <a:lstStyle/>
          <a:p>
            <a:pPr>
              <a:buNone/>
            </a:pPr>
            <a:r>
              <a:rPr lang="en-US" dirty="0"/>
              <a:t>= Prioritize: Consider what’s important</a:t>
            </a:r>
          </a:p>
          <a:p>
            <a:pPr>
              <a:buNone/>
            </a:pPr>
            <a:r>
              <a:rPr lang="en-US" dirty="0"/>
              <a:t>= Take Stock: Observe your lifestyle realistically</a:t>
            </a:r>
          </a:p>
          <a:p>
            <a:pPr>
              <a:buNone/>
            </a:pPr>
            <a:r>
              <a:rPr lang="en-US" dirty="0"/>
              <a:t>= Re-structure: Make choices to favor the important over the urgent</a:t>
            </a:r>
          </a:p>
          <a:p>
            <a:pPr>
              <a:buNone/>
            </a:pPr>
            <a:r>
              <a:rPr lang="en-US" dirty="0"/>
              <a:t>(C. Hummel, </a:t>
            </a:r>
            <a:r>
              <a:rPr lang="en-US" i="1" dirty="0"/>
              <a:t>Tyranny of the Urgent</a:t>
            </a:r>
            <a:r>
              <a:rPr lang="en-US" dirty="0"/>
              <a:t>)</a:t>
            </a:r>
          </a:p>
          <a:p>
            <a:pPr>
              <a:buNone/>
            </a:pPr>
            <a:endParaRPr lang="en-US" dirty="0"/>
          </a:p>
        </p:txBody>
      </p:sp>
      <p:sp>
        <p:nvSpPr>
          <p:cNvPr id="4" name="TextBox 3"/>
          <p:cNvSpPr txBox="1"/>
          <p:nvPr/>
        </p:nvSpPr>
        <p:spPr>
          <a:xfrm>
            <a:off x="228600" y="1371600"/>
            <a:ext cx="8458200" cy="5078313"/>
          </a:xfrm>
          <a:prstGeom prst="rect">
            <a:avLst/>
          </a:prstGeom>
          <a:solidFill>
            <a:schemeClr val="tx1">
              <a:lumMod val="65000"/>
              <a:lumOff val="35000"/>
            </a:schemeClr>
          </a:solidFill>
        </p:spPr>
        <p:txBody>
          <a:bodyPr wrap="square" rtlCol="0">
            <a:spAutoFit/>
          </a:bodyPr>
          <a:lstStyle/>
          <a:p>
            <a:r>
              <a:rPr lang="en-US" sz="3600" dirty="0" smtClean="0">
                <a:solidFill>
                  <a:schemeClr val="bg1"/>
                </a:solidFill>
              </a:rPr>
              <a:t>“His divine power has given us everything we need for life and godliness through our knowledge of Him who called us by His own glory and goodness. Through these He has given us His very great and precious promises, so that through them you may participate in the divine nature and escape the corruption in the world caused by evil desires.” -2 Peter 1:3-4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9" name="Picture 8" descr="romance_um7wkhcs.jpg"/>
          <p:cNvPicPr>
            <a:picLocks noChangeAspect="1"/>
          </p:cNvPicPr>
          <p:nvPr/>
        </p:nvPicPr>
        <p:blipFill>
          <a:blip r:embed="rId6" cstate="print"/>
          <a:stretch>
            <a:fillRect/>
          </a:stretch>
        </p:blipFill>
        <p:spPr>
          <a:xfrm>
            <a:off x="3581400" y="4270248"/>
            <a:ext cx="2587752" cy="25877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4" name="Content Placeholder 3" descr="1006-yoga.jpg"/>
          <p:cNvPicPr>
            <a:picLocks noGrp="1" noChangeAspect="1"/>
          </p:cNvPicPr>
          <p:nvPr>
            <p:ph idx="1"/>
          </p:nvPr>
        </p:nvPicPr>
        <p:blipFill>
          <a:blip r:embed="rId2" cstate="print"/>
          <a:stretch>
            <a:fillRect/>
          </a:stretch>
        </p:blipFill>
        <p:spPr>
          <a:xfrm>
            <a:off x="228601" y="1066801"/>
            <a:ext cx="2362199" cy="2362199"/>
          </a:xfrm>
        </p:spPr>
      </p:pic>
      <p:pic>
        <p:nvPicPr>
          <p:cNvPr id="5" name="Picture 4" descr="crafts-for-kids.jpg"/>
          <p:cNvPicPr>
            <a:picLocks noChangeAspect="1"/>
          </p:cNvPicPr>
          <p:nvPr/>
        </p:nvPicPr>
        <p:blipFill>
          <a:blip r:embed="rId3" cstate="print"/>
          <a:stretch>
            <a:fillRect/>
          </a:stretch>
        </p:blipFill>
        <p:spPr>
          <a:xfrm>
            <a:off x="6672794" y="228600"/>
            <a:ext cx="2198156" cy="2514600"/>
          </a:xfrm>
          <a:prstGeom prst="rect">
            <a:avLst/>
          </a:prstGeom>
        </p:spPr>
      </p:pic>
      <p:pic>
        <p:nvPicPr>
          <p:cNvPr id="6" name="Picture 5" descr="family-dinner1.jpg"/>
          <p:cNvPicPr>
            <a:picLocks noChangeAspect="1"/>
          </p:cNvPicPr>
          <p:nvPr/>
        </p:nvPicPr>
        <p:blipFill>
          <a:blip r:embed="rId4" cstate="print"/>
          <a:stretch>
            <a:fillRect/>
          </a:stretch>
        </p:blipFill>
        <p:spPr>
          <a:xfrm>
            <a:off x="2590800" y="1371600"/>
            <a:ext cx="4232537" cy="2814637"/>
          </a:xfrm>
          <a:prstGeom prst="rect">
            <a:avLst/>
          </a:prstGeom>
        </p:spPr>
      </p:pic>
      <p:pic>
        <p:nvPicPr>
          <p:cNvPr id="7" name="Picture 6" descr="girls_night_out_party.jpg"/>
          <p:cNvPicPr>
            <a:picLocks noChangeAspect="1"/>
          </p:cNvPicPr>
          <p:nvPr/>
        </p:nvPicPr>
        <p:blipFill>
          <a:blip r:embed="rId5" cstate="print"/>
          <a:stretch>
            <a:fillRect/>
          </a:stretch>
        </p:blipFill>
        <p:spPr>
          <a:xfrm>
            <a:off x="5943600" y="4648200"/>
            <a:ext cx="3045356" cy="2028444"/>
          </a:xfrm>
          <a:prstGeom prst="rect">
            <a:avLst/>
          </a:prstGeom>
        </p:spPr>
      </p:pic>
      <p:pic>
        <p:nvPicPr>
          <p:cNvPr id="8" name="Picture 7" descr="hobbies.jpg"/>
          <p:cNvPicPr>
            <a:picLocks noChangeAspect="1"/>
          </p:cNvPicPr>
          <p:nvPr/>
        </p:nvPicPr>
        <p:blipFill>
          <a:blip r:embed="rId6" cstate="print"/>
          <a:stretch>
            <a:fillRect/>
          </a:stretch>
        </p:blipFill>
        <p:spPr>
          <a:xfrm>
            <a:off x="7467600" y="2819400"/>
            <a:ext cx="1676400" cy="1676400"/>
          </a:xfrm>
          <a:prstGeom prst="rect">
            <a:avLst/>
          </a:prstGeom>
        </p:spPr>
      </p:pic>
      <p:pic>
        <p:nvPicPr>
          <p:cNvPr id="9" name="Picture 8" descr="romance_um7wkhcs.jpg"/>
          <p:cNvPicPr>
            <a:picLocks noChangeAspect="1"/>
          </p:cNvPicPr>
          <p:nvPr/>
        </p:nvPicPr>
        <p:blipFill>
          <a:blip r:embed="rId7" cstate="print"/>
          <a:stretch>
            <a:fillRect/>
          </a:stretch>
        </p:blipFill>
        <p:spPr>
          <a:xfrm>
            <a:off x="3581400" y="4270248"/>
            <a:ext cx="2587752" cy="2587752"/>
          </a:xfrm>
          <a:prstGeom prst="rect">
            <a:avLst/>
          </a:prstGeom>
        </p:spPr>
      </p:pic>
      <p:pic>
        <p:nvPicPr>
          <p:cNvPr id="10" name="Picture 9" descr="woman-using-laptop.jpg"/>
          <p:cNvPicPr>
            <a:picLocks noChangeAspect="1"/>
          </p:cNvPicPr>
          <p:nvPr/>
        </p:nvPicPr>
        <p:blipFill>
          <a:blip r:embed="rId8" cstate="print"/>
          <a:stretch>
            <a:fillRect/>
          </a:stretch>
        </p:blipFill>
        <p:spPr>
          <a:xfrm>
            <a:off x="533400" y="3429000"/>
            <a:ext cx="3087259" cy="2059781"/>
          </a:xfrm>
          <a:prstGeom prst="rect">
            <a:avLst/>
          </a:prstGeom>
        </p:spPr>
      </p:pic>
      <p:pic>
        <p:nvPicPr>
          <p:cNvPr id="12" name="Picture 11" descr="soccer-football-ball-in-goal-net-o.jpg"/>
          <p:cNvPicPr>
            <a:picLocks noChangeAspect="1"/>
          </p:cNvPicPr>
          <p:nvPr/>
        </p:nvPicPr>
        <p:blipFill>
          <a:blip r:embed="rId9" cstate="print"/>
          <a:stretch>
            <a:fillRect/>
          </a:stretch>
        </p:blipFill>
        <p:spPr>
          <a:xfrm>
            <a:off x="990600" y="0"/>
            <a:ext cx="1980972" cy="13213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2083</Words>
  <Application>Microsoft Office PowerPoint</Application>
  <PresentationFormat>On-screen Show (4:3)</PresentationFormat>
  <Paragraphs>141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Priorities</vt:lpstr>
      <vt:lpstr>Expectations</vt:lpstr>
      <vt:lpstr>Expectations</vt:lpstr>
      <vt:lpstr>Expectations</vt:lpstr>
      <vt:lpstr>Expectations</vt:lpstr>
      <vt:lpstr>Expectations</vt:lpstr>
      <vt:lpstr>Expectations</vt:lpstr>
      <vt:lpstr>Expectations</vt:lpstr>
      <vt:lpstr>Expectations</vt:lpstr>
      <vt:lpstr>Expectations</vt:lpstr>
      <vt:lpstr>Expectations</vt:lpstr>
      <vt:lpstr>Expectations</vt:lpstr>
      <vt:lpstr>Expectations</vt:lpstr>
      <vt:lpstr>Expectations</vt:lpstr>
      <vt:lpstr>Expectations</vt:lpstr>
      <vt:lpstr>First Things First</vt:lpstr>
      <vt:lpstr>First Things First</vt:lpstr>
      <vt:lpstr>First Things First</vt:lpstr>
      <vt:lpstr>First Things First</vt:lpstr>
      <vt:lpstr>Who chooses what’s important?</vt:lpstr>
      <vt:lpstr>Who chooses what’s important?</vt:lpstr>
      <vt:lpstr>Who chooses what’s important?</vt:lpstr>
      <vt:lpstr>Who chooses what’s important?</vt:lpstr>
      <vt:lpstr>When I Relax, I Feel Guilty</vt:lpstr>
      <vt:lpstr>When I Relax, I Feel Guilty</vt:lpstr>
      <vt:lpstr>When I Relax, I Feel Guilty</vt:lpstr>
      <vt:lpstr>A.W. Tozer</vt:lpstr>
      <vt:lpstr>1 Samuel 1-4</vt:lpstr>
      <vt:lpstr>1 Samuel 1-4</vt:lpstr>
      <vt:lpstr>1 Samuel 1-4</vt:lpstr>
      <vt:lpstr>1 Samuel 1-4</vt:lpstr>
      <vt:lpstr>1 Samuel 1-4</vt:lpstr>
      <vt:lpstr>1 Samuel 1-4</vt:lpstr>
      <vt:lpstr>1 Samuel 1-4</vt:lpstr>
      <vt:lpstr>Is this still what we need today?</vt:lpstr>
      <vt:lpstr>Heb. 12:1-3</vt:lpstr>
      <vt:lpstr>Slide 37</vt:lpstr>
      <vt:lpstr>Slide 38</vt:lpstr>
      <vt:lpstr>Slide 39</vt:lpstr>
      <vt:lpstr>Slide 40</vt:lpstr>
      <vt:lpstr>Slide 41</vt:lpstr>
      <vt:lpstr>Slide 42</vt:lpstr>
      <vt:lpstr>Slide 43</vt:lpstr>
      <vt:lpstr>Slide 44</vt:lpstr>
      <vt:lpstr>Slide 45</vt:lpstr>
      <vt:lpstr>Slide 46</vt:lpstr>
      <vt:lpstr>Practical Advice</vt:lpstr>
      <vt:lpstr>Practical Advice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Priorities</dc:title>
  <dc:creator>Jeslowery</dc:creator>
  <cp:lastModifiedBy>Jeslowery</cp:lastModifiedBy>
  <cp:revision>4</cp:revision>
  <dcterms:created xsi:type="dcterms:W3CDTF">2014-03-31T12:38:46Z</dcterms:created>
  <dcterms:modified xsi:type="dcterms:W3CDTF">2014-03-31T15:30:58Z</dcterms:modified>
</cp:coreProperties>
</file>