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5"/>
  </p:notesMasterIdLst>
  <p:handoutMasterIdLst>
    <p:handoutMasterId r:id="rId26"/>
  </p:handoutMasterIdLst>
  <p:sldIdLst>
    <p:sldId id="294" r:id="rId2"/>
    <p:sldId id="293" r:id="rId3"/>
    <p:sldId id="279" r:id="rId4"/>
    <p:sldId id="257" r:id="rId5"/>
    <p:sldId id="264" r:id="rId6"/>
    <p:sldId id="280" r:id="rId7"/>
    <p:sldId id="267" r:id="rId8"/>
    <p:sldId id="282" r:id="rId9"/>
    <p:sldId id="268" r:id="rId10"/>
    <p:sldId id="283" r:id="rId11"/>
    <p:sldId id="288" r:id="rId12"/>
    <p:sldId id="289" r:id="rId13"/>
    <p:sldId id="265" r:id="rId14"/>
    <p:sldId id="266" r:id="rId15"/>
    <p:sldId id="276" r:id="rId16"/>
    <p:sldId id="277" r:id="rId17"/>
    <p:sldId id="284" r:id="rId18"/>
    <p:sldId id="291" r:id="rId19"/>
    <p:sldId id="272" r:id="rId20"/>
    <p:sldId id="278" r:id="rId21"/>
    <p:sldId id="269" r:id="rId22"/>
    <p:sldId id="271" r:id="rId23"/>
    <p:sldId id="290" r:id="rId24"/>
  </p:sldIdLst>
  <p:sldSz cx="9144000" cy="6858000" type="screen4x3"/>
  <p:notesSz cx="7026275" cy="93122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8" autoAdjust="0"/>
    <p:restoredTop sz="94718" autoAdjust="0"/>
  </p:normalViewPr>
  <p:slideViewPr>
    <p:cSldViewPr>
      <p:cViewPr>
        <p:scale>
          <a:sx n="75" d="100"/>
          <a:sy n="75" d="100"/>
        </p:scale>
        <p:origin x="-4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2262" y="558"/>
      </p:cViewPr>
      <p:guideLst>
        <p:guide orient="horz" pos="2933"/>
        <p:guide pos="221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B7A01CA2-707E-468E-926A-52D90DC97E86}" type="datetimeFigureOut">
              <a:rPr lang="en-US" smtClean="0"/>
              <a:pPr/>
              <a:t>07/01/15</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82BCB398-DDAF-4172-ACDF-7AD7A855DF1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44719" cy="465614"/>
          </a:xfrm>
          <a:prstGeom prst="rect">
            <a:avLst/>
          </a:prstGeom>
          <a:noFill/>
          <a:ln w="9525">
            <a:noFill/>
            <a:miter lim="800000"/>
            <a:headEnd/>
            <a:tailEnd/>
          </a:ln>
          <a:effectLst/>
        </p:spPr>
        <p:txBody>
          <a:bodyPr vert="horz" wrap="square" lIns="93360" tIns="46680" rIns="93360" bIns="46680" numCol="1" anchor="t" anchorCtr="0" compatLnSpc="1">
            <a:prstTxWarp prst="textNoShape">
              <a:avLst/>
            </a:prstTxWarp>
          </a:bodyPr>
          <a:lstStyle>
            <a:lvl1pPr eaLnBrk="1" hangingPunct="1">
              <a:defRPr sz="1200"/>
            </a:lvl1pPr>
          </a:lstStyle>
          <a:p>
            <a:pPr>
              <a:defRPr/>
            </a:pPr>
            <a:endParaRPr lang="en-US" dirty="0"/>
          </a:p>
        </p:txBody>
      </p:sp>
      <p:sp>
        <p:nvSpPr>
          <p:cNvPr id="25603" name="Rectangle 3"/>
          <p:cNvSpPr>
            <a:spLocks noGrp="1" noChangeArrowheads="1"/>
          </p:cNvSpPr>
          <p:nvPr>
            <p:ph type="dt" idx="1"/>
          </p:nvPr>
        </p:nvSpPr>
        <p:spPr bwMode="auto">
          <a:xfrm>
            <a:off x="3979930" y="0"/>
            <a:ext cx="3044719" cy="465614"/>
          </a:xfrm>
          <a:prstGeom prst="rect">
            <a:avLst/>
          </a:prstGeom>
          <a:noFill/>
          <a:ln w="9525">
            <a:noFill/>
            <a:miter lim="800000"/>
            <a:headEnd/>
            <a:tailEnd/>
          </a:ln>
          <a:effectLst/>
        </p:spPr>
        <p:txBody>
          <a:bodyPr vert="horz" wrap="square" lIns="93360" tIns="46680" rIns="93360" bIns="46680" numCol="1" anchor="t" anchorCtr="0" compatLnSpc="1">
            <a:prstTxWarp prst="textNoShape">
              <a:avLst/>
            </a:prstTxWarp>
          </a:bodyPr>
          <a:lstStyle>
            <a:lvl1pPr algn="r" eaLnBrk="1" hangingPunct="1">
              <a:defRPr sz="1200"/>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1184275" y="698500"/>
            <a:ext cx="4657725" cy="349250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2628" y="4423331"/>
            <a:ext cx="5621020" cy="4190524"/>
          </a:xfrm>
          <a:prstGeom prst="rect">
            <a:avLst/>
          </a:prstGeom>
          <a:noFill/>
          <a:ln w="9525">
            <a:noFill/>
            <a:miter lim="800000"/>
            <a:headEnd/>
            <a:tailEnd/>
          </a:ln>
          <a:effectLst/>
        </p:spPr>
        <p:txBody>
          <a:bodyPr vert="horz" wrap="square" lIns="93360" tIns="46680" rIns="93360" bIns="4668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845045"/>
            <a:ext cx="3044719" cy="465614"/>
          </a:xfrm>
          <a:prstGeom prst="rect">
            <a:avLst/>
          </a:prstGeom>
          <a:noFill/>
          <a:ln w="9525">
            <a:noFill/>
            <a:miter lim="800000"/>
            <a:headEnd/>
            <a:tailEnd/>
          </a:ln>
          <a:effectLst/>
        </p:spPr>
        <p:txBody>
          <a:bodyPr vert="horz" wrap="square" lIns="93360" tIns="46680" rIns="93360" bIns="46680" numCol="1" anchor="b" anchorCtr="0" compatLnSpc="1">
            <a:prstTxWarp prst="textNoShape">
              <a:avLst/>
            </a:prstTxWarp>
          </a:bodyPr>
          <a:lstStyle>
            <a:lvl1pPr eaLnBrk="1" hangingPunct="1">
              <a:defRPr sz="1200"/>
            </a:lvl1pPr>
          </a:lstStyle>
          <a:p>
            <a:pPr>
              <a:defRPr/>
            </a:pPr>
            <a:endParaRPr lang="en-US" dirty="0"/>
          </a:p>
        </p:txBody>
      </p:sp>
      <p:sp>
        <p:nvSpPr>
          <p:cNvPr id="25607" name="Rectangle 7"/>
          <p:cNvSpPr>
            <a:spLocks noGrp="1" noChangeArrowheads="1"/>
          </p:cNvSpPr>
          <p:nvPr>
            <p:ph type="sldNum" sz="quarter" idx="5"/>
          </p:nvPr>
        </p:nvSpPr>
        <p:spPr bwMode="auto">
          <a:xfrm>
            <a:off x="3979930" y="8845045"/>
            <a:ext cx="3044719" cy="465614"/>
          </a:xfrm>
          <a:prstGeom prst="rect">
            <a:avLst/>
          </a:prstGeom>
          <a:noFill/>
          <a:ln w="9525">
            <a:noFill/>
            <a:miter lim="800000"/>
            <a:headEnd/>
            <a:tailEnd/>
          </a:ln>
          <a:effectLst/>
        </p:spPr>
        <p:txBody>
          <a:bodyPr vert="horz" wrap="square" lIns="93360" tIns="46680" rIns="93360" bIns="46680" numCol="1" anchor="b" anchorCtr="0" compatLnSpc="1">
            <a:prstTxWarp prst="textNoShape">
              <a:avLst/>
            </a:prstTxWarp>
          </a:bodyPr>
          <a:lstStyle>
            <a:lvl1pPr algn="r" eaLnBrk="1" hangingPunct="1">
              <a:defRPr sz="1200"/>
            </a:lvl1pPr>
          </a:lstStyle>
          <a:p>
            <a:pPr>
              <a:defRPr/>
            </a:pPr>
            <a:fld id="{A37A8248-FDB9-4A57-B7E9-9B26BCCD89D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23CBC2B-47FB-4BD6-81B1-DA16B006161D}" type="slidenum">
              <a:rPr lang="en-US" smtClean="0"/>
              <a:pPr/>
              <a:t>3</a:t>
            </a:fld>
            <a:endParaRPr lang="en-US" dirty="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marL="233401" indent="-233401" eaLnBrk="1" hangingPunct="1"/>
            <a:r>
              <a:rPr lang="en-US" dirty="0" smtClean="0"/>
              <a:t>The topic is parenting in God’s grace: this does not mean… Grace is basically the message of we can’t but God can &amp; will.  The bible claims that some of the most important things we as parents need to give our children, we are incapable of giving. And some of the qualities our children to need to live truly happy lives they are incapable of  having. The bible says this message of grace  can be an offense to some but good news to others because the majority of parents have this sense that I am inadequate in certain areas and I am going to assume all of us in this room are aware of this fact or we would not be here. The message of grace is good news says we can turn to God and He will give all we and our children need to have an abundant life. The message of grace is that is an undeserved gift, nothing we have to earn. What am I talking about? What do we and our children need that we are incapable of achieving? </a:t>
            </a:r>
          </a:p>
          <a:p>
            <a:pPr marL="233401" indent="-233401" eaLnBrk="1" hangingPunct="1"/>
            <a:r>
              <a:rPr lang="en-US" dirty="0" smtClean="0"/>
              <a:t>As Christians we turn to the bible for these answers because we believe God is our creator therefore he has the answers to these questions and we believe he reveals those answers in His written word, the bible.  </a:t>
            </a:r>
          </a:p>
          <a:p>
            <a:pPr marL="233401" indent="-233401" eaLnBrk="1" hangingPunct="1"/>
            <a:r>
              <a:rPr lang="en-US" dirty="0" smtClean="0"/>
              <a:t>God says the most important thing our children need to have a fulfilling life and be all they were meant to be in a vital relationship with God through the work of a savior because we are incapable of being good enough to work our way to God.  </a:t>
            </a:r>
          </a:p>
          <a:p>
            <a:pPr marL="233401" indent="-233401" eaLnBrk="1" hangingPunct="1"/>
            <a:r>
              <a:rPr lang="en-US" dirty="0" smtClean="0"/>
              <a:t>Let me take a minute to explain the message of biblical grace. </a:t>
            </a:r>
          </a:p>
          <a:p>
            <a:pPr marL="233401" indent="-233401"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B3A1DD8-0379-4248-A239-C214ED04E386}" type="slidenum">
              <a:rPr lang="en-US" smtClean="0"/>
              <a:pPr/>
              <a:t>12</a:t>
            </a:fld>
            <a:endParaRPr lang="en-US" dirty="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32834F8-EA37-4F06-A404-84799B4608DA}" type="slidenum">
              <a:rPr lang="en-US" smtClean="0"/>
              <a:pPr/>
              <a:t>13</a:t>
            </a:fld>
            <a:endParaRPr lang="en-US" dirty="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dirty="0" smtClean="0"/>
              <a:t>All children must have rules in these areas. These laws address external behavior that help our children get along with people and society.</a:t>
            </a:r>
          </a:p>
          <a:p>
            <a:pPr eaLnBrk="1" hangingPunct="1"/>
            <a:r>
              <a:rPr lang="en-US" dirty="0" smtClean="0"/>
              <a:t>All children can and should be expected to obey these rules. </a:t>
            </a:r>
          </a:p>
          <a:p>
            <a:pPr eaLnBrk="1" hangingPunct="1"/>
            <a:r>
              <a:rPr lang="en-US" dirty="0" smtClean="0"/>
              <a:t>Examples</a:t>
            </a:r>
          </a:p>
          <a:p>
            <a:pPr eaLnBrk="1" hangingPunct="1"/>
            <a:r>
              <a:rPr lang="en-US" dirty="0" smtClean="0"/>
              <a:t>Safety:  don’t touch the stove, don’t play at certain houses, don’t txt and drive</a:t>
            </a:r>
          </a:p>
          <a:p>
            <a:pPr eaLnBrk="1" hangingPunct="1"/>
            <a:r>
              <a:rPr lang="en-US" dirty="0" smtClean="0"/>
              <a:t>Social: saying I am sorry. Even though we can’t “make them sorry from the heart” we can teach them how to do it. </a:t>
            </a:r>
          </a:p>
          <a:p>
            <a:pPr eaLnBrk="1" hangingPunct="1"/>
            <a:r>
              <a:rPr lang="en-US" dirty="0" smtClean="0"/>
              <a:t>Civil: at least know which ones are really smart to obey and the willingness to pay the consequences when they disobey</a:t>
            </a:r>
          </a:p>
          <a:p>
            <a:pPr eaLnBrk="1" hangingPunct="1"/>
            <a:r>
              <a:rPr lang="en-US" dirty="0" smtClean="0"/>
              <a:t>Faith: they need to learn. </a:t>
            </a:r>
          </a:p>
          <a:p>
            <a:pPr eaLnBrk="1" hangingPunct="1"/>
            <a:r>
              <a:rPr lang="en-US" dirty="0" smtClean="0"/>
              <a:t>But grace is still important to apply because</a:t>
            </a:r>
          </a:p>
          <a:p>
            <a:pPr eaLnBrk="1" hangingPunct="1"/>
            <a:r>
              <a:rPr lang="en-US" dirty="0" smtClean="0"/>
              <a:t>No one can really obey from a pure heart to love God. Some personalities obey out of fear or pride, some can’t even fake being good. </a:t>
            </a:r>
          </a:p>
          <a:p>
            <a:pPr eaLnBrk="1" hangingPunct="1"/>
            <a:r>
              <a:rPr lang="en-US" dirty="0" smtClean="0"/>
              <a:t> we do not want them concluding they are good when they obey and bad when they disobey. </a:t>
            </a:r>
          </a:p>
          <a:p>
            <a:pPr eaLnBrk="1" hangingPunct="1"/>
            <a:r>
              <a:rPr lang="en-US" dirty="0" smtClean="0"/>
              <a:t> </a:t>
            </a:r>
            <a:r>
              <a:rPr lang="en-US" b="1" dirty="0" smtClean="0"/>
              <a:t>Our</a:t>
            </a:r>
            <a:r>
              <a:rPr lang="en-US" dirty="0" smtClean="0"/>
              <a:t> </a:t>
            </a:r>
            <a:r>
              <a:rPr lang="en-US" b="1" dirty="0" smtClean="0"/>
              <a:t>message</a:t>
            </a:r>
            <a:r>
              <a:rPr lang="en-US" dirty="0" smtClean="0"/>
              <a:t> to them should be gratitude to God for giving us such wise commands that help us get along with others not our children are morally good because they obey. The bible is clear that morality that leads to self praise rather than God praise is worse for the soul than immorality. It could lead them to believe they do not need God and his forgiveness! </a:t>
            </a:r>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E71DEC5-238E-4C36-97FB-0452B992EB51}" type="slidenum">
              <a:rPr lang="en-US" smtClean="0"/>
              <a:pPr/>
              <a:t>14</a:t>
            </a:fld>
            <a:endParaRPr lang="en-US" dirty="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dirty="0" smtClean="0"/>
              <a:t>Pure unadulterated, consistent love for God and pure, unadulterated, consistent love for others is the summation of all of God’s law. This requires not only outward compliance but a heart that delights in loving God and others.  This is what God requires for moral goodness and this is His design for a successful, fulfilling life. </a:t>
            </a:r>
          </a:p>
          <a:p>
            <a:pPr eaLnBrk="1" hangingPunct="1"/>
            <a:r>
              <a:rPr lang="en-US" dirty="0" smtClean="0"/>
              <a:t>Our children will have moments of recognition of making bad choices, not being able to do what is right. </a:t>
            </a:r>
            <a:br>
              <a:rPr lang="en-US" dirty="0" smtClean="0"/>
            </a:br>
            <a:r>
              <a:rPr lang="en-US" dirty="0" smtClean="0"/>
              <a:t>this is where we want to acknowledge their inability, praise their confession, relate to struggle and give them the good news of grace. Pray with them.</a:t>
            </a:r>
          </a:p>
          <a:p>
            <a:pPr eaLnBrk="1" hangingPunct="1"/>
            <a:r>
              <a:rPr lang="en-US" dirty="0" smtClean="0"/>
              <a:t>Abby and Norah</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r>
              <a:rPr lang="en-US" dirty="0" smtClean="0"/>
              <a:t>Human Law, make a firm clear statement</a:t>
            </a:r>
          </a:p>
          <a:p>
            <a:r>
              <a:rPr lang="en-US" dirty="0" smtClean="0"/>
              <a:t>Explain trying to justify self never gives us the justification we are looking for.</a:t>
            </a:r>
          </a:p>
          <a:p>
            <a:r>
              <a:rPr lang="en-US" dirty="0" smtClean="0"/>
              <a:t>Offer to pray.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E329A3B-E78F-4ED4-91CF-707D8BE31361}" type="slidenum">
              <a:rPr lang="en-US" smtClean="0"/>
              <a:pPr/>
              <a:t>17</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702628" y="4345728"/>
            <a:ext cx="5621020" cy="4190524"/>
          </a:xfrm>
          <a:noFill/>
          <a:ln/>
        </p:spPr>
        <p:txBody>
          <a:bodyPr/>
          <a:lstStyle/>
          <a:p>
            <a:pPr eaLnBrk="1" hangingPunct="1"/>
            <a:r>
              <a:rPr lang="en-US" dirty="0" smtClean="0"/>
              <a:t>Paul is our example. He considered himself a spiritual father.</a:t>
            </a:r>
          </a:p>
          <a:p>
            <a:pPr eaLnBrk="1" hangingPunct="1"/>
            <a:r>
              <a:rPr lang="en-US" dirty="0" smtClean="0"/>
              <a:t>Are you able to say be imitators of me? This is foundational for  influencing your children the way God wants you to.</a:t>
            </a:r>
          </a:p>
          <a:p>
            <a:pPr eaLnBrk="1" hangingPunct="1"/>
            <a:r>
              <a:rPr lang="en-US" dirty="0" smtClean="0"/>
              <a:t> One key aspect of being a GGG is to accept the fact that we can not do this perfectly we will complain, be self-serving just like our children but then we get to model living under grace. Being grateful for Christ’s forgiveness.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To be God dependent we must be dependent on God’s word.  Psalm 19: 7-11</a:t>
            </a:r>
          </a:p>
          <a:p>
            <a:r>
              <a:rPr lang="en-US" dirty="0" smtClean="0"/>
              <a:t>2 struggles which God’s word can really help are accusations and pride.</a:t>
            </a:r>
          </a:p>
          <a:p>
            <a:endParaRPr lang="en-US" dirty="0" smtClean="0"/>
          </a:p>
          <a:p>
            <a:r>
              <a:rPr lang="en-US" dirty="0" smtClean="0"/>
              <a:t>Replace accusation with promises /Replace comparing with God’s Truth</a:t>
            </a:r>
          </a:p>
          <a:p>
            <a:r>
              <a:rPr lang="en-US" dirty="0" smtClean="0"/>
              <a:t>You did form my inward parts; you did weave me in my mother’s womb</a:t>
            </a:r>
          </a:p>
          <a:p>
            <a:r>
              <a:rPr lang="en-US" dirty="0" smtClean="0"/>
              <a:t>God causes all things to work together for good to those who love God and are called according to His purpose </a:t>
            </a:r>
          </a:p>
          <a:p>
            <a:r>
              <a:rPr lang="en-US" dirty="0" smtClean="0"/>
              <a:t>Now to Him who is able to do exceedingly, abundantly beyond all that we can ask or think according to the power that works within us</a:t>
            </a:r>
          </a:p>
          <a:p>
            <a:r>
              <a:rPr lang="en-US" dirty="0" smtClean="0"/>
              <a:t>Above all, keep fervent in your love for one another because love covers a multitude of sins </a:t>
            </a:r>
          </a:p>
          <a:p>
            <a:r>
              <a:rPr lang="en-US" dirty="0" smtClean="0"/>
              <a:t>I can do all things through Christ who strengthens me. </a:t>
            </a:r>
          </a:p>
          <a:p>
            <a:r>
              <a:rPr lang="en-US" dirty="0" smtClean="0"/>
              <a:t>Replace pride with sanity </a:t>
            </a:r>
          </a:p>
          <a:p>
            <a:r>
              <a:rPr lang="en-US" dirty="0" smtClean="0"/>
              <a:t>How can you believe when you receive the glory from one another and you do not seek the glory that is from the one and only God? </a:t>
            </a:r>
          </a:p>
          <a:p>
            <a:r>
              <a:rPr lang="en-US" dirty="0" smtClean="0"/>
              <a:t>1Cor. But by the grace of God I am what I am and His grace toward me did not prove to be vain; but I labor even more than all of them, yet not I but the grace of God with me.</a:t>
            </a:r>
          </a:p>
          <a:p>
            <a:r>
              <a:rPr lang="en-US" dirty="0" smtClean="0"/>
              <a:t>Therefore it says “God is opposed to the proud but gives grace to the humble.</a:t>
            </a:r>
          </a:p>
          <a:p>
            <a:endParaRPr lang="en-US" dirty="0"/>
          </a:p>
        </p:txBody>
      </p:sp>
      <p:sp>
        <p:nvSpPr>
          <p:cNvPr id="4" name="Slide Number Placeholder 3"/>
          <p:cNvSpPr>
            <a:spLocks noGrp="1"/>
          </p:cNvSpPr>
          <p:nvPr>
            <p:ph type="sldNum" sz="quarter" idx="10"/>
          </p:nvPr>
        </p:nvSpPr>
        <p:spPr/>
        <p:txBody>
          <a:bodyPr/>
          <a:lstStyle/>
          <a:p>
            <a:pPr>
              <a:defRPr/>
            </a:pPr>
            <a:fld id="{A37A8248-FDB9-4A57-B7E9-9B26BCCD89DA}" type="slidenum">
              <a:rPr lang="en-US" smtClean="0"/>
              <a:pPr>
                <a:defRPr/>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85ED697-3D8F-4581-96D6-AFA048B9E00F}" type="slidenum">
              <a:rPr lang="en-US" smtClean="0"/>
              <a:pPr/>
              <a:t>21</a:t>
            </a:fld>
            <a:endParaRPr lang="en-US" dirty="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I wish I would have prayed more! </a:t>
            </a:r>
          </a:p>
          <a:p>
            <a:pPr eaLnBrk="1" hangingPunct="1"/>
            <a:r>
              <a:rPr lang="en-US" dirty="0" smtClean="0"/>
              <a:t>Not just telling him what he should do with my child but listening to what He wants me to do under his lead.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637EE4-C12F-40EB-B8D3-11784B40403F}" type="slidenum">
              <a:rPr lang="en-US" smtClean="0"/>
              <a:pPr/>
              <a:t>4</a:t>
            </a:fld>
            <a:endParaRPr lang="en-US" dirty="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dirty="0" smtClean="0"/>
              <a:t> </a:t>
            </a:r>
          </a:p>
          <a:p>
            <a:pPr eaLnBrk="1" hangingPunct="1"/>
            <a:r>
              <a:rPr lang="en-US" dirty="0" smtClean="0"/>
              <a:t>We were made in God’s Image….</a:t>
            </a:r>
          </a:p>
          <a:p>
            <a:pPr eaLnBrk="1" hangingPunct="1"/>
            <a:r>
              <a:rPr lang="en-US" dirty="0" smtClean="0"/>
              <a:t>Our design was GGG and it was very good.</a:t>
            </a:r>
          </a:p>
          <a:p>
            <a:pPr eaLnBrk="1" hangingPunct="1"/>
            <a:r>
              <a:rPr lang="en-US" dirty="0" smtClean="0"/>
              <a:t>God dependent: like a car saying it does not need a driver. </a:t>
            </a:r>
          </a:p>
          <a:p>
            <a:pPr eaLnBrk="1" hangingPunct="1"/>
            <a:r>
              <a:rPr lang="en-US" dirty="0" smtClean="0"/>
              <a:t>Grateful: the ability to see and appreciate what you have so there is contentment  and joy with life.</a:t>
            </a:r>
          </a:p>
          <a:p>
            <a:pPr eaLnBrk="1" hangingPunct="1"/>
            <a:r>
              <a:rPr lang="en-US" dirty="0" smtClean="0"/>
              <a:t>Givers: Because we are in loving relationship with God where we can receive all he wants to give as a loving father we can give out of our fullness. </a:t>
            </a:r>
          </a:p>
          <a:p>
            <a:pPr eaLnBrk="1" hangingPunct="1"/>
            <a:r>
              <a:rPr lang="en-US" dirty="0" smtClean="0"/>
              <a:t> First man and woman decided they wanted to be like God deciding for themselves what was good and evil so they choose independence rather than dependence. </a:t>
            </a:r>
          </a:p>
          <a:p>
            <a:pPr eaLnBrk="1" hangingPunct="1"/>
            <a:r>
              <a:rPr lang="en-US" dirty="0" smtClean="0"/>
              <a:t>This resulted in them being ANT</a:t>
            </a:r>
          </a:p>
          <a:p>
            <a:pPr eaLnBrk="1" hangingPunct="1"/>
            <a:r>
              <a:rPr lang="en-US" dirty="0" smtClean="0"/>
              <a:t>The Bible tells us that this is the problem with all humans from the womb, with you and me and our children and that life will not be really satisfying until we become GGG because that is the way God designed us to live the abundant life. </a:t>
            </a:r>
          </a:p>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r>
              <a:rPr lang="en-US" dirty="0" smtClean="0"/>
              <a:t>Gratitude for our children, for their struggles and sins,</a:t>
            </a:r>
          </a:p>
          <a:p>
            <a:r>
              <a:rPr lang="en-US" dirty="0" smtClean="0"/>
              <a:t>Gratitude for God’s faithfulness to us and them throughout this journey</a:t>
            </a:r>
          </a:p>
          <a:p>
            <a:r>
              <a:rPr lang="en-US" dirty="0" smtClean="0"/>
              <a:t>Gratitude to God’s power when we do something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r>
              <a:rPr lang="en-US" dirty="0" smtClean="0"/>
              <a:t>Gratitude for our children, for their struggles and sins,</a:t>
            </a:r>
          </a:p>
          <a:p>
            <a:r>
              <a:rPr lang="en-US" dirty="0" smtClean="0"/>
              <a:t>Gratitude for God’s faithfulness to us and them throughout this journey</a:t>
            </a:r>
          </a:p>
          <a:p>
            <a:r>
              <a:rPr lang="en-US" dirty="0" smtClean="0"/>
              <a:t>Gratitude to God’s power when we do something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625B6054-2AED-4F7A-8F09-D141BB8FFB53}" type="slidenum">
              <a:rPr lang="en-US" smtClean="0"/>
              <a:pPr/>
              <a:t>5</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dirty="0" smtClean="0"/>
              <a:t>The bible says to solve our problem we must first be reunited with. There is a wrong and right way to do that. Religion offers laws, rituals and duty. This way measures performance and depends on self effort. </a:t>
            </a:r>
          </a:p>
          <a:p>
            <a:pPr eaLnBrk="1" hangingPunct="1"/>
            <a:r>
              <a:rPr lang="en-US" dirty="0" smtClean="0"/>
              <a:t>the result will obviously guilt, blame shifting and or denial.  </a:t>
            </a:r>
          </a:p>
          <a:p>
            <a:pPr eaLnBrk="1" hangingPunct="1"/>
            <a:r>
              <a:rPr lang="en-US" dirty="0" smtClean="0"/>
              <a:t>This is not God’s way. He gives us his law, it needs to be perfectly obeyed but we can’t so he does. </a:t>
            </a:r>
          </a:p>
          <a:p>
            <a:pPr eaLnBrk="1" hangingPunct="1"/>
            <a:r>
              <a:rPr lang="en-US" dirty="0" smtClean="0"/>
              <a:t>This happens through the cross of Christ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good news of grace. Man’s deepest problems is something God resolves for us. </a:t>
            </a:r>
          </a:p>
          <a:p>
            <a:r>
              <a:rPr lang="en-US" baseline="0" dirty="0" smtClean="0"/>
              <a:t>We love this message, we love to share it with neighbors, loved ones and anyone who wants to hear this message. If you are here tonight  and have not received God’s forgiveness I want to share this good news with you. </a:t>
            </a:r>
          </a:p>
          <a:p>
            <a:r>
              <a:rPr lang="en-US" baseline="0" dirty="0" smtClean="0"/>
              <a:t>BUT we have a real problem because most of us, including myself do not parent out of this message. We do believe our children need a relationship with God but we do not parent in grace. This is evident in the fact that 60-88% of children raised in Christian home do not have a vital personal relationship with Christ. </a:t>
            </a:r>
          </a:p>
          <a:p>
            <a:r>
              <a:rPr lang="en-US" dirty="0" smtClean="0"/>
              <a:t>Why don’t we apply grace to our parenting?</a:t>
            </a:r>
          </a:p>
          <a:p>
            <a:r>
              <a:rPr lang="en-US" dirty="0" smtClean="0"/>
              <a:t>When it comes to our kids the law seem to be the better way.</a:t>
            </a:r>
            <a:endParaRPr lang="en-US" dirty="0"/>
          </a:p>
        </p:txBody>
      </p:sp>
      <p:sp>
        <p:nvSpPr>
          <p:cNvPr id="4" name="Slide Number Placeholder 3"/>
          <p:cNvSpPr>
            <a:spLocks noGrp="1"/>
          </p:cNvSpPr>
          <p:nvPr>
            <p:ph type="sldNum" sz="quarter" idx="10"/>
          </p:nvPr>
        </p:nvSpPr>
        <p:spPr/>
        <p:txBody>
          <a:bodyPr/>
          <a:lstStyle/>
          <a:p>
            <a:pPr>
              <a:defRPr/>
            </a:pPr>
            <a:fld id="{A37A8248-FDB9-4A57-B7E9-9B26BCCD89DA}"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0378473-00DF-4924-8F4C-96F409D4AE1B}" type="slidenum">
              <a:rPr lang="en-US" smtClean="0"/>
              <a:pPr/>
              <a:t>7</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dirty="0" smtClean="0"/>
              <a:t>Measurable: My daughter said parenting was the most important work that she will do, we all want to know how we are doing. </a:t>
            </a:r>
          </a:p>
          <a:p>
            <a:pPr eaLnBrk="1" hangingPunct="1"/>
            <a:r>
              <a:rPr lang="en-US" dirty="0" smtClean="0"/>
              <a:t>No one wants to have the attitude of “I can’t” </a:t>
            </a:r>
          </a:p>
          <a:p>
            <a:pPr eaLnBrk="1" hangingPunct="1"/>
            <a:r>
              <a:rPr lang="en-US" dirty="0" smtClean="0"/>
              <a:t>We want what is best for them. It is hard to trust God with this, he does not promise the kind of protection from bad things happening to them that we would if we were God. </a:t>
            </a:r>
          </a:p>
          <a:p>
            <a:pPr eaLnBrk="1" hangingPunct="1"/>
            <a:r>
              <a:rPr lang="en-US" dirty="0" smtClean="0"/>
              <a:t>We are also brainwashed by our culture that they are the by product of our input. Good parenting in = good children out! It gives us an allusion of control.</a:t>
            </a:r>
          </a:p>
          <a:p>
            <a:pPr eaLnBrk="1" hangingPunct="1"/>
            <a:endParaRPr lang="en-US" dirty="0" smtClean="0"/>
          </a:p>
          <a:p>
            <a:pPr eaLnBrk="1" hangingPunct="1"/>
            <a:r>
              <a:rPr lang="en-US" dirty="0" smtClean="0"/>
              <a:t>It doesn’t work!</a:t>
            </a:r>
          </a:p>
          <a:p>
            <a:pPr eaLnBrk="1" hangingPunct="1"/>
            <a:r>
              <a:rPr lang="en-US" dirty="0" smtClean="0"/>
              <a:t>God wants us to be really good parents! He wants us to be empowered to be like him. Grace does not give us the freedom to be lax or irresponsible parents. Grace will help us raise the bar and empower us to be more sacrificial, more able to face our own crap and able to love our children like He loves us.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23CBC2B-47FB-4BD6-81B1-DA16B006161D}" type="slidenum">
              <a:rPr lang="en-US" smtClean="0"/>
              <a:pPr/>
              <a:t>8</a:t>
            </a:fld>
            <a:endParaRPr lang="en-US" dirty="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marL="233401" indent="-233401" eaLnBrk="1" hangingPunct="1"/>
            <a:r>
              <a:rPr lang="en-US" dirty="0" smtClean="0"/>
              <a:t>If you are able to face what God’s standards are for parents, how much we fall short, we will be able to face our own inadequacies. Share a couple of times when that was true for me. </a:t>
            </a:r>
          </a:p>
          <a:p>
            <a:pPr marL="233401" indent="-233401" eaLnBrk="1" hangingPunct="1"/>
            <a:endParaRPr lang="en-US" dirty="0" smtClean="0"/>
          </a:p>
          <a:p>
            <a:pPr marL="233401" indent="-233401" eaLnBrk="1" hangingPunct="1"/>
            <a:r>
              <a:rPr lang="en-US" dirty="0" smtClean="0"/>
              <a:t>What do we do with this, if the message is we can’t should we end this talk tonight and go home to our favorite past time? </a:t>
            </a:r>
          </a:p>
          <a:p>
            <a:pPr marL="233401" indent="-233401" eaLnBrk="1" hangingPunct="1"/>
            <a:r>
              <a:rPr lang="en-US" dirty="0" smtClean="0"/>
              <a:t>No, there is plenty of work to do. </a:t>
            </a:r>
          </a:p>
          <a:p>
            <a:pPr marL="233401" indent="-233401" eaLnBrk="1" hangingPunct="1"/>
            <a:r>
              <a:rPr lang="en-US" dirty="0" smtClean="0"/>
              <a:t>Click</a:t>
            </a:r>
          </a:p>
          <a:p>
            <a:pPr marL="233401" indent="-233401" eaLnBrk="1" hangingPunct="1"/>
            <a:endParaRPr lang="en-US" dirty="0" smtClean="0"/>
          </a:p>
          <a:p>
            <a:pPr marL="233401" indent="-233401"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E329A3B-E78F-4ED4-91CF-707D8BE31361}" type="slidenum">
              <a:rPr lang="en-US" smtClean="0"/>
              <a:pPr/>
              <a:t>9</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702628" y="4345728"/>
            <a:ext cx="5621020" cy="4190524"/>
          </a:xfrm>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E329A3B-E78F-4ED4-91CF-707D8BE31361}" type="slidenum">
              <a:rPr lang="en-US" smtClean="0"/>
              <a:pPr/>
              <a:t>10</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702628" y="4345728"/>
            <a:ext cx="5621020" cy="4190524"/>
          </a:xfrm>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E329A3B-E78F-4ED4-91CF-707D8BE31361}" type="slidenum">
              <a:rPr lang="en-US" smtClean="0"/>
              <a:pPr/>
              <a:t>11</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702628" y="4345728"/>
            <a:ext cx="5621020" cy="4190524"/>
          </a:xfrm>
          <a:noFill/>
          <a:ln/>
        </p:spPr>
        <p:txBody>
          <a:bodyPr/>
          <a:lstStyle/>
          <a:p>
            <a:pPr eaLnBrk="1" hangingPunct="1"/>
            <a:r>
              <a:rPr lang="en-US" dirty="0" smtClean="0"/>
              <a:t>there are two different kinds of obedience. We have been talking about obedience to God’s perfect law and have been saying that it is impossible for humans to keep within their own resources. </a:t>
            </a:r>
          </a:p>
          <a:p>
            <a:pPr eaLnBrk="1" hangingPunct="1"/>
            <a:r>
              <a:rPr lang="en-US" dirty="0" smtClean="0"/>
              <a:t>But we also know that if we expect no obedience from our children they will not grow up well and will come to resent us.</a:t>
            </a:r>
          </a:p>
          <a:p>
            <a:pPr eaLnBrk="1" hangingPunct="1"/>
            <a:endParaRPr lang="en-US" dirty="0" smtClean="0"/>
          </a:p>
          <a:p>
            <a:pPr eaLnBrk="1" hangingPunct="1"/>
            <a:r>
              <a:rPr lang="en-US" dirty="0" smtClean="0"/>
              <a:t>So there is a obedience we must expect and one we shouldn’t and so we interact with them differently.</a:t>
            </a:r>
          </a:p>
          <a:p>
            <a:pPr eaLnBrk="1" hangingPunct="1"/>
            <a:r>
              <a:rPr lang="en-US" dirty="0" smtClean="0"/>
              <a:t>First look at the one we should expect. I call this human law</a:t>
            </a:r>
          </a:p>
          <a:p>
            <a:pPr eaLnBrk="1" hangingPunct="1"/>
            <a:r>
              <a:rPr lang="en-US" dirty="0" smtClean="0"/>
              <a:t>Click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dirty="0"/>
            </a:p>
          </p:txBody>
        </p:sp>
      </p:grpSp>
      <p:sp>
        <p:nvSpPr>
          <p:cNvPr id="1639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1639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dirty="0"/>
          </a:p>
        </p:txBody>
      </p:sp>
      <p:sp>
        <p:nvSpPr>
          <p:cNvPr id="11" name="Rectangle 10"/>
          <p:cNvSpPr>
            <a:spLocks noGrp="1" noChangeArrowheads="1"/>
          </p:cNvSpPr>
          <p:nvPr>
            <p:ph type="ftr" sz="quarter" idx="11"/>
          </p:nvPr>
        </p:nvSpPr>
        <p:spPr/>
        <p:txBody>
          <a:bodyPr/>
          <a:lstStyle>
            <a:lvl1pPr algn="r">
              <a:defRPr/>
            </a:lvl1pPr>
          </a:lstStyle>
          <a:p>
            <a:pPr>
              <a:defRPr/>
            </a:pPr>
            <a:endParaRPr lang="en-US" dirty="0"/>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4882F3F7-14A7-4DD3-8985-3E9E88812B4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146037FB-21C6-4047-8FE8-1488B596519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7B89CAA5-779E-4C1D-8DD8-7A91228F063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D0411C85-C4E8-47A7-BDA3-D4707F5917C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CC3A69AF-2985-43B5-B576-5D0F890A993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EDE723F9-DA56-42D8-A0C5-B3F5B9B4556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91169638-F1F4-4339-8CEC-CA9A9CFD9DC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AFECC6CF-1F58-411E-B802-2C1A52BA5C4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A412D4ED-BDE0-44E0-8C6E-5E7CB71FB05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6D4E32C-D11B-4205-BBBD-E4485276EC6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DBFCF828-2A1E-4E23-8F2F-9139ABB04F8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536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dirty="0"/>
              </a:p>
            </p:txBody>
          </p:sp>
          <p:sp>
            <p:nvSpPr>
              <p:cNvPr id="1536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dirty="0"/>
              </a:p>
            </p:txBody>
          </p:sp>
        </p:grpSp>
        <p:grpSp>
          <p:nvGrpSpPr>
            <p:cNvPr id="1033" name="Group 6"/>
            <p:cNvGrpSpPr>
              <a:grpSpLocks/>
            </p:cNvGrpSpPr>
            <p:nvPr/>
          </p:nvGrpSpPr>
          <p:grpSpPr bwMode="auto">
            <a:xfrm>
              <a:off x="144" y="1248"/>
              <a:ext cx="4656" cy="201"/>
              <a:chOff x="144" y="1248"/>
              <a:chExt cx="4656" cy="201"/>
            </a:xfrm>
          </p:grpSpPr>
          <p:sp>
            <p:nvSpPr>
              <p:cNvPr id="1536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dirty="0"/>
              </a:p>
            </p:txBody>
          </p:sp>
          <p:sp>
            <p:nvSpPr>
              <p:cNvPr id="1536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7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endParaRPr lang="en-US" dirty="0"/>
          </a:p>
        </p:txBody>
      </p:sp>
      <p:sp>
        <p:nvSpPr>
          <p:cNvPr id="1537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dirty="0"/>
          </a:p>
        </p:txBody>
      </p:sp>
      <p:sp>
        <p:nvSpPr>
          <p:cNvPr id="1537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a:defRPr/>
            </a:pPr>
            <a:fld id="{D6643195-5E89-436D-8E34-5AC312BFF23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CARE Group</a:t>
            </a:r>
            <a:endParaRPr lang="en-US" dirty="0"/>
          </a:p>
        </p:txBody>
      </p:sp>
      <p:sp>
        <p:nvSpPr>
          <p:cNvPr id="3" name="Subtitle 2"/>
          <p:cNvSpPr>
            <a:spLocks noGrp="1"/>
          </p:cNvSpPr>
          <p:nvPr>
            <p:ph idx="1"/>
          </p:nvPr>
        </p:nvSpPr>
        <p:spPr/>
        <p:txBody>
          <a:bodyPr>
            <a:normAutofit/>
          </a:bodyPr>
          <a:lstStyle/>
          <a:p>
            <a:pPr>
              <a:buNone/>
            </a:pPr>
            <a:r>
              <a:rPr lang="en-US" sz="4800" dirty="0" smtClean="0">
                <a:latin typeface="+mj-lt"/>
              </a:rPr>
              <a:t>Parenting with Grace</a:t>
            </a:r>
          </a:p>
          <a:p>
            <a:pPr>
              <a:buNone/>
            </a:pPr>
            <a:r>
              <a:rPr lang="en-US" sz="4800" dirty="0" smtClean="0">
                <a:latin typeface="+mj-lt"/>
              </a:rPr>
              <a:t>Bev </a:t>
            </a:r>
            <a:r>
              <a:rPr lang="en-US" sz="4800" dirty="0" err="1" smtClean="0">
                <a:latin typeface="+mj-lt"/>
              </a:rPr>
              <a:t>DeLashmutt</a:t>
            </a:r>
            <a:endParaRPr lang="en-US" sz="4800"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0243" name="Rectangle 3"/>
          <p:cNvSpPr>
            <a:spLocks noGrp="1" noChangeArrowheads="1"/>
          </p:cNvSpPr>
          <p:nvPr>
            <p:ph type="body" idx="1"/>
          </p:nvPr>
        </p:nvSpPr>
        <p:spPr/>
        <p:txBody>
          <a:bodyPr/>
          <a:lstStyle/>
          <a:p>
            <a:pPr marL="514350" indent="-514350" eaLnBrk="1" hangingPunct="1">
              <a:buFont typeface="+mj-lt"/>
              <a:buAutoNum type="arabicPeriod"/>
            </a:pPr>
            <a:r>
              <a:rPr lang="en-US" sz="3200" dirty="0" smtClean="0"/>
              <a:t>Understand difference between human law and God’s law and instruct accordingly </a:t>
            </a:r>
          </a:p>
          <a:p>
            <a:pPr marL="514350" indent="-514350" eaLnBrk="1" hangingPunct="1">
              <a:buFont typeface="+mj-lt"/>
              <a:buAutoNum type="arabicPeriod"/>
            </a:pPr>
            <a:r>
              <a:rPr lang="en-US" sz="3200" dirty="0" smtClean="0"/>
              <a:t>Model  </a:t>
            </a:r>
          </a:p>
          <a:p>
            <a:pPr marL="514350" indent="-514350" eaLnBrk="1" hangingPunct="1">
              <a:buFont typeface="+mj-lt"/>
              <a:buAutoNum type="arabicPeriod"/>
            </a:pPr>
            <a:r>
              <a:rPr lang="en-US" sz="3200" dirty="0" smtClean="0"/>
              <a:t>Prioritize involvement in Christian community for you and your children</a:t>
            </a:r>
          </a:p>
          <a:p>
            <a:pPr marL="514350" indent="-514350" eaLnBrk="1" hangingPunct="1">
              <a:buFont typeface="+mj-lt"/>
              <a:buAutoNum type="arabicPeriod"/>
            </a:pPr>
            <a:r>
              <a:rPr lang="en-US" sz="3200" dirty="0" smtClean="0"/>
              <a:t>Prayer</a:t>
            </a:r>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0243" name="Rectangle 3"/>
          <p:cNvSpPr>
            <a:spLocks noGrp="1" noChangeArrowheads="1"/>
          </p:cNvSpPr>
          <p:nvPr>
            <p:ph type="body" idx="1"/>
          </p:nvPr>
        </p:nvSpPr>
        <p:spPr/>
        <p:txBody>
          <a:bodyPr/>
          <a:lstStyle/>
          <a:p>
            <a:pPr marL="514350" indent="-514350" eaLnBrk="1" hangingPunct="1">
              <a:buFont typeface="+mj-lt"/>
              <a:buAutoNum type="arabicPeriod"/>
            </a:pPr>
            <a:r>
              <a:rPr lang="en-US" sz="3200" dirty="0" smtClean="0"/>
              <a:t>Understand difference between human law and God’s law and instruct accordingly </a:t>
            </a:r>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en-US" sz="3600" u="sng" dirty="0" smtClean="0"/>
              <a:t>Human Law:</a:t>
            </a:r>
            <a:r>
              <a:rPr lang="en-US" sz="3600" dirty="0" smtClean="0"/>
              <a:t> </a:t>
            </a:r>
          </a:p>
          <a:p>
            <a:pPr eaLnBrk="1" hangingPunct="1">
              <a:buFont typeface="Wingdings" pitchFamily="2" charset="2"/>
              <a:buNone/>
            </a:pPr>
            <a:r>
              <a:rPr lang="en-US" sz="3600" dirty="0" smtClean="0"/>
              <a:t>	Obedience that leads to being right with people and society</a:t>
            </a:r>
          </a:p>
          <a:p>
            <a:pPr eaLnBrk="1" hangingPunct="1">
              <a:buFont typeface="Wingdings" pitchFamily="2" charset="2"/>
              <a:buNone/>
            </a:pPr>
            <a:r>
              <a:rPr lang="en-US" sz="3600" dirty="0" smtClean="0"/>
              <a:t> </a:t>
            </a:r>
            <a:r>
              <a:rPr lang="en-US" sz="3600" u="sng" dirty="0" smtClean="0"/>
              <a:t>God’s Perfect Moral Law:</a:t>
            </a:r>
            <a:endParaRPr lang="en-US" sz="3600" dirty="0" smtClean="0"/>
          </a:p>
          <a:p>
            <a:pPr eaLnBrk="1" hangingPunct="1">
              <a:buFont typeface="Wingdings" pitchFamily="2" charset="2"/>
              <a:buNone/>
            </a:pPr>
            <a:r>
              <a:rPr lang="en-US" sz="3600" dirty="0" smtClean="0"/>
              <a:t>	Obedience that leads to being right with God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3315" name="Rectangle 3"/>
          <p:cNvSpPr>
            <a:spLocks noGrp="1" noChangeArrowheads="1"/>
          </p:cNvSpPr>
          <p:nvPr>
            <p:ph type="body" idx="1"/>
          </p:nvPr>
        </p:nvSpPr>
        <p:spPr/>
        <p:txBody>
          <a:bodyPr/>
          <a:lstStyle/>
          <a:p>
            <a:pPr eaLnBrk="1" hangingPunct="1">
              <a:buFont typeface="Wingdings" pitchFamily="2" charset="2"/>
              <a:buNone/>
            </a:pPr>
            <a:r>
              <a:rPr lang="en-US" sz="3600" dirty="0" smtClean="0"/>
              <a:t>Obedience to human law: </a:t>
            </a:r>
          </a:p>
          <a:p>
            <a:pPr eaLnBrk="1" hangingPunct="1">
              <a:buFont typeface="Wingdings" pitchFamily="2" charset="2"/>
              <a:buNone/>
            </a:pPr>
            <a:r>
              <a:rPr lang="en-US" sz="3600" dirty="0" smtClean="0"/>
              <a:t>Safety commands</a:t>
            </a:r>
          </a:p>
          <a:p>
            <a:pPr eaLnBrk="1" hangingPunct="1">
              <a:buFont typeface="Wingdings" pitchFamily="2" charset="2"/>
              <a:buNone/>
            </a:pPr>
            <a:r>
              <a:rPr lang="en-US" sz="3600" dirty="0" smtClean="0"/>
              <a:t>Social norms</a:t>
            </a:r>
          </a:p>
          <a:p>
            <a:pPr eaLnBrk="1" hangingPunct="1">
              <a:buFont typeface="Wingdings" pitchFamily="2" charset="2"/>
              <a:buNone/>
            </a:pPr>
            <a:r>
              <a:rPr lang="en-US" sz="3600" dirty="0" smtClean="0"/>
              <a:t>Civil law</a:t>
            </a:r>
          </a:p>
          <a:p>
            <a:pPr eaLnBrk="1" hangingPunct="1">
              <a:buFont typeface="Wingdings" pitchFamily="2" charset="2"/>
              <a:buNone/>
            </a:pPr>
            <a:r>
              <a:rPr lang="en-US" sz="3600" dirty="0" smtClean="0"/>
              <a:t>Faith instruction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433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3600" dirty="0" smtClean="0"/>
              <a:t>Obedience to God’s law:</a:t>
            </a:r>
          </a:p>
          <a:p>
            <a:pPr eaLnBrk="1" hangingPunct="1">
              <a:lnSpc>
                <a:spcPct val="90000"/>
              </a:lnSpc>
              <a:buFont typeface="Wingdings" pitchFamily="2" charset="2"/>
              <a:buNone/>
            </a:pPr>
            <a:r>
              <a:rPr lang="en-US" dirty="0" smtClean="0"/>
              <a:t> </a:t>
            </a:r>
            <a:r>
              <a:rPr lang="en-US" i="1" dirty="0" smtClean="0"/>
              <a:t>“love the Lord with all your heart soul and your mind. This is the great and foremost commandment. The second is … Love your neighbor as yourself. On these two commandments depend the whole law and the Prophets. Matthew 22:36-40</a:t>
            </a:r>
          </a:p>
          <a:p>
            <a:pPr eaLnBrk="1" hangingPunct="1">
              <a:lnSpc>
                <a:spcPct val="90000"/>
              </a:lnSpc>
              <a:buFont typeface="Wingdings" pitchFamily="2" charset="2"/>
              <a:buNone/>
            </a:pPr>
            <a:r>
              <a:rPr lang="en-US" b="1" dirty="0" smtClean="0"/>
              <a:t>God-dependent, grateful givers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idx="4294967295"/>
          </p:nvPr>
        </p:nvSpPr>
        <p:spPr/>
        <p:txBody>
          <a:bodyPr/>
          <a:lstStyle/>
          <a:p>
            <a:pPr algn="ctr" eaLnBrk="1" hangingPunct="1"/>
            <a:r>
              <a:rPr lang="en-US" sz="4000" dirty="0" smtClean="0"/>
              <a:t>Parenting in Grace</a:t>
            </a:r>
            <a:br>
              <a:rPr lang="en-US" sz="4000" dirty="0" smtClean="0"/>
            </a:br>
            <a:r>
              <a:rPr lang="en-US" sz="4000" dirty="0" smtClean="0"/>
              <a:t>Putting Grace into Practice</a:t>
            </a:r>
          </a:p>
        </p:txBody>
      </p:sp>
      <p:sp>
        <p:nvSpPr>
          <p:cNvPr id="51203" name="Rectangle 3"/>
          <p:cNvSpPr>
            <a:spLocks noGrp="1" noChangeArrowheads="1"/>
          </p:cNvSpPr>
          <p:nvPr>
            <p:ph type="body" idx="4294967295"/>
          </p:nvPr>
        </p:nvSpPr>
        <p:spPr/>
        <p:txBody>
          <a:bodyPr/>
          <a:lstStyle/>
          <a:p>
            <a:pPr eaLnBrk="1" hangingPunct="1">
              <a:buNone/>
            </a:pPr>
            <a:r>
              <a:rPr lang="en-US" sz="3600" dirty="0" smtClean="0"/>
              <a:t>Blame shifting: </a:t>
            </a:r>
            <a:r>
              <a:rPr lang="en-US" sz="2400" dirty="0" smtClean="0"/>
              <a:t>Proverbs 19:3 </a:t>
            </a:r>
            <a:r>
              <a:rPr lang="en-US" sz="2400" i="1" dirty="0" smtClean="0"/>
              <a:t>People ruin their lives by their own foolishness and then are angry at the </a:t>
            </a:r>
            <a:r>
              <a:rPr lang="en-US" sz="2400" i="1" cap="small" dirty="0" smtClean="0"/>
              <a:t>Lord</a:t>
            </a:r>
            <a:r>
              <a:rPr lang="en-US" sz="2400" i="1" dirty="0" smtClean="0"/>
              <a:t>.</a:t>
            </a:r>
          </a:p>
          <a:p>
            <a:pPr lvl="1" eaLnBrk="1" hangingPunct="1"/>
            <a:r>
              <a:rPr lang="en-US" sz="3200" dirty="0" smtClean="0"/>
              <a:t>Be careful of the why question</a:t>
            </a:r>
          </a:p>
          <a:p>
            <a:pPr lvl="1" eaLnBrk="1" hangingPunct="1"/>
            <a:r>
              <a:rPr lang="en-US" sz="3200" dirty="0" smtClean="0"/>
              <a:t>Explain it is common for all </a:t>
            </a:r>
            <a:r>
              <a:rPr lang="en-US" dirty="0" smtClean="0"/>
              <a:t>Genesis 3:11-19</a:t>
            </a:r>
          </a:p>
          <a:p>
            <a:pPr lvl="1" eaLnBrk="1" hangingPunct="1"/>
            <a:r>
              <a:rPr lang="en-US" sz="3200" dirty="0" smtClean="0"/>
              <a:t>Explain the benefit of confession       </a:t>
            </a:r>
            <a:r>
              <a:rPr lang="en-US" dirty="0" smtClean="0"/>
              <a:t>1 John 1:9</a:t>
            </a:r>
            <a:endParaRPr lang="en-US" sz="3200" dirty="0" smtClean="0"/>
          </a:p>
          <a:p>
            <a:pPr lvl="1" eaLnBrk="1" hangingPunct="1"/>
            <a:r>
              <a:rPr lang="en-US" sz="3200" dirty="0" smtClean="0"/>
              <a:t>Response to Non-Christian/Christian</a:t>
            </a:r>
            <a:r>
              <a:rPr lang="en-US"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idx="4294967295"/>
          </p:nvPr>
        </p:nvSpPr>
        <p:spPr/>
        <p:txBody>
          <a:bodyPr/>
          <a:lstStyle/>
          <a:p>
            <a:pPr algn="ctr" eaLnBrk="1" hangingPunct="1"/>
            <a:r>
              <a:rPr lang="en-US" sz="4000" dirty="0" smtClean="0"/>
              <a:t>Parenting in Grace</a:t>
            </a:r>
            <a:br>
              <a:rPr lang="en-US" sz="4000" dirty="0" smtClean="0"/>
            </a:br>
            <a:r>
              <a:rPr lang="en-US" sz="4000" dirty="0" smtClean="0"/>
              <a:t>Putting Grace into Practice</a:t>
            </a:r>
          </a:p>
        </p:txBody>
      </p:sp>
      <p:sp>
        <p:nvSpPr>
          <p:cNvPr id="53251" name="Rectangle 3"/>
          <p:cNvSpPr>
            <a:spLocks noGrp="1" noChangeArrowheads="1"/>
          </p:cNvSpPr>
          <p:nvPr>
            <p:ph type="body" idx="4294967295"/>
          </p:nvPr>
        </p:nvSpPr>
        <p:spPr/>
        <p:txBody>
          <a:bodyPr/>
          <a:lstStyle/>
          <a:p>
            <a:pPr eaLnBrk="1" hangingPunct="1">
              <a:buNone/>
            </a:pPr>
            <a:r>
              <a:rPr lang="en-US" sz="3600" dirty="0" smtClean="0"/>
              <a:t>Complaining</a:t>
            </a:r>
            <a:r>
              <a:rPr lang="en-US" sz="2400" dirty="0" smtClean="0"/>
              <a:t>: Philippians 2:14: </a:t>
            </a:r>
            <a:r>
              <a:rPr lang="en-US" sz="2400" i="1" dirty="0" smtClean="0"/>
              <a:t>Do all things without </a:t>
            </a:r>
            <a:r>
              <a:rPr lang="en-US" sz="2400" dirty="0" smtClean="0"/>
              <a:t> </a:t>
            </a:r>
            <a:r>
              <a:rPr lang="en-US" sz="2400" i="1" dirty="0" smtClean="0"/>
              <a:t>complaining or arguing. </a:t>
            </a:r>
          </a:p>
          <a:p>
            <a:pPr eaLnBrk="1" hangingPunct="1">
              <a:buNone/>
            </a:pPr>
            <a:r>
              <a:rPr lang="en-US" sz="2400" dirty="0" smtClean="0"/>
              <a:t>1 Thessalonians 5:18</a:t>
            </a:r>
            <a:r>
              <a:rPr lang="en-US" sz="2400" i="1" dirty="0" smtClean="0"/>
              <a:t> In everything give thanks; for this is God’s will for you in Christ Jesus. </a:t>
            </a:r>
          </a:p>
          <a:p>
            <a:pPr lvl="1" eaLnBrk="1" hangingPunct="1"/>
            <a:r>
              <a:rPr lang="en-US" dirty="0" smtClean="0"/>
              <a:t>Work on your own complaining and arguing</a:t>
            </a:r>
          </a:p>
          <a:p>
            <a:pPr lvl="1" eaLnBrk="1" hangingPunct="1"/>
            <a:r>
              <a:rPr lang="en-US" dirty="0" smtClean="0"/>
              <a:t>Relate to the problem </a:t>
            </a:r>
          </a:p>
          <a:p>
            <a:pPr lvl="1" eaLnBrk="1" hangingPunct="1"/>
            <a:r>
              <a:rPr lang="en-US" dirty="0" smtClean="0"/>
              <a:t>Don’t give them everything and make them work for things they want</a:t>
            </a:r>
          </a:p>
          <a:p>
            <a:pPr lvl="1" eaLnBrk="1" hangingPunct="1"/>
            <a:r>
              <a:rPr lang="en-US" dirty="0" smtClean="0"/>
              <a:t>Response to Christian/ Non Christian</a:t>
            </a:r>
          </a:p>
          <a:p>
            <a:pPr eaLnBrk="1" hangingPunct="1">
              <a:buNone/>
            </a:pPr>
            <a:endParaRPr lang="en-US" i="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algn="ctr" eaLnBrk="1" hangingPunct="1"/>
            <a:r>
              <a:rPr lang="en-US" sz="4000" dirty="0" smtClean="0"/>
              <a:t>Parenting in Grace</a:t>
            </a:r>
            <a:br>
              <a:rPr lang="en-US" sz="4000" dirty="0" smtClean="0"/>
            </a:br>
            <a:r>
              <a:rPr lang="en-US" sz="4000" dirty="0" smtClean="0"/>
              <a:t>Model</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sz="3200" b="1" dirty="0" smtClean="0"/>
              <a:t>Be a God-dependent, grateful, giver </a:t>
            </a:r>
          </a:p>
          <a:p>
            <a:pPr eaLnBrk="1" hangingPunct="1">
              <a:buNone/>
            </a:pPr>
            <a:r>
              <a:rPr lang="en-US" b="1" baseline="30000" dirty="0" smtClean="0"/>
              <a:t>14</a:t>
            </a:r>
            <a:r>
              <a:rPr lang="en-US" sz="2600" b="1" baseline="30000" dirty="0" smtClean="0"/>
              <a:t> </a:t>
            </a:r>
            <a:r>
              <a:rPr lang="en-US" sz="2600" dirty="0" smtClean="0"/>
              <a:t>I am not writing these things to shame you, but to warn you as my beloved children. </a:t>
            </a:r>
            <a:r>
              <a:rPr lang="en-US" sz="2600" b="1" baseline="30000" dirty="0" smtClean="0"/>
              <a:t>15 </a:t>
            </a:r>
            <a:r>
              <a:rPr lang="en-US" sz="2600" dirty="0" smtClean="0"/>
              <a:t>For even if you had ten thousand others to teach you about Christ, you have only one spiritual father. For I became your father in Christ Jesus when I preached the Good News to you. </a:t>
            </a:r>
            <a:r>
              <a:rPr lang="en-US" sz="2600" b="1" baseline="30000" dirty="0" smtClean="0"/>
              <a:t>16 </a:t>
            </a:r>
            <a:r>
              <a:rPr lang="en-US" sz="2600" b="1" i="1" u="sng" dirty="0" smtClean="0"/>
              <a:t>So I urge you to imitate me.</a:t>
            </a:r>
            <a:r>
              <a:rPr lang="en-US" dirty="0" smtClean="0"/>
              <a:t> </a:t>
            </a:r>
            <a:r>
              <a:rPr lang="en-US" sz="2400" dirty="0" smtClean="0"/>
              <a:t>1Corinthians 4: 14-16 NLT</a:t>
            </a:r>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Parenting in Grace</a:t>
            </a:r>
            <a:br>
              <a:rPr lang="en-US" sz="4000" dirty="0" smtClean="0"/>
            </a:br>
            <a:r>
              <a:rPr lang="en-US" sz="4000" dirty="0" smtClean="0"/>
              <a:t>Depend on God’s Word</a:t>
            </a:r>
            <a:endParaRPr lang="en-US" sz="4000" dirty="0"/>
          </a:p>
        </p:txBody>
      </p:sp>
      <p:sp>
        <p:nvSpPr>
          <p:cNvPr id="3" name="Content Placeholder 2"/>
          <p:cNvSpPr>
            <a:spLocks noGrp="1"/>
          </p:cNvSpPr>
          <p:nvPr>
            <p:ph sz="half" idx="1"/>
          </p:nvPr>
        </p:nvSpPr>
        <p:spPr/>
        <p:txBody>
          <a:bodyPr/>
          <a:lstStyle/>
          <a:p>
            <a:pPr algn="ctr">
              <a:buNone/>
            </a:pPr>
            <a:r>
              <a:rPr lang="en-US" sz="3200" dirty="0" smtClean="0"/>
              <a:t>Against accusation</a:t>
            </a:r>
          </a:p>
          <a:p>
            <a:pPr lvl="1"/>
            <a:r>
              <a:rPr lang="en-US" sz="2800" dirty="0" smtClean="0"/>
              <a:t>Psalm 139: 13</a:t>
            </a:r>
          </a:p>
          <a:p>
            <a:pPr lvl="1"/>
            <a:r>
              <a:rPr lang="en-US" sz="2800" dirty="0" smtClean="0"/>
              <a:t>Romans 8:28</a:t>
            </a:r>
          </a:p>
          <a:p>
            <a:pPr lvl="1"/>
            <a:r>
              <a:rPr lang="en-US" sz="2800" dirty="0" smtClean="0"/>
              <a:t>Ephesians 3:20</a:t>
            </a:r>
          </a:p>
          <a:p>
            <a:pPr lvl="1"/>
            <a:r>
              <a:rPr lang="en-US" sz="2800" dirty="0" smtClean="0"/>
              <a:t>1 Peter 4:8</a:t>
            </a:r>
          </a:p>
          <a:p>
            <a:pPr lvl="1"/>
            <a:r>
              <a:rPr lang="en-US" sz="2800" dirty="0" smtClean="0"/>
              <a:t>Philippians 4:13</a:t>
            </a:r>
            <a:endParaRPr lang="en-US" sz="2800" dirty="0"/>
          </a:p>
        </p:txBody>
      </p:sp>
      <p:sp>
        <p:nvSpPr>
          <p:cNvPr id="4" name="Content Placeholder 3"/>
          <p:cNvSpPr>
            <a:spLocks noGrp="1"/>
          </p:cNvSpPr>
          <p:nvPr>
            <p:ph sz="half" idx="2"/>
          </p:nvPr>
        </p:nvSpPr>
        <p:spPr/>
        <p:txBody>
          <a:bodyPr/>
          <a:lstStyle/>
          <a:p>
            <a:pPr algn="ctr">
              <a:buNone/>
            </a:pPr>
            <a:r>
              <a:rPr lang="en-US" sz="3200" dirty="0" smtClean="0"/>
              <a:t>Against pride</a:t>
            </a:r>
          </a:p>
          <a:p>
            <a:pPr lvl="1"/>
            <a:r>
              <a:rPr lang="en-US" sz="2800" dirty="0" smtClean="0"/>
              <a:t>John 5: 44</a:t>
            </a:r>
          </a:p>
          <a:p>
            <a:pPr lvl="1"/>
            <a:r>
              <a:rPr lang="en-US" sz="2800" dirty="0" smtClean="0"/>
              <a:t>1 Corinthians 15:10</a:t>
            </a:r>
          </a:p>
          <a:p>
            <a:pPr lvl="1"/>
            <a:r>
              <a:rPr lang="en-US" sz="2800" dirty="0" smtClean="0"/>
              <a:t>James 4:6</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algn="ctr" eaLnBrk="1" hangingPunct="1"/>
            <a:r>
              <a:rPr lang="en-US" sz="4000" dirty="0" smtClean="0"/>
              <a:t>Parenting in Grace</a:t>
            </a:r>
            <a:br>
              <a:rPr lang="en-US" sz="4000" dirty="0" smtClean="0"/>
            </a:br>
            <a:r>
              <a:rPr lang="en-US" sz="4000" dirty="0" smtClean="0"/>
              <a:t>Depend on God’s Word</a:t>
            </a:r>
          </a:p>
        </p:txBody>
      </p:sp>
      <p:sp>
        <p:nvSpPr>
          <p:cNvPr id="2048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3200" b="1" dirty="0" smtClean="0"/>
              <a:t>Teach grace in every situation</a:t>
            </a:r>
          </a:p>
          <a:p>
            <a:pPr eaLnBrk="1" hangingPunct="1">
              <a:lnSpc>
                <a:spcPct val="90000"/>
              </a:lnSpc>
              <a:buFont typeface="Wingdings" pitchFamily="2" charset="2"/>
              <a:buNone/>
            </a:pPr>
            <a:r>
              <a:rPr lang="en-US" i="1" dirty="0" smtClean="0"/>
              <a:t>Write these commandments that I’ve given you today on your hearts. Get them inside of you and your children. Talk about them wherever you are, sitting at home or walking in the street; talk about them from the time you get up in the morning to when you fall in bed at night. Tie them on your hands and foreheads as a reminder. </a:t>
            </a:r>
            <a:r>
              <a:rPr lang="en-US" dirty="0" smtClean="0"/>
              <a:t>Deut. 6:6,7</a:t>
            </a:r>
            <a:endParaRPr lang="en-US" i="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85800" y="457200"/>
            <a:ext cx="7924800" cy="59059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Grp="1" noChangeArrowheads="1"/>
          </p:cNvSpPr>
          <p:nvPr>
            <p:ph type="title" idx="4294967295"/>
          </p:nvPr>
        </p:nvSpPr>
        <p:spPr/>
        <p:txBody>
          <a:bodyPr/>
          <a:lstStyle/>
          <a:p>
            <a:pPr algn="ctr" eaLnBrk="1" hangingPunct="1"/>
            <a:r>
              <a:rPr lang="en-US" sz="4000" dirty="0" smtClean="0"/>
              <a:t>Parenting in Grace</a:t>
            </a:r>
            <a:br>
              <a:rPr lang="en-US" sz="4000" dirty="0" smtClean="0"/>
            </a:br>
            <a:r>
              <a:rPr lang="en-US" sz="4000" dirty="0" smtClean="0"/>
              <a:t>Christian Community</a:t>
            </a:r>
          </a:p>
        </p:txBody>
      </p:sp>
      <p:sp>
        <p:nvSpPr>
          <p:cNvPr id="56323" name="Rectangle 3"/>
          <p:cNvSpPr>
            <a:spLocks noGrp="1" noChangeArrowheads="1"/>
          </p:cNvSpPr>
          <p:nvPr>
            <p:ph type="body" idx="4294967295"/>
          </p:nvPr>
        </p:nvSpPr>
        <p:spPr/>
        <p:txBody>
          <a:bodyPr/>
          <a:lstStyle/>
          <a:p>
            <a:pPr eaLnBrk="1" hangingPunct="1">
              <a:buFont typeface="Wingdings" pitchFamily="2" charset="2"/>
              <a:buNone/>
            </a:pPr>
            <a:r>
              <a:rPr lang="en-US" sz="3200" b="1" dirty="0" smtClean="0"/>
              <a:t>Depend on Christian community and prioritize it for your children</a:t>
            </a:r>
            <a:r>
              <a:rPr lang="en-US" sz="3600" b="1" dirty="0" smtClean="0"/>
              <a:t>:</a:t>
            </a:r>
          </a:p>
          <a:p>
            <a:pPr eaLnBrk="1" hangingPunct="1">
              <a:buFont typeface="Wingdings" pitchFamily="2" charset="2"/>
              <a:buNone/>
            </a:pPr>
            <a:r>
              <a:rPr lang="en-US" sz="3200" dirty="0" smtClean="0"/>
              <a:t>1 Corinthians 12: 20-22</a:t>
            </a:r>
          </a:p>
          <a:p>
            <a:pPr eaLnBrk="1" hangingPunct="1">
              <a:buFont typeface="Wingdings" pitchFamily="2" charset="2"/>
              <a:buNone/>
            </a:pPr>
            <a:endParaRPr lang="en-US" sz="3600" i="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algn="ctr" eaLnBrk="1" hangingPunct="1"/>
            <a:r>
              <a:rPr lang="en-US" sz="4000" dirty="0" smtClean="0"/>
              <a:t>Parenting in Grace</a:t>
            </a:r>
            <a:br>
              <a:rPr lang="en-US" sz="4000" dirty="0" smtClean="0"/>
            </a:br>
            <a:r>
              <a:rPr lang="en-US" sz="4000" dirty="0" smtClean="0"/>
              <a:t>Prayer</a:t>
            </a:r>
          </a:p>
        </p:txBody>
      </p:sp>
      <p:sp>
        <p:nvSpPr>
          <p:cNvPr id="1741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3200" b="1" dirty="0" smtClean="0"/>
              <a:t>Depend on prayer</a:t>
            </a:r>
            <a:endParaRPr lang="en-US" i="1" dirty="0" smtClean="0"/>
          </a:p>
          <a:p>
            <a:pPr eaLnBrk="1" hangingPunct="1">
              <a:lnSpc>
                <a:spcPct val="90000"/>
              </a:lnSpc>
              <a:buFont typeface="Wingdings" pitchFamily="2" charset="2"/>
              <a:buNone/>
            </a:pPr>
            <a:r>
              <a:rPr lang="en-US" i="1" dirty="0" smtClean="0"/>
              <a:t>Be anxious for nothing but in everything by prayer and supplication with thanksgiving let your request be made known to God and the peace that surpasses all comprehension shall guard your heart and mind in Christ Jesus. </a:t>
            </a:r>
            <a:r>
              <a:rPr lang="en-US" dirty="0" smtClean="0"/>
              <a:t>Philippians 4:6,7</a:t>
            </a:r>
          </a:p>
          <a:p>
            <a:pPr eaLnBrk="1" hangingPunct="1">
              <a:lnSpc>
                <a:spcPct val="90000"/>
              </a:lnSpc>
              <a:buFont typeface="Wingdings" pitchFamily="2" charset="2"/>
              <a:buNone/>
            </a:pPr>
            <a:r>
              <a:rPr lang="en-US" i="1" dirty="0" smtClean="0"/>
              <a:t>Pray without ceasing </a:t>
            </a:r>
            <a:r>
              <a:rPr lang="en-US" dirty="0" smtClean="0"/>
              <a:t>1Thessalonians 5:17</a:t>
            </a:r>
          </a:p>
          <a:p>
            <a:pPr eaLnBrk="1" hangingPunct="1">
              <a:lnSpc>
                <a:spcPct val="90000"/>
              </a:lnSpc>
              <a:buFont typeface="Wingdings" pitchFamily="2" charset="2"/>
              <a:buNone/>
            </a:pPr>
            <a:r>
              <a:rPr lang="en-US" dirty="0" smtClean="0"/>
              <a:t>Pray with confidence: </a:t>
            </a:r>
            <a:r>
              <a:rPr lang="en-US" i="1" dirty="0" smtClean="0"/>
              <a:t>Acts 16:31, 1 Cor. 7:14</a:t>
            </a:r>
            <a:endParaRPr lang="en-US" dirty="0" smtClean="0"/>
          </a:p>
          <a:p>
            <a:pPr eaLnBrk="1" hangingPunct="1">
              <a:lnSpc>
                <a:spcPct val="90000"/>
              </a:lnSpc>
              <a:buFont typeface="Wingdings" pitchFamily="2" charset="2"/>
              <a:buNone/>
            </a:pPr>
            <a:endParaRPr lang="en-US" dirty="0" smtClean="0"/>
          </a:p>
          <a:p>
            <a:pPr eaLnBrk="1" hangingPunct="1">
              <a:lnSpc>
                <a:spcPct val="90000"/>
              </a:lnSpc>
              <a:buFont typeface="Wingdings" pitchFamily="2" charset="2"/>
              <a:buNone/>
            </a:pPr>
            <a:endParaRPr lang="en-US" dirty="0" smtClean="0"/>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algn="ctr" eaLnBrk="1" hangingPunct="1"/>
            <a:r>
              <a:rPr lang="en-US" sz="4000" dirty="0" smtClean="0"/>
              <a:t>Parenting in Grace</a:t>
            </a:r>
            <a:br>
              <a:rPr lang="en-US" sz="4000" dirty="0" smtClean="0"/>
            </a:br>
            <a:r>
              <a:rPr lang="en-US" sz="4000" dirty="0" smtClean="0"/>
              <a:t>Gratitude</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en-US" sz="3600" dirty="0" smtClean="0"/>
              <a:t>Be grateful </a:t>
            </a:r>
          </a:p>
          <a:p>
            <a:pPr marL="742950" indent="-742950" eaLnBrk="1" hangingPunct="1">
              <a:buFont typeface="+mj-lt"/>
              <a:buAutoNum type="arabicPeriod"/>
            </a:pPr>
            <a:r>
              <a:rPr lang="en-US" sz="3200" dirty="0" smtClean="0"/>
              <a:t>That God has entrusted His children to us </a:t>
            </a:r>
          </a:p>
          <a:p>
            <a:pPr marL="742950" indent="-742950" eaLnBrk="1" hangingPunct="1">
              <a:buFont typeface="+mj-lt"/>
              <a:buAutoNum type="arabicPeriod"/>
            </a:pPr>
            <a:r>
              <a:rPr lang="en-US" sz="3200" dirty="0" smtClean="0"/>
              <a:t>For the trials and suffering they cause us</a:t>
            </a:r>
          </a:p>
          <a:p>
            <a:pPr marL="742950" indent="-742950" eaLnBrk="1" hangingPunct="1">
              <a:buFont typeface="+mj-lt"/>
              <a:buAutoNum type="arabicPeriod"/>
            </a:pPr>
            <a:r>
              <a:rPr lang="en-US" sz="3200" dirty="0" smtClean="0"/>
              <a:t>For who God created them to be</a:t>
            </a:r>
          </a:p>
          <a:p>
            <a:pPr marL="742950" indent="-742950" eaLnBrk="1" hangingPunct="1">
              <a:buFont typeface="+mj-lt"/>
              <a:buAutoNum type="arabicPeriod"/>
            </a:pPr>
            <a:r>
              <a:rPr lang="en-US" sz="3200" dirty="0" smtClean="0"/>
              <a:t>For all His love and provisions He lavishes on us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en-US" sz="3200" dirty="0" smtClean="0"/>
              <a:t>Elyse M Fitzpatrick &amp;</a:t>
            </a:r>
          </a:p>
          <a:p>
            <a:pPr eaLnBrk="1" hangingPunct="1">
              <a:buFont typeface="Wingdings" pitchFamily="2" charset="2"/>
              <a:buNone/>
            </a:pPr>
            <a:r>
              <a:rPr lang="en-US" sz="3200" dirty="0" smtClean="0"/>
              <a:t>Jessica Thompson</a:t>
            </a:r>
          </a:p>
        </p:txBody>
      </p:sp>
      <p:pic>
        <p:nvPicPr>
          <p:cNvPr id="4" name="Picture 3" descr="GIVE THEM GRACE.jpg"/>
          <p:cNvPicPr>
            <a:picLocks noChangeAspect="1"/>
          </p:cNvPicPr>
          <p:nvPr/>
        </p:nvPicPr>
        <p:blipFill>
          <a:blip r:embed="rId3" cstate="print"/>
          <a:stretch>
            <a:fillRect/>
          </a:stretch>
        </p:blipFill>
        <p:spPr>
          <a:xfrm>
            <a:off x="4876800" y="2362200"/>
            <a:ext cx="2457450" cy="378477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4"/>
          <p:cNvSpPr>
            <a:spLocks noGrp="1" noChangeArrowheads="1"/>
          </p:cNvSpPr>
          <p:nvPr>
            <p:ph type="title"/>
          </p:nvPr>
        </p:nvSpPr>
        <p:spPr/>
        <p:txBody>
          <a:bodyPr/>
          <a:lstStyle/>
          <a:p>
            <a:pPr algn="ctr" eaLnBrk="1" hangingPunct="1"/>
            <a:r>
              <a:rPr lang="en-US" sz="4400" dirty="0" smtClean="0"/>
              <a:t>Parenting in Grace</a:t>
            </a:r>
          </a:p>
        </p:txBody>
      </p:sp>
      <p:sp>
        <p:nvSpPr>
          <p:cNvPr id="5123" name="Rectangle 5"/>
          <p:cNvSpPr>
            <a:spLocks noGrp="1" noChangeArrowheads="1"/>
          </p:cNvSpPr>
          <p:nvPr>
            <p:ph type="body" idx="1"/>
          </p:nvPr>
        </p:nvSpPr>
        <p:spPr/>
        <p:txBody>
          <a:bodyPr/>
          <a:lstStyle/>
          <a:p>
            <a:pPr marL="533400" indent="-533400" eaLnBrk="1" hangingPunct="1">
              <a:buFont typeface="Wingdings" pitchFamily="2" charset="2"/>
              <a:buNone/>
            </a:pPr>
            <a:r>
              <a:rPr lang="en-US" sz="3200" dirty="0" smtClean="0"/>
              <a:t>				</a:t>
            </a:r>
            <a:r>
              <a:rPr lang="en-US" sz="4000" dirty="0" smtClean="0"/>
              <a:t>Grace</a:t>
            </a:r>
          </a:p>
          <a:p>
            <a:pPr marL="533400" indent="-533400" eaLnBrk="1" hangingPunct="1">
              <a:buFont typeface="Wingdings" pitchFamily="2" charset="2"/>
              <a:buNone/>
            </a:pPr>
            <a:r>
              <a:rPr lang="en-US" sz="3600" dirty="0" smtClean="0"/>
              <a:t> We </a:t>
            </a:r>
            <a:r>
              <a:rPr lang="en-US" sz="3600" b="1" dirty="0" smtClean="0"/>
              <a:t>can’t </a:t>
            </a:r>
          </a:p>
          <a:p>
            <a:pPr marL="533400" indent="-533400" eaLnBrk="1" hangingPunct="1">
              <a:buFont typeface="Wingdings" pitchFamily="2" charset="2"/>
              <a:buNone/>
            </a:pPr>
            <a:r>
              <a:rPr lang="en-US" sz="3600" dirty="0" smtClean="0"/>
              <a:t>God </a:t>
            </a:r>
            <a:r>
              <a:rPr lang="en-US" sz="3600" b="1" dirty="0" smtClean="0"/>
              <a:t>can &amp; will </a:t>
            </a:r>
            <a:endParaRPr lang="en-US" sz="3600" dirty="0" smtClean="0"/>
          </a:p>
          <a:p>
            <a:pPr marL="533400" indent="-533400" eaLnBrk="1" hangingPunct="1">
              <a:buNone/>
            </a:pPr>
            <a:r>
              <a:rPr lang="en-US" sz="3600" dirty="0" smtClean="0"/>
              <a:t>God </a:t>
            </a:r>
            <a:r>
              <a:rPr lang="en-US" sz="3600" b="1" dirty="0" smtClean="0"/>
              <a:t>gives </a:t>
            </a:r>
            <a:r>
              <a:rPr lang="en-US" sz="3600" dirty="0" smtClean="0"/>
              <a:t>as a free unmerited gift</a:t>
            </a:r>
          </a:p>
          <a:p>
            <a:pPr marL="533400" indent="-533400" eaLnBrk="1" hangingPunct="1">
              <a:buFont typeface="Wingdings" pitchFamily="2" charset="2"/>
              <a:buNone/>
            </a:pPr>
            <a:endParaRPr lang="en-US"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algn="ctr" eaLnBrk="1" hangingPunct="1"/>
            <a:r>
              <a:rPr lang="en-US" sz="4000" dirty="0" smtClean="0"/>
              <a:t>Parenting in Grace</a:t>
            </a:r>
          </a:p>
        </p:txBody>
      </p:sp>
      <p:sp>
        <p:nvSpPr>
          <p:cNvPr id="6147" name="Rectangle 3"/>
          <p:cNvSpPr>
            <a:spLocks noGrp="1" noChangeArrowheads="1"/>
          </p:cNvSpPr>
          <p:nvPr>
            <p:ph type="body" sz="half" idx="1"/>
          </p:nvPr>
        </p:nvSpPr>
        <p:spPr/>
        <p:txBody>
          <a:bodyPr/>
          <a:lstStyle/>
          <a:p>
            <a:pPr algn="ctr" eaLnBrk="1" hangingPunct="1">
              <a:buFont typeface="Wingdings" pitchFamily="2" charset="2"/>
              <a:buNone/>
            </a:pPr>
            <a:r>
              <a:rPr lang="en-US" sz="3600" dirty="0" smtClean="0"/>
              <a:t>Our Design</a:t>
            </a:r>
          </a:p>
          <a:p>
            <a:pPr algn="ctr" eaLnBrk="1" hangingPunct="1">
              <a:buFont typeface="Wingdings" pitchFamily="2" charset="2"/>
              <a:buNone/>
            </a:pPr>
            <a:r>
              <a:rPr lang="en-US" sz="3600" dirty="0" smtClean="0"/>
              <a:t>God-dependent</a:t>
            </a:r>
          </a:p>
          <a:p>
            <a:pPr algn="ctr" eaLnBrk="1" hangingPunct="1">
              <a:buFont typeface="Wingdings" pitchFamily="2" charset="2"/>
              <a:buNone/>
            </a:pPr>
            <a:r>
              <a:rPr lang="en-US" sz="3600" dirty="0" smtClean="0"/>
              <a:t>Grateful </a:t>
            </a:r>
          </a:p>
          <a:p>
            <a:pPr algn="ctr" eaLnBrk="1" hangingPunct="1">
              <a:buFont typeface="Wingdings" pitchFamily="2" charset="2"/>
              <a:buNone/>
            </a:pPr>
            <a:r>
              <a:rPr lang="en-US" sz="3600" dirty="0" smtClean="0"/>
              <a:t>Givers</a:t>
            </a:r>
          </a:p>
        </p:txBody>
      </p:sp>
      <p:sp>
        <p:nvSpPr>
          <p:cNvPr id="6148" name="Rectangle 5"/>
          <p:cNvSpPr>
            <a:spLocks noGrp="1" noChangeArrowheads="1"/>
          </p:cNvSpPr>
          <p:nvPr>
            <p:ph type="body" sz="half" idx="2"/>
          </p:nvPr>
        </p:nvSpPr>
        <p:spPr/>
        <p:txBody>
          <a:bodyPr/>
          <a:lstStyle/>
          <a:p>
            <a:pPr algn="ctr" eaLnBrk="1" hangingPunct="1">
              <a:buFont typeface="Wingdings" pitchFamily="2" charset="2"/>
              <a:buNone/>
            </a:pPr>
            <a:r>
              <a:rPr lang="en-US" sz="3600" dirty="0" smtClean="0"/>
              <a:t>Our Problem</a:t>
            </a:r>
          </a:p>
          <a:p>
            <a:pPr algn="ctr" eaLnBrk="1" hangingPunct="1">
              <a:buFont typeface="Wingdings" pitchFamily="2" charset="2"/>
              <a:buNone/>
            </a:pPr>
            <a:r>
              <a:rPr lang="en-US" sz="3600" dirty="0" smtClean="0"/>
              <a:t>Alienated</a:t>
            </a:r>
          </a:p>
          <a:p>
            <a:pPr algn="ctr" eaLnBrk="1" hangingPunct="1">
              <a:buFont typeface="Wingdings" pitchFamily="2" charset="2"/>
              <a:buNone/>
            </a:pPr>
            <a:r>
              <a:rPr lang="en-US" sz="3600" dirty="0" smtClean="0"/>
              <a:t>Needy </a:t>
            </a:r>
          </a:p>
          <a:p>
            <a:pPr algn="ctr" eaLnBrk="1" hangingPunct="1">
              <a:buFont typeface="Wingdings" pitchFamily="2" charset="2"/>
              <a:buNone/>
            </a:pPr>
            <a:r>
              <a:rPr lang="en-US" sz="3600" dirty="0" smtClean="0"/>
              <a:t>Takers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8">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8">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8">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algn="ctr" eaLnBrk="1" hangingPunct="1"/>
            <a:r>
              <a:rPr lang="en-US" sz="4000" dirty="0" smtClean="0"/>
              <a:t>Parenting in Grace</a:t>
            </a:r>
          </a:p>
        </p:txBody>
      </p:sp>
      <p:sp>
        <p:nvSpPr>
          <p:cNvPr id="7171" name="Rectangle 3"/>
          <p:cNvSpPr>
            <a:spLocks noGrp="1" noChangeArrowheads="1"/>
          </p:cNvSpPr>
          <p:nvPr>
            <p:ph type="body" sz="half" idx="1"/>
          </p:nvPr>
        </p:nvSpPr>
        <p:spPr/>
        <p:txBody>
          <a:bodyPr/>
          <a:lstStyle/>
          <a:p>
            <a:pPr algn="ctr" eaLnBrk="1" hangingPunct="1">
              <a:buFont typeface="Wingdings" pitchFamily="2" charset="2"/>
              <a:buNone/>
            </a:pPr>
            <a:r>
              <a:rPr lang="en-US" sz="3600" dirty="0" smtClean="0"/>
              <a:t>The Law</a:t>
            </a:r>
          </a:p>
          <a:p>
            <a:pPr algn="ctr" eaLnBrk="1" hangingPunct="1">
              <a:buFont typeface="Wingdings" pitchFamily="2" charset="2"/>
              <a:buNone/>
            </a:pPr>
            <a:r>
              <a:rPr lang="en-US" sz="3600" dirty="0" smtClean="0"/>
              <a:t>Rules to obey</a:t>
            </a:r>
          </a:p>
          <a:p>
            <a:pPr algn="ctr" eaLnBrk="1" hangingPunct="1">
              <a:buFont typeface="Wingdings" pitchFamily="2" charset="2"/>
              <a:buNone/>
            </a:pPr>
            <a:r>
              <a:rPr lang="en-US" sz="3600" dirty="0" smtClean="0"/>
              <a:t>You must</a:t>
            </a:r>
          </a:p>
          <a:p>
            <a:pPr algn="ctr" eaLnBrk="1" hangingPunct="1">
              <a:buFont typeface="Wingdings" pitchFamily="2" charset="2"/>
              <a:buNone/>
            </a:pPr>
            <a:r>
              <a:rPr lang="en-US" sz="3600" dirty="0" smtClean="0"/>
              <a:t>God judges</a:t>
            </a:r>
          </a:p>
          <a:p>
            <a:pPr algn="ctr" eaLnBrk="1" hangingPunct="1">
              <a:buFont typeface="Wingdings" pitchFamily="2" charset="2"/>
              <a:buNone/>
            </a:pPr>
            <a:endParaRPr lang="en-US" sz="3600" dirty="0" smtClean="0"/>
          </a:p>
          <a:p>
            <a:pPr eaLnBrk="1" hangingPunct="1">
              <a:buFont typeface="Wingdings" pitchFamily="2" charset="2"/>
              <a:buNone/>
            </a:pPr>
            <a:r>
              <a:rPr lang="en-US" dirty="0" smtClean="0"/>
              <a:t>Result: guilt, shame, blame &amp; denial</a:t>
            </a:r>
          </a:p>
        </p:txBody>
      </p:sp>
      <p:sp>
        <p:nvSpPr>
          <p:cNvPr id="7172" name="Rectangle 4"/>
          <p:cNvSpPr>
            <a:spLocks noGrp="1" noChangeArrowheads="1"/>
          </p:cNvSpPr>
          <p:nvPr>
            <p:ph type="body" sz="half" idx="2"/>
          </p:nvPr>
        </p:nvSpPr>
        <p:spPr/>
        <p:txBody>
          <a:bodyPr/>
          <a:lstStyle/>
          <a:p>
            <a:pPr algn="ctr" eaLnBrk="1" hangingPunct="1">
              <a:buFont typeface="Wingdings" pitchFamily="2" charset="2"/>
              <a:buNone/>
            </a:pPr>
            <a:r>
              <a:rPr lang="en-US" sz="3600" dirty="0" smtClean="0"/>
              <a:t>Grace</a:t>
            </a:r>
          </a:p>
          <a:p>
            <a:pPr algn="ctr" eaLnBrk="1" hangingPunct="1">
              <a:buFont typeface="Wingdings" pitchFamily="2" charset="2"/>
              <a:buNone/>
            </a:pPr>
            <a:r>
              <a:rPr lang="en-US" sz="3600" dirty="0" smtClean="0"/>
              <a:t>Rules to obey</a:t>
            </a:r>
          </a:p>
          <a:p>
            <a:pPr algn="ctr" eaLnBrk="1" hangingPunct="1">
              <a:buFont typeface="Wingdings" pitchFamily="2" charset="2"/>
              <a:buNone/>
            </a:pPr>
            <a:r>
              <a:rPr lang="en-US" sz="3600" dirty="0" smtClean="0"/>
              <a:t>You can’t</a:t>
            </a:r>
          </a:p>
          <a:p>
            <a:pPr algn="ctr" eaLnBrk="1" hangingPunct="1">
              <a:buFont typeface="Wingdings" pitchFamily="2" charset="2"/>
              <a:buNone/>
            </a:pPr>
            <a:r>
              <a:rPr lang="en-US" sz="3600" dirty="0" smtClean="0"/>
              <a:t>God forgives and empowers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Parenting in Grace</a:t>
            </a:r>
            <a:endParaRPr lang="en-US" sz="4000" dirty="0"/>
          </a:p>
        </p:txBody>
      </p:sp>
      <p:sp>
        <p:nvSpPr>
          <p:cNvPr id="3" name="Content Placeholder 2"/>
          <p:cNvSpPr>
            <a:spLocks noGrp="1"/>
          </p:cNvSpPr>
          <p:nvPr>
            <p:ph idx="1"/>
          </p:nvPr>
        </p:nvSpPr>
        <p:spPr/>
        <p:txBody>
          <a:bodyPr/>
          <a:lstStyle/>
          <a:p>
            <a:pPr>
              <a:buNone/>
            </a:pPr>
            <a:r>
              <a:rPr lang="en-US" sz="3600" dirty="0" smtClean="0"/>
              <a:t>God gives us</a:t>
            </a:r>
          </a:p>
          <a:p>
            <a:r>
              <a:rPr lang="en-US" sz="3200" dirty="0" smtClean="0"/>
              <a:t> forgiveness of sins and adopts us as his children </a:t>
            </a:r>
          </a:p>
          <a:p>
            <a:r>
              <a:rPr lang="en-US" sz="3200" dirty="0" smtClean="0"/>
              <a:t> all His blessings and resources </a:t>
            </a:r>
          </a:p>
          <a:p>
            <a:r>
              <a:rPr lang="en-US" sz="3200" dirty="0" smtClean="0"/>
              <a:t> the power to be like Him:                                 	grateful givers</a:t>
            </a:r>
          </a:p>
          <a:p>
            <a:pPr>
              <a:buNone/>
            </a:pP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536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3200" b="1" dirty="0" smtClean="0"/>
              <a:t>Turn against parenting by the law</a:t>
            </a:r>
          </a:p>
          <a:p>
            <a:pPr eaLnBrk="1" hangingPunct="1">
              <a:lnSpc>
                <a:spcPct val="90000"/>
              </a:lnSpc>
              <a:buFont typeface="Wingdings" pitchFamily="2" charset="2"/>
              <a:buNone/>
            </a:pPr>
            <a:r>
              <a:rPr lang="en-US" sz="3200" dirty="0" smtClean="0"/>
              <a:t>Reasons we like the law:</a:t>
            </a:r>
          </a:p>
          <a:p>
            <a:pPr eaLnBrk="1" hangingPunct="1">
              <a:lnSpc>
                <a:spcPct val="90000"/>
              </a:lnSpc>
            </a:pPr>
            <a:r>
              <a:rPr lang="en-US" sz="3200" dirty="0" smtClean="0"/>
              <a:t>Rules seem to be measurable</a:t>
            </a:r>
          </a:p>
          <a:p>
            <a:pPr eaLnBrk="1" hangingPunct="1">
              <a:lnSpc>
                <a:spcPct val="90000"/>
              </a:lnSpc>
            </a:pPr>
            <a:r>
              <a:rPr lang="en-US" sz="3200" dirty="0" smtClean="0"/>
              <a:t>We want to be competent</a:t>
            </a:r>
          </a:p>
          <a:p>
            <a:pPr eaLnBrk="1" hangingPunct="1">
              <a:lnSpc>
                <a:spcPct val="90000"/>
              </a:lnSpc>
            </a:pPr>
            <a:r>
              <a:rPr lang="en-US" sz="3200" dirty="0" smtClean="0"/>
              <a:t>We want our children to be good</a:t>
            </a:r>
          </a:p>
          <a:p>
            <a:pPr lvl="1" eaLnBrk="1" hangingPunct="1">
              <a:lnSpc>
                <a:spcPct val="90000"/>
              </a:lnSpc>
            </a:pPr>
            <a:r>
              <a:rPr lang="en-US" sz="2800" dirty="0" smtClean="0"/>
              <a:t>We want what is best for them</a:t>
            </a:r>
          </a:p>
          <a:p>
            <a:pPr lvl="1" eaLnBrk="1" hangingPunct="1">
              <a:lnSpc>
                <a:spcPct val="90000"/>
              </a:lnSpc>
            </a:pPr>
            <a:r>
              <a:rPr lang="en-US" sz="2800" dirty="0" smtClean="0"/>
              <a:t>We want them to make us look good </a:t>
            </a:r>
          </a:p>
          <a:p>
            <a:pPr eaLnBrk="1" hangingPunct="1">
              <a:lnSpc>
                <a:spcPct val="90000"/>
              </a:lnSpc>
            </a:pPr>
            <a:r>
              <a:rPr lang="en-US" sz="3200" dirty="0" smtClean="0"/>
              <a:t>We want control</a:t>
            </a:r>
          </a:p>
          <a:p>
            <a:pPr eaLnBrk="1" hangingPunct="1">
              <a:lnSpc>
                <a:spcPct val="90000"/>
              </a:lnSpc>
            </a:pP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6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36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4"/>
          <p:cNvSpPr>
            <a:spLocks noGrp="1" noChangeArrowheads="1"/>
          </p:cNvSpPr>
          <p:nvPr>
            <p:ph type="title"/>
          </p:nvPr>
        </p:nvSpPr>
        <p:spPr/>
        <p:txBody>
          <a:bodyPr/>
          <a:lstStyle/>
          <a:p>
            <a:pPr algn="ctr" eaLnBrk="1" hangingPunct="1"/>
            <a:r>
              <a:rPr lang="en-US" sz="4400" dirty="0" smtClean="0"/>
              <a:t>Parenting in Grace</a:t>
            </a:r>
          </a:p>
        </p:txBody>
      </p:sp>
      <p:sp>
        <p:nvSpPr>
          <p:cNvPr id="5123" name="Rectangle 5"/>
          <p:cNvSpPr>
            <a:spLocks noGrp="1" noChangeArrowheads="1"/>
          </p:cNvSpPr>
          <p:nvPr>
            <p:ph type="body" idx="1"/>
          </p:nvPr>
        </p:nvSpPr>
        <p:spPr/>
        <p:txBody>
          <a:bodyPr/>
          <a:lstStyle/>
          <a:p>
            <a:pPr marL="533400" indent="-533400" eaLnBrk="1" hangingPunct="1">
              <a:buFont typeface="Wingdings" pitchFamily="2" charset="2"/>
              <a:buNone/>
            </a:pPr>
            <a:r>
              <a:rPr lang="en-US" sz="3200" dirty="0" smtClean="0"/>
              <a:t>				</a:t>
            </a:r>
            <a:r>
              <a:rPr lang="en-US" sz="3600" dirty="0" smtClean="0"/>
              <a:t>Grace</a:t>
            </a:r>
          </a:p>
          <a:p>
            <a:pPr marL="533400" indent="-533400" eaLnBrk="1" hangingPunct="1">
              <a:buFont typeface="Wingdings" pitchFamily="2" charset="2"/>
              <a:buNone/>
            </a:pPr>
            <a:r>
              <a:rPr lang="en-US" sz="3200" dirty="0" smtClean="0"/>
              <a:t> </a:t>
            </a:r>
            <a:r>
              <a:rPr lang="en-US" sz="3600" dirty="0" smtClean="0"/>
              <a:t>We </a:t>
            </a:r>
            <a:r>
              <a:rPr lang="en-US" sz="3600" b="1" dirty="0" smtClean="0"/>
              <a:t>can’t </a:t>
            </a:r>
            <a:r>
              <a:rPr lang="en-US" sz="3600" dirty="0" smtClean="0"/>
              <a:t>but God </a:t>
            </a:r>
            <a:r>
              <a:rPr lang="en-US" sz="3600" b="1" dirty="0" smtClean="0"/>
              <a:t>can </a:t>
            </a:r>
            <a:r>
              <a:rPr lang="en-US" sz="3600" dirty="0" smtClean="0"/>
              <a:t>empower  </a:t>
            </a:r>
          </a:p>
          <a:p>
            <a:pPr marL="933450" lvl="1" indent="-533400" eaLnBrk="1" hangingPunct="1">
              <a:buSzPct val="80000"/>
              <a:buFont typeface="+mj-lt"/>
              <a:buAutoNum type="arabicPeriod"/>
            </a:pPr>
            <a:r>
              <a:rPr lang="en-US" sz="3200" dirty="0" smtClean="0"/>
              <a:t>Be truly good parents</a:t>
            </a:r>
          </a:p>
          <a:p>
            <a:pPr marL="933450" lvl="1" indent="-533400" eaLnBrk="1" hangingPunct="1">
              <a:buSzPct val="80000"/>
              <a:buFont typeface="+mj-lt"/>
              <a:buAutoNum type="arabicPeriod"/>
            </a:pPr>
            <a:r>
              <a:rPr lang="en-US" sz="3200" dirty="0" smtClean="0"/>
              <a:t>Give them a truly a good life</a:t>
            </a:r>
          </a:p>
          <a:p>
            <a:pPr marL="933450" lvl="1" indent="-533400" eaLnBrk="1" hangingPunct="1">
              <a:buSzPct val="80000"/>
              <a:buFont typeface="+mj-lt"/>
              <a:buAutoNum type="arabicPeriod"/>
            </a:pPr>
            <a:r>
              <a:rPr lang="en-US" sz="3200" dirty="0" smtClean="0"/>
              <a:t>Enable them to be truly good </a:t>
            </a:r>
            <a:r>
              <a:rPr lang="en-US" sz="3200" i="1" dirty="0" smtClean="0"/>
              <a:t>(fulfilled)</a:t>
            </a:r>
            <a:r>
              <a:rPr lang="en-US" sz="3200" dirty="0" smtClean="0"/>
              <a:t> people</a:t>
            </a:r>
          </a:p>
          <a:p>
            <a:pPr marL="933450" lvl="1" indent="-533400" eaLnBrk="1" hangingPunct="1">
              <a:buSzPct val="80000"/>
              <a:buFont typeface="+mj-lt"/>
              <a:buAutoNum type="arabicPeriod"/>
            </a:pPr>
            <a:endParaRPr lang="en-US" sz="3200" dirty="0" smtClean="0"/>
          </a:p>
          <a:p>
            <a:pPr marL="933450" lvl="1" indent="-533400" eaLnBrk="1" hangingPunct="1">
              <a:buSzPct val="80000"/>
              <a:buFont typeface="+mj-lt"/>
              <a:buAutoNum type="arabicPeriod"/>
            </a:pPr>
            <a:endParaRPr lang="en-US" sz="2800" dirty="0" smtClean="0"/>
          </a:p>
          <a:p>
            <a:pPr marL="914400" lvl="1" indent="-457200" eaLnBrk="1" hangingPunct="1">
              <a:buFontTx/>
              <a:buNone/>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algn="ctr" eaLnBrk="1" hangingPunct="1"/>
            <a:r>
              <a:rPr lang="en-US" sz="4000" dirty="0" smtClean="0"/>
              <a:t>Parenting in Grace</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sz="3200" dirty="0" smtClean="0"/>
              <a:t>What is your responsibility in your child becoming a God-dependent, grateful giver?</a:t>
            </a:r>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a:p>
            <a:pPr eaLnBrk="1" hangingPunct="1">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7862</TotalTime>
  <Words>2432</Words>
  <Application>Microsoft Office PowerPoint</Application>
  <PresentationFormat>On-screen Show (4:3)</PresentationFormat>
  <Paragraphs>221</Paragraphs>
  <Slides>23</Slides>
  <Notes>21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Capsules</vt:lpstr>
      <vt:lpstr>Welcome to CARE Group</vt:lpstr>
      <vt:lpstr>Slide 2</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 Putting Grace into Practice</vt:lpstr>
      <vt:lpstr>Parenting in Grace Putting Grace into Practice</vt:lpstr>
      <vt:lpstr>Parenting in Grace Model</vt:lpstr>
      <vt:lpstr>Parenting in Grace Depend on God’s Word</vt:lpstr>
      <vt:lpstr>Parenting in Grace Depend on God’s Word</vt:lpstr>
      <vt:lpstr>Parenting in Grace Christian Community</vt:lpstr>
      <vt:lpstr>Parenting in Grace Prayer</vt:lpstr>
      <vt:lpstr>Parenting in Grace Gratitude</vt:lpstr>
      <vt:lpstr>Parenting in Grace</vt:lpstr>
    </vt:vector>
  </TitlesOfParts>
  <Company>XCF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in Grace</dc:title>
  <dc:creator>Bev</dc:creator>
  <cp:lastModifiedBy>soundroom1</cp:lastModifiedBy>
  <cp:revision>87</cp:revision>
  <dcterms:created xsi:type="dcterms:W3CDTF">2012-10-01T11:49:42Z</dcterms:created>
  <dcterms:modified xsi:type="dcterms:W3CDTF">2015-07-01T23:01:36Z</dcterms:modified>
</cp:coreProperties>
</file>