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sldIdLst>
    <p:sldId id="256" r:id="rId2"/>
    <p:sldId id="286" r:id="rId3"/>
    <p:sldId id="290" r:id="rId4"/>
    <p:sldId id="261" r:id="rId5"/>
    <p:sldId id="263" r:id="rId6"/>
    <p:sldId id="264" r:id="rId7"/>
    <p:sldId id="266" r:id="rId8"/>
    <p:sldId id="268" r:id="rId9"/>
    <p:sldId id="270" r:id="rId10"/>
    <p:sldId id="271" r:id="rId11"/>
    <p:sldId id="269" r:id="rId12"/>
    <p:sldId id="272" r:id="rId13"/>
    <p:sldId id="273" r:id="rId14"/>
    <p:sldId id="274" r:id="rId15"/>
    <p:sldId id="275" r:id="rId16"/>
    <p:sldId id="276" r:id="rId17"/>
    <p:sldId id="277" r:id="rId18"/>
    <p:sldId id="278" r:id="rId19"/>
    <p:sldId id="281" r:id="rId20"/>
    <p:sldId id="280" r:id="rId21"/>
    <p:sldId id="282" r:id="rId22"/>
    <p:sldId id="283" r:id="rId23"/>
    <p:sldId id="284" r:id="rId24"/>
    <p:sldId id="295" r:id="rId25"/>
    <p:sldId id="292" r:id="rId26"/>
    <p:sldId id="289" r:id="rId27"/>
    <p:sldId id="29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141" autoAdjust="0"/>
    <p:restoredTop sz="94660"/>
  </p:normalViewPr>
  <p:slideViewPr>
    <p:cSldViewPr snapToGrid="0">
      <p:cViewPr varScale="1">
        <p:scale>
          <a:sx n="67" d="100"/>
          <a:sy n="67" d="100"/>
        </p:scale>
        <p:origin x="6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82142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54511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68298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67379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16F60-F144-46D5-82DB-48DCE6B91426}"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55652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16F60-F144-46D5-82DB-48DCE6B91426}"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99103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16F60-F144-46D5-82DB-48DCE6B91426}" type="datetimeFigureOut">
              <a:rPr lang="en-US" smtClean="0"/>
              <a:t>8/14/2023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87352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16F60-F144-46D5-82DB-48DCE6B91426}" type="datetimeFigureOut">
              <a:rPr lang="en-US" smtClean="0"/>
              <a:t>8/14/2023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53918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16F60-F144-46D5-82DB-48DCE6B91426}" type="datetimeFigureOut">
              <a:rPr lang="en-US" smtClean="0"/>
              <a:t>8/14/2023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32127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92570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0313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16F60-F144-46D5-82DB-48DCE6B91426}" type="datetimeFigureOut">
              <a:rPr lang="en-US" smtClean="0"/>
              <a:t>8/14/2023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ADC7D-19DE-4795-B08D-FD4B9A88329E}" type="slidenum">
              <a:rPr lang="en-US" smtClean="0"/>
              <a:t>‹#›</a:t>
            </a:fld>
            <a:endParaRPr lang="en-US"/>
          </a:p>
        </p:txBody>
      </p:sp>
    </p:spTree>
    <p:extLst>
      <p:ext uri="{BB962C8B-B14F-4D97-AF65-F5344CB8AC3E}">
        <p14:creationId xmlns:p14="http://schemas.microsoft.com/office/powerpoint/2010/main" val="366337400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blehub.com/1_thessalonians/2-18.htm" TargetMode="External"/><Relationship Id="rId2" Type="http://schemas.openxmlformats.org/officeDocument/2006/relationships/hyperlink" Target="https://biblehub.com/1_thessalonians/2-17.htm" TargetMode="External"/><Relationship Id="rId1" Type="http://schemas.openxmlformats.org/officeDocument/2006/relationships/slideLayout" Target="../slideLayouts/slideLayout2.xml"/><Relationship Id="rId5" Type="http://schemas.openxmlformats.org/officeDocument/2006/relationships/hyperlink" Target="https://biblehub.com/1_thessalonians/3-11.htm" TargetMode="External"/><Relationship Id="rId4" Type="http://schemas.openxmlformats.org/officeDocument/2006/relationships/hyperlink" Target="https://biblehub.com/1_thessalonians/3-10.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biblehub.com/1_thessalonians/2-18.htm" TargetMode="External"/><Relationship Id="rId2" Type="http://schemas.openxmlformats.org/officeDocument/2006/relationships/hyperlink" Target="https://biblehub.com/1_thessalonians/2-17.htm" TargetMode="External"/><Relationship Id="rId1" Type="http://schemas.openxmlformats.org/officeDocument/2006/relationships/slideLayout" Target="../slideLayouts/slideLayout2.xml"/><Relationship Id="rId5" Type="http://schemas.openxmlformats.org/officeDocument/2006/relationships/hyperlink" Target="https://biblehub.com/1_thessalonians/3-11.htm" TargetMode="External"/><Relationship Id="rId4" Type="http://schemas.openxmlformats.org/officeDocument/2006/relationships/hyperlink" Target="https://biblehub.com/1_thessalonians/3-10.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biblehub.com/1_thessalonians/3-1.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biblehub.com/1_thessalonians/3-13.htm" TargetMode="External"/><Relationship Id="rId2" Type="http://schemas.openxmlformats.org/officeDocument/2006/relationships/hyperlink" Target="https://biblehub.com/1_thessalonians/3-12.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biblehub.com/1_thessalonians/3-8.htm" TargetMode="External"/><Relationship Id="rId2" Type="http://schemas.openxmlformats.org/officeDocument/2006/relationships/hyperlink" Target="https://biblehub.com/1_thessalonians/2-20.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iblehub.com/1_thessalonians/2-18.htm" TargetMode="External"/><Relationship Id="rId7" Type="http://schemas.openxmlformats.org/officeDocument/2006/relationships/hyperlink" Target="https://biblehub.com/1_thessalonians/3-3.htm" TargetMode="External"/><Relationship Id="rId2" Type="http://schemas.openxmlformats.org/officeDocument/2006/relationships/hyperlink" Target="https://biblehub.com/1_thessalonians/2-17.htm" TargetMode="External"/><Relationship Id="rId1" Type="http://schemas.openxmlformats.org/officeDocument/2006/relationships/slideLayout" Target="../slideLayouts/slideLayout2.xml"/><Relationship Id="rId6" Type="http://schemas.openxmlformats.org/officeDocument/2006/relationships/hyperlink" Target="https://biblehub.com/1_thessalonians/3-1.htm" TargetMode="External"/><Relationship Id="rId5" Type="http://schemas.openxmlformats.org/officeDocument/2006/relationships/hyperlink" Target="https://biblehub.com/1_thessalonians/2-20.htm" TargetMode="External"/><Relationship Id="rId4" Type="http://schemas.openxmlformats.org/officeDocument/2006/relationships/hyperlink" Target="https://biblehub.com/1_thessalonians/2-19.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biblehub.com/1_thessalonians/3-5.htm" TargetMode="External"/><Relationship Id="rId2" Type="http://schemas.openxmlformats.org/officeDocument/2006/relationships/hyperlink" Target="https://biblehub.com/1_thessalonians/3-4.htm" TargetMode="External"/><Relationship Id="rId1" Type="http://schemas.openxmlformats.org/officeDocument/2006/relationships/slideLayout" Target="../slideLayouts/slideLayout2.xml"/><Relationship Id="rId5" Type="http://schemas.openxmlformats.org/officeDocument/2006/relationships/hyperlink" Target="https://biblehub.com/1_thessalonians/3-7.htm" TargetMode="External"/><Relationship Id="rId4" Type="http://schemas.openxmlformats.org/officeDocument/2006/relationships/hyperlink" Target="https://biblehub.com/1_thessalonians/3-6.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iblehub.com/1_thessalonians/3-9.htm" TargetMode="External"/><Relationship Id="rId7" Type="http://schemas.openxmlformats.org/officeDocument/2006/relationships/hyperlink" Target="https://biblehub.com/1_thessalonians/3-13.htm" TargetMode="External"/><Relationship Id="rId2" Type="http://schemas.openxmlformats.org/officeDocument/2006/relationships/hyperlink" Target="https://biblehub.com/1_thessalonians/3-8.htm" TargetMode="External"/><Relationship Id="rId1" Type="http://schemas.openxmlformats.org/officeDocument/2006/relationships/slideLayout" Target="../slideLayouts/slideLayout2.xml"/><Relationship Id="rId6" Type="http://schemas.openxmlformats.org/officeDocument/2006/relationships/hyperlink" Target="https://biblehub.com/1_thessalonians/3-12.htm" TargetMode="External"/><Relationship Id="rId5" Type="http://schemas.openxmlformats.org/officeDocument/2006/relationships/hyperlink" Target="https://biblehub.com/1_thessalonians/3-11.htm" TargetMode="External"/><Relationship Id="rId4" Type="http://schemas.openxmlformats.org/officeDocument/2006/relationships/hyperlink" Target="https://biblehub.com/1_thessalonians/3-10.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iblehub.com/1_thessalonians/2-18.htm" TargetMode="External"/><Relationship Id="rId2" Type="http://schemas.openxmlformats.org/officeDocument/2006/relationships/hyperlink" Target="https://biblehub.com/1_thessalonians/2-17.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iblehub.com/1_thessalonians/2-18.htm" TargetMode="External"/><Relationship Id="rId2" Type="http://schemas.openxmlformats.org/officeDocument/2006/relationships/hyperlink" Target="https://biblehub.com/1_thessalonians/2-17.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90E10-4EF2-4ADF-8F81-9FB1B127D9FF}"/>
              </a:ext>
            </a:extLst>
          </p:cNvPr>
          <p:cNvSpPr>
            <a:spLocks noGrp="1"/>
          </p:cNvSpPr>
          <p:nvPr>
            <p:ph type="ctrTitle"/>
          </p:nvPr>
        </p:nvSpPr>
        <p:spPr/>
        <p:txBody>
          <a:bodyPr/>
          <a:lstStyle/>
          <a:p>
            <a:r>
              <a:rPr lang="en-US" dirty="0"/>
              <a:t>A Passion for People </a:t>
            </a:r>
          </a:p>
        </p:txBody>
      </p:sp>
      <p:sp>
        <p:nvSpPr>
          <p:cNvPr id="3" name="Subtitle 2">
            <a:extLst>
              <a:ext uri="{FF2B5EF4-FFF2-40B4-BE49-F238E27FC236}">
                <a16:creationId xmlns:a16="http://schemas.microsoft.com/office/drawing/2014/main" xmlns="" id="{E9861AFC-F4FF-467C-B94D-46F1161BAC12}"/>
              </a:ext>
            </a:extLst>
          </p:cNvPr>
          <p:cNvSpPr>
            <a:spLocks noGrp="1"/>
          </p:cNvSpPr>
          <p:nvPr>
            <p:ph type="subTitle" idx="1"/>
          </p:nvPr>
        </p:nvSpPr>
        <p:spPr/>
        <p:txBody>
          <a:bodyPr>
            <a:normAutofit/>
          </a:bodyPr>
          <a:lstStyle/>
          <a:p>
            <a:r>
              <a:rPr lang="en-US" sz="3200" dirty="0"/>
              <a:t>Paul and the Thessalonians </a:t>
            </a:r>
          </a:p>
          <a:p>
            <a:r>
              <a:rPr lang="en-US" sz="3200" dirty="0"/>
              <a:t>1 Thessalonians 2:17-3:13 </a:t>
            </a:r>
          </a:p>
        </p:txBody>
      </p:sp>
    </p:spTree>
    <p:extLst>
      <p:ext uri="{BB962C8B-B14F-4D97-AF65-F5344CB8AC3E}">
        <p14:creationId xmlns:p14="http://schemas.microsoft.com/office/powerpoint/2010/main" val="387848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be with them</a:t>
            </a:r>
          </a:p>
          <a:p>
            <a:pPr marL="0" indent="0">
              <a:buNone/>
            </a:pPr>
            <a:r>
              <a:rPr lang="en-US" b="1" dirty="0">
                <a:hlinkClick r:id="rId2">
                  <a:extLst>
                    <a:ext uri="{A12FA001-AC4F-418D-AE19-62706E023703}">
                      <ahyp:hlinkClr xmlns:ahyp="http://schemas.microsoft.com/office/drawing/2018/hyperlinkcolor" xmlns="" val="tx"/>
                    </a:ext>
                  </a:extLst>
                </a:hlinkClick>
              </a:rPr>
              <a:t>2:17</a:t>
            </a:r>
            <a:r>
              <a:rPr lang="en-US" b="1" dirty="0"/>
              <a:t> </a:t>
            </a:r>
            <a:r>
              <a:rPr lang="en-US" dirty="0"/>
              <a:t>But we, …were all the more eager with great desire to see your face. </a:t>
            </a:r>
            <a:r>
              <a:rPr lang="en-US" b="1" dirty="0">
                <a:hlinkClick r:id="rId3">
                  <a:extLst>
                    <a:ext uri="{A12FA001-AC4F-418D-AE19-62706E023703}">
                      <ahyp:hlinkClr xmlns:ahyp="http://schemas.microsoft.com/office/drawing/2018/hyperlinkcolor" xmlns="" val="tx"/>
                    </a:ext>
                  </a:extLst>
                </a:hlinkClick>
              </a:rPr>
              <a:t>18</a:t>
            </a:r>
            <a:r>
              <a:rPr lang="en-US" b="1" dirty="0"/>
              <a:t> </a:t>
            </a:r>
            <a:r>
              <a:rPr lang="en-US" dirty="0"/>
              <a:t>For  we wanted to come to you—I, Paul,  more than once—and Satan hindered us. </a:t>
            </a:r>
          </a:p>
          <a:p>
            <a:pPr marL="0" indent="0">
              <a:buNone/>
            </a:pPr>
            <a:r>
              <a:rPr lang="en-US" dirty="0"/>
              <a:t>3:</a:t>
            </a:r>
            <a:r>
              <a:rPr lang="en-US" b="1" u="sng" dirty="0">
                <a:hlinkClick r:id="rId4">
                  <a:extLst>
                    <a:ext uri="{A12FA001-AC4F-418D-AE19-62706E023703}">
                      <ahyp:hlinkClr xmlns:ahyp="http://schemas.microsoft.com/office/drawing/2018/hyperlinkcolor" xmlns="" val="tx"/>
                    </a:ext>
                  </a:extLst>
                </a:hlinkClick>
              </a:rPr>
              <a:t>10</a:t>
            </a:r>
            <a:r>
              <a:rPr lang="en-US" b="1" dirty="0"/>
              <a:t> </a:t>
            </a:r>
            <a:r>
              <a:rPr lang="en-US" dirty="0"/>
              <a:t>as we keep praying most earnestly night and day that we may see your faces, and may complete what is lacking in your faith?</a:t>
            </a:r>
            <a:r>
              <a:rPr lang="en-US" b="1" u="sng" dirty="0">
                <a:hlinkClick r:id="rId5"/>
              </a:rPr>
              <a:t> </a:t>
            </a:r>
            <a:endParaRPr lang="en-US" dirty="0"/>
          </a:p>
          <a:p>
            <a:pPr marL="0" indent="0">
              <a:buNone/>
            </a:pPr>
            <a:endParaRPr lang="en-US" dirty="0"/>
          </a:p>
        </p:txBody>
      </p:sp>
    </p:spTree>
    <p:extLst>
      <p:ext uri="{BB962C8B-B14F-4D97-AF65-F5344CB8AC3E}">
        <p14:creationId xmlns:p14="http://schemas.microsoft.com/office/powerpoint/2010/main" val="354425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be with them</a:t>
            </a:r>
          </a:p>
          <a:p>
            <a:pPr marL="0" indent="0">
              <a:buNone/>
            </a:pPr>
            <a:r>
              <a:rPr lang="en-US" b="1" dirty="0">
                <a:hlinkClick r:id="rId2">
                  <a:extLst>
                    <a:ext uri="{A12FA001-AC4F-418D-AE19-62706E023703}">
                      <ahyp:hlinkClr xmlns:ahyp="http://schemas.microsoft.com/office/drawing/2018/hyperlinkcolor" xmlns="" val="tx"/>
                    </a:ext>
                  </a:extLst>
                </a:hlinkClick>
              </a:rPr>
              <a:t>2:17</a:t>
            </a:r>
            <a:r>
              <a:rPr lang="en-US" b="1" dirty="0"/>
              <a:t> </a:t>
            </a:r>
            <a:r>
              <a:rPr lang="en-US" dirty="0"/>
              <a:t>But we, …were all the more eager with great desire to </a:t>
            </a:r>
            <a:r>
              <a:rPr lang="en-US" dirty="0">
                <a:solidFill>
                  <a:srgbClr val="00B0F0"/>
                </a:solidFill>
              </a:rPr>
              <a:t>see your face.</a:t>
            </a:r>
            <a:r>
              <a:rPr lang="en-US" dirty="0"/>
              <a:t> </a:t>
            </a:r>
            <a:r>
              <a:rPr lang="en-US" b="1" dirty="0">
                <a:hlinkClick r:id="rId3">
                  <a:extLst>
                    <a:ext uri="{A12FA001-AC4F-418D-AE19-62706E023703}">
                      <ahyp:hlinkClr xmlns:ahyp="http://schemas.microsoft.com/office/drawing/2018/hyperlinkcolor" xmlns="" val="tx"/>
                    </a:ext>
                  </a:extLst>
                </a:hlinkClick>
              </a:rPr>
              <a:t>18</a:t>
            </a:r>
            <a:r>
              <a:rPr lang="en-US" b="1" dirty="0">
                <a:solidFill>
                  <a:srgbClr val="00B0F0"/>
                </a:solidFill>
              </a:rPr>
              <a:t> </a:t>
            </a:r>
            <a:r>
              <a:rPr lang="en-US" dirty="0"/>
              <a:t>For  we wanted to come to you—I, Paul,  more than once—and Satan hindered us. </a:t>
            </a:r>
          </a:p>
          <a:p>
            <a:pPr marL="0" indent="0">
              <a:buNone/>
            </a:pPr>
            <a:r>
              <a:rPr lang="en-US" b="1" dirty="0"/>
              <a:t>3:</a:t>
            </a:r>
            <a:r>
              <a:rPr lang="en-US" b="1" u="sng" dirty="0">
                <a:hlinkClick r:id="rId4">
                  <a:extLst>
                    <a:ext uri="{A12FA001-AC4F-418D-AE19-62706E023703}">
                      <ahyp:hlinkClr xmlns:ahyp="http://schemas.microsoft.com/office/drawing/2018/hyperlinkcolor" xmlns="" val="tx"/>
                    </a:ext>
                  </a:extLst>
                </a:hlinkClick>
              </a:rPr>
              <a:t>10</a:t>
            </a:r>
            <a:r>
              <a:rPr lang="en-US" b="1" dirty="0"/>
              <a:t> </a:t>
            </a:r>
            <a:r>
              <a:rPr lang="en-US" dirty="0"/>
              <a:t>as we keep praying most earnestly night and day that we may </a:t>
            </a:r>
            <a:r>
              <a:rPr lang="en-US" dirty="0">
                <a:solidFill>
                  <a:srgbClr val="00B0F0"/>
                </a:solidFill>
              </a:rPr>
              <a:t>see your faces</a:t>
            </a:r>
            <a:r>
              <a:rPr lang="en-US" dirty="0"/>
              <a:t>, and may complete what is lacking in your faith?</a:t>
            </a:r>
            <a:r>
              <a:rPr lang="en-US" b="1" u="sng" dirty="0">
                <a:hlinkClick r:id="rId5"/>
              </a:rPr>
              <a:t> </a:t>
            </a:r>
            <a:endParaRPr lang="en-US" dirty="0"/>
          </a:p>
          <a:p>
            <a:pPr marL="0" indent="0">
              <a:buNone/>
            </a:pPr>
            <a:endParaRPr lang="en-US" dirty="0"/>
          </a:p>
        </p:txBody>
      </p:sp>
    </p:spTree>
    <p:extLst>
      <p:ext uri="{BB962C8B-B14F-4D97-AF65-F5344CB8AC3E}">
        <p14:creationId xmlns:p14="http://schemas.microsoft.com/office/powerpoint/2010/main" val="3746126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Face to Face relating </a:t>
            </a:r>
          </a:p>
          <a:p>
            <a:pPr marL="0" indent="0">
              <a:buNone/>
            </a:pPr>
            <a:r>
              <a:rPr lang="en-US" dirty="0"/>
              <a:t>Unspoken value </a:t>
            </a:r>
          </a:p>
          <a:p>
            <a:pPr marL="0" indent="0">
              <a:buNone/>
            </a:pPr>
            <a:r>
              <a:rPr lang="en-US" dirty="0"/>
              <a:t>Face to face relating is on the decline</a:t>
            </a:r>
          </a:p>
          <a:p>
            <a:pPr marL="0" indent="0">
              <a:buNone/>
            </a:pPr>
            <a:endParaRPr lang="en-US" dirty="0"/>
          </a:p>
        </p:txBody>
      </p:sp>
      <p:sp>
        <p:nvSpPr>
          <p:cNvPr id="4" name="TextBox 3">
            <a:extLst>
              <a:ext uri="{FF2B5EF4-FFF2-40B4-BE49-F238E27FC236}">
                <a16:creationId xmlns:a16="http://schemas.microsoft.com/office/drawing/2014/main" xmlns="" id="{8F3E1EF6-4260-40E4-B890-91ED52F3F168}"/>
              </a:ext>
            </a:extLst>
          </p:cNvPr>
          <p:cNvSpPr txBox="1"/>
          <p:nvPr/>
        </p:nvSpPr>
        <p:spPr>
          <a:xfrm>
            <a:off x="1458221" y="151179"/>
            <a:ext cx="8422675" cy="6555641"/>
          </a:xfrm>
          <a:prstGeom prst="rect">
            <a:avLst/>
          </a:prstGeom>
          <a:solidFill>
            <a:srgbClr val="00B0F0"/>
          </a:solidFill>
        </p:spPr>
        <p:txBody>
          <a:bodyPr wrap="square" rtlCol="0">
            <a:spAutoFit/>
          </a:bodyPr>
          <a:lstStyle/>
          <a:p>
            <a:r>
              <a:rPr lang="en-US" sz="2800" dirty="0"/>
              <a:t>The amount of time respondents engaged with friends socially in-person has steadily decreased. </a:t>
            </a:r>
          </a:p>
          <a:p>
            <a:r>
              <a:rPr lang="en-US" sz="2800" dirty="0"/>
              <a:t>    </a:t>
            </a:r>
          </a:p>
          <a:p>
            <a:r>
              <a:rPr lang="en-US" sz="2800" dirty="0"/>
              <a:t>2003 – 60 minutes a day or 30 hours a month</a:t>
            </a:r>
          </a:p>
          <a:p>
            <a:r>
              <a:rPr lang="en-US" sz="2800" dirty="0"/>
              <a:t>2020 – 20 minutes a day or 10 hours a month</a:t>
            </a:r>
          </a:p>
          <a:p>
            <a:endParaRPr lang="en-US" sz="2800" dirty="0"/>
          </a:p>
          <a:p>
            <a:r>
              <a:rPr lang="en-US" sz="2800" dirty="0"/>
              <a:t>The decline is the sharpest for young people ages 15 to 24.  For this age group, time spent in person with friends has reduced by nearly 70% over almost two decades, from roughly 150 minutes per day in 2003 to 40 minutes per day in 2020.</a:t>
            </a:r>
          </a:p>
          <a:p>
            <a:r>
              <a:rPr lang="en-US" sz="2800" dirty="0"/>
              <a:t>The U.S. Surgeon General’s Advisory on the Healing Effects of Social Connection and Community, 2023 pg. 13. </a:t>
            </a:r>
          </a:p>
          <a:p>
            <a:r>
              <a:rPr lang="en-US" sz="2800" dirty="0"/>
              <a:t>        </a:t>
            </a:r>
          </a:p>
        </p:txBody>
      </p:sp>
    </p:spTree>
    <p:extLst>
      <p:ext uri="{BB962C8B-B14F-4D97-AF65-F5344CB8AC3E}">
        <p14:creationId xmlns:p14="http://schemas.microsoft.com/office/powerpoint/2010/main" val="90885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Lots of reasons for the decline</a:t>
            </a:r>
          </a:p>
          <a:p>
            <a:r>
              <a:rPr lang="en-US" dirty="0"/>
              <a:t>Technology:  https://dwellcc.org/screentimerefresh/day6</a:t>
            </a:r>
            <a:endParaRPr lang="en-US" sz="3000" dirty="0"/>
          </a:p>
          <a:p>
            <a:pPr marL="0" indent="0">
              <a:buNone/>
            </a:pPr>
            <a:r>
              <a:rPr lang="en-US" dirty="0"/>
              <a:t>So much lost </a:t>
            </a:r>
          </a:p>
          <a:p>
            <a:r>
              <a:rPr lang="en-US" dirty="0"/>
              <a:t>Communication mostly body language</a:t>
            </a:r>
          </a:p>
          <a:p>
            <a:r>
              <a:rPr lang="en-US" dirty="0"/>
              <a:t>Joy of common experience</a:t>
            </a:r>
          </a:p>
          <a:p>
            <a:r>
              <a:rPr lang="en-US" dirty="0"/>
              <a:t>Drift of negative thoughts </a:t>
            </a:r>
          </a:p>
          <a:p>
            <a:endParaRPr lang="en-US" dirty="0"/>
          </a:p>
          <a:p>
            <a:endParaRPr lang="en-US" dirty="0"/>
          </a:p>
          <a:p>
            <a:pPr marL="0" indent="0">
              <a:buNone/>
            </a:pPr>
            <a:endParaRPr lang="en-US" dirty="0"/>
          </a:p>
        </p:txBody>
      </p:sp>
      <p:sp>
        <p:nvSpPr>
          <p:cNvPr id="4" name="TextBox 3">
            <a:extLst>
              <a:ext uri="{FF2B5EF4-FFF2-40B4-BE49-F238E27FC236}">
                <a16:creationId xmlns:a16="http://schemas.microsoft.com/office/drawing/2014/main" xmlns="" id="{CA213856-2F01-406F-B592-AAAC7660F864}"/>
              </a:ext>
            </a:extLst>
          </p:cNvPr>
          <p:cNvSpPr txBox="1"/>
          <p:nvPr/>
        </p:nvSpPr>
        <p:spPr>
          <a:xfrm>
            <a:off x="7448375" y="3203357"/>
            <a:ext cx="3205114" cy="3108543"/>
          </a:xfrm>
          <a:prstGeom prst="rect">
            <a:avLst/>
          </a:prstGeom>
          <a:solidFill>
            <a:srgbClr val="00B0F0"/>
          </a:solidFill>
          <a:ln>
            <a:solidFill>
              <a:srgbClr val="00B0F0"/>
            </a:solidFill>
          </a:ln>
        </p:spPr>
        <p:txBody>
          <a:bodyPr wrap="square" rtlCol="0">
            <a:spAutoFit/>
          </a:bodyPr>
          <a:lstStyle/>
          <a:p>
            <a:r>
              <a:rPr lang="en-US" sz="2800" dirty="0"/>
              <a:t>Age</a:t>
            </a:r>
          </a:p>
          <a:p>
            <a:r>
              <a:rPr lang="en-US" sz="2800" dirty="0"/>
              <a:t>Fear</a:t>
            </a:r>
          </a:p>
          <a:p>
            <a:r>
              <a:rPr lang="en-US" sz="2800" dirty="0"/>
              <a:t>Technology</a:t>
            </a:r>
          </a:p>
          <a:p>
            <a:r>
              <a:rPr lang="en-US" sz="2800" dirty="0"/>
              <a:t>Mobile culture</a:t>
            </a:r>
          </a:p>
          <a:p>
            <a:r>
              <a:rPr lang="en-US" sz="2800" dirty="0"/>
              <a:t>Affluence</a:t>
            </a:r>
          </a:p>
          <a:p>
            <a:r>
              <a:rPr lang="en-US" sz="2800" dirty="0"/>
              <a:t>Radical individualism</a:t>
            </a:r>
          </a:p>
          <a:p>
            <a:r>
              <a:rPr lang="en-US" sz="2800" dirty="0"/>
              <a:t>Laziness</a:t>
            </a:r>
          </a:p>
        </p:txBody>
      </p:sp>
    </p:spTree>
    <p:extLst>
      <p:ext uri="{BB962C8B-B14F-4D97-AF65-F5344CB8AC3E}">
        <p14:creationId xmlns:p14="http://schemas.microsoft.com/office/powerpoint/2010/main" val="183465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Face to face relating</a:t>
            </a:r>
          </a:p>
          <a:p>
            <a:r>
              <a:rPr lang="en-US" dirty="0"/>
              <a:t>Will take intentionality and work </a:t>
            </a:r>
          </a:p>
          <a:p>
            <a:r>
              <a:rPr lang="en-US" dirty="0"/>
              <a:t>Plan for it or it won’t happen</a:t>
            </a:r>
          </a:p>
          <a:p>
            <a:pPr marL="0" indent="0">
              <a:buNone/>
            </a:pPr>
            <a:endParaRPr lang="en-US" dirty="0"/>
          </a:p>
        </p:txBody>
      </p:sp>
    </p:spTree>
    <p:extLst>
      <p:ext uri="{BB962C8B-B14F-4D97-AF65-F5344CB8AC3E}">
        <p14:creationId xmlns:p14="http://schemas.microsoft.com/office/powerpoint/2010/main" val="189904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their spiritual well-being</a:t>
            </a:r>
          </a:p>
          <a:p>
            <a:r>
              <a:rPr lang="en-US" u="sng" dirty="0"/>
              <a:t>3:2</a:t>
            </a:r>
            <a:r>
              <a:rPr lang="en-US" dirty="0"/>
              <a:t> and we sent Timothy, our brother and God’s fellow worker in the gospel of Christ, to strengthen and encourage you for the benefit of your faith</a:t>
            </a:r>
          </a:p>
          <a:p>
            <a:endParaRPr lang="en-US" dirty="0"/>
          </a:p>
        </p:txBody>
      </p:sp>
    </p:spTree>
    <p:extLst>
      <p:ext uri="{BB962C8B-B14F-4D97-AF65-F5344CB8AC3E}">
        <p14:creationId xmlns:p14="http://schemas.microsoft.com/office/powerpoint/2010/main" val="27356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their spiritual well-being</a:t>
            </a:r>
          </a:p>
          <a:p>
            <a:r>
              <a:rPr lang="en-US" u="sng" dirty="0"/>
              <a:t>3:2</a:t>
            </a:r>
            <a:r>
              <a:rPr lang="en-US" dirty="0"/>
              <a:t> and we sent Timothy, our brother and God’s fellow worker in the gospel of Christ, to strengthen and encourage you </a:t>
            </a:r>
            <a:r>
              <a:rPr lang="en-US" dirty="0">
                <a:solidFill>
                  <a:srgbClr val="00B0F0"/>
                </a:solidFill>
              </a:rPr>
              <a:t>for the benefit of your faith</a:t>
            </a:r>
          </a:p>
          <a:p>
            <a:endParaRPr lang="en-US" dirty="0"/>
          </a:p>
        </p:txBody>
      </p:sp>
    </p:spTree>
    <p:extLst>
      <p:ext uri="{BB962C8B-B14F-4D97-AF65-F5344CB8AC3E}">
        <p14:creationId xmlns:p14="http://schemas.microsoft.com/office/powerpoint/2010/main" val="1275727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their spiritual well-being</a:t>
            </a:r>
          </a:p>
          <a:p>
            <a:r>
              <a:rPr lang="en-US" u="sng" dirty="0"/>
              <a:t>3:2</a:t>
            </a:r>
            <a:r>
              <a:rPr lang="en-US" dirty="0"/>
              <a:t> and we sent Timothy, our brother and God’s fellow worker in the gospel of Christ, to strengthen and encourage you </a:t>
            </a:r>
            <a:r>
              <a:rPr lang="en-US" dirty="0">
                <a:solidFill>
                  <a:srgbClr val="00B0F0"/>
                </a:solidFill>
              </a:rPr>
              <a:t>for the benefit of your faith </a:t>
            </a:r>
            <a:r>
              <a:rPr lang="en-US" dirty="0"/>
              <a:t>(3:5,6,7,8,10)</a:t>
            </a:r>
          </a:p>
          <a:p>
            <a:r>
              <a:rPr lang="en-US" dirty="0"/>
              <a:t>First heard/received message in midst of persecution and it was continuing </a:t>
            </a:r>
          </a:p>
          <a:p>
            <a:r>
              <a:rPr lang="en-US" dirty="0"/>
              <a:t>Not apathetic but emotionally impacted by their spiritual condition</a:t>
            </a:r>
          </a:p>
          <a:p>
            <a:endParaRPr lang="en-US" dirty="0">
              <a:solidFill>
                <a:srgbClr val="00B0F0"/>
              </a:solidFill>
            </a:endParaRPr>
          </a:p>
          <a:p>
            <a:endParaRPr lang="en-US" dirty="0">
              <a:solidFill>
                <a:srgbClr val="00B0F0"/>
              </a:solidFill>
            </a:endParaRPr>
          </a:p>
          <a:p>
            <a:endParaRPr lang="en-US" dirty="0"/>
          </a:p>
        </p:txBody>
      </p:sp>
    </p:spTree>
    <p:extLst>
      <p:ext uri="{BB962C8B-B14F-4D97-AF65-F5344CB8AC3E}">
        <p14:creationId xmlns:p14="http://schemas.microsoft.com/office/powerpoint/2010/main" val="21715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their spiritual well-being</a:t>
            </a:r>
          </a:p>
          <a:p>
            <a:r>
              <a:rPr lang="en-US" dirty="0"/>
              <a:t>Takes costly action </a:t>
            </a:r>
          </a:p>
          <a:p>
            <a:r>
              <a:rPr lang="en-US" dirty="0"/>
              <a:t> </a:t>
            </a:r>
            <a:r>
              <a:rPr lang="en-US" b="1" u="sng" dirty="0">
                <a:hlinkClick r:id="rId2">
                  <a:extLst>
                    <a:ext uri="{A12FA001-AC4F-418D-AE19-62706E023703}">
                      <ahyp:hlinkClr xmlns:ahyp="http://schemas.microsoft.com/office/drawing/2018/hyperlinkcolor" xmlns="" val="tx"/>
                    </a:ext>
                  </a:extLst>
                </a:hlinkClick>
              </a:rPr>
              <a:t>3:1</a:t>
            </a:r>
            <a:r>
              <a:rPr lang="en-US" b="1" dirty="0"/>
              <a:t> </a:t>
            </a:r>
            <a:r>
              <a:rPr lang="en-US" dirty="0"/>
              <a:t>Therefore, when we could no longer endure it, we thought best to be left behind, alone at Athens, </a:t>
            </a:r>
            <a:r>
              <a:rPr lang="en-US" u="sng" dirty="0"/>
              <a:t>2</a:t>
            </a:r>
            <a:r>
              <a:rPr lang="en-US" dirty="0"/>
              <a:t> and we sent Timothy</a:t>
            </a:r>
          </a:p>
          <a:p>
            <a:endParaRPr lang="en-US" dirty="0"/>
          </a:p>
          <a:p>
            <a:endParaRPr lang="en-US" dirty="0"/>
          </a:p>
          <a:p>
            <a:pPr marL="0" indent="0">
              <a:buNone/>
            </a:pPr>
            <a:endParaRPr lang="en-US" dirty="0"/>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331584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their spiritual well-being</a:t>
            </a:r>
          </a:p>
          <a:p>
            <a:r>
              <a:rPr lang="en-US" dirty="0"/>
              <a:t>Prays for them</a:t>
            </a:r>
          </a:p>
          <a:p>
            <a:r>
              <a:rPr lang="en-US" b="1" u="sng" dirty="0">
                <a:hlinkClick r:id="rId2">
                  <a:extLst>
                    <a:ext uri="{A12FA001-AC4F-418D-AE19-62706E023703}">
                      <ahyp:hlinkClr xmlns:ahyp="http://schemas.microsoft.com/office/drawing/2018/hyperlinkcolor" xmlns="" val="tx"/>
                    </a:ext>
                  </a:extLst>
                </a:hlinkClick>
              </a:rPr>
              <a:t>3:12</a:t>
            </a:r>
            <a:r>
              <a:rPr lang="en-US" b="1" dirty="0"/>
              <a:t> </a:t>
            </a:r>
            <a:r>
              <a:rPr lang="en-US" dirty="0"/>
              <a:t>and may the Lord cause you to increase and overflow in love for one another, and for all people, just as we also </a:t>
            </a:r>
            <a:r>
              <a:rPr lang="en-US" i="1" dirty="0"/>
              <a:t>do</a:t>
            </a:r>
            <a:r>
              <a:rPr lang="en-US" dirty="0"/>
              <a:t> for you; </a:t>
            </a:r>
            <a:r>
              <a:rPr lang="en-US" b="1" u="sng" dirty="0">
                <a:hlinkClick r:id="rId3">
                  <a:extLst>
                    <a:ext uri="{A12FA001-AC4F-418D-AE19-62706E023703}">
                      <ahyp:hlinkClr xmlns:ahyp="http://schemas.microsoft.com/office/drawing/2018/hyperlinkcolor" xmlns="" val="tx"/>
                    </a:ext>
                  </a:extLst>
                </a:hlinkClick>
              </a:rPr>
              <a:t>13</a:t>
            </a:r>
            <a:r>
              <a:rPr lang="en-US" b="1" u="sng" dirty="0"/>
              <a:t> </a:t>
            </a:r>
            <a:r>
              <a:rPr lang="en-US" dirty="0"/>
              <a:t>so that He may establish your hearts blameless in holiness before our God and Father at the coming of our Lord Jesus with all His saints.</a:t>
            </a:r>
          </a:p>
          <a:p>
            <a:endParaRPr lang="en-US" b="1" u="sng" dirty="0"/>
          </a:p>
          <a:p>
            <a:endParaRPr lang="en-US" dirty="0"/>
          </a:p>
          <a:p>
            <a:pPr marL="0" indent="0">
              <a:buNone/>
            </a:pPr>
            <a:endParaRPr lang="en-US" dirty="0"/>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114689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2:17-3:13</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p:txBody>
          <a:bodyPr>
            <a:normAutofit/>
          </a:bodyPr>
          <a:lstStyle/>
          <a:p>
            <a:pPr marL="0" indent="0">
              <a:buNone/>
            </a:pPr>
            <a:r>
              <a:rPr lang="en-US" dirty="0"/>
              <a:t>Last week:  how Paul engaged when he was with them </a:t>
            </a:r>
          </a:p>
          <a:p>
            <a:r>
              <a:rPr lang="en-US" dirty="0"/>
              <a:t>Gospel was at the heart of his relationship with them</a:t>
            </a:r>
          </a:p>
          <a:p>
            <a:r>
              <a:rPr lang="en-US" dirty="0"/>
              <a:t>His motivation was pleasing God </a:t>
            </a:r>
          </a:p>
          <a:p>
            <a:r>
              <a:rPr lang="en-US" dirty="0"/>
              <a:t>Both nurtured and challenged them </a:t>
            </a:r>
          </a:p>
          <a:p>
            <a:pPr marL="0" indent="0">
              <a:buNone/>
            </a:pPr>
            <a:r>
              <a:rPr lang="en-US" dirty="0"/>
              <a:t>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70989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He took great joy in their spiritual progress</a:t>
            </a:r>
          </a:p>
          <a:p>
            <a:r>
              <a:rPr lang="en-US" dirty="0"/>
              <a:t>2:19&amp;20: For who </a:t>
            </a:r>
            <a:r>
              <a:rPr lang="en-US" i="1" dirty="0"/>
              <a:t>is</a:t>
            </a:r>
            <a:r>
              <a:rPr lang="en-US" dirty="0"/>
              <a:t> our hope, or joy or crown of pride, in the presence of our Lord Jesus at His coming? Or </a:t>
            </a:r>
            <a:r>
              <a:rPr lang="en-US" i="1" dirty="0"/>
              <a:t>is it</a:t>
            </a:r>
            <a:r>
              <a:rPr lang="en-US" dirty="0"/>
              <a:t> not indeed you? </a:t>
            </a:r>
            <a:r>
              <a:rPr lang="en-US" b="1" dirty="0">
                <a:hlinkClick r:id="rId2">
                  <a:extLst>
                    <a:ext uri="{A12FA001-AC4F-418D-AE19-62706E023703}">
                      <ahyp:hlinkClr xmlns:ahyp="http://schemas.microsoft.com/office/drawing/2018/hyperlinkcolor" xmlns="" val="tx"/>
                    </a:ext>
                  </a:extLst>
                </a:hlinkClick>
              </a:rPr>
              <a:t>20</a:t>
            </a:r>
            <a:r>
              <a:rPr lang="en-US" b="1" dirty="0"/>
              <a:t> </a:t>
            </a:r>
            <a:r>
              <a:rPr lang="en-US" dirty="0"/>
              <a:t>For you are our glory and joy.</a:t>
            </a:r>
          </a:p>
          <a:p>
            <a:r>
              <a:rPr lang="en-US" dirty="0"/>
              <a:t> </a:t>
            </a:r>
            <a:r>
              <a:rPr lang="en-US" dirty="0">
                <a:solidFill>
                  <a:schemeClr val="accent3">
                    <a:lumMod val="75000"/>
                  </a:schemeClr>
                </a:solidFill>
              </a:rPr>
              <a:t>3</a:t>
            </a:r>
            <a:r>
              <a:rPr lang="en-US" dirty="0">
                <a:solidFill>
                  <a:srgbClr val="00B0F0"/>
                </a:solidFill>
              </a:rPr>
              <a:t>:</a:t>
            </a:r>
            <a:r>
              <a:rPr lang="en-US" b="1" u="sng" dirty="0">
                <a:solidFill>
                  <a:srgbClr val="00B0F0"/>
                </a:solidFill>
                <a:hlinkClick r:id="rId3">
                  <a:extLst>
                    <a:ext uri="{A12FA001-AC4F-418D-AE19-62706E023703}">
                      <ahyp:hlinkClr xmlns:ahyp="http://schemas.microsoft.com/office/drawing/2018/hyperlinkcolor" xmlns="" val="tx"/>
                    </a:ext>
                  </a:extLst>
                </a:hlinkClick>
              </a:rPr>
              <a:t>8</a:t>
            </a:r>
            <a:r>
              <a:rPr lang="en-US" b="1" dirty="0"/>
              <a:t>  </a:t>
            </a:r>
            <a:r>
              <a:rPr lang="en-US" dirty="0"/>
              <a:t>for now we </a:t>
            </a:r>
            <a:r>
              <a:rPr lang="en-US" i="1" dirty="0"/>
              <a:t>really</a:t>
            </a:r>
            <a:r>
              <a:rPr lang="en-US" dirty="0"/>
              <a:t> live, if you stand firm in the Lord. </a:t>
            </a:r>
          </a:p>
          <a:p>
            <a:r>
              <a:rPr lang="en-US" b="1" u="sng" dirty="0">
                <a:hlinkClick r:id="rId3">
                  <a:extLst>
                    <a:ext uri="{A12FA001-AC4F-418D-AE19-62706E023703}">
                      <ahyp:hlinkClr xmlns:ahyp="http://schemas.microsoft.com/office/drawing/2018/hyperlinkcolor" xmlns="" val="tx"/>
                    </a:ext>
                  </a:extLst>
                </a:hlinkClick>
              </a:rPr>
              <a:t>3</a:t>
            </a:r>
            <a:r>
              <a:rPr lang="en-US" b="1" u="sng" dirty="0">
                <a:solidFill>
                  <a:schemeClr val="accent3">
                    <a:lumMod val="75000"/>
                  </a:schemeClr>
                </a:solidFill>
                <a:hlinkClick r:id="rId3">
                  <a:extLst>
                    <a:ext uri="{A12FA001-AC4F-418D-AE19-62706E023703}">
                      <ahyp:hlinkClr xmlns:ahyp="http://schemas.microsoft.com/office/drawing/2018/hyperlinkcolor" xmlns="" val="tx"/>
                    </a:ext>
                  </a:extLst>
                </a:hlinkClick>
              </a:rPr>
              <a:t>:</a:t>
            </a:r>
            <a:r>
              <a:rPr lang="en-US" b="1" u="sng" dirty="0">
                <a:solidFill>
                  <a:schemeClr val="accent3">
                    <a:lumMod val="75000"/>
                  </a:schemeClr>
                </a:solidFill>
              </a:rPr>
              <a:t>9</a:t>
            </a:r>
            <a:r>
              <a:rPr lang="en-US" b="1" dirty="0">
                <a:solidFill>
                  <a:schemeClr val="accent3">
                    <a:lumMod val="75000"/>
                  </a:schemeClr>
                </a:solidFill>
              </a:rPr>
              <a:t> </a:t>
            </a:r>
            <a:r>
              <a:rPr lang="en-US" dirty="0"/>
              <a:t> for what thanks can we render to God for you in return for all the joy with which we rejoice before our God on your account,</a:t>
            </a:r>
          </a:p>
          <a:p>
            <a:endParaRPr lang="en-US" dirty="0"/>
          </a:p>
          <a:p>
            <a:pPr marL="0" indent="0">
              <a:buNone/>
            </a:pPr>
            <a:endParaRPr lang="en-US" dirty="0"/>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347322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He took great joy in their spiritual progress</a:t>
            </a:r>
          </a:p>
          <a:p>
            <a:r>
              <a:rPr lang="en-US" dirty="0"/>
              <a:t>Not self-adulation </a:t>
            </a:r>
          </a:p>
          <a:p>
            <a:r>
              <a:rPr lang="en-US" dirty="0"/>
              <a:t>2 John 4: I was very glad to find some of your children walking in the truth….</a:t>
            </a:r>
          </a:p>
          <a:p>
            <a:r>
              <a:rPr lang="en-US" dirty="0"/>
              <a:t>3 John 4: I have no greater joy than this, to hear of my children walking in the truth. </a:t>
            </a:r>
          </a:p>
          <a:p>
            <a:pPr marL="0" indent="0">
              <a:buNone/>
            </a:pPr>
            <a:endParaRPr lang="en-US" dirty="0"/>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220168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He took great joy in their spiritual progress</a:t>
            </a:r>
          </a:p>
          <a:p>
            <a:r>
              <a:rPr lang="en-US" dirty="0"/>
              <a:t>Too easy to be envious/jealous of others success</a:t>
            </a:r>
          </a:p>
          <a:p>
            <a:r>
              <a:rPr lang="en-US" dirty="0"/>
              <a:t>James 4:17 But where there is jealousy and selfish ambition exist, there is disorder and every evil thing.</a:t>
            </a:r>
          </a:p>
          <a:p>
            <a:endParaRPr lang="en-US" dirty="0"/>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248070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What to do? </a:t>
            </a:r>
          </a:p>
          <a:p>
            <a:pPr marL="514350" indent="-514350">
              <a:buAutoNum type="arabicPeriod"/>
            </a:pPr>
            <a:r>
              <a:rPr lang="en-US" dirty="0"/>
              <a:t>Admit to God &amp; possibly others</a:t>
            </a:r>
          </a:p>
          <a:p>
            <a:pPr marL="514350" indent="-514350">
              <a:buFont typeface="Arial" panose="020B0604020202020204" pitchFamily="34" charset="0"/>
              <a:buAutoNum type="arabicPeriod"/>
            </a:pPr>
            <a:r>
              <a:rPr lang="en-US" dirty="0"/>
              <a:t>Why am I surprised (Rom 7:17)</a:t>
            </a:r>
          </a:p>
          <a:p>
            <a:pPr marL="514350" indent="-514350">
              <a:buAutoNum type="arabicPeriod"/>
            </a:pPr>
            <a:r>
              <a:rPr lang="en-US" dirty="0"/>
              <a:t>Go back to key verses (Eph 2:10, I Cor 12 and Romans 12)</a:t>
            </a:r>
          </a:p>
          <a:p>
            <a:pPr marL="514350" indent="-514350">
              <a:buAutoNum type="arabicPeriod"/>
            </a:pPr>
            <a:r>
              <a:rPr lang="en-US" dirty="0"/>
              <a:t>Key readings:  “The Audience of One,” </a:t>
            </a:r>
            <a:r>
              <a:rPr lang="en-US" u="sng" dirty="0"/>
              <a:t>The Call,</a:t>
            </a:r>
            <a:r>
              <a:rPr lang="en-US" dirty="0"/>
              <a:t> </a:t>
            </a:r>
            <a:r>
              <a:rPr lang="en-US" u="sng" dirty="0"/>
              <a:t>No Little People</a:t>
            </a:r>
            <a:endParaRPr lang="en-US" dirty="0"/>
          </a:p>
          <a:p>
            <a:pPr marL="514350" indent="-514350">
              <a:buAutoNum type="arabicPeriod"/>
            </a:pPr>
            <a:r>
              <a:rPr lang="en-US" dirty="0"/>
              <a:t>If possible – take steps to see them succeed</a:t>
            </a:r>
          </a:p>
          <a:p>
            <a:pPr marL="514350" indent="-514350">
              <a:buAutoNum type="arabicPeriod"/>
            </a:pPr>
            <a:endParaRPr lang="en-US" dirty="0"/>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392975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514350" indent="-514350">
              <a:buAutoNum type="arabicPeriod"/>
            </a:pPr>
            <a:endParaRPr lang="en-US" dirty="0"/>
          </a:p>
          <a:p>
            <a:pPr marL="0" indent="0">
              <a:buNone/>
            </a:pPr>
            <a:r>
              <a:rPr lang="en-US" dirty="0"/>
              <a:t>Three principles that characterized his relationship with them </a:t>
            </a:r>
          </a:p>
          <a:p>
            <a:r>
              <a:rPr lang="en-US" dirty="0"/>
              <a:t>Committed to be with them</a:t>
            </a:r>
          </a:p>
          <a:p>
            <a:r>
              <a:rPr lang="en-US" dirty="0"/>
              <a:t>Committed to their spiritual well being</a:t>
            </a:r>
          </a:p>
          <a:p>
            <a:r>
              <a:rPr lang="en-US" dirty="0"/>
              <a:t>Took great joy in their spiritual progress</a:t>
            </a:r>
          </a:p>
          <a:p>
            <a:pPr marL="0" indent="0">
              <a:buNone/>
            </a:pPr>
            <a:endParaRPr lang="en-US" dirty="0"/>
          </a:p>
          <a:p>
            <a:endParaRPr lang="en-US" dirty="0">
              <a:solidFill>
                <a:srgbClr val="00B0F0"/>
              </a:solidFill>
            </a:endParaRPr>
          </a:p>
          <a:p>
            <a:endParaRPr lang="en-US" dirty="0"/>
          </a:p>
        </p:txBody>
      </p:sp>
    </p:spTree>
    <p:extLst>
      <p:ext uri="{BB962C8B-B14F-4D97-AF65-F5344CB8AC3E}">
        <p14:creationId xmlns:p14="http://schemas.microsoft.com/office/powerpoint/2010/main" val="180952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What if?   </a:t>
            </a:r>
          </a:p>
          <a:p>
            <a:pPr marL="0" indent="0">
              <a:buNone/>
            </a:pPr>
            <a:r>
              <a:rPr lang="en-US" dirty="0"/>
              <a:t>One person in a friendship…</a:t>
            </a:r>
          </a:p>
          <a:p>
            <a:pPr marL="0" indent="0">
              <a:buNone/>
            </a:pPr>
            <a:r>
              <a:rPr lang="en-US" dirty="0"/>
              <a:t>If both people in a friendship…</a:t>
            </a:r>
          </a:p>
          <a:p>
            <a:pPr marL="0" indent="0">
              <a:buNone/>
            </a:pPr>
            <a:r>
              <a:rPr lang="en-US" dirty="0"/>
              <a:t>The majority of people in a spiritual community…</a:t>
            </a:r>
          </a:p>
          <a:p>
            <a:pPr marL="0" indent="0">
              <a:buNone/>
            </a:pPr>
            <a:endParaRPr lang="en-US" dirty="0"/>
          </a:p>
          <a:p>
            <a:endParaRPr lang="en-US" dirty="0"/>
          </a:p>
        </p:txBody>
      </p:sp>
    </p:spTree>
    <p:extLst>
      <p:ext uri="{BB962C8B-B14F-4D97-AF65-F5344CB8AC3E}">
        <p14:creationId xmlns:p14="http://schemas.microsoft.com/office/powerpoint/2010/main" val="275426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2:17-3:13</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p:txBody>
          <a:bodyPr>
            <a:normAutofit/>
          </a:bodyPr>
          <a:lstStyle/>
          <a:p>
            <a:pPr marL="0" indent="0">
              <a:buNone/>
            </a:pPr>
            <a:r>
              <a:rPr lang="en-US" dirty="0"/>
              <a:t>We live in a world of lonely people</a:t>
            </a:r>
          </a:p>
          <a:p>
            <a:pPr marL="0" indent="0">
              <a:buNone/>
            </a:pPr>
            <a:r>
              <a:rPr lang="en-US" dirty="0"/>
              <a:t>“People began to tell me they felt isolated, </a:t>
            </a:r>
          </a:p>
          <a:p>
            <a:pPr marL="0" indent="0">
              <a:buNone/>
            </a:pPr>
            <a:r>
              <a:rPr lang="en-US" dirty="0"/>
              <a:t>invisible, and insignificant.  Even when </a:t>
            </a:r>
          </a:p>
          <a:p>
            <a:pPr marL="0" indent="0">
              <a:buNone/>
            </a:pPr>
            <a:r>
              <a:rPr lang="en-US" dirty="0"/>
              <a:t> they couldn’t put their finger on the word</a:t>
            </a:r>
          </a:p>
          <a:p>
            <a:pPr marL="0" indent="0">
              <a:buNone/>
            </a:pPr>
            <a:r>
              <a:rPr lang="en-US" dirty="0"/>
              <a:t>“lonely,” time and time again, people of all</a:t>
            </a:r>
          </a:p>
          <a:p>
            <a:pPr marL="0" indent="0">
              <a:buNone/>
            </a:pPr>
            <a:r>
              <a:rPr lang="en-US" dirty="0"/>
              <a:t> ages and socioeconomic backgrounds, </a:t>
            </a:r>
          </a:p>
          <a:p>
            <a:pPr marL="0" indent="0">
              <a:buNone/>
            </a:pPr>
            <a:r>
              <a:rPr lang="en-US" dirty="0"/>
              <a:t> from every corner of the country, would </a:t>
            </a:r>
          </a:p>
        </p:txBody>
      </p:sp>
      <p:pic>
        <p:nvPicPr>
          <p:cNvPr id="3" name="Picture 2">
            <a:extLst>
              <a:ext uri="{FF2B5EF4-FFF2-40B4-BE49-F238E27FC236}">
                <a16:creationId xmlns:a16="http://schemas.microsoft.com/office/drawing/2014/main" xmlns="" id="{1A751BAF-018F-493C-B011-718BC29BF233}"/>
              </a:ext>
            </a:extLst>
          </p:cNvPr>
          <p:cNvPicPr>
            <a:picLocks noChangeAspect="1"/>
          </p:cNvPicPr>
          <p:nvPr/>
        </p:nvPicPr>
        <p:blipFill>
          <a:blip r:embed="rId2"/>
          <a:stretch>
            <a:fillRect/>
          </a:stretch>
        </p:blipFill>
        <p:spPr>
          <a:xfrm>
            <a:off x="7152898" y="606669"/>
            <a:ext cx="4462265" cy="5767754"/>
          </a:xfrm>
          <a:prstGeom prst="rect">
            <a:avLst/>
          </a:prstGeom>
        </p:spPr>
      </p:pic>
    </p:spTree>
    <p:extLst>
      <p:ext uri="{BB962C8B-B14F-4D97-AF65-F5344CB8AC3E}">
        <p14:creationId xmlns:p14="http://schemas.microsoft.com/office/powerpoint/2010/main" val="225105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2:17-3:13</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p:txBody>
          <a:bodyPr>
            <a:normAutofit/>
          </a:bodyPr>
          <a:lstStyle/>
          <a:p>
            <a:pPr marL="0" indent="0">
              <a:buNone/>
            </a:pPr>
            <a:r>
              <a:rPr lang="en-US" dirty="0"/>
              <a:t> tell me, “I have to shoulder all of life’s</a:t>
            </a:r>
          </a:p>
          <a:p>
            <a:pPr marL="0" indent="0">
              <a:buNone/>
            </a:pPr>
            <a:r>
              <a:rPr lang="en-US" dirty="0"/>
              <a:t> burdens by myself,” or “if I disappear </a:t>
            </a:r>
          </a:p>
          <a:p>
            <a:pPr marL="0" indent="0">
              <a:buNone/>
            </a:pPr>
            <a:r>
              <a:rPr lang="en-US" dirty="0"/>
              <a:t> tomorrow, no one will notice.” </a:t>
            </a:r>
          </a:p>
          <a:p>
            <a:pPr marL="0" indent="0">
              <a:buNone/>
            </a:pPr>
            <a:r>
              <a:rPr lang="en-US" dirty="0"/>
              <a:t> It was a lightbulb moment for me; social</a:t>
            </a:r>
          </a:p>
          <a:p>
            <a:pPr marL="0" indent="0">
              <a:buNone/>
            </a:pPr>
            <a:r>
              <a:rPr lang="en-US" dirty="0"/>
              <a:t> disconnection was for more common</a:t>
            </a:r>
          </a:p>
          <a:p>
            <a:pPr marL="0" indent="0">
              <a:buNone/>
            </a:pPr>
            <a:r>
              <a:rPr lang="en-US" dirty="0"/>
              <a:t> than I had realized.” </a:t>
            </a:r>
          </a:p>
          <a:p>
            <a:pPr marL="0" indent="0">
              <a:buNone/>
            </a:pPr>
            <a:endParaRPr lang="en-US" dirty="0"/>
          </a:p>
        </p:txBody>
      </p:sp>
      <p:pic>
        <p:nvPicPr>
          <p:cNvPr id="3" name="Picture 2">
            <a:extLst>
              <a:ext uri="{FF2B5EF4-FFF2-40B4-BE49-F238E27FC236}">
                <a16:creationId xmlns:a16="http://schemas.microsoft.com/office/drawing/2014/main" xmlns="" id="{1A751BAF-018F-493C-B011-718BC29BF233}"/>
              </a:ext>
            </a:extLst>
          </p:cNvPr>
          <p:cNvPicPr>
            <a:picLocks noChangeAspect="1"/>
          </p:cNvPicPr>
          <p:nvPr/>
        </p:nvPicPr>
        <p:blipFill>
          <a:blip r:embed="rId2"/>
          <a:stretch>
            <a:fillRect/>
          </a:stretch>
        </p:blipFill>
        <p:spPr>
          <a:xfrm>
            <a:off x="7152898" y="606669"/>
            <a:ext cx="4462265" cy="5767754"/>
          </a:xfrm>
          <a:prstGeom prst="rect">
            <a:avLst/>
          </a:prstGeom>
        </p:spPr>
      </p:pic>
    </p:spTree>
    <p:extLst>
      <p:ext uri="{BB962C8B-B14F-4D97-AF65-F5344CB8AC3E}">
        <p14:creationId xmlns:p14="http://schemas.microsoft.com/office/powerpoint/2010/main" val="335415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2:17-3:13</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p:txBody>
          <a:bodyPr>
            <a:normAutofit/>
          </a:bodyPr>
          <a:lstStyle/>
          <a:p>
            <a:pPr marL="0" indent="0">
              <a:buNone/>
            </a:pPr>
            <a:r>
              <a:rPr lang="en-US" dirty="0"/>
              <a:t>This week:  how Paul thought about them when he was separated from them</a:t>
            </a:r>
          </a:p>
          <a:p>
            <a:pPr marL="0" indent="0">
              <a:buNone/>
            </a:pPr>
            <a:endParaRPr lang="en-US" dirty="0"/>
          </a:p>
        </p:txBody>
      </p:sp>
    </p:spTree>
    <p:extLst>
      <p:ext uri="{BB962C8B-B14F-4D97-AF65-F5344CB8AC3E}">
        <p14:creationId xmlns:p14="http://schemas.microsoft.com/office/powerpoint/2010/main" val="3998235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2:17-3:13</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668518" y="1599382"/>
            <a:ext cx="10515600" cy="4351338"/>
          </a:xfrm>
        </p:spPr>
        <p:txBody>
          <a:bodyPr>
            <a:normAutofit lnSpcReduction="10000"/>
          </a:bodyPr>
          <a:lstStyle/>
          <a:p>
            <a:pPr marL="0" indent="0">
              <a:buNone/>
            </a:pPr>
            <a:r>
              <a:rPr lang="en-US" b="1" dirty="0">
                <a:hlinkClick r:id="rId2">
                  <a:extLst>
                    <a:ext uri="{A12FA001-AC4F-418D-AE19-62706E023703}">
                      <ahyp:hlinkClr xmlns:ahyp="http://schemas.microsoft.com/office/drawing/2018/hyperlinkcolor" xmlns="" val="tx"/>
                    </a:ext>
                  </a:extLst>
                </a:hlinkClick>
              </a:rPr>
              <a:t>17</a:t>
            </a:r>
            <a:r>
              <a:rPr lang="en-US" b="1" dirty="0"/>
              <a:t> </a:t>
            </a:r>
            <a:r>
              <a:rPr lang="en-US" dirty="0"/>
              <a:t>But we, brothers </a:t>
            </a:r>
            <a:r>
              <a:rPr lang="en-US" i="1" dirty="0"/>
              <a:t>and sisters,</a:t>
            </a:r>
            <a:r>
              <a:rPr lang="en-US" dirty="0"/>
              <a:t> having been orphaned from you </a:t>
            </a:r>
            <a:r>
              <a:rPr lang="en-US" i="1" dirty="0"/>
              <a:t>by absence</a:t>
            </a:r>
            <a:r>
              <a:rPr lang="en-US" dirty="0"/>
              <a:t> for a short while—in person, not in  spirit—were all the more eager with great desire to see your face. </a:t>
            </a:r>
            <a:r>
              <a:rPr lang="en-US" b="1" dirty="0">
                <a:hlinkClick r:id="rId3">
                  <a:extLst>
                    <a:ext uri="{A12FA001-AC4F-418D-AE19-62706E023703}">
                      <ahyp:hlinkClr xmlns:ahyp="http://schemas.microsoft.com/office/drawing/2018/hyperlinkcolor" xmlns="" val="tx"/>
                    </a:ext>
                  </a:extLst>
                </a:hlinkClick>
              </a:rPr>
              <a:t>18</a:t>
            </a:r>
            <a:r>
              <a:rPr lang="en-US" b="1" dirty="0"/>
              <a:t> </a:t>
            </a:r>
            <a:r>
              <a:rPr lang="en-US" dirty="0"/>
              <a:t>For  we wanted to come to you—I, Paul,  more than once—and Satan hindered us. </a:t>
            </a:r>
            <a:r>
              <a:rPr lang="en-US" b="1" dirty="0">
                <a:hlinkClick r:id="rId4">
                  <a:extLst>
                    <a:ext uri="{A12FA001-AC4F-418D-AE19-62706E023703}">
                      <ahyp:hlinkClr xmlns:ahyp="http://schemas.microsoft.com/office/drawing/2018/hyperlinkcolor" xmlns="" val="tx"/>
                    </a:ext>
                  </a:extLst>
                </a:hlinkClick>
              </a:rPr>
              <a:t>19</a:t>
            </a:r>
            <a:r>
              <a:rPr lang="en-US" b="1" dirty="0"/>
              <a:t> </a:t>
            </a:r>
            <a:r>
              <a:rPr lang="en-US" dirty="0"/>
              <a:t>For who </a:t>
            </a:r>
            <a:r>
              <a:rPr lang="en-US" i="1" dirty="0"/>
              <a:t>is</a:t>
            </a:r>
            <a:r>
              <a:rPr lang="en-US" dirty="0"/>
              <a:t> our hope, or joy or crown of pride, in the presence of our Lord Jesus at His coming? Or </a:t>
            </a:r>
            <a:r>
              <a:rPr lang="en-US" i="1" dirty="0"/>
              <a:t>is it</a:t>
            </a:r>
            <a:r>
              <a:rPr lang="en-US" dirty="0"/>
              <a:t> not indeed you? </a:t>
            </a:r>
            <a:r>
              <a:rPr lang="en-US" b="1" dirty="0">
                <a:hlinkClick r:id="rId5">
                  <a:extLst>
                    <a:ext uri="{A12FA001-AC4F-418D-AE19-62706E023703}">
                      <ahyp:hlinkClr xmlns:ahyp="http://schemas.microsoft.com/office/drawing/2018/hyperlinkcolor" xmlns="" val="tx"/>
                    </a:ext>
                  </a:extLst>
                </a:hlinkClick>
              </a:rPr>
              <a:t>20</a:t>
            </a:r>
            <a:r>
              <a:rPr lang="en-US" b="1" dirty="0"/>
              <a:t> </a:t>
            </a:r>
            <a:r>
              <a:rPr lang="en-US" dirty="0"/>
              <a:t>For you are our glory and joy</a:t>
            </a:r>
            <a:r>
              <a:rPr lang="en-US" b="1" dirty="0"/>
              <a:t> </a:t>
            </a:r>
          </a:p>
          <a:p>
            <a:pPr marL="0" indent="0">
              <a:buNone/>
            </a:pPr>
            <a:r>
              <a:rPr lang="en-US" b="1" u="sng" dirty="0">
                <a:hlinkClick r:id="rId6">
                  <a:extLst>
                    <a:ext uri="{A12FA001-AC4F-418D-AE19-62706E023703}">
                      <ahyp:hlinkClr xmlns:ahyp="http://schemas.microsoft.com/office/drawing/2018/hyperlinkcolor" xmlns="" val="tx"/>
                    </a:ext>
                  </a:extLst>
                </a:hlinkClick>
              </a:rPr>
              <a:t>3:1</a:t>
            </a:r>
            <a:r>
              <a:rPr lang="en-US" b="1" u="sng" dirty="0"/>
              <a:t> </a:t>
            </a:r>
            <a:r>
              <a:rPr lang="en-US" dirty="0"/>
              <a:t>Therefore, when we could no longer endure it, we thought best to be left behind, alone at Athens, </a:t>
            </a:r>
            <a:r>
              <a:rPr lang="en-US" u="sng" dirty="0"/>
              <a:t>2 </a:t>
            </a:r>
            <a:r>
              <a:rPr lang="en-US" dirty="0"/>
              <a:t>and we sent Timothy, our brother and God’s fellow worker in the gospel of Christ, to strengthen and encourage you for the benefit of your faith, </a:t>
            </a:r>
            <a:r>
              <a:rPr lang="en-US" b="1" u="sng" dirty="0">
                <a:hlinkClick r:id="rId7">
                  <a:extLst>
                    <a:ext uri="{A12FA001-AC4F-418D-AE19-62706E023703}">
                      <ahyp:hlinkClr xmlns:ahyp="http://schemas.microsoft.com/office/drawing/2018/hyperlinkcolor" xmlns="" val="tx"/>
                    </a:ext>
                  </a:extLst>
                </a:hlinkClick>
              </a:rPr>
              <a:t>3</a:t>
            </a:r>
            <a:r>
              <a:rPr lang="en-US" b="1" dirty="0"/>
              <a:t> </a:t>
            </a:r>
            <a:r>
              <a:rPr lang="en-US" dirty="0"/>
              <a:t>so that no one would be disturbed by these afflictions. </a:t>
            </a:r>
          </a:p>
        </p:txBody>
      </p:sp>
    </p:spTree>
    <p:extLst>
      <p:ext uri="{BB962C8B-B14F-4D97-AF65-F5344CB8AC3E}">
        <p14:creationId xmlns:p14="http://schemas.microsoft.com/office/powerpoint/2010/main" val="2340278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lstStyle/>
          <a:p>
            <a:pPr marL="0" indent="0">
              <a:buNone/>
            </a:pPr>
            <a:r>
              <a:rPr lang="en-US" dirty="0"/>
              <a:t>For you yourselves know that we have been destined for this. </a:t>
            </a:r>
            <a:r>
              <a:rPr lang="en-US" b="1" u="sng" dirty="0">
                <a:hlinkClick r:id="rId2">
                  <a:extLst>
                    <a:ext uri="{A12FA001-AC4F-418D-AE19-62706E023703}">
                      <ahyp:hlinkClr xmlns:ahyp="http://schemas.microsoft.com/office/drawing/2018/hyperlinkcolor" xmlns="" val="tx"/>
                    </a:ext>
                  </a:extLst>
                </a:hlinkClick>
              </a:rPr>
              <a:t>4</a:t>
            </a:r>
            <a:r>
              <a:rPr lang="en-US" b="1" dirty="0"/>
              <a:t> </a:t>
            </a:r>
            <a:r>
              <a:rPr lang="en-US" dirty="0"/>
              <a:t>For even when we were with you, we </a:t>
            </a:r>
            <a:r>
              <a:rPr lang="en-US" i="1" dirty="0"/>
              <a:t>kept</a:t>
            </a:r>
            <a:r>
              <a:rPr lang="en-US" dirty="0"/>
              <a:t> telling you in advance that we were going to suffer affliction; and so it happened, as you know. </a:t>
            </a:r>
            <a:r>
              <a:rPr lang="en-US" b="1" u="sng" dirty="0">
                <a:hlinkClick r:id="rId3">
                  <a:extLst>
                    <a:ext uri="{A12FA001-AC4F-418D-AE19-62706E023703}">
                      <ahyp:hlinkClr xmlns:ahyp="http://schemas.microsoft.com/office/drawing/2018/hyperlinkcolor" xmlns="" val="tx"/>
                    </a:ext>
                  </a:extLst>
                </a:hlinkClick>
              </a:rPr>
              <a:t>5</a:t>
            </a:r>
            <a:r>
              <a:rPr lang="en-US" b="1" dirty="0"/>
              <a:t> </a:t>
            </a:r>
            <a:r>
              <a:rPr lang="en-US" dirty="0"/>
              <a:t>For this reason, when I could no longer endure </a:t>
            </a:r>
            <a:r>
              <a:rPr lang="en-US" i="1" dirty="0"/>
              <a:t>it,</a:t>
            </a:r>
            <a:r>
              <a:rPr lang="en-US" dirty="0"/>
              <a:t> I also sent to find out about your faith, for fear that the tempter might have tempted you, and our labor would be for nothing.</a:t>
            </a:r>
          </a:p>
          <a:p>
            <a:pPr marL="0" indent="0">
              <a:buNone/>
            </a:pPr>
            <a:r>
              <a:rPr lang="en-US" b="1" u="sng" dirty="0">
                <a:hlinkClick r:id="rId4">
                  <a:extLst>
                    <a:ext uri="{A12FA001-AC4F-418D-AE19-62706E023703}">
                      <ahyp:hlinkClr xmlns:ahyp="http://schemas.microsoft.com/office/drawing/2018/hyperlinkcolor" xmlns="" val="tx"/>
                    </a:ext>
                  </a:extLst>
                </a:hlinkClick>
              </a:rPr>
              <a:t>6</a:t>
            </a:r>
            <a:r>
              <a:rPr lang="en-US" b="1" dirty="0"/>
              <a:t> </a:t>
            </a:r>
            <a:r>
              <a:rPr lang="en-US" dirty="0"/>
              <a:t>But now that Timothy has come to us from you, and has brought us good news of your faith and love, and that you always think kindly of us, longing to see us just as we also </a:t>
            </a:r>
            <a:r>
              <a:rPr lang="en-US" i="1" dirty="0"/>
              <a:t>long to see</a:t>
            </a:r>
            <a:r>
              <a:rPr lang="en-US" dirty="0"/>
              <a:t> you </a:t>
            </a:r>
            <a:r>
              <a:rPr lang="en-US" b="1" u="sng" dirty="0">
                <a:hlinkClick r:id="rId5">
                  <a:extLst>
                    <a:ext uri="{A12FA001-AC4F-418D-AE19-62706E023703}">
                      <ahyp:hlinkClr xmlns:ahyp="http://schemas.microsoft.com/office/drawing/2018/hyperlinkcolor" xmlns="" val="tx"/>
                    </a:ext>
                  </a:extLst>
                </a:hlinkClick>
              </a:rPr>
              <a:t>7</a:t>
            </a:r>
            <a:r>
              <a:rPr lang="en-US" b="1" dirty="0"/>
              <a:t> </a:t>
            </a:r>
            <a:r>
              <a:rPr lang="en-US" dirty="0"/>
              <a:t>for this reason, brothers </a:t>
            </a:r>
            <a:r>
              <a:rPr lang="en-US" i="1" dirty="0"/>
              <a:t>and sisters,</a:t>
            </a:r>
            <a:r>
              <a:rPr lang="en-US" dirty="0"/>
              <a:t> in all our distress and </a:t>
            </a:r>
          </a:p>
        </p:txBody>
      </p:sp>
    </p:spTree>
    <p:extLst>
      <p:ext uri="{BB962C8B-B14F-4D97-AF65-F5344CB8AC3E}">
        <p14:creationId xmlns:p14="http://schemas.microsoft.com/office/powerpoint/2010/main" val="86826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affliction we were comforted about you through your faith; </a:t>
            </a:r>
            <a:r>
              <a:rPr lang="en-US" b="1" u="sng" dirty="0">
                <a:hlinkClick r:id="rId2">
                  <a:extLst>
                    <a:ext uri="{A12FA001-AC4F-418D-AE19-62706E023703}">
                      <ahyp:hlinkClr xmlns:ahyp="http://schemas.microsoft.com/office/drawing/2018/hyperlinkcolor" xmlns="" val="tx"/>
                    </a:ext>
                  </a:extLst>
                </a:hlinkClick>
              </a:rPr>
              <a:t>8</a:t>
            </a:r>
            <a:r>
              <a:rPr lang="en-US" b="1" dirty="0"/>
              <a:t> </a:t>
            </a:r>
            <a:r>
              <a:rPr lang="en-US" dirty="0"/>
              <a:t>for now we </a:t>
            </a:r>
            <a:r>
              <a:rPr lang="en-US" i="1" dirty="0"/>
              <a:t>really</a:t>
            </a:r>
            <a:r>
              <a:rPr lang="en-US" dirty="0"/>
              <a:t> live, if you stand firm in the Lord. </a:t>
            </a:r>
            <a:r>
              <a:rPr lang="en-US" b="1" u="sng" dirty="0">
                <a:hlinkClick r:id="rId3">
                  <a:extLst>
                    <a:ext uri="{A12FA001-AC4F-418D-AE19-62706E023703}">
                      <ahyp:hlinkClr xmlns:ahyp="http://schemas.microsoft.com/office/drawing/2018/hyperlinkcolor" xmlns="" val="tx"/>
                    </a:ext>
                  </a:extLst>
                </a:hlinkClick>
              </a:rPr>
              <a:t>9</a:t>
            </a:r>
            <a:r>
              <a:rPr lang="en-US" b="1" dirty="0"/>
              <a:t> </a:t>
            </a:r>
            <a:r>
              <a:rPr lang="en-US" dirty="0"/>
              <a:t>For what thanks can we give to God for you in return for all the joy with which we rejoice because of you before our God, </a:t>
            </a:r>
            <a:r>
              <a:rPr lang="en-US" b="1" u="sng" dirty="0">
                <a:hlinkClick r:id="rId4">
                  <a:extLst>
                    <a:ext uri="{A12FA001-AC4F-418D-AE19-62706E023703}">
                      <ahyp:hlinkClr xmlns:ahyp="http://schemas.microsoft.com/office/drawing/2018/hyperlinkcolor" xmlns="" val="tx"/>
                    </a:ext>
                  </a:extLst>
                </a:hlinkClick>
              </a:rPr>
              <a:t>10</a:t>
            </a:r>
            <a:r>
              <a:rPr lang="en-US" b="1" dirty="0"/>
              <a:t> </a:t>
            </a:r>
            <a:r>
              <a:rPr lang="en-US" dirty="0"/>
              <a:t>as we keep praying most earnestly night and day that we may see your faces, and may complete what is lacking in your faith?</a:t>
            </a:r>
            <a:r>
              <a:rPr lang="en-US" b="1" dirty="0"/>
              <a:t> </a:t>
            </a:r>
            <a:r>
              <a:rPr lang="en-US" b="1" u="sng" dirty="0">
                <a:hlinkClick r:id="rId5">
                  <a:extLst>
                    <a:ext uri="{A12FA001-AC4F-418D-AE19-62706E023703}">
                      <ahyp:hlinkClr xmlns:ahyp="http://schemas.microsoft.com/office/drawing/2018/hyperlinkcolor" xmlns="" val="tx"/>
                    </a:ext>
                  </a:extLst>
                </a:hlinkClick>
              </a:rPr>
              <a:t>1</a:t>
            </a:r>
            <a:r>
              <a:rPr lang="en-US" b="1" u="sng" dirty="0"/>
              <a:t>1</a:t>
            </a:r>
            <a:r>
              <a:rPr lang="en-US" b="1" dirty="0"/>
              <a:t> </a:t>
            </a:r>
            <a:r>
              <a:rPr lang="en-US" dirty="0"/>
              <a:t>Now may our God and Father Himself, and our Lord Jesus, direct our way to you; </a:t>
            </a:r>
            <a:r>
              <a:rPr lang="en-US" b="1" u="sng" dirty="0">
                <a:hlinkClick r:id="rId6">
                  <a:extLst>
                    <a:ext uri="{A12FA001-AC4F-418D-AE19-62706E023703}">
                      <ahyp:hlinkClr xmlns:ahyp="http://schemas.microsoft.com/office/drawing/2018/hyperlinkcolor" xmlns="" val="tx"/>
                    </a:ext>
                  </a:extLst>
                </a:hlinkClick>
              </a:rPr>
              <a:t>12</a:t>
            </a:r>
            <a:r>
              <a:rPr lang="en-US" b="1" dirty="0"/>
              <a:t> </a:t>
            </a:r>
            <a:r>
              <a:rPr lang="en-US" dirty="0"/>
              <a:t>and may the Lord cause you to increase and overflow in love for one another, and for all people, just as we also </a:t>
            </a:r>
            <a:r>
              <a:rPr lang="en-US" i="1" dirty="0"/>
              <a:t>do</a:t>
            </a:r>
            <a:r>
              <a:rPr lang="en-US" dirty="0"/>
              <a:t> for you; </a:t>
            </a:r>
            <a:r>
              <a:rPr lang="en-US" b="1" u="sng" dirty="0">
                <a:hlinkClick r:id="rId7">
                  <a:extLst>
                    <a:ext uri="{A12FA001-AC4F-418D-AE19-62706E023703}">
                      <ahyp:hlinkClr xmlns:ahyp="http://schemas.microsoft.com/office/drawing/2018/hyperlinkcolor" xmlns="" val="tx"/>
                    </a:ext>
                  </a:extLst>
                </a:hlinkClick>
              </a:rPr>
              <a:t>13</a:t>
            </a:r>
            <a:r>
              <a:rPr lang="en-US" b="1" dirty="0"/>
              <a:t> </a:t>
            </a:r>
            <a:r>
              <a:rPr lang="en-US" dirty="0"/>
              <a:t>so that He may establish your hearts blameless in holiness before our God and Father at the coming of our Lord Jesus with all His saints.</a:t>
            </a:r>
          </a:p>
          <a:p>
            <a:pPr marL="0" indent="0">
              <a:buNone/>
            </a:pPr>
            <a:endParaRPr lang="en-US" dirty="0"/>
          </a:p>
        </p:txBody>
      </p:sp>
    </p:spTree>
    <p:extLst>
      <p:ext uri="{BB962C8B-B14F-4D97-AF65-F5344CB8AC3E}">
        <p14:creationId xmlns:p14="http://schemas.microsoft.com/office/powerpoint/2010/main" val="226682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Three principles that characterized his relationship with them </a:t>
            </a:r>
          </a:p>
          <a:p>
            <a:r>
              <a:rPr lang="en-US" dirty="0"/>
              <a:t>Committed to be with them</a:t>
            </a:r>
          </a:p>
          <a:p>
            <a:r>
              <a:rPr lang="en-US" dirty="0"/>
              <a:t>Committed to their spiritual well being</a:t>
            </a:r>
          </a:p>
          <a:p>
            <a:r>
              <a:rPr lang="en-US" dirty="0"/>
              <a:t>Took great joy in their spiritual progress</a:t>
            </a:r>
          </a:p>
        </p:txBody>
      </p:sp>
    </p:spTree>
    <p:extLst>
      <p:ext uri="{BB962C8B-B14F-4D97-AF65-F5344CB8AC3E}">
        <p14:creationId xmlns:p14="http://schemas.microsoft.com/office/powerpoint/2010/main" val="40435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be with them</a:t>
            </a:r>
          </a:p>
          <a:p>
            <a:pPr marL="0" indent="0">
              <a:buNone/>
            </a:pPr>
            <a:r>
              <a:rPr lang="en-US" b="1" dirty="0">
                <a:hlinkClick r:id="rId2">
                  <a:extLst>
                    <a:ext uri="{A12FA001-AC4F-418D-AE19-62706E023703}">
                      <ahyp:hlinkClr xmlns:ahyp="http://schemas.microsoft.com/office/drawing/2018/hyperlinkcolor" xmlns="" val="tx"/>
                    </a:ext>
                  </a:extLst>
                </a:hlinkClick>
              </a:rPr>
              <a:t>2:17</a:t>
            </a:r>
            <a:r>
              <a:rPr lang="en-US" b="1" dirty="0"/>
              <a:t> </a:t>
            </a:r>
            <a:r>
              <a:rPr lang="en-US" dirty="0"/>
              <a:t>But we, …were all the more eager with great desire to see your face. </a:t>
            </a:r>
            <a:r>
              <a:rPr lang="en-US" b="1" dirty="0">
                <a:hlinkClick r:id="rId3">
                  <a:extLst>
                    <a:ext uri="{A12FA001-AC4F-418D-AE19-62706E023703}">
                      <ahyp:hlinkClr xmlns:ahyp="http://schemas.microsoft.com/office/drawing/2018/hyperlinkcolor" xmlns="" val="tx"/>
                    </a:ext>
                  </a:extLst>
                </a:hlinkClick>
              </a:rPr>
              <a:t>18</a:t>
            </a:r>
            <a:r>
              <a:rPr lang="en-US" b="1" dirty="0"/>
              <a:t> </a:t>
            </a:r>
            <a:r>
              <a:rPr lang="en-US" dirty="0"/>
              <a:t>For  we wanted to come to you—I, Paul,  more than once—and Satan hindered us. </a:t>
            </a:r>
          </a:p>
          <a:p>
            <a:pPr marL="0" indent="0">
              <a:buNone/>
            </a:pPr>
            <a:endParaRPr lang="en-US" dirty="0"/>
          </a:p>
        </p:txBody>
      </p:sp>
    </p:spTree>
    <p:extLst>
      <p:ext uri="{BB962C8B-B14F-4D97-AF65-F5344CB8AC3E}">
        <p14:creationId xmlns:p14="http://schemas.microsoft.com/office/powerpoint/2010/main" val="147191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F170D-08B0-4B1C-AE1F-4D70101B1C7D}"/>
              </a:ext>
            </a:extLst>
          </p:cNvPr>
          <p:cNvSpPr>
            <a:spLocks noGrp="1"/>
          </p:cNvSpPr>
          <p:nvPr>
            <p:ph type="title"/>
          </p:nvPr>
        </p:nvSpPr>
        <p:spPr/>
        <p:txBody>
          <a:bodyPr/>
          <a:lstStyle/>
          <a:p>
            <a:r>
              <a:rPr lang="en-US" dirty="0"/>
              <a:t>I Thessalonians 2:17-3:13</a:t>
            </a:r>
          </a:p>
        </p:txBody>
      </p:sp>
      <p:sp>
        <p:nvSpPr>
          <p:cNvPr id="3" name="Content Placeholder 2">
            <a:extLst>
              <a:ext uri="{FF2B5EF4-FFF2-40B4-BE49-F238E27FC236}">
                <a16:creationId xmlns:a16="http://schemas.microsoft.com/office/drawing/2014/main" xmlns="" id="{CEB4AF34-AB53-41EB-96B3-7180A561BD75}"/>
              </a:ext>
            </a:extLst>
          </p:cNvPr>
          <p:cNvSpPr>
            <a:spLocks noGrp="1"/>
          </p:cNvSpPr>
          <p:nvPr>
            <p:ph idx="1"/>
          </p:nvPr>
        </p:nvSpPr>
        <p:spPr/>
        <p:txBody>
          <a:bodyPr>
            <a:normAutofit/>
          </a:bodyPr>
          <a:lstStyle/>
          <a:p>
            <a:pPr marL="0" indent="0">
              <a:buNone/>
            </a:pPr>
            <a:r>
              <a:rPr lang="en-US" dirty="0"/>
              <a:t>Committed to be with them</a:t>
            </a:r>
          </a:p>
          <a:p>
            <a:pPr marL="0" indent="0">
              <a:buNone/>
            </a:pPr>
            <a:r>
              <a:rPr lang="en-US" b="1" dirty="0">
                <a:hlinkClick r:id="rId2">
                  <a:extLst>
                    <a:ext uri="{A12FA001-AC4F-418D-AE19-62706E023703}">
                      <ahyp:hlinkClr xmlns:ahyp="http://schemas.microsoft.com/office/drawing/2018/hyperlinkcolor" xmlns="" val="tx"/>
                    </a:ext>
                  </a:extLst>
                </a:hlinkClick>
              </a:rPr>
              <a:t>2:17</a:t>
            </a:r>
            <a:r>
              <a:rPr lang="en-US" b="1" dirty="0"/>
              <a:t> </a:t>
            </a:r>
            <a:r>
              <a:rPr lang="en-US" dirty="0"/>
              <a:t>But we, …were all </a:t>
            </a:r>
            <a:r>
              <a:rPr lang="en-US" dirty="0">
                <a:solidFill>
                  <a:srgbClr val="00B0F0"/>
                </a:solidFill>
              </a:rPr>
              <a:t>the more eager with great desire</a:t>
            </a:r>
            <a:r>
              <a:rPr lang="en-US" dirty="0"/>
              <a:t> to see your face. </a:t>
            </a:r>
            <a:r>
              <a:rPr lang="en-US" b="1" dirty="0">
                <a:hlinkClick r:id="rId3">
                  <a:extLst>
                    <a:ext uri="{A12FA001-AC4F-418D-AE19-62706E023703}">
                      <ahyp:hlinkClr xmlns:ahyp="http://schemas.microsoft.com/office/drawing/2018/hyperlinkcolor" xmlns="" val="tx"/>
                    </a:ext>
                  </a:extLst>
                </a:hlinkClick>
              </a:rPr>
              <a:t>18</a:t>
            </a:r>
            <a:r>
              <a:rPr lang="en-US" b="1" dirty="0"/>
              <a:t> </a:t>
            </a:r>
            <a:r>
              <a:rPr lang="en-US" dirty="0"/>
              <a:t>For  we wanted to come to you—I, Paul,  more than once—and Satan hindered us.</a:t>
            </a:r>
          </a:p>
          <a:p>
            <a:r>
              <a:rPr lang="en-US" dirty="0"/>
              <a:t>All the more eager:  to hasten to do a thing, to exert oneself, </a:t>
            </a:r>
          </a:p>
          <a:p>
            <a:r>
              <a:rPr lang="en-US" dirty="0"/>
              <a:t>With great desire:  a fierce passion  </a:t>
            </a:r>
          </a:p>
          <a:p>
            <a:pPr marL="0" indent="0">
              <a:buNone/>
            </a:pPr>
            <a:r>
              <a:rPr lang="en-US" dirty="0"/>
              <a:t> </a:t>
            </a:r>
          </a:p>
          <a:p>
            <a:endParaRPr lang="en-US" dirty="0"/>
          </a:p>
          <a:p>
            <a:endParaRPr lang="en-US" dirty="0"/>
          </a:p>
        </p:txBody>
      </p:sp>
    </p:spTree>
    <p:extLst>
      <p:ext uri="{BB962C8B-B14F-4D97-AF65-F5344CB8AC3E}">
        <p14:creationId xmlns:p14="http://schemas.microsoft.com/office/powerpoint/2010/main" val="417444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782</Words>
  <Application>Microsoft Office PowerPoint</Application>
  <PresentationFormat>Widescreen</PresentationFormat>
  <Paragraphs>158</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A Passion for People </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lpstr>I Thessalonians 2:17-3:13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2023-08-14T17:15:01Z</dcterms:created>
  <dcterms:modified xsi:type="dcterms:W3CDTF">2023-08-14T17:15:08Z</dcterms:modified>
</cp:coreProperties>
</file>