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3" r:id="rId26"/>
    <p:sldId id="284" r:id="rId27"/>
    <p:sldId id="285" r:id="rId28"/>
    <p:sldId id="286" r:id="rId29"/>
    <p:sldId id="287" r:id="rId30"/>
    <p:sldId id="288" r:id="rId31"/>
    <p:sldId id="289" r:id="rId32"/>
    <p:sldId id="290" r:id="rId33"/>
    <p:sldId id="291" r:id="rId34"/>
  </p:sldIdLst>
  <p:sldSz cx="12192000" cy="6858000"/>
  <p:notesSz cx="6858000" cy="9144000"/>
  <p:embeddedFontLst>
    <p:embeddedFont>
      <p:font typeface="Robot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
      <p:font typeface="Merriweather"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fO+JQf9b1wfjBIKWRz7TvVC6m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8" autoAdjust="0"/>
  </p:normalViewPr>
  <p:slideViewPr>
    <p:cSldViewPr snapToGrid="0">
      <p:cViewPr varScale="1">
        <p:scale>
          <a:sx n="77" d="100"/>
          <a:sy n="77" d="100"/>
        </p:scale>
        <p:origin x="2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9337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b3dd32e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g21b3dd32e33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21b3dd32e33_0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47240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64d4d3bc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6" name="Google Shape;156;g2264d4d3bc2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264d4d3bc2_0_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72371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64d4d3bc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g2264d4d3bc2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264d4d3bc2_0_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96168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a71be68c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g22a71be68c0_0_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2a71be68c0_0_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59443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a71be68c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g22a71be68c0_0_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2a71be68c0_0_4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674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a71be68c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g22a71be68c0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22a71be68c0_0_5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03460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a71be68c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g22a71be68c0_0_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2a71be68c0_0_7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840384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b360a82a8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g22b360a82a8_1_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2b360a82a8_1_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177692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64d4d3bc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Google Shape;233;g2264d4d3bc2_0_9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264d4d3bc2_0_9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3198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a71be68c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g22a71be68c0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2a71be68c0_0_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197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64d4d3bc2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g2264d4d3bc2_0_1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p:txBody>
      </p:sp>
      <p:sp>
        <p:nvSpPr>
          <p:cNvPr id="251" name="Google Shape;251;g2264d4d3bc2_0_16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366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b360a82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Google Shape;93;g22b360a82a8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22b360a82a8_1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419759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a71be68c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g22a71be68c0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2a71be68c0_0_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2820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264d4d3bc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g2264d4d3bc2_0_1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highlight>
                <a:srgbClr val="00FF00"/>
              </a:highlight>
            </a:endParaRPr>
          </a:p>
        </p:txBody>
      </p:sp>
      <p:sp>
        <p:nvSpPr>
          <p:cNvPr id="266" name="Google Shape;266;g2264d4d3bc2_0_13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992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a71be68c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g22a71be68c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highlight>
                <a:srgbClr val="00FF00"/>
              </a:highlight>
            </a:endParaRPr>
          </a:p>
        </p:txBody>
      </p:sp>
      <p:sp>
        <p:nvSpPr>
          <p:cNvPr id="272" name="Google Shape;272;g22a71be68c0_0_8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2413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64d4d3bc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64d4d3bc2_0_1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g2264d4d3bc2_0_19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384678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2a71be68c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2a71be68c0_0_9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g22a71be68c0_0_9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744407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264d4d3bc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g2264d4d3bc2_0_1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2264d4d3bc2_0_15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917899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264d4d3bc2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g2264d4d3bc2_0_1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264d4d3bc2_0_19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253561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64d4d3bc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g2264d4d3bc2_0_2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264d4d3bc2_0_20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83376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64d4d3bc2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g2264d4d3bc2_0_20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264d4d3bc2_0_20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747157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264d4d3bc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g2264d4d3bc2_0_2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2264d4d3bc2_0_2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45243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a71be68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g22a71be68c0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22a71be68c0_0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697226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64d4d3bc2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g2264d4d3bc2_0_2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264d4d3bc2_0_22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5091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264d4d3bc2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8" name="Google Shape;358;g2264d4d3bc2_0_2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2264d4d3bc2_0_2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459799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00990e2a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g200990e2af5_0_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highlight>
                <a:srgbClr val="00FF00"/>
              </a:highlight>
            </a:endParaRPr>
          </a:p>
        </p:txBody>
      </p:sp>
      <p:sp>
        <p:nvSpPr>
          <p:cNvPr id="366" name="Google Shape;366;g200990e2af5_0_4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21203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a71be68c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2" name="Google Shape;372;g22a71be68c0_0_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highlight>
                <a:srgbClr val="00FF00"/>
              </a:highlight>
            </a:endParaRPr>
          </a:p>
        </p:txBody>
      </p:sp>
      <p:sp>
        <p:nvSpPr>
          <p:cNvPr id="373" name="Google Shape;373;g22a71be68c0_0_8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736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264d4d3bc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g2264d4d3bc2_0_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264d4d3bc2_0_6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04336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1b3dd32e3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g21b3dd32e33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1b3dd32e33_0_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53548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64d4d3bc2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g2264d4d3bc2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264d4d3bc2_0_14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9380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64d4d3bc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 name="Google Shape;131;g2264d4d3bc2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264d4d3bc2_0_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55015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b360a82a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 name="Google Shape;139;g22b360a82a8_1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2b360a82a8_1_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0060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64d4d3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g2264d4d3bc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264d4d3bc2_0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3214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285038" y="1828804"/>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697038" y="-812796"/>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8"/>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9"/>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3"/>
          <p:cNvSpPr>
            <a:spLocks noGrp="1"/>
          </p:cNvSpPr>
          <p:nvPr>
            <p:ph type="pic" idx="2"/>
          </p:nvPr>
        </p:nvSpPr>
        <p:spPr>
          <a:xfrm>
            <a:off x="2389717" y="612775"/>
            <a:ext cx="7315200" cy="4114800"/>
          </a:xfrm>
          <a:prstGeom prst="rect">
            <a:avLst/>
          </a:prstGeom>
          <a:noFill/>
          <a:ln>
            <a:noFill/>
          </a:ln>
        </p:spPr>
      </p:sp>
      <p:sp>
        <p:nvSpPr>
          <p:cNvPr id="68" name="Google Shape;68;p4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4"/>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3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3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1b3dd32e33_0_0"/>
          <p:cNvSpPr txBox="1">
            <a:spLocks noGrp="1"/>
          </p:cNvSpPr>
          <p:nvPr>
            <p:ph type="ctrTitle"/>
          </p:nvPr>
        </p:nvSpPr>
        <p:spPr>
          <a:xfrm>
            <a:off x="1257299" y="2327564"/>
            <a:ext cx="9677400" cy="2387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12500">
                <a:solidFill>
                  <a:schemeClr val="lt1"/>
                </a:solidFill>
                <a:latin typeface="Century Gothic"/>
                <a:ea typeface="Century Gothic"/>
                <a:cs typeface="Century Gothic"/>
                <a:sym typeface="Century Gothic"/>
              </a:rPr>
              <a:t>Worship</a:t>
            </a:r>
            <a:endParaRPr/>
          </a:p>
        </p:txBody>
      </p:sp>
      <p:sp>
        <p:nvSpPr>
          <p:cNvPr id="90" name="Google Shape;90;g21b3dd32e33_0_0"/>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264d4d3bc2_0_15"/>
          <p:cNvSpPr txBox="1">
            <a:spLocks noGrp="1"/>
          </p:cNvSpPr>
          <p:nvPr>
            <p:ph type="ctrTitle"/>
          </p:nvPr>
        </p:nvSpPr>
        <p:spPr>
          <a:xfrm>
            <a:off x="85925" y="41575"/>
            <a:ext cx="12001500" cy="1746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Four creatures around the throne.</a:t>
            </a:r>
            <a:endParaRPr sz="4800">
              <a:solidFill>
                <a:schemeClr val="lt1"/>
              </a:solidFill>
              <a:latin typeface="Century Gothic"/>
              <a:ea typeface="Century Gothic"/>
              <a:cs typeface="Century Gothic"/>
              <a:sym typeface="Century Gothic"/>
            </a:endParaRPr>
          </a:p>
        </p:txBody>
      </p:sp>
      <p:sp>
        <p:nvSpPr>
          <p:cNvPr id="160" name="Google Shape;160;g2264d4d3bc2_0_15"/>
          <p:cNvSpPr txBox="1"/>
          <p:nvPr/>
        </p:nvSpPr>
        <p:spPr>
          <a:xfrm>
            <a:off x="8763525" y="2280275"/>
            <a:ext cx="2041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61" name="Google Shape;161;g2264d4d3bc2_0_15"/>
          <p:cNvSpPr txBox="1">
            <a:spLocks noGrp="1"/>
          </p:cNvSpPr>
          <p:nvPr>
            <p:ph type="ctrTitle"/>
          </p:nvPr>
        </p:nvSpPr>
        <p:spPr>
          <a:xfrm>
            <a:off x="47825" y="2022975"/>
            <a:ext cx="12001500" cy="5222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044">
                <a:solidFill>
                  <a:schemeClr val="lt1"/>
                </a:solidFill>
                <a:latin typeface="Century Gothic"/>
                <a:ea typeface="Century Gothic"/>
                <a:cs typeface="Century Gothic"/>
                <a:sym typeface="Century Gothic"/>
              </a:rPr>
              <a:t>Ezekiel 1    also chapter 10</a:t>
            </a:r>
            <a:endParaRPr sz="5044">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044">
                <a:solidFill>
                  <a:schemeClr val="lt1"/>
                </a:solidFill>
                <a:latin typeface="Century Gothic"/>
                <a:ea typeface="Century Gothic"/>
                <a:cs typeface="Century Gothic"/>
                <a:sym typeface="Century Gothic"/>
              </a:rPr>
              <a:t>Revelation 4</a:t>
            </a:r>
            <a:endParaRPr sz="5044">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044">
                <a:solidFill>
                  <a:schemeClr val="lt1"/>
                </a:solidFill>
                <a:latin typeface="Century Gothic"/>
                <a:ea typeface="Century Gothic"/>
                <a:cs typeface="Century Gothic"/>
                <a:sym typeface="Century Gothic"/>
              </a:rPr>
              <a:t>   eyes all over their wings</a:t>
            </a:r>
            <a:endParaRPr sz="5044">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5044">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266">
                <a:solidFill>
                  <a:schemeClr val="lt1"/>
                </a:solidFill>
                <a:latin typeface="Century Gothic"/>
                <a:ea typeface="Century Gothic"/>
                <a:cs typeface="Century Gothic"/>
                <a:sym typeface="Century Gothic"/>
              </a:rPr>
              <a:t>Isaiah</a:t>
            </a:r>
            <a:r>
              <a:rPr lang="en-US" sz="5044">
                <a:solidFill>
                  <a:schemeClr val="lt1"/>
                </a:solidFill>
                <a:latin typeface="Century Gothic"/>
                <a:ea typeface="Century Gothic"/>
                <a:cs typeface="Century Gothic"/>
                <a:sym typeface="Century Gothic"/>
              </a:rPr>
              <a:t> 6  “The whole earth is full of GLORY”</a:t>
            </a:r>
            <a:endParaRPr sz="5044">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044">
                <a:solidFill>
                  <a:schemeClr val="lt1"/>
                </a:solidFill>
                <a:latin typeface="Century Gothic"/>
                <a:ea typeface="Century Gothic"/>
                <a:cs typeface="Century Gothic"/>
                <a:sym typeface="Century Gothic"/>
              </a:rPr>
              <a:t>  </a:t>
            </a:r>
            <a:endParaRPr sz="5044">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044">
                <a:solidFill>
                  <a:schemeClr val="lt1"/>
                </a:solidFill>
                <a:latin typeface="Century Gothic"/>
                <a:ea typeface="Century Gothic"/>
                <a:cs typeface="Century Gothic"/>
                <a:sym typeface="Century Gothic"/>
              </a:rPr>
              <a:t>Eyes covering 6 wings?   Why?</a:t>
            </a:r>
            <a:r>
              <a:rPr lang="en-US" sz="4600">
                <a:solidFill>
                  <a:schemeClr val="lt1"/>
                </a:solidFill>
                <a:latin typeface="Century Gothic"/>
                <a:ea typeface="Century Gothic"/>
                <a:cs typeface="Century Gothic"/>
                <a:sym typeface="Century Gothic"/>
              </a:rPr>
              <a:t>   </a:t>
            </a: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264d4d3bc2_0_25"/>
          <p:cNvSpPr txBox="1">
            <a:spLocks noGrp="1"/>
          </p:cNvSpPr>
          <p:nvPr>
            <p:ph type="ctrTitle"/>
          </p:nvPr>
        </p:nvSpPr>
        <p:spPr>
          <a:xfrm>
            <a:off x="85925" y="-187025"/>
            <a:ext cx="12001500" cy="1746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Four creatures around the throne.</a:t>
            </a:r>
            <a:endParaRPr sz="48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800">
                <a:solidFill>
                  <a:schemeClr val="lt1"/>
                </a:solidFill>
                <a:latin typeface="Century Gothic"/>
                <a:ea typeface="Century Gothic"/>
                <a:cs typeface="Century Gothic"/>
                <a:sym typeface="Century Gothic"/>
              </a:rPr>
              <a:t>Covered with eyes.</a:t>
            </a:r>
            <a:endParaRPr sz="4800">
              <a:solidFill>
                <a:schemeClr val="lt1"/>
              </a:solidFill>
              <a:latin typeface="Century Gothic"/>
              <a:ea typeface="Century Gothic"/>
              <a:cs typeface="Century Gothic"/>
              <a:sym typeface="Century Gothic"/>
            </a:endParaRPr>
          </a:p>
        </p:txBody>
      </p:sp>
      <p:sp>
        <p:nvSpPr>
          <p:cNvPr id="168" name="Google Shape;168;g2264d4d3bc2_0_25"/>
          <p:cNvSpPr txBox="1"/>
          <p:nvPr/>
        </p:nvSpPr>
        <p:spPr>
          <a:xfrm>
            <a:off x="8763525" y="2280275"/>
            <a:ext cx="2041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69" name="Google Shape;169;g2264d4d3bc2_0_25"/>
          <p:cNvSpPr txBox="1">
            <a:spLocks noGrp="1"/>
          </p:cNvSpPr>
          <p:nvPr>
            <p:ph type="ctrTitle"/>
          </p:nvPr>
        </p:nvSpPr>
        <p:spPr>
          <a:xfrm>
            <a:off x="47825" y="1413375"/>
            <a:ext cx="12192000" cy="5222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sz="4600">
              <a:solidFill>
                <a:schemeClr val="lt1"/>
              </a:solidFill>
              <a:latin typeface="Century Gothic"/>
              <a:ea typeface="Century Gothic"/>
              <a:cs typeface="Century Gothic"/>
              <a:sym typeface="Century Gothic"/>
            </a:endParaRPr>
          </a:p>
        </p:txBody>
      </p:sp>
      <p:sp>
        <p:nvSpPr>
          <p:cNvPr id="170" name="Google Shape;170;g2264d4d3bc2_0_25"/>
          <p:cNvSpPr txBox="1"/>
          <p:nvPr/>
        </p:nvSpPr>
        <p:spPr>
          <a:xfrm>
            <a:off x="85925" y="1624475"/>
            <a:ext cx="6071100" cy="4946100"/>
          </a:xfrm>
          <a:prstGeom prst="rect">
            <a:avLst/>
          </a:prstGeom>
          <a:solidFill>
            <a:srgbClr val="CC0000"/>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5155" b="1">
                <a:solidFill>
                  <a:schemeClr val="lt1"/>
                </a:solidFill>
                <a:latin typeface="Century Gothic"/>
                <a:ea typeface="Century Gothic"/>
                <a:cs typeface="Century Gothic"/>
                <a:sym typeface="Century Gothic"/>
              </a:rPr>
              <a:t>My two eyes started to be opened wide!</a:t>
            </a:r>
            <a:endParaRPr sz="5155"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5155" b="1">
              <a:solidFill>
                <a:schemeClr val="lt1"/>
              </a:solidFill>
              <a:latin typeface="Century Gothic"/>
              <a:ea typeface="Century Gothic"/>
              <a:cs typeface="Century Gothic"/>
              <a:sym typeface="Century Gothic"/>
            </a:endParaRPr>
          </a:p>
          <a:p>
            <a:pPr marL="0" lvl="0" indent="0" algn="l" rtl="0">
              <a:spcBef>
                <a:spcPts val="0"/>
              </a:spcBef>
              <a:spcAft>
                <a:spcPts val="0"/>
              </a:spcAft>
              <a:buClr>
                <a:schemeClr val="dk1"/>
              </a:buClr>
              <a:buFont typeface="Arial"/>
              <a:buNone/>
            </a:pPr>
            <a:r>
              <a:rPr lang="en-US" sz="5155" b="1">
                <a:solidFill>
                  <a:schemeClr val="lt1"/>
                </a:solidFill>
                <a:latin typeface="Century Gothic"/>
                <a:ea typeface="Century Gothic"/>
                <a:cs typeface="Century Gothic"/>
                <a:sym typeface="Century Gothic"/>
              </a:rPr>
              <a:t>Glory of the Lord is amazing!   </a:t>
            </a:r>
            <a:endParaRPr sz="5155" b="1">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2a71be68c0_0_36"/>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78" name="Google Shape;178;g22a71be68c0_0_36"/>
          <p:cNvSpPr txBox="1"/>
          <p:nvPr/>
        </p:nvSpPr>
        <p:spPr>
          <a:xfrm>
            <a:off x="0" y="0"/>
            <a:ext cx="120678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Century Gothic"/>
              <a:buNone/>
            </a:pPr>
            <a:r>
              <a:rPr lang="en-US" sz="7700">
                <a:solidFill>
                  <a:srgbClr val="FFFFFF"/>
                </a:solidFill>
                <a:latin typeface="Century Gothic"/>
                <a:ea typeface="Century Gothic"/>
                <a:cs typeface="Century Gothic"/>
                <a:sym typeface="Century Gothic"/>
              </a:rPr>
              <a:t>Moses sees God’s Glory</a:t>
            </a:r>
            <a:endParaRPr sz="4100" b="0" i="0" u="none" strike="noStrike" cap="none">
              <a:solidFill>
                <a:srgbClr val="FFFFFF"/>
              </a:solidFill>
              <a:latin typeface="Century Gothic"/>
              <a:ea typeface="Century Gothic"/>
              <a:cs typeface="Century Gothic"/>
              <a:sym typeface="Century Gothic"/>
            </a:endParaRPr>
          </a:p>
        </p:txBody>
      </p:sp>
      <p:sp>
        <p:nvSpPr>
          <p:cNvPr id="179" name="Google Shape;179;g22a71be68c0_0_36"/>
          <p:cNvSpPr txBox="1"/>
          <p:nvPr/>
        </p:nvSpPr>
        <p:spPr>
          <a:xfrm>
            <a:off x="0" y="1371600"/>
            <a:ext cx="12067800" cy="5505900"/>
          </a:xfrm>
          <a:prstGeom prst="rect">
            <a:avLst/>
          </a:prstGeom>
          <a:noFill/>
          <a:ln>
            <a:noFill/>
          </a:ln>
        </p:spPr>
        <p:txBody>
          <a:bodyPr spcFirstLastPara="1" wrap="square" lIns="91425" tIns="91425" rIns="91425" bIns="91425" anchor="t" anchorCtr="0">
            <a:spAutoFit/>
          </a:bodyPr>
          <a:lstStyle/>
          <a:p>
            <a:pPr marL="577850" lvl="0" indent="-577850" algn="l" rtl="0">
              <a:lnSpc>
                <a:spcPct val="90000"/>
              </a:lnSpc>
              <a:spcBef>
                <a:spcPts val="0"/>
              </a:spcBef>
              <a:spcAft>
                <a:spcPts val="0"/>
              </a:spcAft>
              <a:buNone/>
            </a:pPr>
            <a:r>
              <a:rPr lang="en-US" sz="5000">
                <a:solidFill>
                  <a:schemeClr val="lt1"/>
                </a:solidFill>
                <a:latin typeface="Calibri"/>
                <a:ea typeface="Calibri"/>
                <a:cs typeface="Calibri"/>
                <a:sym typeface="Calibri"/>
              </a:rPr>
              <a:t>Exodus 33:</a:t>
            </a:r>
            <a:r>
              <a:rPr lang="en-US" sz="3800">
                <a:solidFill>
                  <a:schemeClr val="lt1"/>
                </a:solidFill>
                <a:highlight>
                  <a:schemeClr val="dk1"/>
                </a:highlight>
                <a:latin typeface="Roboto"/>
                <a:ea typeface="Roboto"/>
                <a:cs typeface="Roboto"/>
                <a:sym typeface="Roboto"/>
              </a:rPr>
              <a:t>18</a:t>
            </a:r>
            <a:r>
              <a:rPr lang="en-US" sz="3800" b="1">
                <a:solidFill>
                  <a:schemeClr val="lt1"/>
                </a:solidFill>
                <a:highlight>
                  <a:schemeClr val="dk1"/>
                </a:highlight>
                <a:latin typeface="Roboto"/>
                <a:ea typeface="Roboto"/>
                <a:cs typeface="Roboto"/>
                <a:sym typeface="Roboto"/>
              </a:rPr>
              <a:t> </a:t>
            </a:r>
            <a:r>
              <a:rPr lang="en-US" sz="3800">
                <a:solidFill>
                  <a:schemeClr val="lt1"/>
                </a:solidFill>
                <a:highlight>
                  <a:schemeClr val="dk1"/>
                </a:highlight>
                <a:latin typeface="Roboto"/>
                <a:ea typeface="Roboto"/>
                <a:cs typeface="Roboto"/>
                <a:sym typeface="Roboto"/>
              </a:rPr>
              <a:t>Then Moses said, “Now show me your </a:t>
            </a:r>
            <a:r>
              <a:rPr lang="en-US" sz="3800" u="sng">
                <a:solidFill>
                  <a:schemeClr val="lt1"/>
                </a:solidFill>
                <a:highlight>
                  <a:schemeClr val="dk1"/>
                </a:highlight>
                <a:latin typeface="Roboto"/>
                <a:ea typeface="Roboto"/>
                <a:cs typeface="Roboto"/>
                <a:sym typeface="Roboto"/>
              </a:rPr>
              <a:t>glory</a:t>
            </a:r>
            <a:r>
              <a:rPr lang="en-US" sz="3800">
                <a:solidFill>
                  <a:schemeClr val="lt1"/>
                </a:solidFill>
                <a:highlight>
                  <a:schemeClr val="dk1"/>
                </a:highlight>
                <a:latin typeface="Roboto"/>
                <a:ea typeface="Roboto"/>
                <a:cs typeface="Roboto"/>
                <a:sym typeface="Roboto"/>
              </a:rPr>
              <a:t>.”</a:t>
            </a:r>
            <a:endParaRPr sz="3800">
              <a:solidFill>
                <a:schemeClr val="lt1"/>
              </a:solidFill>
              <a:highlight>
                <a:schemeClr val="dk1"/>
              </a:highlight>
              <a:latin typeface="Roboto"/>
              <a:ea typeface="Roboto"/>
              <a:cs typeface="Roboto"/>
              <a:sym typeface="Roboto"/>
            </a:endParaRPr>
          </a:p>
          <a:p>
            <a:pPr marL="0" lvl="0" indent="0" algn="l" rtl="0">
              <a:lnSpc>
                <a:spcPct val="115000"/>
              </a:lnSpc>
              <a:spcBef>
                <a:spcPts val="1200"/>
              </a:spcBef>
              <a:spcAft>
                <a:spcPts val="1200"/>
              </a:spcAft>
              <a:buNone/>
            </a:pPr>
            <a:r>
              <a:rPr lang="en-US" sz="3800">
                <a:solidFill>
                  <a:schemeClr val="lt1"/>
                </a:solidFill>
                <a:highlight>
                  <a:schemeClr val="dk1"/>
                </a:highlight>
                <a:latin typeface="Roboto"/>
                <a:ea typeface="Roboto"/>
                <a:cs typeface="Roboto"/>
                <a:sym typeface="Roboto"/>
              </a:rPr>
              <a:t>19</a:t>
            </a:r>
            <a:r>
              <a:rPr lang="en-US" sz="3800" b="1">
                <a:solidFill>
                  <a:schemeClr val="lt1"/>
                </a:solidFill>
                <a:highlight>
                  <a:schemeClr val="dk1"/>
                </a:highlight>
                <a:latin typeface="Roboto"/>
                <a:ea typeface="Roboto"/>
                <a:cs typeface="Roboto"/>
                <a:sym typeface="Roboto"/>
              </a:rPr>
              <a:t> </a:t>
            </a:r>
            <a:r>
              <a:rPr lang="en-US" sz="3800">
                <a:solidFill>
                  <a:schemeClr val="lt1"/>
                </a:solidFill>
                <a:highlight>
                  <a:schemeClr val="dk1"/>
                </a:highlight>
                <a:latin typeface="Roboto"/>
                <a:ea typeface="Roboto"/>
                <a:cs typeface="Roboto"/>
                <a:sym typeface="Roboto"/>
              </a:rPr>
              <a:t>And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said, “I will cause all my </a:t>
            </a:r>
            <a:r>
              <a:rPr lang="en-US" sz="3800" u="sng">
                <a:solidFill>
                  <a:schemeClr val="lt1"/>
                </a:solidFill>
                <a:highlight>
                  <a:schemeClr val="dk1"/>
                </a:highlight>
                <a:latin typeface="Roboto"/>
                <a:ea typeface="Roboto"/>
                <a:cs typeface="Roboto"/>
                <a:sym typeface="Roboto"/>
              </a:rPr>
              <a:t>goodness</a:t>
            </a:r>
            <a:r>
              <a:rPr lang="en-US" sz="3800">
                <a:solidFill>
                  <a:schemeClr val="lt1"/>
                </a:solidFill>
                <a:highlight>
                  <a:schemeClr val="dk1"/>
                </a:highlight>
                <a:latin typeface="Roboto"/>
                <a:ea typeface="Roboto"/>
                <a:cs typeface="Roboto"/>
                <a:sym typeface="Roboto"/>
              </a:rPr>
              <a:t> to pass in front of you, and I will proclaim my name,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in your presence. I will have mercy on whom I will have mercy, and I will have compassion on whom I will have compassion. 20</a:t>
            </a:r>
            <a:r>
              <a:rPr lang="en-US" sz="3800" b="1">
                <a:solidFill>
                  <a:schemeClr val="lt1"/>
                </a:solidFill>
                <a:highlight>
                  <a:schemeClr val="dk1"/>
                </a:highlight>
                <a:latin typeface="Roboto"/>
                <a:ea typeface="Roboto"/>
                <a:cs typeface="Roboto"/>
                <a:sym typeface="Roboto"/>
              </a:rPr>
              <a:t> </a:t>
            </a:r>
            <a:r>
              <a:rPr lang="en-US" sz="3800">
                <a:solidFill>
                  <a:schemeClr val="lt1"/>
                </a:solidFill>
                <a:highlight>
                  <a:schemeClr val="dk1"/>
                </a:highlight>
                <a:latin typeface="Roboto"/>
                <a:ea typeface="Roboto"/>
                <a:cs typeface="Roboto"/>
                <a:sym typeface="Roboto"/>
              </a:rPr>
              <a:t>But,” he said, “you cannot see my face, for no one may see me and live.”</a:t>
            </a:r>
            <a:endParaRPr/>
          </a:p>
        </p:txBody>
      </p:sp>
      <p:sp>
        <p:nvSpPr>
          <p:cNvPr id="180" name="Google Shape;180;g22a71be68c0_0_36"/>
          <p:cNvSpPr/>
          <p:nvPr/>
        </p:nvSpPr>
        <p:spPr>
          <a:xfrm>
            <a:off x="471925" y="2075350"/>
            <a:ext cx="1559400" cy="7590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22a71be68c0_0_36"/>
          <p:cNvSpPr/>
          <p:nvPr/>
        </p:nvSpPr>
        <p:spPr>
          <a:xfrm>
            <a:off x="8627000" y="2664275"/>
            <a:ext cx="2297100" cy="9321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2a71be68c0_0_47"/>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88" name="Google Shape;188;g22a71be68c0_0_47"/>
          <p:cNvSpPr txBox="1"/>
          <p:nvPr/>
        </p:nvSpPr>
        <p:spPr>
          <a:xfrm>
            <a:off x="0" y="0"/>
            <a:ext cx="120678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Century Gothic"/>
              <a:buNone/>
            </a:pPr>
            <a:r>
              <a:rPr lang="en-US" sz="7700">
                <a:solidFill>
                  <a:srgbClr val="FFFFFF"/>
                </a:solidFill>
                <a:latin typeface="Century Gothic"/>
                <a:ea typeface="Century Gothic"/>
                <a:cs typeface="Century Gothic"/>
                <a:sym typeface="Century Gothic"/>
              </a:rPr>
              <a:t>Moses sees God’s Glory</a:t>
            </a:r>
            <a:endParaRPr sz="4100" b="0" i="0" u="none" strike="noStrike" cap="none">
              <a:solidFill>
                <a:srgbClr val="FFFFFF"/>
              </a:solidFill>
              <a:latin typeface="Century Gothic"/>
              <a:ea typeface="Century Gothic"/>
              <a:cs typeface="Century Gothic"/>
              <a:sym typeface="Century Gothic"/>
            </a:endParaRPr>
          </a:p>
        </p:txBody>
      </p:sp>
      <p:sp>
        <p:nvSpPr>
          <p:cNvPr id="189" name="Google Shape;189;g22a71be68c0_0_47"/>
          <p:cNvSpPr txBox="1"/>
          <p:nvPr/>
        </p:nvSpPr>
        <p:spPr>
          <a:xfrm>
            <a:off x="0" y="1371600"/>
            <a:ext cx="12067800" cy="449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5000">
                <a:solidFill>
                  <a:schemeClr val="lt1"/>
                </a:solidFill>
                <a:latin typeface="Calibri"/>
                <a:ea typeface="Calibri"/>
                <a:cs typeface="Calibri"/>
                <a:sym typeface="Calibri"/>
              </a:rPr>
              <a:t>Exodus 33:</a:t>
            </a:r>
            <a:r>
              <a:rPr lang="en-US" sz="3800" b="1">
                <a:solidFill>
                  <a:schemeClr val="lt1"/>
                </a:solidFill>
                <a:highlight>
                  <a:schemeClr val="dk1"/>
                </a:highlight>
                <a:latin typeface="Roboto"/>
                <a:ea typeface="Roboto"/>
                <a:cs typeface="Roboto"/>
                <a:sym typeface="Roboto"/>
              </a:rPr>
              <a:t>21 </a:t>
            </a:r>
            <a:r>
              <a:rPr lang="en-US" sz="3800">
                <a:solidFill>
                  <a:schemeClr val="lt1"/>
                </a:solidFill>
                <a:highlight>
                  <a:schemeClr val="dk1"/>
                </a:highlight>
                <a:latin typeface="Roboto"/>
                <a:ea typeface="Roboto"/>
                <a:cs typeface="Roboto"/>
                <a:sym typeface="Roboto"/>
              </a:rPr>
              <a:t>Then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said, “There is a place near me where you may stand on a rock. </a:t>
            </a:r>
            <a:r>
              <a:rPr lang="en-US" sz="3800" b="1">
                <a:solidFill>
                  <a:schemeClr val="lt1"/>
                </a:solidFill>
                <a:highlight>
                  <a:schemeClr val="dk1"/>
                </a:highlight>
                <a:latin typeface="Roboto"/>
                <a:ea typeface="Roboto"/>
                <a:cs typeface="Roboto"/>
                <a:sym typeface="Roboto"/>
              </a:rPr>
              <a:t>22 </a:t>
            </a:r>
            <a:r>
              <a:rPr lang="en-US" sz="3800">
                <a:solidFill>
                  <a:schemeClr val="lt1"/>
                </a:solidFill>
                <a:highlight>
                  <a:schemeClr val="dk1"/>
                </a:highlight>
                <a:latin typeface="Roboto"/>
                <a:ea typeface="Roboto"/>
                <a:cs typeface="Roboto"/>
                <a:sym typeface="Roboto"/>
              </a:rPr>
              <a:t>When my </a:t>
            </a:r>
            <a:r>
              <a:rPr lang="en-US" sz="3800" u="sng">
                <a:solidFill>
                  <a:schemeClr val="lt1"/>
                </a:solidFill>
                <a:highlight>
                  <a:schemeClr val="dk1"/>
                </a:highlight>
                <a:latin typeface="Roboto"/>
                <a:ea typeface="Roboto"/>
                <a:cs typeface="Roboto"/>
                <a:sym typeface="Roboto"/>
              </a:rPr>
              <a:t>glory</a:t>
            </a:r>
            <a:r>
              <a:rPr lang="en-US" sz="3800">
                <a:solidFill>
                  <a:schemeClr val="lt1"/>
                </a:solidFill>
                <a:highlight>
                  <a:schemeClr val="dk1"/>
                </a:highlight>
                <a:latin typeface="Roboto"/>
                <a:ea typeface="Roboto"/>
                <a:cs typeface="Roboto"/>
                <a:sym typeface="Roboto"/>
              </a:rPr>
              <a:t> passes by, I will put you in a cleft in the rock and cover you with my hand until I have passed by. </a:t>
            </a:r>
            <a:r>
              <a:rPr lang="en-US" sz="3800" b="1">
                <a:solidFill>
                  <a:schemeClr val="lt1"/>
                </a:solidFill>
                <a:highlight>
                  <a:schemeClr val="dk1"/>
                </a:highlight>
                <a:latin typeface="Roboto"/>
                <a:ea typeface="Roboto"/>
                <a:cs typeface="Roboto"/>
                <a:sym typeface="Roboto"/>
              </a:rPr>
              <a:t>23 </a:t>
            </a:r>
            <a:r>
              <a:rPr lang="en-US" sz="3800">
                <a:solidFill>
                  <a:schemeClr val="lt1"/>
                </a:solidFill>
                <a:highlight>
                  <a:schemeClr val="dk1"/>
                </a:highlight>
                <a:latin typeface="Roboto"/>
                <a:ea typeface="Roboto"/>
                <a:cs typeface="Roboto"/>
                <a:sym typeface="Roboto"/>
              </a:rPr>
              <a:t>Then I will remove my hand and you will see my back; but my face must not be seen.”</a:t>
            </a:r>
            <a:r>
              <a:rPr lang="en-US" sz="4800">
                <a:solidFill>
                  <a:schemeClr val="lt1"/>
                </a:solidFill>
                <a:latin typeface="Calibri"/>
                <a:ea typeface="Calibri"/>
                <a:cs typeface="Calibri"/>
                <a:sym typeface="Calibri"/>
              </a:rPr>
              <a:t> </a:t>
            </a:r>
            <a:endParaRPr/>
          </a:p>
        </p:txBody>
      </p:sp>
      <p:sp>
        <p:nvSpPr>
          <p:cNvPr id="190" name="Google Shape;190;g22a71be68c0_0_47"/>
          <p:cNvSpPr/>
          <p:nvPr/>
        </p:nvSpPr>
        <p:spPr>
          <a:xfrm>
            <a:off x="-149025" y="2917075"/>
            <a:ext cx="1418400" cy="8316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2a71be68c0_0_54"/>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97" name="Google Shape;197;g22a71be68c0_0_54"/>
          <p:cNvSpPr txBox="1"/>
          <p:nvPr/>
        </p:nvSpPr>
        <p:spPr>
          <a:xfrm>
            <a:off x="0" y="0"/>
            <a:ext cx="120678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Century Gothic"/>
              <a:buNone/>
            </a:pPr>
            <a:r>
              <a:rPr lang="en-US" sz="7700">
                <a:solidFill>
                  <a:srgbClr val="FFFFFF"/>
                </a:solidFill>
                <a:latin typeface="Century Gothic"/>
                <a:ea typeface="Century Gothic"/>
                <a:cs typeface="Century Gothic"/>
                <a:sym typeface="Century Gothic"/>
              </a:rPr>
              <a:t>Moses sees God’s Glory</a:t>
            </a:r>
            <a:endParaRPr sz="4100" b="0" i="0" u="none" strike="noStrike" cap="none">
              <a:solidFill>
                <a:srgbClr val="FFFFFF"/>
              </a:solidFill>
              <a:latin typeface="Century Gothic"/>
              <a:ea typeface="Century Gothic"/>
              <a:cs typeface="Century Gothic"/>
              <a:sym typeface="Century Gothic"/>
            </a:endParaRPr>
          </a:p>
        </p:txBody>
      </p:sp>
      <p:sp>
        <p:nvSpPr>
          <p:cNvPr id="198" name="Google Shape;198;g22a71be68c0_0_54"/>
          <p:cNvSpPr txBox="1"/>
          <p:nvPr/>
        </p:nvSpPr>
        <p:spPr>
          <a:xfrm>
            <a:off x="0" y="1371600"/>
            <a:ext cx="12067800" cy="5088600"/>
          </a:xfrm>
          <a:prstGeom prst="rect">
            <a:avLst/>
          </a:prstGeom>
          <a:noFill/>
          <a:ln>
            <a:noFill/>
          </a:ln>
        </p:spPr>
        <p:txBody>
          <a:bodyPr spcFirstLastPara="1" wrap="square" lIns="91425" tIns="91425" rIns="91425" bIns="91425" anchor="t" anchorCtr="0">
            <a:spAutoFit/>
          </a:bodyPr>
          <a:lstStyle/>
          <a:p>
            <a:pPr marL="577850" lvl="0" indent="-577850" algn="l" rtl="0">
              <a:lnSpc>
                <a:spcPct val="90000"/>
              </a:lnSpc>
              <a:spcBef>
                <a:spcPts val="0"/>
              </a:spcBef>
              <a:spcAft>
                <a:spcPts val="0"/>
              </a:spcAft>
              <a:buClr>
                <a:schemeClr val="dk1"/>
              </a:buClr>
              <a:buFont typeface="Arial"/>
              <a:buNone/>
            </a:pPr>
            <a:r>
              <a:rPr lang="en-US" sz="5000">
                <a:solidFill>
                  <a:schemeClr val="lt1"/>
                </a:solidFill>
                <a:latin typeface="Calibri"/>
                <a:ea typeface="Calibri"/>
                <a:cs typeface="Calibri"/>
                <a:sym typeface="Calibri"/>
              </a:rPr>
              <a:t>Exodus 34:</a:t>
            </a:r>
            <a:r>
              <a:rPr lang="en-US" sz="3800" b="1">
                <a:solidFill>
                  <a:schemeClr val="lt1"/>
                </a:solidFill>
                <a:highlight>
                  <a:schemeClr val="dk1"/>
                </a:highlight>
                <a:latin typeface="Roboto"/>
                <a:ea typeface="Roboto"/>
                <a:cs typeface="Roboto"/>
                <a:sym typeface="Roboto"/>
              </a:rPr>
              <a:t>5 </a:t>
            </a:r>
            <a:r>
              <a:rPr lang="en-US" sz="3800">
                <a:solidFill>
                  <a:schemeClr val="lt1"/>
                </a:solidFill>
                <a:highlight>
                  <a:schemeClr val="dk1"/>
                </a:highlight>
                <a:latin typeface="Roboto"/>
                <a:ea typeface="Roboto"/>
                <a:cs typeface="Roboto"/>
                <a:sym typeface="Roboto"/>
              </a:rPr>
              <a:t>Then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came down in the cloud and stood there with him and proclaimed his name,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a:t>
            </a:r>
            <a:r>
              <a:rPr lang="en-US" sz="3800" b="1">
                <a:solidFill>
                  <a:schemeClr val="lt1"/>
                </a:solidFill>
                <a:highlight>
                  <a:schemeClr val="dk1"/>
                </a:highlight>
                <a:latin typeface="Roboto"/>
                <a:ea typeface="Roboto"/>
                <a:cs typeface="Roboto"/>
                <a:sym typeface="Roboto"/>
              </a:rPr>
              <a:t>6 </a:t>
            </a:r>
            <a:r>
              <a:rPr lang="en-US" sz="3800">
                <a:solidFill>
                  <a:schemeClr val="lt1"/>
                </a:solidFill>
                <a:highlight>
                  <a:schemeClr val="dk1"/>
                </a:highlight>
                <a:latin typeface="Roboto"/>
                <a:ea typeface="Roboto"/>
                <a:cs typeface="Roboto"/>
                <a:sym typeface="Roboto"/>
              </a:rPr>
              <a:t>And he passed in front of Moses, proclaiming,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the compassionate and gracious God, slow to anger, abounding in love and faithfulness, </a:t>
            </a:r>
            <a:r>
              <a:rPr lang="en-US" sz="3800" b="1">
                <a:solidFill>
                  <a:schemeClr val="lt1"/>
                </a:solidFill>
                <a:highlight>
                  <a:schemeClr val="dk1"/>
                </a:highlight>
                <a:latin typeface="Roboto"/>
                <a:ea typeface="Roboto"/>
                <a:cs typeface="Roboto"/>
                <a:sym typeface="Roboto"/>
              </a:rPr>
              <a:t>7 </a:t>
            </a:r>
            <a:r>
              <a:rPr lang="en-US" sz="3800">
                <a:solidFill>
                  <a:schemeClr val="lt1"/>
                </a:solidFill>
                <a:highlight>
                  <a:schemeClr val="dk1"/>
                </a:highlight>
                <a:latin typeface="Roboto"/>
                <a:ea typeface="Roboto"/>
                <a:cs typeface="Roboto"/>
                <a:sym typeface="Roboto"/>
              </a:rPr>
              <a:t>maintaining love to thousands, and forgiving wickedness, rebellion and sin…</a:t>
            </a:r>
            <a:endParaRPr sz="3800">
              <a:solidFill>
                <a:schemeClr val="lt1"/>
              </a:solidFill>
              <a:highlight>
                <a:schemeClr val="dk1"/>
              </a:highlight>
              <a:latin typeface="Roboto"/>
              <a:ea typeface="Roboto"/>
              <a:cs typeface="Roboto"/>
              <a:sym typeface="Roboto"/>
            </a:endParaRPr>
          </a:p>
          <a:p>
            <a:pPr marL="577850" lvl="0" indent="-577850" algn="l" rtl="0">
              <a:lnSpc>
                <a:spcPct val="90000"/>
              </a:lnSpc>
              <a:spcBef>
                <a:spcPts val="0"/>
              </a:spcBef>
              <a:spcAft>
                <a:spcPts val="0"/>
              </a:spcAft>
              <a:buClr>
                <a:schemeClr val="dk1"/>
              </a:buClr>
              <a:buFont typeface="Arial"/>
              <a:buNone/>
            </a:pPr>
            <a:endParaRPr sz="3600">
              <a:solidFill>
                <a:schemeClr val="lt1"/>
              </a:solidFill>
              <a:highlight>
                <a:schemeClr val="dk1"/>
              </a:highlight>
              <a:latin typeface="Roboto"/>
              <a:ea typeface="Roboto"/>
              <a:cs typeface="Roboto"/>
              <a:sym typeface="Roboto"/>
            </a:endParaRPr>
          </a:p>
          <a:p>
            <a:pPr marL="577850" lvl="0" indent="-577850" algn="l" rtl="0">
              <a:lnSpc>
                <a:spcPct val="90000"/>
              </a:lnSpc>
              <a:spcBef>
                <a:spcPts val="0"/>
              </a:spcBef>
              <a:spcAft>
                <a:spcPts val="0"/>
              </a:spcAft>
              <a:buClr>
                <a:schemeClr val="dk1"/>
              </a:buClr>
              <a:buFont typeface="Arial"/>
              <a:buNone/>
            </a:pPr>
            <a:r>
              <a:rPr lang="en-US" sz="3600">
                <a:solidFill>
                  <a:schemeClr val="lt1"/>
                </a:solidFill>
                <a:highlight>
                  <a:schemeClr val="dk1"/>
                </a:highlight>
                <a:latin typeface="Roboto"/>
                <a:ea typeface="Roboto"/>
                <a:cs typeface="Roboto"/>
                <a:sym typeface="Roboto"/>
              </a:rPr>
              <a:t> </a:t>
            </a:r>
            <a:r>
              <a:rPr lang="en-US" sz="3600" b="1">
                <a:solidFill>
                  <a:schemeClr val="lt1"/>
                </a:solidFill>
                <a:highlight>
                  <a:schemeClr val="dk1"/>
                </a:highlight>
                <a:latin typeface="Roboto"/>
                <a:ea typeface="Roboto"/>
                <a:cs typeface="Roboto"/>
                <a:sym typeface="Roboto"/>
              </a:rPr>
              <a:t>8 </a:t>
            </a:r>
            <a:r>
              <a:rPr lang="en-US" sz="3600">
                <a:solidFill>
                  <a:schemeClr val="lt1"/>
                </a:solidFill>
                <a:highlight>
                  <a:schemeClr val="dk1"/>
                </a:highlight>
                <a:latin typeface="Roboto"/>
                <a:ea typeface="Roboto"/>
                <a:cs typeface="Roboto"/>
                <a:sym typeface="Roboto"/>
              </a:rPr>
              <a:t>Moses </a:t>
            </a:r>
            <a:r>
              <a:rPr lang="en-US" sz="4000">
                <a:solidFill>
                  <a:schemeClr val="lt1"/>
                </a:solidFill>
                <a:highlight>
                  <a:schemeClr val="dk1"/>
                </a:highlight>
                <a:latin typeface="Roboto"/>
                <a:ea typeface="Roboto"/>
                <a:cs typeface="Roboto"/>
                <a:sym typeface="Roboto"/>
              </a:rPr>
              <a:t>bowed to the ground at once and </a:t>
            </a:r>
            <a:r>
              <a:rPr lang="en-US" sz="4000" u="sng">
                <a:solidFill>
                  <a:schemeClr val="lt1"/>
                </a:solidFill>
                <a:highlight>
                  <a:schemeClr val="dk1"/>
                </a:highlight>
                <a:latin typeface="Roboto"/>
                <a:ea typeface="Roboto"/>
                <a:cs typeface="Roboto"/>
                <a:sym typeface="Roboto"/>
              </a:rPr>
              <a:t>worshiped</a:t>
            </a:r>
            <a:endParaRPr sz="5000">
              <a:solidFill>
                <a:schemeClr val="lt1"/>
              </a:solidFill>
              <a:latin typeface="Calibri"/>
              <a:ea typeface="Calibri"/>
              <a:cs typeface="Calibri"/>
              <a:sym typeface="Calibri"/>
            </a:endParaRPr>
          </a:p>
        </p:txBody>
      </p:sp>
      <p:sp>
        <p:nvSpPr>
          <p:cNvPr id="199" name="Google Shape;199;g22a71be68c0_0_54"/>
          <p:cNvSpPr/>
          <p:nvPr/>
        </p:nvSpPr>
        <p:spPr>
          <a:xfrm>
            <a:off x="8168125" y="2989750"/>
            <a:ext cx="4023900" cy="8379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22a71be68c0_0_54"/>
          <p:cNvSpPr/>
          <p:nvPr/>
        </p:nvSpPr>
        <p:spPr>
          <a:xfrm>
            <a:off x="7523100" y="3523150"/>
            <a:ext cx="4208700" cy="9114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22a71be68c0_0_54"/>
          <p:cNvSpPr/>
          <p:nvPr/>
        </p:nvSpPr>
        <p:spPr>
          <a:xfrm>
            <a:off x="1437825" y="3523150"/>
            <a:ext cx="2117400" cy="8379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22a71be68c0_0_54"/>
          <p:cNvSpPr/>
          <p:nvPr/>
        </p:nvSpPr>
        <p:spPr>
          <a:xfrm>
            <a:off x="1437825" y="4132750"/>
            <a:ext cx="2842500" cy="7590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22a71be68c0_0_54"/>
          <p:cNvSpPr/>
          <p:nvPr/>
        </p:nvSpPr>
        <p:spPr>
          <a:xfrm>
            <a:off x="4514975" y="4056550"/>
            <a:ext cx="3849900" cy="9114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22a71be68c0_0_54"/>
          <p:cNvSpPr/>
          <p:nvPr/>
        </p:nvSpPr>
        <p:spPr>
          <a:xfrm>
            <a:off x="1437925" y="4589950"/>
            <a:ext cx="2180100" cy="911400"/>
          </a:xfrm>
          <a:prstGeom prst="flowChartConnector">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2a71be68c0_0_75"/>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211" name="Google Shape;211;g22a71be68c0_0_75"/>
          <p:cNvSpPr txBox="1"/>
          <p:nvPr/>
        </p:nvSpPr>
        <p:spPr>
          <a:xfrm>
            <a:off x="0" y="0"/>
            <a:ext cx="120678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Century Gothic"/>
              <a:buNone/>
            </a:pPr>
            <a:r>
              <a:rPr lang="en-US" sz="7700">
                <a:solidFill>
                  <a:srgbClr val="FFFFFF"/>
                </a:solidFill>
                <a:latin typeface="Century Gothic"/>
                <a:ea typeface="Century Gothic"/>
                <a:cs typeface="Century Gothic"/>
                <a:sym typeface="Century Gothic"/>
              </a:rPr>
              <a:t>Moses sees God’s Glory</a:t>
            </a:r>
            <a:endParaRPr sz="4100" b="0" i="0" u="none" strike="noStrike" cap="none">
              <a:solidFill>
                <a:srgbClr val="FFFFFF"/>
              </a:solidFill>
              <a:latin typeface="Century Gothic"/>
              <a:ea typeface="Century Gothic"/>
              <a:cs typeface="Century Gothic"/>
              <a:sym typeface="Century Gothic"/>
            </a:endParaRPr>
          </a:p>
        </p:txBody>
      </p:sp>
      <p:sp>
        <p:nvSpPr>
          <p:cNvPr id="212" name="Google Shape;212;g22a71be68c0_0_75"/>
          <p:cNvSpPr txBox="1"/>
          <p:nvPr/>
        </p:nvSpPr>
        <p:spPr>
          <a:xfrm>
            <a:off x="0" y="1371600"/>
            <a:ext cx="12067800" cy="5088600"/>
          </a:xfrm>
          <a:prstGeom prst="rect">
            <a:avLst/>
          </a:prstGeom>
          <a:noFill/>
          <a:ln>
            <a:noFill/>
          </a:ln>
        </p:spPr>
        <p:txBody>
          <a:bodyPr spcFirstLastPara="1" wrap="square" lIns="91425" tIns="91425" rIns="91425" bIns="91425" anchor="t" anchorCtr="0">
            <a:spAutoFit/>
          </a:bodyPr>
          <a:lstStyle/>
          <a:p>
            <a:pPr marL="577850" lvl="0" indent="-577850" algn="l" rtl="0">
              <a:lnSpc>
                <a:spcPct val="90000"/>
              </a:lnSpc>
              <a:spcBef>
                <a:spcPts val="0"/>
              </a:spcBef>
              <a:spcAft>
                <a:spcPts val="0"/>
              </a:spcAft>
              <a:buNone/>
            </a:pPr>
            <a:r>
              <a:rPr lang="en-US" sz="5000">
                <a:solidFill>
                  <a:schemeClr val="lt1"/>
                </a:solidFill>
                <a:latin typeface="Calibri"/>
                <a:ea typeface="Calibri"/>
                <a:cs typeface="Calibri"/>
                <a:sym typeface="Calibri"/>
              </a:rPr>
              <a:t>Exodus 34:</a:t>
            </a:r>
            <a:r>
              <a:rPr lang="en-US" sz="3800" b="1">
                <a:solidFill>
                  <a:schemeClr val="lt1"/>
                </a:solidFill>
                <a:highlight>
                  <a:schemeClr val="dk1"/>
                </a:highlight>
                <a:latin typeface="Roboto"/>
                <a:ea typeface="Roboto"/>
                <a:cs typeface="Roboto"/>
                <a:sym typeface="Roboto"/>
              </a:rPr>
              <a:t>5 </a:t>
            </a:r>
            <a:r>
              <a:rPr lang="en-US" sz="3800">
                <a:solidFill>
                  <a:schemeClr val="lt1"/>
                </a:solidFill>
                <a:highlight>
                  <a:schemeClr val="dk1"/>
                </a:highlight>
                <a:latin typeface="Roboto"/>
                <a:ea typeface="Roboto"/>
                <a:cs typeface="Roboto"/>
                <a:sym typeface="Roboto"/>
              </a:rPr>
              <a:t>Then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came down in the cloud and stood there with him and proclaimed his name,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a:t>
            </a:r>
            <a:r>
              <a:rPr lang="en-US" sz="3800" b="1">
                <a:solidFill>
                  <a:schemeClr val="lt1"/>
                </a:solidFill>
                <a:highlight>
                  <a:schemeClr val="dk1"/>
                </a:highlight>
                <a:latin typeface="Roboto"/>
                <a:ea typeface="Roboto"/>
                <a:cs typeface="Roboto"/>
                <a:sym typeface="Roboto"/>
              </a:rPr>
              <a:t>6 </a:t>
            </a:r>
            <a:r>
              <a:rPr lang="en-US" sz="3800">
                <a:solidFill>
                  <a:schemeClr val="lt1"/>
                </a:solidFill>
                <a:highlight>
                  <a:schemeClr val="dk1"/>
                </a:highlight>
                <a:latin typeface="Roboto"/>
                <a:ea typeface="Roboto"/>
                <a:cs typeface="Roboto"/>
                <a:sym typeface="Roboto"/>
              </a:rPr>
              <a:t>And he passed in front of Moses, proclaiming,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the compassionate and gracious God, slow to anger, abounding in love and faithfulness, </a:t>
            </a:r>
            <a:r>
              <a:rPr lang="en-US" sz="3800" b="1">
                <a:solidFill>
                  <a:schemeClr val="lt1"/>
                </a:solidFill>
                <a:highlight>
                  <a:schemeClr val="dk1"/>
                </a:highlight>
                <a:latin typeface="Roboto"/>
                <a:ea typeface="Roboto"/>
                <a:cs typeface="Roboto"/>
                <a:sym typeface="Roboto"/>
              </a:rPr>
              <a:t>7 </a:t>
            </a:r>
            <a:r>
              <a:rPr lang="en-US" sz="3800">
                <a:solidFill>
                  <a:schemeClr val="lt1"/>
                </a:solidFill>
                <a:highlight>
                  <a:schemeClr val="dk1"/>
                </a:highlight>
                <a:latin typeface="Roboto"/>
                <a:ea typeface="Roboto"/>
                <a:cs typeface="Roboto"/>
                <a:sym typeface="Roboto"/>
              </a:rPr>
              <a:t>maintaining love to thousands, and forgiving wickedness, rebellion and sin…</a:t>
            </a:r>
            <a:endParaRPr sz="3800">
              <a:solidFill>
                <a:schemeClr val="lt1"/>
              </a:solidFill>
              <a:highlight>
                <a:schemeClr val="dk1"/>
              </a:highlight>
              <a:latin typeface="Roboto"/>
              <a:ea typeface="Roboto"/>
              <a:cs typeface="Roboto"/>
              <a:sym typeface="Roboto"/>
            </a:endParaRPr>
          </a:p>
          <a:p>
            <a:pPr marL="577850" lvl="0" indent="-577850" algn="l" rtl="0">
              <a:lnSpc>
                <a:spcPct val="90000"/>
              </a:lnSpc>
              <a:spcBef>
                <a:spcPts val="0"/>
              </a:spcBef>
              <a:spcAft>
                <a:spcPts val="0"/>
              </a:spcAft>
              <a:buNone/>
            </a:pPr>
            <a:endParaRPr sz="3600">
              <a:solidFill>
                <a:schemeClr val="lt1"/>
              </a:solidFill>
              <a:highlight>
                <a:schemeClr val="dk1"/>
              </a:highlight>
              <a:latin typeface="Roboto"/>
              <a:ea typeface="Roboto"/>
              <a:cs typeface="Roboto"/>
              <a:sym typeface="Roboto"/>
            </a:endParaRPr>
          </a:p>
          <a:p>
            <a:pPr marL="577850" lvl="0" indent="-577850" algn="l" rtl="0">
              <a:lnSpc>
                <a:spcPct val="90000"/>
              </a:lnSpc>
              <a:spcBef>
                <a:spcPts val="0"/>
              </a:spcBef>
              <a:spcAft>
                <a:spcPts val="0"/>
              </a:spcAft>
              <a:buNone/>
            </a:pPr>
            <a:r>
              <a:rPr lang="en-US" sz="3600">
                <a:solidFill>
                  <a:schemeClr val="lt1"/>
                </a:solidFill>
                <a:highlight>
                  <a:schemeClr val="dk1"/>
                </a:highlight>
                <a:latin typeface="Roboto"/>
                <a:ea typeface="Roboto"/>
                <a:cs typeface="Roboto"/>
                <a:sym typeface="Roboto"/>
              </a:rPr>
              <a:t> </a:t>
            </a:r>
            <a:r>
              <a:rPr lang="en-US" sz="3600" b="1">
                <a:solidFill>
                  <a:schemeClr val="lt1"/>
                </a:solidFill>
                <a:highlight>
                  <a:schemeClr val="dk1"/>
                </a:highlight>
                <a:latin typeface="Roboto"/>
                <a:ea typeface="Roboto"/>
                <a:cs typeface="Roboto"/>
                <a:sym typeface="Roboto"/>
              </a:rPr>
              <a:t>8 </a:t>
            </a:r>
            <a:r>
              <a:rPr lang="en-US" sz="3600">
                <a:solidFill>
                  <a:schemeClr val="lt1"/>
                </a:solidFill>
                <a:highlight>
                  <a:schemeClr val="dk1"/>
                </a:highlight>
                <a:latin typeface="Roboto"/>
                <a:ea typeface="Roboto"/>
                <a:cs typeface="Roboto"/>
                <a:sym typeface="Roboto"/>
              </a:rPr>
              <a:t>Moses </a:t>
            </a:r>
            <a:r>
              <a:rPr lang="en-US" sz="4000">
                <a:solidFill>
                  <a:schemeClr val="lt1"/>
                </a:solidFill>
                <a:highlight>
                  <a:schemeClr val="dk1"/>
                </a:highlight>
                <a:latin typeface="Roboto"/>
                <a:ea typeface="Roboto"/>
                <a:cs typeface="Roboto"/>
                <a:sym typeface="Roboto"/>
              </a:rPr>
              <a:t>bowed to the ground </a:t>
            </a:r>
            <a:r>
              <a:rPr lang="en-US" sz="4000" u="sng">
                <a:solidFill>
                  <a:schemeClr val="lt1"/>
                </a:solidFill>
                <a:highlight>
                  <a:schemeClr val="dk1"/>
                </a:highlight>
                <a:latin typeface="Roboto"/>
                <a:ea typeface="Roboto"/>
                <a:cs typeface="Roboto"/>
                <a:sym typeface="Roboto"/>
              </a:rPr>
              <a:t>at once</a:t>
            </a:r>
            <a:r>
              <a:rPr lang="en-US" sz="4000">
                <a:solidFill>
                  <a:schemeClr val="lt1"/>
                </a:solidFill>
                <a:highlight>
                  <a:schemeClr val="dk1"/>
                </a:highlight>
                <a:latin typeface="Roboto"/>
                <a:ea typeface="Roboto"/>
                <a:cs typeface="Roboto"/>
                <a:sym typeface="Roboto"/>
              </a:rPr>
              <a:t> and </a:t>
            </a:r>
            <a:r>
              <a:rPr lang="en-US" sz="4000" u="sng">
                <a:solidFill>
                  <a:schemeClr val="lt1"/>
                </a:solidFill>
                <a:highlight>
                  <a:schemeClr val="dk1"/>
                </a:highlight>
                <a:latin typeface="Roboto"/>
                <a:ea typeface="Roboto"/>
                <a:cs typeface="Roboto"/>
                <a:sym typeface="Roboto"/>
              </a:rPr>
              <a:t>worshiped</a:t>
            </a:r>
            <a:endParaRPr sz="5000">
              <a:solidFill>
                <a:schemeClr val="lt1"/>
              </a:solidFill>
              <a:latin typeface="Calibri"/>
              <a:ea typeface="Calibri"/>
              <a:cs typeface="Calibri"/>
              <a:sym typeface="Calibri"/>
            </a:endParaRPr>
          </a:p>
        </p:txBody>
      </p:sp>
      <p:sp>
        <p:nvSpPr>
          <p:cNvPr id="213" name="Google Shape;213;g22a71be68c0_0_75"/>
          <p:cNvSpPr txBox="1"/>
          <p:nvPr/>
        </p:nvSpPr>
        <p:spPr>
          <a:xfrm>
            <a:off x="25" y="1360800"/>
            <a:ext cx="12192000" cy="56490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400" b="1">
                <a:latin typeface="Calibri"/>
                <a:ea typeface="Calibri"/>
                <a:cs typeface="Calibri"/>
                <a:sym typeface="Calibri"/>
              </a:rPr>
              <a:t>The </a:t>
            </a:r>
            <a:r>
              <a:rPr lang="en-US" sz="6400" b="1" u="sng">
                <a:latin typeface="Calibri"/>
                <a:ea typeface="Calibri"/>
                <a:cs typeface="Calibri"/>
                <a:sym typeface="Calibri"/>
              </a:rPr>
              <a:t>glory </a:t>
            </a:r>
            <a:r>
              <a:rPr lang="en-US" sz="6400" b="1">
                <a:latin typeface="Calibri"/>
                <a:ea typeface="Calibri"/>
                <a:cs typeface="Calibri"/>
                <a:sym typeface="Calibri"/>
              </a:rPr>
              <a:t>of God prompts Moses’ worship!</a:t>
            </a:r>
            <a:endParaRPr sz="6400" b="1">
              <a:latin typeface="Calibri"/>
              <a:ea typeface="Calibri"/>
              <a:cs typeface="Calibri"/>
              <a:sym typeface="Calibri"/>
            </a:endParaRPr>
          </a:p>
          <a:p>
            <a:pPr marL="0" lvl="0" indent="0" algn="l" rtl="0">
              <a:spcBef>
                <a:spcPts val="0"/>
              </a:spcBef>
              <a:spcAft>
                <a:spcPts val="0"/>
              </a:spcAft>
              <a:buNone/>
            </a:pPr>
            <a:r>
              <a:rPr lang="en-US" sz="5400" b="1">
                <a:latin typeface="Calibri"/>
                <a:ea typeface="Calibri"/>
                <a:cs typeface="Calibri"/>
                <a:sym typeface="Calibri"/>
              </a:rPr>
              <a:t>and…</a:t>
            </a:r>
            <a:endParaRPr sz="5400" b="1">
              <a:latin typeface="Calibri"/>
              <a:ea typeface="Calibri"/>
              <a:cs typeface="Calibri"/>
              <a:sym typeface="Calibri"/>
            </a:endParaRPr>
          </a:p>
          <a:p>
            <a:pPr marL="0" lvl="0" indent="0" algn="l" rtl="0">
              <a:spcBef>
                <a:spcPts val="0"/>
              </a:spcBef>
              <a:spcAft>
                <a:spcPts val="0"/>
              </a:spcAft>
              <a:buNone/>
            </a:pPr>
            <a:r>
              <a:rPr lang="en-US" sz="6400" b="1">
                <a:solidFill>
                  <a:schemeClr val="dk1"/>
                </a:solidFill>
                <a:latin typeface="Calibri"/>
                <a:ea typeface="Calibri"/>
                <a:cs typeface="Calibri"/>
                <a:sym typeface="Calibri"/>
              </a:rPr>
              <a:t>                                                         </a:t>
            </a:r>
            <a:endParaRPr sz="64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6400" b="1">
                <a:solidFill>
                  <a:schemeClr val="dk1"/>
                </a:solidFill>
                <a:latin typeface="Calibri"/>
                <a:ea typeface="Calibri"/>
                <a:cs typeface="Calibri"/>
                <a:sym typeface="Calibri"/>
              </a:rPr>
              <a:t>                  </a:t>
            </a:r>
            <a:endParaRPr sz="5700" b="1">
              <a:latin typeface="Calibri"/>
              <a:ea typeface="Calibri"/>
              <a:cs typeface="Calibri"/>
              <a:sym typeface="Calibri"/>
            </a:endParaRPr>
          </a:p>
          <a:p>
            <a:pPr marL="0" lvl="0" indent="0" algn="l" rtl="0">
              <a:spcBef>
                <a:spcPts val="0"/>
              </a:spcBef>
              <a:spcAft>
                <a:spcPts val="0"/>
              </a:spcAft>
              <a:buNone/>
            </a:pPr>
            <a:endParaRPr sz="450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2b360a82a8_1_44"/>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220" name="Google Shape;220;g22b360a82a8_1_44"/>
          <p:cNvSpPr txBox="1"/>
          <p:nvPr/>
        </p:nvSpPr>
        <p:spPr>
          <a:xfrm>
            <a:off x="0" y="0"/>
            <a:ext cx="120678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Century Gothic"/>
              <a:buNone/>
            </a:pPr>
            <a:r>
              <a:rPr lang="en-US" sz="7700">
                <a:solidFill>
                  <a:srgbClr val="FFFFFF"/>
                </a:solidFill>
                <a:latin typeface="Century Gothic"/>
                <a:ea typeface="Century Gothic"/>
                <a:cs typeface="Century Gothic"/>
                <a:sym typeface="Century Gothic"/>
              </a:rPr>
              <a:t>Moses sees God’s Glory</a:t>
            </a:r>
            <a:endParaRPr sz="4100" b="0" i="0" u="none" strike="noStrike" cap="none">
              <a:solidFill>
                <a:srgbClr val="FFFFFF"/>
              </a:solidFill>
              <a:latin typeface="Century Gothic"/>
              <a:ea typeface="Century Gothic"/>
              <a:cs typeface="Century Gothic"/>
              <a:sym typeface="Century Gothic"/>
            </a:endParaRPr>
          </a:p>
        </p:txBody>
      </p:sp>
      <p:sp>
        <p:nvSpPr>
          <p:cNvPr id="221" name="Google Shape;221;g22b360a82a8_1_44"/>
          <p:cNvSpPr txBox="1"/>
          <p:nvPr/>
        </p:nvSpPr>
        <p:spPr>
          <a:xfrm>
            <a:off x="0" y="1371600"/>
            <a:ext cx="12067800" cy="5088600"/>
          </a:xfrm>
          <a:prstGeom prst="rect">
            <a:avLst/>
          </a:prstGeom>
          <a:noFill/>
          <a:ln>
            <a:noFill/>
          </a:ln>
        </p:spPr>
        <p:txBody>
          <a:bodyPr spcFirstLastPara="1" wrap="square" lIns="91425" tIns="91425" rIns="91425" bIns="91425" anchor="t" anchorCtr="0">
            <a:spAutoFit/>
          </a:bodyPr>
          <a:lstStyle/>
          <a:p>
            <a:pPr marL="577850" lvl="0" indent="-577850" algn="l" rtl="0">
              <a:lnSpc>
                <a:spcPct val="90000"/>
              </a:lnSpc>
              <a:spcBef>
                <a:spcPts val="0"/>
              </a:spcBef>
              <a:spcAft>
                <a:spcPts val="0"/>
              </a:spcAft>
              <a:buNone/>
            </a:pPr>
            <a:r>
              <a:rPr lang="en-US" sz="5000">
                <a:solidFill>
                  <a:schemeClr val="lt1"/>
                </a:solidFill>
                <a:latin typeface="Calibri"/>
                <a:ea typeface="Calibri"/>
                <a:cs typeface="Calibri"/>
                <a:sym typeface="Calibri"/>
              </a:rPr>
              <a:t>Exodus 34:</a:t>
            </a:r>
            <a:r>
              <a:rPr lang="en-US" sz="3800" b="1">
                <a:solidFill>
                  <a:schemeClr val="lt1"/>
                </a:solidFill>
                <a:highlight>
                  <a:schemeClr val="dk1"/>
                </a:highlight>
                <a:latin typeface="Roboto"/>
                <a:ea typeface="Roboto"/>
                <a:cs typeface="Roboto"/>
                <a:sym typeface="Roboto"/>
              </a:rPr>
              <a:t>5 </a:t>
            </a:r>
            <a:r>
              <a:rPr lang="en-US" sz="3800">
                <a:solidFill>
                  <a:schemeClr val="lt1"/>
                </a:solidFill>
                <a:highlight>
                  <a:schemeClr val="dk1"/>
                </a:highlight>
                <a:latin typeface="Roboto"/>
                <a:ea typeface="Roboto"/>
                <a:cs typeface="Roboto"/>
                <a:sym typeface="Roboto"/>
              </a:rPr>
              <a:t>Then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came down in the cloud and stood there with him and proclaimed his name,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a:t>
            </a:r>
            <a:r>
              <a:rPr lang="en-US" sz="3800" b="1">
                <a:solidFill>
                  <a:schemeClr val="lt1"/>
                </a:solidFill>
                <a:highlight>
                  <a:schemeClr val="dk1"/>
                </a:highlight>
                <a:latin typeface="Roboto"/>
                <a:ea typeface="Roboto"/>
                <a:cs typeface="Roboto"/>
                <a:sym typeface="Roboto"/>
              </a:rPr>
              <a:t>6 </a:t>
            </a:r>
            <a:r>
              <a:rPr lang="en-US" sz="3800">
                <a:solidFill>
                  <a:schemeClr val="lt1"/>
                </a:solidFill>
                <a:highlight>
                  <a:schemeClr val="dk1"/>
                </a:highlight>
                <a:latin typeface="Roboto"/>
                <a:ea typeface="Roboto"/>
                <a:cs typeface="Roboto"/>
                <a:sym typeface="Roboto"/>
              </a:rPr>
              <a:t>And he passed in front of Moses, proclaiming,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the compassionate and gracious God, slow to anger, abounding in love and faithfulness, </a:t>
            </a:r>
            <a:r>
              <a:rPr lang="en-US" sz="3800" b="1">
                <a:solidFill>
                  <a:schemeClr val="lt1"/>
                </a:solidFill>
                <a:highlight>
                  <a:schemeClr val="dk1"/>
                </a:highlight>
                <a:latin typeface="Roboto"/>
                <a:ea typeface="Roboto"/>
                <a:cs typeface="Roboto"/>
                <a:sym typeface="Roboto"/>
              </a:rPr>
              <a:t>7 </a:t>
            </a:r>
            <a:r>
              <a:rPr lang="en-US" sz="3800">
                <a:solidFill>
                  <a:schemeClr val="lt1"/>
                </a:solidFill>
                <a:highlight>
                  <a:schemeClr val="dk1"/>
                </a:highlight>
                <a:latin typeface="Roboto"/>
                <a:ea typeface="Roboto"/>
                <a:cs typeface="Roboto"/>
                <a:sym typeface="Roboto"/>
              </a:rPr>
              <a:t>maintaining love to thousands, and forgiving wickedness, rebellion and sin…</a:t>
            </a:r>
            <a:endParaRPr sz="3800">
              <a:solidFill>
                <a:schemeClr val="lt1"/>
              </a:solidFill>
              <a:highlight>
                <a:schemeClr val="dk1"/>
              </a:highlight>
              <a:latin typeface="Roboto"/>
              <a:ea typeface="Roboto"/>
              <a:cs typeface="Roboto"/>
              <a:sym typeface="Roboto"/>
            </a:endParaRPr>
          </a:p>
          <a:p>
            <a:pPr marL="577850" lvl="0" indent="-577850" algn="l" rtl="0">
              <a:lnSpc>
                <a:spcPct val="90000"/>
              </a:lnSpc>
              <a:spcBef>
                <a:spcPts val="0"/>
              </a:spcBef>
              <a:spcAft>
                <a:spcPts val="0"/>
              </a:spcAft>
              <a:buNone/>
            </a:pPr>
            <a:endParaRPr sz="3600">
              <a:solidFill>
                <a:schemeClr val="lt1"/>
              </a:solidFill>
              <a:highlight>
                <a:schemeClr val="dk1"/>
              </a:highlight>
              <a:latin typeface="Roboto"/>
              <a:ea typeface="Roboto"/>
              <a:cs typeface="Roboto"/>
              <a:sym typeface="Roboto"/>
            </a:endParaRPr>
          </a:p>
          <a:p>
            <a:pPr marL="577850" lvl="0" indent="-577850" algn="l" rtl="0">
              <a:lnSpc>
                <a:spcPct val="90000"/>
              </a:lnSpc>
              <a:spcBef>
                <a:spcPts val="0"/>
              </a:spcBef>
              <a:spcAft>
                <a:spcPts val="0"/>
              </a:spcAft>
              <a:buNone/>
            </a:pPr>
            <a:r>
              <a:rPr lang="en-US" sz="3600">
                <a:solidFill>
                  <a:schemeClr val="lt1"/>
                </a:solidFill>
                <a:highlight>
                  <a:schemeClr val="dk1"/>
                </a:highlight>
                <a:latin typeface="Roboto"/>
                <a:ea typeface="Roboto"/>
                <a:cs typeface="Roboto"/>
                <a:sym typeface="Roboto"/>
              </a:rPr>
              <a:t> </a:t>
            </a:r>
            <a:r>
              <a:rPr lang="en-US" sz="3600" b="1">
                <a:solidFill>
                  <a:schemeClr val="lt1"/>
                </a:solidFill>
                <a:highlight>
                  <a:schemeClr val="dk1"/>
                </a:highlight>
                <a:latin typeface="Roboto"/>
                <a:ea typeface="Roboto"/>
                <a:cs typeface="Roboto"/>
                <a:sym typeface="Roboto"/>
              </a:rPr>
              <a:t>8 </a:t>
            </a:r>
            <a:r>
              <a:rPr lang="en-US" sz="3600">
                <a:solidFill>
                  <a:schemeClr val="lt1"/>
                </a:solidFill>
                <a:highlight>
                  <a:schemeClr val="dk1"/>
                </a:highlight>
                <a:latin typeface="Roboto"/>
                <a:ea typeface="Roboto"/>
                <a:cs typeface="Roboto"/>
                <a:sym typeface="Roboto"/>
              </a:rPr>
              <a:t>Moses </a:t>
            </a:r>
            <a:r>
              <a:rPr lang="en-US" sz="4000">
                <a:solidFill>
                  <a:schemeClr val="lt1"/>
                </a:solidFill>
                <a:highlight>
                  <a:schemeClr val="dk1"/>
                </a:highlight>
                <a:latin typeface="Roboto"/>
                <a:ea typeface="Roboto"/>
                <a:cs typeface="Roboto"/>
                <a:sym typeface="Roboto"/>
              </a:rPr>
              <a:t>bowed to the ground </a:t>
            </a:r>
            <a:r>
              <a:rPr lang="en-US" sz="4000" u="sng">
                <a:solidFill>
                  <a:schemeClr val="lt1"/>
                </a:solidFill>
                <a:highlight>
                  <a:schemeClr val="dk1"/>
                </a:highlight>
                <a:latin typeface="Roboto"/>
                <a:ea typeface="Roboto"/>
                <a:cs typeface="Roboto"/>
                <a:sym typeface="Roboto"/>
              </a:rPr>
              <a:t>at once</a:t>
            </a:r>
            <a:r>
              <a:rPr lang="en-US" sz="4000">
                <a:solidFill>
                  <a:schemeClr val="lt1"/>
                </a:solidFill>
                <a:highlight>
                  <a:schemeClr val="dk1"/>
                </a:highlight>
                <a:latin typeface="Roboto"/>
                <a:ea typeface="Roboto"/>
                <a:cs typeface="Roboto"/>
                <a:sym typeface="Roboto"/>
              </a:rPr>
              <a:t> and </a:t>
            </a:r>
            <a:r>
              <a:rPr lang="en-US" sz="4000" u="sng">
                <a:solidFill>
                  <a:schemeClr val="lt1"/>
                </a:solidFill>
                <a:highlight>
                  <a:schemeClr val="dk1"/>
                </a:highlight>
                <a:latin typeface="Roboto"/>
                <a:ea typeface="Roboto"/>
                <a:cs typeface="Roboto"/>
                <a:sym typeface="Roboto"/>
              </a:rPr>
              <a:t>worshiped</a:t>
            </a:r>
            <a:endParaRPr sz="5000">
              <a:solidFill>
                <a:schemeClr val="lt1"/>
              </a:solidFill>
              <a:latin typeface="Calibri"/>
              <a:ea typeface="Calibri"/>
              <a:cs typeface="Calibri"/>
              <a:sym typeface="Calibri"/>
            </a:endParaRPr>
          </a:p>
        </p:txBody>
      </p:sp>
      <p:sp>
        <p:nvSpPr>
          <p:cNvPr id="222" name="Google Shape;222;g22b360a82a8_1_44"/>
          <p:cNvSpPr txBox="1"/>
          <p:nvPr/>
        </p:nvSpPr>
        <p:spPr>
          <a:xfrm>
            <a:off x="25" y="1360800"/>
            <a:ext cx="12192000" cy="56490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400" b="1">
                <a:latin typeface="Calibri"/>
                <a:ea typeface="Calibri"/>
                <a:cs typeface="Calibri"/>
                <a:sym typeface="Calibri"/>
              </a:rPr>
              <a:t>The </a:t>
            </a:r>
            <a:r>
              <a:rPr lang="en-US" sz="6400" b="1" u="sng">
                <a:latin typeface="Calibri"/>
                <a:ea typeface="Calibri"/>
                <a:cs typeface="Calibri"/>
                <a:sym typeface="Calibri"/>
              </a:rPr>
              <a:t>glory </a:t>
            </a:r>
            <a:r>
              <a:rPr lang="en-US" sz="6400" b="1">
                <a:latin typeface="Calibri"/>
                <a:ea typeface="Calibri"/>
                <a:cs typeface="Calibri"/>
                <a:sym typeface="Calibri"/>
              </a:rPr>
              <a:t>of God prompts Moses’ worship!</a:t>
            </a:r>
            <a:endParaRPr sz="6400" b="1">
              <a:latin typeface="Calibri"/>
              <a:ea typeface="Calibri"/>
              <a:cs typeface="Calibri"/>
              <a:sym typeface="Calibri"/>
            </a:endParaRPr>
          </a:p>
          <a:p>
            <a:pPr marL="0" lvl="0" indent="0" algn="l" rtl="0">
              <a:spcBef>
                <a:spcPts val="0"/>
              </a:spcBef>
              <a:spcAft>
                <a:spcPts val="0"/>
              </a:spcAft>
              <a:buNone/>
            </a:pPr>
            <a:r>
              <a:rPr lang="en-US" sz="5400" b="1">
                <a:latin typeface="Calibri"/>
                <a:ea typeface="Calibri"/>
                <a:cs typeface="Calibri"/>
                <a:sym typeface="Calibri"/>
              </a:rPr>
              <a:t>and…</a:t>
            </a:r>
            <a:endParaRPr sz="5400" b="1">
              <a:latin typeface="Calibri"/>
              <a:ea typeface="Calibri"/>
              <a:cs typeface="Calibri"/>
              <a:sym typeface="Calibri"/>
            </a:endParaRPr>
          </a:p>
          <a:p>
            <a:pPr marL="0" lvl="0" indent="0" algn="l" rtl="0">
              <a:spcBef>
                <a:spcPts val="0"/>
              </a:spcBef>
              <a:spcAft>
                <a:spcPts val="0"/>
              </a:spcAft>
              <a:buNone/>
            </a:pPr>
            <a:r>
              <a:rPr lang="en-US" sz="6400" b="1">
                <a:solidFill>
                  <a:schemeClr val="dk1"/>
                </a:solidFill>
                <a:latin typeface="Calibri"/>
                <a:ea typeface="Calibri"/>
                <a:cs typeface="Calibri"/>
                <a:sym typeface="Calibri"/>
              </a:rPr>
              <a:t>The </a:t>
            </a:r>
            <a:r>
              <a:rPr lang="en-US" sz="6400" b="1" u="sng">
                <a:solidFill>
                  <a:schemeClr val="dk1"/>
                </a:solidFill>
                <a:latin typeface="Calibri"/>
                <a:ea typeface="Calibri"/>
                <a:cs typeface="Calibri"/>
                <a:sym typeface="Calibri"/>
              </a:rPr>
              <a:t>goodness </a:t>
            </a:r>
            <a:r>
              <a:rPr lang="en-US" sz="6400" b="1">
                <a:solidFill>
                  <a:schemeClr val="dk1"/>
                </a:solidFill>
                <a:latin typeface="Calibri"/>
                <a:ea typeface="Calibri"/>
                <a:cs typeface="Calibri"/>
                <a:sym typeface="Calibri"/>
              </a:rPr>
              <a:t>of God prompts worship!</a:t>
            </a:r>
            <a:endParaRPr sz="5700" b="1">
              <a:latin typeface="Calibri"/>
              <a:ea typeface="Calibri"/>
              <a:cs typeface="Calibri"/>
              <a:sym typeface="Calibri"/>
            </a:endParaRPr>
          </a:p>
          <a:p>
            <a:pPr marL="0" lvl="0" indent="0" algn="l" rtl="0">
              <a:spcBef>
                <a:spcPts val="0"/>
              </a:spcBef>
              <a:spcAft>
                <a:spcPts val="0"/>
              </a:spcAft>
              <a:buNone/>
            </a:pPr>
            <a:endParaRPr sz="45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264d4d3bc2_0_95"/>
          <p:cNvSpPr txBox="1"/>
          <p:nvPr/>
        </p:nvSpPr>
        <p:spPr>
          <a:xfrm>
            <a:off x="228600" y="5"/>
            <a:ext cx="10972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Century Gothic"/>
              <a:buNone/>
            </a:pPr>
            <a:endParaRPr sz="4400" b="0" i="0" u="none" strike="noStrike" cap="none">
              <a:solidFill>
                <a:srgbClr val="FFFFFF"/>
              </a:solidFill>
              <a:latin typeface="Century Gothic"/>
              <a:ea typeface="Century Gothic"/>
              <a:cs typeface="Century Gothic"/>
              <a:sym typeface="Century Gothic"/>
            </a:endParaRPr>
          </a:p>
        </p:txBody>
      </p:sp>
      <p:sp>
        <p:nvSpPr>
          <p:cNvPr id="237" name="Google Shape;237;g2264d4d3bc2_0_95"/>
          <p:cNvSpPr txBox="1"/>
          <p:nvPr/>
        </p:nvSpPr>
        <p:spPr>
          <a:xfrm>
            <a:off x="392325" y="2178595"/>
            <a:ext cx="11506500" cy="5010300"/>
          </a:xfrm>
          <a:prstGeom prst="rect">
            <a:avLst/>
          </a:prstGeom>
          <a:no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Disciples?     </a:t>
            </a: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Matthew 14:33 </a:t>
            </a:r>
            <a:r>
              <a:rPr lang="en-US" sz="4100">
                <a:solidFill>
                  <a:schemeClr val="lt1"/>
                </a:solidFill>
                <a:highlight>
                  <a:schemeClr val="dk1"/>
                </a:highlight>
                <a:latin typeface="Roboto"/>
                <a:ea typeface="Roboto"/>
                <a:cs typeface="Roboto"/>
                <a:sym typeface="Roboto"/>
              </a:rPr>
              <a:t>Then those who were in the boat </a:t>
            </a:r>
            <a:r>
              <a:rPr lang="en-US" sz="4100" u="sng">
                <a:solidFill>
                  <a:schemeClr val="lt1"/>
                </a:solidFill>
                <a:highlight>
                  <a:schemeClr val="dk1"/>
                </a:highlight>
                <a:latin typeface="Roboto"/>
                <a:ea typeface="Roboto"/>
                <a:cs typeface="Roboto"/>
                <a:sym typeface="Roboto"/>
              </a:rPr>
              <a:t>worshiped him</a:t>
            </a:r>
            <a:r>
              <a:rPr lang="en-US" sz="4100">
                <a:solidFill>
                  <a:schemeClr val="lt1"/>
                </a:solidFill>
                <a:highlight>
                  <a:schemeClr val="dk1"/>
                </a:highlight>
                <a:latin typeface="Roboto"/>
                <a:ea typeface="Roboto"/>
                <a:cs typeface="Roboto"/>
                <a:sym typeface="Roboto"/>
              </a:rPr>
              <a:t>, saying, “Truly you are the Son of God.”</a:t>
            </a:r>
            <a:endParaRPr sz="6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p:txBody>
      </p:sp>
      <p:sp>
        <p:nvSpPr>
          <p:cNvPr id="238" name="Google Shape;238;g2264d4d3bc2_0_95"/>
          <p:cNvSpPr txBox="1"/>
          <p:nvPr/>
        </p:nvSpPr>
        <p:spPr>
          <a:xfrm>
            <a:off x="418591" y="3718384"/>
            <a:ext cx="11506500" cy="286200"/>
          </a:xfrm>
          <a:prstGeom prst="rect">
            <a:avLst/>
          </a:prstGeom>
          <a:no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2a71be68c0_0_22"/>
          <p:cNvSpPr txBox="1"/>
          <p:nvPr/>
        </p:nvSpPr>
        <p:spPr>
          <a:xfrm>
            <a:off x="228600" y="5"/>
            <a:ext cx="10972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Century Gothic"/>
              <a:buNone/>
            </a:pPr>
            <a:endParaRPr sz="4400" b="0" i="0" u="none" strike="noStrike" cap="none">
              <a:solidFill>
                <a:srgbClr val="FFFFFF"/>
              </a:solidFill>
              <a:latin typeface="Century Gothic"/>
              <a:ea typeface="Century Gothic"/>
              <a:cs typeface="Century Gothic"/>
              <a:sym typeface="Century Gothic"/>
            </a:endParaRPr>
          </a:p>
        </p:txBody>
      </p:sp>
      <p:sp>
        <p:nvSpPr>
          <p:cNvPr id="245" name="Google Shape;245;g22a71be68c0_0_22"/>
          <p:cNvSpPr txBox="1"/>
          <p:nvPr/>
        </p:nvSpPr>
        <p:spPr>
          <a:xfrm>
            <a:off x="392325" y="2178595"/>
            <a:ext cx="11506500" cy="5010300"/>
          </a:xfrm>
          <a:prstGeom prst="rect">
            <a:avLst/>
          </a:prstGeom>
          <a:no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Disciples?    Salvation prompts worship.</a:t>
            </a: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Matthew 14:33 </a:t>
            </a:r>
            <a:r>
              <a:rPr lang="en-US" sz="4100">
                <a:solidFill>
                  <a:schemeClr val="lt1"/>
                </a:solidFill>
                <a:highlight>
                  <a:schemeClr val="dk1"/>
                </a:highlight>
                <a:latin typeface="Roboto"/>
                <a:ea typeface="Roboto"/>
                <a:cs typeface="Roboto"/>
                <a:sym typeface="Roboto"/>
              </a:rPr>
              <a:t>Then those who were in the boat </a:t>
            </a:r>
            <a:r>
              <a:rPr lang="en-US" sz="4100" u="sng">
                <a:solidFill>
                  <a:schemeClr val="lt1"/>
                </a:solidFill>
                <a:highlight>
                  <a:schemeClr val="dk1"/>
                </a:highlight>
                <a:latin typeface="Roboto"/>
                <a:ea typeface="Roboto"/>
                <a:cs typeface="Roboto"/>
                <a:sym typeface="Roboto"/>
              </a:rPr>
              <a:t>worshiped him</a:t>
            </a:r>
            <a:r>
              <a:rPr lang="en-US" sz="4100">
                <a:solidFill>
                  <a:schemeClr val="lt1"/>
                </a:solidFill>
                <a:highlight>
                  <a:schemeClr val="dk1"/>
                </a:highlight>
                <a:latin typeface="Roboto"/>
                <a:ea typeface="Roboto"/>
                <a:cs typeface="Roboto"/>
                <a:sym typeface="Roboto"/>
              </a:rPr>
              <a:t>, saying, “Truly you are the Son of God.”</a:t>
            </a:r>
            <a:endParaRPr sz="6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p:txBody>
      </p:sp>
      <p:sp>
        <p:nvSpPr>
          <p:cNvPr id="246" name="Google Shape;246;g22a71be68c0_0_22"/>
          <p:cNvSpPr txBox="1"/>
          <p:nvPr/>
        </p:nvSpPr>
        <p:spPr>
          <a:xfrm>
            <a:off x="418591" y="3718384"/>
            <a:ext cx="11506500" cy="286200"/>
          </a:xfrm>
          <a:prstGeom prst="rect">
            <a:avLst/>
          </a:prstGeom>
          <a:no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endParaRPr/>
          </a:p>
        </p:txBody>
      </p:sp>
      <p:sp>
        <p:nvSpPr>
          <p:cNvPr id="247" name="Google Shape;247;g22a71be68c0_0_22"/>
          <p:cNvSpPr txBox="1"/>
          <p:nvPr/>
        </p:nvSpPr>
        <p:spPr>
          <a:xfrm>
            <a:off x="3582625" y="933850"/>
            <a:ext cx="8406900" cy="2154900"/>
          </a:xfrm>
          <a:prstGeom prst="rect">
            <a:avLst/>
          </a:prstGeom>
          <a:solidFill>
            <a:srgbClr val="0000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400" b="1">
                <a:latin typeface="Calibri"/>
                <a:ea typeface="Calibri"/>
                <a:cs typeface="Calibri"/>
                <a:sym typeface="Calibri"/>
              </a:rPr>
              <a:t>Salvation prompts worship!</a:t>
            </a:r>
            <a:endParaRPr sz="64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245">
                                            <p:txEl>
                                              <p:pRg st="1" end="1"/>
                                            </p:txEl>
                                          </p:spTgt>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245">
                                            <p:txEl>
                                              <p:pRg st="2" end="2"/>
                                            </p:txEl>
                                          </p:spTgt>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245">
                                            <p:txEl>
                                              <p:pRg st="3" end="3"/>
                                            </p:txEl>
                                          </p:spTgt>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245">
                                            <p:txEl>
                                              <p:pRg st="4" end="4"/>
                                            </p:txEl>
                                          </p:spTgt>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245">
                                            <p:txEl>
                                              <p:pRg st="5" end="5"/>
                                            </p:txEl>
                                          </p:spTgt>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264d4d3bc2_0_166"/>
          <p:cNvSpPr txBox="1"/>
          <p:nvPr/>
        </p:nvSpPr>
        <p:spPr>
          <a:xfrm>
            <a:off x="228600" y="5"/>
            <a:ext cx="10972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Century Gothic"/>
              <a:buNone/>
            </a:pPr>
            <a:endParaRPr sz="4400" b="0" i="0" u="none" strike="noStrike" cap="none">
              <a:solidFill>
                <a:srgbClr val="FFFFFF"/>
              </a:solidFill>
              <a:latin typeface="Century Gothic"/>
              <a:ea typeface="Century Gothic"/>
              <a:cs typeface="Century Gothic"/>
              <a:sym typeface="Century Gothic"/>
            </a:endParaRPr>
          </a:p>
        </p:txBody>
      </p:sp>
      <p:sp>
        <p:nvSpPr>
          <p:cNvPr id="254" name="Google Shape;254;g2264d4d3bc2_0_166"/>
          <p:cNvSpPr txBox="1"/>
          <p:nvPr/>
        </p:nvSpPr>
        <p:spPr>
          <a:xfrm>
            <a:off x="228600" y="252775"/>
            <a:ext cx="11346600" cy="8454000"/>
          </a:xfrm>
          <a:prstGeom prst="rect">
            <a:avLst/>
          </a:prstGeom>
          <a:no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Job?     </a:t>
            </a: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4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Chapter 1:</a:t>
            </a:r>
            <a:r>
              <a:rPr lang="en-US" sz="3800" b="1">
                <a:solidFill>
                  <a:schemeClr val="lt1"/>
                </a:solidFill>
                <a:highlight>
                  <a:schemeClr val="dk1"/>
                </a:highlight>
                <a:latin typeface="Roboto"/>
                <a:ea typeface="Roboto"/>
                <a:cs typeface="Roboto"/>
                <a:sym typeface="Roboto"/>
              </a:rPr>
              <a:t>20 </a:t>
            </a:r>
            <a:r>
              <a:rPr lang="en-US" sz="3800">
                <a:solidFill>
                  <a:schemeClr val="lt1"/>
                </a:solidFill>
                <a:highlight>
                  <a:schemeClr val="dk1"/>
                </a:highlight>
                <a:latin typeface="Roboto"/>
                <a:ea typeface="Roboto"/>
                <a:cs typeface="Roboto"/>
                <a:sym typeface="Roboto"/>
              </a:rPr>
              <a:t> </a:t>
            </a:r>
            <a:r>
              <a:rPr lang="en-US" sz="4100">
                <a:solidFill>
                  <a:schemeClr val="lt1"/>
                </a:solidFill>
                <a:highlight>
                  <a:schemeClr val="dk1"/>
                </a:highlight>
                <a:latin typeface="Roboto"/>
                <a:ea typeface="Roboto"/>
                <a:cs typeface="Roboto"/>
                <a:sym typeface="Roboto"/>
              </a:rPr>
              <a:t>Job got up and tore his robe and shaved his head. </a:t>
            </a:r>
            <a:r>
              <a:rPr lang="en-US" sz="4100" u="sng">
                <a:solidFill>
                  <a:schemeClr val="lt1"/>
                </a:solidFill>
                <a:highlight>
                  <a:schemeClr val="dk1"/>
                </a:highlight>
                <a:latin typeface="Roboto"/>
                <a:ea typeface="Roboto"/>
                <a:cs typeface="Roboto"/>
                <a:sym typeface="Roboto"/>
              </a:rPr>
              <a:t>Then he fell to the ground in worship</a:t>
            </a:r>
            <a:r>
              <a:rPr lang="en-US" sz="4100">
                <a:solidFill>
                  <a:schemeClr val="lt1"/>
                </a:solidFill>
                <a:highlight>
                  <a:schemeClr val="dk1"/>
                </a:highlight>
                <a:latin typeface="Roboto"/>
                <a:ea typeface="Roboto"/>
                <a:cs typeface="Roboto"/>
                <a:sym typeface="Roboto"/>
              </a:rPr>
              <a:t> </a:t>
            </a:r>
            <a:r>
              <a:rPr lang="en-US" sz="3000">
                <a:solidFill>
                  <a:schemeClr val="lt1"/>
                </a:solidFill>
                <a:highlight>
                  <a:schemeClr val="dk1"/>
                </a:highlight>
                <a:latin typeface="Roboto"/>
                <a:ea typeface="Roboto"/>
                <a:cs typeface="Roboto"/>
                <a:sym typeface="Roboto"/>
              </a:rPr>
              <a:t>21</a:t>
            </a:r>
            <a:r>
              <a:rPr lang="en-US" sz="4100" b="1">
                <a:solidFill>
                  <a:schemeClr val="lt1"/>
                </a:solidFill>
                <a:highlight>
                  <a:schemeClr val="dk1"/>
                </a:highlight>
                <a:latin typeface="Roboto"/>
                <a:ea typeface="Roboto"/>
                <a:cs typeface="Roboto"/>
                <a:sym typeface="Roboto"/>
              </a:rPr>
              <a:t> </a:t>
            </a:r>
            <a:r>
              <a:rPr lang="en-US" sz="4100">
                <a:solidFill>
                  <a:schemeClr val="lt1"/>
                </a:solidFill>
                <a:highlight>
                  <a:schemeClr val="dk1"/>
                </a:highlight>
                <a:latin typeface="Roboto"/>
                <a:ea typeface="Roboto"/>
                <a:cs typeface="Roboto"/>
                <a:sym typeface="Roboto"/>
              </a:rPr>
              <a:t>and said:</a:t>
            </a:r>
            <a:endParaRPr sz="4100">
              <a:solidFill>
                <a:schemeClr val="lt1"/>
              </a:solidFill>
              <a:highlight>
                <a:schemeClr val="dk1"/>
              </a:highlight>
              <a:latin typeface="Roboto"/>
              <a:ea typeface="Roboto"/>
              <a:cs typeface="Roboto"/>
              <a:sym typeface="Roboto"/>
            </a:endParaRPr>
          </a:p>
          <a:p>
            <a:pPr marL="508000" lvl="0" indent="0" algn="l" rtl="0">
              <a:lnSpc>
                <a:spcPct val="115000"/>
              </a:lnSpc>
              <a:spcBef>
                <a:spcPts val="1100"/>
              </a:spcBef>
              <a:spcAft>
                <a:spcPts val="0"/>
              </a:spcAft>
              <a:buSzPts val="1100"/>
              <a:buNone/>
            </a:pPr>
            <a:r>
              <a:rPr lang="en-US" sz="3800">
                <a:solidFill>
                  <a:schemeClr val="lt1"/>
                </a:solidFill>
                <a:highlight>
                  <a:schemeClr val="dk1"/>
                </a:highlight>
                <a:latin typeface="Roboto"/>
                <a:ea typeface="Roboto"/>
                <a:cs typeface="Roboto"/>
                <a:sym typeface="Roboto"/>
              </a:rPr>
              <a:t>“Naked I came from my mother’s womb,</a:t>
            </a:r>
            <a:br>
              <a:rPr lang="en-US" sz="3800">
                <a:solidFill>
                  <a:schemeClr val="lt1"/>
                </a:solidFill>
                <a:highlight>
                  <a:schemeClr val="dk1"/>
                </a:highlight>
                <a:latin typeface="Roboto"/>
                <a:ea typeface="Roboto"/>
                <a:cs typeface="Roboto"/>
                <a:sym typeface="Roboto"/>
              </a:rPr>
            </a:br>
            <a:r>
              <a:rPr lang="en-US" sz="3100">
                <a:solidFill>
                  <a:schemeClr val="lt1"/>
                </a:solidFill>
                <a:highlight>
                  <a:schemeClr val="dk1"/>
                </a:highlight>
                <a:latin typeface="Courier New"/>
                <a:ea typeface="Courier New"/>
                <a:cs typeface="Courier New"/>
                <a:sym typeface="Courier New"/>
              </a:rPr>
              <a:t>    </a:t>
            </a:r>
            <a:r>
              <a:rPr lang="en-US" sz="3800">
                <a:solidFill>
                  <a:schemeClr val="lt1"/>
                </a:solidFill>
                <a:highlight>
                  <a:schemeClr val="dk1"/>
                </a:highlight>
                <a:latin typeface="Roboto"/>
                <a:ea typeface="Roboto"/>
                <a:cs typeface="Roboto"/>
                <a:sym typeface="Roboto"/>
              </a:rPr>
              <a:t>and naked I will depart.</a:t>
            </a:r>
            <a:r>
              <a:rPr lang="en-US" sz="3350">
                <a:solidFill>
                  <a:schemeClr val="lt1"/>
                </a:solidFill>
                <a:highlight>
                  <a:schemeClr val="dk1"/>
                </a:highlight>
                <a:latin typeface="Roboto"/>
                <a:ea typeface="Roboto"/>
                <a:cs typeface="Roboto"/>
                <a:sym typeface="Roboto"/>
              </a:rPr>
              <a:t/>
            </a:r>
            <a:br>
              <a:rPr lang="en-US" sz="3350">
                <a:solidFill>
                  <a:schemeClr val="lt1"/>
                </a:solidFill>
                <a:highlight>
                  <a:schemeClr val="dk1"/>
                </a:highlight>
                <a:latin typeface="Roboto"/>
                <a:ea typeface="Roboto"/>
                <a:cs typeface="Roboto"/>
                <a:sym typeface="Roboto"/>
              </a:rPr>
            </a:br>
            <a:r>
              <a:rPr lang="en-US" sz="3800">
                <a:solidFill>
                  <a:schemeClr val="lt1"/>
                </a:solidFill>
                <a:highlight>
                  <a:schemeClr val="dk1"/>
                </a:highlight>
                <a:latin typeface="Roboto"/>
                <a:ea typeface="Roboto"/>
                <a:cs typeface="Roboto"/>
                <a:sym typeface="Roboto"/>
              </a:rPr>
              <a:t>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gave and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has taken away;</a:t>
            </a:r>
            <a:br>
              <a:rPr lang="en-US" sz="3800">
                <a:solidFill>
                  <a:schemeClr val="lt1"/>
                </a:solidFill>
                <a:highlight>
                  <a:schemeClr val="dk1"/>
                </a:highlight>
                <a:latin typeface="Roboto"/>
                <a:ea typeface="Roboto"/>
                <a:cs typeface="Roboto"/>
                <a:sym typeface="Roboto"/>
              </a:rPr>
            </a:br>
            <a:r>
              <a:rPr lang="en-US" sz="3100">
                <a:solidFill>
                  <a:schemeClr val="lt1"/>
                </a:solidFill>
                <a:highlight>
                  <a:schemeClr val="dk1"/>
                </a:highlight>
                <a:latin typeface="Courier New"/>
                <a:ea typeface="Courier New"/>
                <a:cs typeface="Courier New"/>
                <a:sym typeface="Courier New"/>
              </a:rPr>
              <a:t>    </a:t>
            </a:r>
            <a:r>
              <a:rPr lang="en-US" sz="3800">
                <a:solidFill>
                  <a:schemeClr val="lt1"/>
                </a:solidFill>
                <a:highlight>
                  <a:schemeClr val="dk1"/>
                </a:highlight>
                <a:latin typeface="Roboto"/>
                <a:ea typeface="Roboto"/>
                <a:cs typeface="Roboto"/>
                <a:sym typeface="Roboto"/>
              </a:rPr>
              <a:t>may the name of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be praised.”</a:t>
            </a:r>
            <a:endParaRPr sz="3800">
              <a:solidFill>
                <a:schemeClr val="lt1"/>
              </a:solidFill>
              <a:highlight>
                <a:schemeClr val="dk1"/>
              </a:highlight>
              <a:latin typeface="Roboto"/>
              <a:ea typeface="Roboto"/>
              <a:cs typeface="Roboto"/>
              <a:sym typeface="Roboto"/>
            </a:endParaRPr>
          </a:p>
          <a:p>
            <a:pPr marL="12700" marR="0" lvl="3" indent="0" algn="l" rtl="0">
              <a:lnSpc>
                <a:spcPct val="90000"/>
              </a:lnSpc>
              <a:spcBef>
                <a:spcPts val="1100"/>
              </a:spcBef>
              <a:spcAft>
                <a:spcPts val="0"/>
              </a:spcAft>
              <a:buNone/>
            </a:pP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254">
                                            <p:txEl>
                                              <p:pRg st="1" end="1"/>
                                            </p:txEl>
                                          </p:spTgt>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254">
                                            <p:txEl>
                                              <p:pRg st="2" end="2"/>
                                            </p:txEl>
                                          </p:spTgt>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254">
                                            <p:txEl>
                                              <p:pRg st="3" end="3"/>
                                            </p:txEl>
                                          </p:spTgt>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254">
                                            <p:txEl>
                                              <p:pRg st="4" end="4"/>
                                            </p:txEl>
                                          </p:spTgt>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254">
                                            <p:txEl>
                                              <p:pRg st="5" end="5"/>
                                            </p:txEl>
                                          </p:spTgt>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254">
                                            <p:txEl>
                                              <p:pRg st="6" end="6"/>
                                            </p:txEl>
                                          </p:spTgt>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0"/>
                                  </p:stCondLst>
                                  <p:childTnLst>
                                    <p:set>
                                      <p:cBhvr>
                                        <p:cTn id="27" dur="1" fill="hold">
                                          <p:stCondLst>
                                            <p:cond delay="0"/>
                                          </p:stCondLst>
                                        </p:cTn>
                                        <p:tgtEl>
                                          <p:spTgt spid="2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2b360a82a8_1_0"/>
          <p:cNvSpPr txBox="1">
            <a:spLocks noGrp="1"/>
          </p:cNvSpPr>
          <p:nvPr>
            <p:ph type="ctrTitle"/>
          </p:nvPr>
        </p:nvSpPr>
        <p:spPr>
          <a:xfrm>
            <a:off x="1257299" y="2327564"/>
            <a:ext cx="9677400" cy="2387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12500">
                <a:solidFill>
                  <a:schemeClr val="lt1"/>
                </a:solidFill>
                <a:latin typeface="Century Gothic"/>
                <a:ea typeface="Century Gothic"/>
                <a:cs typeface="Century Gothic"/>
                <a:sym typeface="Century Gothic"/>
              </a:rPr>
              <a:t>Worship</a:t>
            </a:r>
            <a:endParaRPr/>
          </a:p>
        </p:txBody>
      </p:sp>
      <p:sp>
        <p:nvSpPr>
          <p:cNvPr id="97" name="Google Shape;97;g22b360a82a8_1_0"/>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8" name="Google Shape;98;g22b360a82a8_1_0"/>
          <p:cNvSpPr txBox="1"/>
          <p:nvPr/>
        </p:nvSpPr>
        <p:spPr>
          <a:xfrm>
            <a:off x="0" y="295300"/>
            <a:ext cx="60960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lt1"/>
                </a:solidFill>
                <a:highlight>
                  <a:schemeClr val="dk1"/>
                </a:highlight>
                <a:latin typeface="Calibri"/>
                <a:ea typeface="Calibri"/>
                <a:cs typeface="Calibri"/>
                <a:sym typeface="Calibri"/>
              </a:rPr>
              <a:t>Service to God </a:t>
            </a:r>
            <a:endParaRPr sz="4000">
              <a:solidFill>
                <a:schemeClr val="lt1"/>
              </a:solidFill>
              <a:highlight>
                <a:schemeClr val="dk1"/>
              </a:highlight>
              <a:latin typeface="Calibri"/>
              <a:ea typeface="Calibri"/>
              <a:cs typeface="Calibri"/>
              <a:sym typeface="Calibri"/>
            </a:endParaRPr>
          </a:p>
          <a:p>
            <a:pPr marL="0" lvl="0" indent="0" algn="l" rtl="0">
              <a:spcBef>
                <a:spcPts val="0"/>
              </a:spcBef>
              <a:spcAft>
                <a:spcPts val="0"/>
              </a:spcAft>
              <a:buNone/>
            </a:pPr>
            <a:r>
              <a:rPr lang="en-US" sz="4000">
                <a:solidFill>
                  <a:schemeClr val="lt1"/>
                </a:solidFill>
                <a:highlight>
                  <a:schemeClr val="dk1"/>
                </a:highlight>
                <a:latin typeface="Calibri"/>
                <a:ea typeface="Calibri"/>
                <a:cs typeface="Calibri"/>
                <a:sym typeface="Calibri"/>
              </a:rPr>
              <a:t>Sacrifice to / for God</a:t>
            </a:r>
            <a:endParaRPr sz="4000">
              <a:solidFill>
                <a:schemeClr val="lt1"/>
              </a:solidFill>
              <a:highlight>
                <a:schemeClr val="dk1"/>
              </a:highlight>
              <a:latin typeface="Calibri"/>
              <a:ea typeface="Calibri"/>
              <a:cs typeface="Calibri"/>
              <a:sym typeface="Calibri"/>
            </a:endParaRPr>
          </a:p>
          <a:p>
            <a:pPr marL="0" lvl="0" indent="0" algn="l" rtl="0">
              <a:spcBef>
                <a:spcPts val="0"/>
              </a:spcBef>
              <a:spcAft>
                <a:spcPts val="0"/>
              </a:spcAft>
              <a:buNone/>
            </a:pPr>
            <a:r>
              <a:rPr lang="en-US" sz="4000">
                <a:solidFill>
                  <a:schemeClr val="lt1"/>
                </a:solidFill>
                <a:highlight>
                  <a:schemeClr val="dk1"/>
                </a:highlight>
                <a:latin typeface="Calibri"/>
                <a:ea typeface="Calibri"/>
                <a:cs typeface="Calibri"/>
                <a:sym typeface="Calibri"/>
              </a:rPr>
              <a:t>Songs to God</a:t>
            </a:r>
            <a:endParaRPr sz="4000">
              <a:solidFill>
                <a:schemeClr val="lt1"/>
              </a:solidFill>
              <a:highlight>
                <a:schemeClr val="dk1"/>
              </a:highlight>
              <a:latin typeface="Calibri"/>
              <a:ea typeface="Calibri"/>
              <a:cs typeface="Calibri"/>
              <a:sym typeface="Calibri"/>
            </a:endParaRPr>
          </a:p>
          <a:p>
            <a:pPr marL="0" lvl="0" indent="0" algn="l" rtl="0">
              <a:spcBef>
                <a:spcPts val="0"/>
              </a:spcBef>
              <a:spcAft>
                <a:spcPts val="0"/>
              </a:spcAft>
              <a:buNone/>
            </a:pPr>
            <a:r>
              <a:rPr lang="en-US" sz="4000">
                <a:solidFill>
                  <a:schemeClr val="lt1"/>
                </a:solidFill>
                <a:highlight>
                  <a:schemeClr val="dk1"/>
                </a:highlight>
                <a:latin typeface="Calibri"/>
                <a:ea typeface="Calibri"/>
                <a:cs typeface="Calibri"/>
                <a:sym typeface="Calibri"/>
              </a:rPr>
              <a:t>Submission to God</a:t>
            </a:r>
            <a:endParaRPr sz="4000">
              <a:solidFill>
                <a:schemeClr val="lt1"/>
              </a:solidFill>
              <a:highlight>
                <a:schemeClr val="dk1"/>
              </a:highlight>
              <a:latin typeface="Calibri"/>
              <a:ea typeface="Calibri"/>
              <a:cs typeface="Calibri"/>
              <a:sym typeface="Calibri"/>
            </a:endParaRPr>
          </a:p>
          <a:p>
            <a:pPr marL="0" lvl="0" indent="0" algn="l" rtl="0">
              <a:spcBef>
                <a:spcPts val="0"/>
              </a:spcBef>
              <a:spcAft>
                <a:spcPts val="0"/>
              </a:spcAft>
              <a:buNone/>
            </a:pPr>
            <a:endParaRPr>
              <a:solidFill>
                <a:schemeClr val="lt1"/>
              </a:solidFill>
              <a:highlight>
                <a:schemeClr val="dk1"/>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2a71be68c0_0_14"/>
          <p:cNvSpPr txBox="1"/>
          <p:nvPr/>
        </p:nvSpPr>
        <p:spPr>
          <a:xfrm>
            <a:off x="228600" y="5"/>
            <a:ext cx="10972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Century Gothic"/>
              <a:buNone/>
            </a:pPr>
            <a:endParaRPr sz="4400" b="0" i="0" u="none" strike="noStrike" cap="none">
              <a:solidFill>
                <a:srgbClr val="FFFFFF"/>
              </a:solidFill>
              <a:latin typeface="Century Gothic"/>
              <a:ea typeface="Century Gothic"/>
              <a:cs typeface="Century Gothic"/>
              <a:sym typeface="Century Gothic"/>
            </a:endParaRPr>
          </a:p>
        </p:txBody>
      </p:sp>
      <p:sp>
        <p:nvSpPr>
          <p:cNvPr id="261" name="Google Shape;261;g22a71be68c0_0_14"/>
          <p:cNvSpPr txBox="1"/>
          <p:nvPr/>
        </p:nvSpPr>
        <p:spPr>
          <a:xfrm>
            <a:off x="228600" y="252775"/>
            <a:ext cx="11346600" cy="8370900"/>
          </a:xfrm>
          <a:prstGeom prst="rect">
            <a:avLst/>
          </a:prstGeom>
          <a:no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Job?   Worships from empty disaster</a:t>
            </a: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4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Chapter 1:</a:t>
            </a:r>
            <a:r>
              <a:rPr lang="en-US" sz="3800" b="1">
                <a:solidFill>
                  <a:schemeClr val="lt1"/>
                </a:solidFill>
                <a:highlight>
                  <a:schemeClr val="dk1"/>
                </a:highlight>
                <a:latin typeface="Roboto"/>
                <a:ea typeface="Roboto"/>
                <a:cs typeface="Roboto"/>
                <a:sym typeface="Roboto"/>
              </a:rPr>
              <a:t>20 </a:t>
            </a:r>
            <a:r>
              <a:rPr lang="en-US" sz="3800">
                <a:solidFill>
                  <a:schemeClr val="lt1"/>
                </a:solidFill>
                <a:highlight>
                  <a:schemeClr val="dk1"/>
                </a:highlight>
                <a:latin typeface="Roboto"/>
                <a:ea typeface="Roboto"/>
                <a:cs typeface="Roboto"/>
                <a:sym typeface="Roboto"/>
              </a:rPr>
              <a:t>At this, Job got up and tore his robe and shaved his head. </a:t>
            </a:r>
            <a:r>
              <a:rPr lang="en-US" sz="3800" u="sng">
                <a:solidFill>
                  <a:schemeClr val="lt1"/>
                </a:solidFill>
                <a:highlight>
                  <a:schemeClr val="dk1"/>
                </a:highlight>
                <a:latin typeface="Roboto"/>
                <a:ea typeface="Roboto"/>
                <a:cs typeface="Roboto"/>
                <a:sym typeface="Roboto"/>
              </a:rPr>
              <a:t>Then he fell to the ground in worship</a:t>
            </a:r>
            <a:r>
              <a:rPr lang="en-US" sz="3800">
                <a:solidFill>
                  <a:schemeClr val="lt1"/>
                </a:solidFill>
                <a:highlight>
                  <a:schemeClr val="dk1"/>
                </a:highlight>
                <a:latin typeface="Roboto"/>
                <a:ea typeface="Roboto"/>
                <a:cs typeface="Roboto"/>
                <a:sym typeface="Roboto"/>
              </a:rPr>
              <a:t> </a:t>
            </a:r>
            <a:r>
              <a:rPr lang="en-US" sz="2700">
                <a:solidFill>
                  <a:schemeClr val="lt1"/>
                </a:solidFill>
                <a:highlight>
                  <a:schemeClr val="dk1"/>
                </a:highlight>
                <a:latin typeface="Roboto"/>
                <a:ea typeface="Roboto"/>
                <a:cs typeface="Roboto"/>
                <a:sym typeface="Roboto"/>
              </a:rPr>
              <a:t>21</a:t>
            </a:r>
            <a:r>
              <a:rPr lang="en-US" sz="3800" b="1">
                <a:solidFill>
                  <a:schemeClr val="lt1"/>
                </a:solidFill>
                <a:highlight>
                  <a:schemeClr val="dk1"/>
                </a:highlight>
                <a:latin typeface="Roboto"/>
                <a:ea typeface="Roboto"/>
                <a:cs typeface="Roboto"/>
                <a:sym typeface="Roboto"/>
              </a:rPr>
              <a:t> </a:t>
            </a:r>
            <a:r>
              <a:rPr lang="en-US" sz="3800">
                <a:solidFill>
                  <a:schemeClr val="lt1"/>
                </a:solidFill>
                <a:highlight>
                  <a:schemeClr val="dk1"/>
                </a:highlight>
                <a:latin typeface="Roboto"/>
                <a:ea typeface="Roboto"/>
                <a:cs typeface="Roboto"/>
                <a:sym typeface="Roboto"/>
              </a:rPr>
              <a:t>and said:</a:t>
            </a:r>
            <a:endParaRPr sz="3800">
              <a:solidFill>
                <a:schemeClr val="lt1"/>
              </a:solidFill>
              <a:highlight>
                <a:schemeClr val="dk1"/>
              </a:highlight>
              <a:latin typeface="Roboto"/>
              <a:ea typeface="Roboto"/>
              <a:cs typeface="Roboto"/>
              <a:sym typeface="Roboto"/>
            </a:endParaRPr>
          </a:p>
          <a:p>
            <a:pPr marL="508000" lvl="0" indent="0" algn="l" rtl="0">
              <a:lnSpc>
                <a:spcPct val="115000"/>
              </a:lnSpc>
              <a:spcBef>
                <a:spcPts val="1100"/>
              </a:spcBef>
              <a:spcAft>
                <a:spcPts val="0"/>
              </a:spcAft>
              <a:buSzPts val="1100"/>
              <a:buNone/>
            </a:pPr>
            <a:r>
              <a:rPr lang="en-US" sz="3800">
                <a:solidFill>
                  <a:schemeClr val="lt1"/>
                </a:solidFill>
                <a:highlight>
                  <a:schemeClr val="dk1"/>
                </a:highlight>
                <a:latin typeface="Roboto"/>
                <a:ea typeface="Roboto"/>
                <a:cs typeface="Roboto"/>
                <a:sym typeface="Roboto"/>
              </a:rPr>
              <a:t>“Naked I came from my mother’s womb,</a:t>
            </a:r>
            <a:br>
              <a:rPr lang="en-US" sz="3800">
                <a:solidFill>
                  <a:schemeClr val="lt1"/>
                </a:solidFill>
                <a:highlight>
                  <a:schemeClr val="dk1"/>
                </a:highlight>
                <a:latin typeface="Roboto"/>
                <a:ea typeface="Roboto"/>
                <a:cs typeface="Roboto"/>
                <a:sym typeface="Roboto"/>
              </a:rPr>
            </a:br>
            <a:r>
              <a:rPr lang="en-US" sz="3100">
                <a:solidFill>
                  <a:schemeClr val="lt1"/>
                </a:solidFill>
                <a:highlight>
                  <a:schemeClr val="dk1"/>
                </a:highlight>
                <a:latin typeface="Courier New"/>
                <a:ea typeface="Courier New"/>
                <a:cs typeface="Courier New"/>
                <a:sym typeface="Courier New"/>
              </a:rPr>
              <a:t>    </a:t>
            </a:r>
            <a:r>
              <a:rPr lang="en-US" sz="3800">
                <a:solidFill>
                  <a:schemeClr val="lt1"/>
                </a:solidFill>
                <a:highlight>
                  <a:schemeClr val="dk1"/>
                </a:highlight>
                <a:latin typeface="Roboto"/>
                <a:ea typeface="Roboto"/>
                <a:cs typeface="Roboto"/>
                <a:sym typeface="Roboto"/>
              </a:rPr>
              <a:t>and naked I will depart.</a:t>
            </a:r>
            <a:r>
              <a:rPr lang="en-US" sz="3350">
                <a:solidFill>
                  <a:schemeClr val="lt1"/>
                </a:solidFill>
                <a:highlight>
                  <a:schemeClr val="dk1"/>
                </a:highlight>
                <a:latin typeface="Roboto"/>
                <a:ea typeface="Roboto"/>
                <a:cs typeface="Roboto"/>
                <a:sym typeface="Roboto"/>
              </a:rPr>
              <a:t/>
            </a:r>
            <a:br>
              <a:rPr lang="en-US" sz="3350">
                <a:solidFill>
                  <a:schemeClr val="lt1"/>
                </a:solidFill>
                <a:highlight>
                  <a:schemeClr val="dk1"/>
                </a:highlight>
                <a:latin typeface="Roboto"/>
                <a:ea typeface="Roboto"/>
                <a:cs typeface="Roboto"/>
                <a:sym typeface="Roboto"/>
              </a:rPr>
            </a:br>
            <a:r>
              <a:rPr lang="en-US" sz="3800">
                <a:solidFill>
                  <a:schemeClr val="lt1"/>
                </a:solidFill>
                <a:highlight>
                  <a:schemeClr val="dk1"/>
                </a:highlight>
                <a:latin typeface="Roboto"/>
                <a:ea typeface="Roboto"/>
                <a:cs typeface="Roboto"/>
                <a:sym typeface="Roboto"/>
              </a:rPr>
              <a:t>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gave and the </a:t>
            </a:r>
            <a:r>
              <a:rPr lang="en-US" sz="3800" cap="small">
                <a:solidFill>
                  <a:schemeClr val="lt1"/>
                </a:solidFill>
                <a:highlight>
                  <a:schemeClr val="dk1"/>
                </a:highlight>
                <a:latin typeface="Roboto"/>
                <a:ea typeface="Roboto"/>
                <a:cs typeface="Roboto"/>
                <a:sym typeface="Roboto"/>
              </a:rPr>
              <a:t>Lord</a:t>
            </a:r>
            <a:r>
              <a:rPr lang="en-US" sz="3800">
                <a:solidFill>
                  <a:schemeClr val="lt1"/>
                </a:solidFill>
                <a:highlight>
                  <a:schemeClr val="dk1"/>
                </a:highlight>
                <a:latin typeface="Roboto"/>
                <a:ea typeface="Roboto"/>
                <a:cs typeface="Roboto"/>
                <a:sym typeface="Roboto"/>
              </a:rPr>
              <a:t> has taken away;</a:t>
            </a:r>
            <a:br>
              <a:rPr lang="en-US" sz="3800">
                <a:solidFill>
                  <a:schemeClr val="lt1"/>
                </a:solidFill>
                <a:highlight>
                  <a:schemeClr val="dk1"/>
                </a:highlight>
                <a:latin typeface="Roboto"/>
                <a:ea typeface="Roboto"/>
                <a:cs typeface="Roboto"/>
                <a:sym typeface="Roboto"/>
              </a:rPr>
            </a:br>
            <a:r>
              <a:rPr lang="en-US" sz="3100">
                <a:solidFill>
                  <a:schemeClr val="lt1"/>
                </a:solidFill>
                <a:highlight>
                  <a:schemeClr val="dk1"/>
                </a:highlight>
                <a:latin typeface="Courier New"/>
                <a:ea typeface="Courier New"/>
                <a:cs typeface="Courier New"/>
                <a:sym typeface="Courier New"/>
              </a:rPr>
              <a:t>    </a:t>
            </a:r>
            <a:r>
              <a:rPr lang="en-US" sz="3800" u="sng">
                <a:solidFill>
                  <a:schemeClr val="lt1"/>
                </a:solidFill>
                <a:highlight>
                  <a:schemeClr val="dk1"/>
                </a:highlight>
                <a:latin typeface="Roboto"/>
                <a:ea typeface="Roboto"/>
                <a:cs typeface="Roboto"/>
                <a:sym typeface="Roboto"/>
              </a:rPr>
              <a:t>may the name of the </a:t>
            </a:r>
            <a:r>
              <a:rPr lang="en-US" sz="3800" u="sng" cap="small">
                <a:solidFill>
                  <a:schemeClr val="lt1"/>
                </a:solidFill>
                <a:highlight>
                  <a:schemeClr val="dk1"/>
                </a:highlight>
                <a:latin typeface="Roboto"/>
                <a:ea typeface="Roboto"/>
                <a:cs typeface="Roboto"/>
                <a:sym typeface="Roboto"/>
              </a:rPr>
              <a:t>Lord</a:t>
            </a:r>
            <a:r>
              <a:rPr lang="en-US" sz="3800" u="sng">
                <a:solidFill>
                  <a:schemeClr val="lt1"/>
                </a:solidFill>
                <a:highlight>
                  <a:schemeClr val="dk1"/>
                </a:highlight>
                <a:latin typeface="Roboto"/>
                <a:ea typeface="Roboto"/>
                <a:cs typeface="Roboto"/>
                <a:sym typeface="Roboto"/>
              </a:rPr>
              <a:t> be praised</a:t>
            </a:r>
            <a:r>
              <a:rPr lang="en-US" sz="3800">
                <a:solidFill>
                  <a:schemeClr val="lt1"/>
                </a:solidFill>
                <a:highlight>
                  <a:schemeClr val="dk1"/>
                </a:highlight>
                <a:latin typeface="Roboto"/>
                <a:ea typeface="Roboto"/>
                <a:cs typeface="Roboto"/>
                <a:sym typeface="Roboto"/>
              </a:rPr>
              <a:t>.”</a:t>
            </a:r>
            <a:endParaRPr sz="3800">
              <a:solidFill>
                <a:schemeClr val="lt1"/>
              </a:solidFill>
              <a:highlight>
                <a:schemeClr val="dk1"/>
              </a:highlight>
              <a:latin typeface="Roboto"/>
              <a:ea typeface="Roboto"/>
              <a:cs typeface="Roboto"/>
              <a:sym typeface="Roboto"/>
            </a:endParaRPr>
          </a:p>
          <a:p>
            <a:pPr marL="12700" marR="0" lvl="3" indent="0" algn="l" rtl="0">
              <a:lnSpc>
                <a:spcPct val="90000"/>
              </a:lnSpc>
              <a:spcBef>
                <a:spcPts val="1100"/>
              </a:spcBef>
              <a:spcAft>
                <a:spcPts val="0"/>
              </a:spcAft>
              <a:buNone/>
            </a:pPr>
            <a:endParaRPr sz="55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highlight>
                <a:schemeClr val="dk1"/>
              </a:highlight>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endParaRPr sz="3600">
              <a:solidFill>
                <a:schemeClr val="lt1"/>
              </a:solidFill>
              <a:latin typeface="Calibri"/>
              <a:ea typeface="Calibri"/>
              <a:cs typeface="Calibri"/>
              <a:sym typeface="Calibri"/>
            </a:endParaRPr>
          </a:p>
        </p:txBody>
      </p:sp>
      <p:sp>
        <p:nvSpPr>
          <p:cNvPr id="262" name="Google Shape;262;g22a71be68c0_0_14"/>
          <p:cNvSpPr txBox="1"/>
          <p:nvPr/>
        </p:nvSpPr>
        <p:spPr>
          <a:xfrm>
            <a:off x="228600" y="234875"/>
            <a:ext cx="11544600" cy="3140100"/>
          </a:xfrm>
          <a:prstGeom prst="rect">
            <a:avLst/>
          </a:prstGeom>
          <a:solidFill>
            <a:srgbClr val="00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400" b="1" u="sng">
                <a:latin typeface="Calibri"/>
                <a:ea typeface="Calibri"/>
                <a:cs typeface="Calibri"/>
                <a:sym typeface="Calibri"/>
              </a:rPr>
              <a:t>Job</a:t>
            </a:r>
            <a:endParaRPr sz="6400" b="1" u="sng">
              <a:latin typeface="Calibri"/>
              <a:ea typeface="Calibri"/>
              <a:cs typeface="Calibri"/>
              <a:sym typeface="Calibri"/>
            </a:endParaRPr>
          </a:p>
          <a:p>
            <a:pPr marL="0" lvl="0" indent="0" algn="l" rtl="0">
              <a:spcBef>
                <a:spcPts val="0"/>
              </a:spcBef>
              <a:spcAft>
                <a:spcPts val="0"/>
              </a:spcAft>
              <a:buNone/>
            </a:pPr>
            <a:r>
              <a:rPr lang="en-US" sz="6400" b="1">
                <a:latin typeface="Calibri"/>
                <a:ea typeface="Calibri"/>
                <a:cs typeface="Calibri"/>
                <a:sym typeface="Calibri"/>
              </a:rPr>
              <a:t>Worships from total submission</a:t>
            </a:r>
            <a:endParaRPr sz="6400" b="1">
              <a:latin typeface="Calibri"/>
              <a:ea typeface="Calibri"/>
              <a:cs typeface="Calibri"/>
              <a:sym typeface="Calibri"/>
            </a:endParaRPr>
          </a:p>
          <a:p>
            <a:pPr marL="0" lvl="0" indent="0" algn="l" rtl="0">
              <a:spcBef>
                <a:spcPts val="0"/>
              </a:spcBef>
              <a:spcAft>
                <a:spcPts val="0"/>
              </a:spcAft>
              <a:buNone/>
            </a:pPr>
            <a:r>
              <a:rPr lang="en-US" sz="6400" b="1">
                <a:latin typeface="Calibri"/>
                <a:ea typeface="Calibri"/>
                <a:cs typeface="Calibri"/>
                <a:sym typeface="Calibri"/>
              </a:rPr>
              <a:t>Worships in midst of disaster</a:t>
            </a:r>
            <a:endParaRPr sz="64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261">
                                            <p:txEl>
                                              <p:pRg st="1" end="1"/>
                                            </p:txEl>
                                          </p:spTgt>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261">
                                            <p:txEl>
                                              <p:pRg st="2" end="2"/>
                                            </p:txEl>
                                          </p:spTgt>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261">
                                            <p:txEl>
                                              <p:pRg st="3" end="3"/>
                                            </p:txEl>
                                          </p:spTgt>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261">
                                            <p:txEl>
                                              <p:pRg st="4" end="4"/>
                                            </p:txEl>
                                          </p:spTgt>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261">
                                            <p:txEl>
                                              <p:pRg st="5" end="5"/>
                                            </p:txEl>
                                          </p:spTgt>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261">
                                            <p:txEl>
                                              <p:pRg st="6" end="6"/>
                                            </p:txEl>
                                          </p:spTgt>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0"/>
                                  </p:stCondLst>
                                  <p:childTnLst>
                                    <p:set>
                                      <p:cBhvr>
                                        <p:cTn id="27" dur="1" fill="hold">
                                          <p:stCondLst>
                                            <p:cond delay="0"/>
                                          </p:stCondLst>
                                        </p:cTn>
                                        <p:tgtEl>
                                          <p:spTgt spid="2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264d4d3bc2_0_138"/>
          <p:cNvSpPr txBox="1"/>
          <p:nvPr/>
        </p:nvSpPr>
        <p:spPr>
          <a:xfrm>
            <a:off x="-25" y="152125"/>
            <a:ext cx="12192000" cy="6187800"/>
          </a:xfrm>
          <a:prstGeom prst="rect">
            <a:avLst/>
          </a:prstGeom>
          <a:noFill/>
          <a:ln>
            <a:noFill/>
          </a:ln>
        </p:spPr>
        <p:txBody>
          <a:bodyPr spcFirstLastPara="1" wrap="square" lIns="91425" tIns="45700" rIns="91425" bIns="45700" anchor="t" anchorCtr="0">
            <a:spAutoFit/>
          </a:bodyPr>
          <a:lstStyle/>
          <a:p>
            <a:pPr marL="1270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Jehoshaphat?   Worships the day before!</a:t>
            </a:r>
            <a:endParaRPr sz="5500">
              <a:solidFill>
                <a:schemeClr val="lt1"/>
              </a:solidFill>
              <a:highlight>
                <a:schemeClr val="dk1"/>
              </a:highlight>
              <a:latin typeface="Calibri"/>
              <a:ea typeface="Calibri"/>
              <a:cs typeface="Calibri"/>
              <a:sym typeface="Calibri"/>
            </a:endParaRPr>
          </a:p>
          <a:p>
            <a:pPr marL="12700" lvl="3" indent="0" algn="l" rtl="0">
              <a:lnSpc>
                <a:spcPct val="90000"/>
              </a:lnSpc>
              <a:spcBef>
                <a:spcPts val="0"/>
              </a:spcBef>
              <a:spcAft>
                <a:spcPts val="0"/>
              </a:spcAft>
              <a:buNone/>
            </a:pPr>
            <a:r>
              <a:rPr lang="en-US" sz="5700">
                <a:solidFill>
                  <a:schemeClr val="lt1"/>
                </a:solidFill>
                <a:highlight>
                  <a:schemeClr val="dk1"/>
                </a:highlight>
                <a:latin typeface="Calibri"/>
                <a:ea typeface="Calibri"/>
                <a:cs typeface="Calibri"/>
                <a:sym typeface="Calibri"/>
              </a:rPr>
              <a:t>2 Chronicles 20:</a:t>
            </a:r>
            <a:r>
              <a:rPr lang="en-US" sz="4200">
                <a:solidFill>
                  <a:schemeClr val="lt1"/>
                </a:solidFill>
                <a:highlight>
                  <a:schemeClr val="dk1"/>
                </a:highlight>
                <a:latin typeface="Roboto"/>
                <a:ea typeface="Roboto"/>
                <a:cs typeface="Roboto"/>
                <a:sym typeface="Roboto"/>
              </a:rPr>
              <a:t>2</a:t>
            </a:r>
            <a:r>
              <a:rPr lang="en-US" sz="4400" b="1">
                <a:solidFill>
                  <a:schemeClr val="lt1"/>
                </a:solidFill>
                <a:highlight>
                  <a:schemeClr val="dk1"/>
                </a:highlight>
                <a:latin typeface="Roboto"/>
                <a:ea typeface="Roboto"/>
                <a:cs typeface="Roboto"/>
                <a:sym typeface="Roboto"/>
              </a:rPr>
              <a:t> </a:t>
            </a:r>
            <a:r>
              <a:rPr lang="en-US" sz="4500">
                <a:solidFill>
                  <a:schemeClr val="lt1"/>
                </a:solidFill>
                <a:highlight>
                  <a:schemeClr val="dk1"/>
                </a:highlight>
                <a:latin typeface="Roboto"/>
                <a:ea typeface="Roboto"/>
                <a:cs typeface="Roboto"/>
                <a:sym typeface="Roboto"/>
              </a:rPr>
              <a:t>“A vast army is against you.</a:t>
            </a:r>
            <a:endParaRPr sz="4500">
              <a:solidFill>
                <a:schemeClr val="lt1"/>
              </a:solidFill>
              <a:highlight>
                <a:schemeClr val="dk1"/>
              </a:highlight>
              <a:latin typeface="Roboto"/>
              <a:ea typeface="Roboto"/>
              <a:cs typeface="Roboto"/>
              <a:sym typeface="Roboto"/>
            </a:endParaRPr>
          </a:p>
          <a:p>
            <a:pPr marL="12700" lvl="3" indent="0" algn="l" rtl="0">
              <a:lnSpc>
                <a:spcPct val="90000"/>
              </a:lnSpc>
              <a:spcBef>
                <a:spcPts val="0"/>
              </a:spcBef>
              <a:spcAft>
                <a:spcPts val="0"/>
              </a:spcAft>
              <a:buNone/>
            </a:pPr>
            <a:r>
              <a:rPr lang="en-US" sz="5300">
                <a:solidFill>
                  <a:schemeClr val="lt1"/>
                </a:solidFill>
                <a:highlight>
                  <a:schemeClr val="dk1"/>
                </a:highlight>
                <a:latin typeface="Calibri"/>
                <a:ea typeface="Calibri"/>
                <a:cs typeface="Calibri"/>
                <a:sym typeface="Calibri"/>
              </a:rPr>
              <a:t> </a:t>
            </a:r>
            <a:endParaRPr sz="6900">
              <a:solidFill>
                <a:schemeClr val="lt1"/>
              </a:solidFill>
              <a:highlight>
                <a:schemeClr val="dk1"/>
              </a:highlight>
              <a:latin typeface="Calibri"/>
              <a:ea typeface="Calibri"/>
              <a:cs typeface="Calibri"/>
              <a:sym typeface="Calibri"/>
            </a:endParaRPr>
          </a:p>
          <a:p>
            <a:pPr marL="12700" lvl="3" indent="0" algn="l" rtl="0">
              <a:lnSpc>
                <a:spcPct val="90000"/>
              </a:lnSpc>
              <a:spcBef>
                <a:spcPts val="0"/>
              </a:spcBef>
              <a:spcAft>
                <a:spcPts val="0"/>
              </a:spcAft>
              <a:buNone/>
            </a:pPr>
            <a:r>
              <a:rPr lang="en-US" sz="4500" b="1">
                <a:solidFill>
                  <a:schemeClr val="lt1"/>
                </a:solidFill>
                <a:highlight>
                  <a:schemeClr val="dk1"/>
                </a:highlight>
                <a:latin typeface="Roboto"/>
                <a:ea typeface="Roboto"/>
                <a:cs typeface="Roboto"/>
                <a:sym typeface="Roboto"/>
              </a:rPr>
              <a:t>17 T</a:t>
            </a:r>
            <a:r>
              <a:rPr lang="en-US" sz="4600">
                <a:solidFill>
                  <a:schemeClr val="lt1"/>
                </a:solidFill>
                <a:highlight>
                  <a:schemeClr val="dk1"/>
                </a:highlight>
                <a:latin typeface="Roboto"/>
                <a:ea typeface="Roboto"/>
                <a:cs typeface="Roboto"/>
                <a:sym typeface="Roboto"/>
              </a:rPr>
              <a:t>he battle is not yours, but God’s…</a:t>
            </a:r>
            <a:endParaRPr sz="7000">
              <a:solidFill>
                <a:schemeClr val="lt1"/>
              </a:solidFill>
              <a:highlight>
                <a:schemeClr val="dk1"/>
              </a:highlight>
              <a:latin typeface="Calibri"/>
              <a:ea typeface="Calibri"/>
              <a:cs typeface="Calibri"/>
              <a:sym typeface="Calibri"/>
            </a:endParaRPr>
          </a:p>
          <a:p>
            <a:pPr marL="12700" lvl="3" indent="0" algn="l" rtl="0">
              <a:lnSpc>
                <a:spcPct val="90000"/>
              </a:lnSpc>
              <a:spcBef>
                <a:spcPts val="0"/>
              </a:spcBef>
              <a:spcAft>
                <a:spcPts val="0"/>
              </a:spcAft>
              <a:buNone/>
            </a:pPr>
            <a:r>
              <a:rPr lang="en-US" sz="4500" b="1">
                <a:solidFill>
                  <a:schemeClr val="lt1"/>
                </a:solidFill>
                <a:highlight>
                  <a:schemeClr val="dk1"/>
                </a:highlight>
                <a:latin typeface="Roboto"/>
                <a:ea typeface="Roboto"/>
                <a:cs typeface="Roboto"/>
                <a:sym typeface="Roboto"/>
              </a:rPr>
              <a:t> </a:t>
            </a:r>
            <a:r>
              <a:rPr lang="en-US" sz="4600">
                <a:solidFill>
                  <a:schemeClr val="lt1"/>
                </a:solidFill>
                <a:highlight>
                  <a:schemeClr val="dk1"/>
                </a:highlight>
                <a:latin typeface="Roboto"/>
                <a:ea typeface="Roboto"/>
                <a:cs typeface="Roboto"/>
                <a:sym typeface="Roboto"/>
              </a:rPr>
              <a:t>You will not have to fight this battle.</a:t>
            </a:r>
            <a:endParaRPr sz="4600">
              <a:solidFill>
                <a:schemeClr val="lt1"/>
              </a:solidFill>
              <a:highlight>
                <a:schemeClr val="dk1"/>
              </a:highlight>
              <a:latin typeface="Roboto"/>
              <a:ea typeface="Roboto"/>
              <a:cs typeface="Roboto"/>
              <a:sym typeface="Roboto"/>
            </a:endParaRPr>
          </a:p>
          <a:p>
            <a:pPr marL="12700" lvl="3" indent="0" algn="l" rtl="0">
              <a:lnSpc>
                <a:spcPct val="90000"/>
              </a:lnSpc>
              <a:spcBef>
                <a:spcPts val="0"/>
              </a:spcBef>
              <a:spcAft>
                <a:spcPts val="0"/>
              </a:spcAft>
              <a:buNone/>
            </a:pPr>
            <a:r>
              <a:rPr lang="en-US" sz="4500" b="1">
                <a:solidFill>
                  <a:schemeClr val="lt1"/>
                </a:solidFill>
                <a:highlight>
                  <a:schemeClr val="dk1"/>
                </a:highlight>
                <a:latin typeface="Roboto"/>
                <a:ea typeface="Roboto"/>
                <a:cs typeface="Roboto"/>
                <a:sym typeface="Roboto"/>
              </a:rPr>
              <a:t>18 </a:t>
            </a:r>
            <a:r>
              <a:rPr lang="en-US" sz="4600">
                <a:solidFill>
                  <a:schemeClr val="lt1"/>
                </a:solidFill>
                <a:highlight>
                  <a:schemeClr val="dk1"/>
                </a:highlight>
                <a:latin typeface="Roboto"/>
                <a:ea typeface="Roboto"/>
                <a:cs typeface="Roboto"/>
                <a:sym typeface="Roboto"/>
              </a:rPr>
              <a:t>Jehoshaphat bowed down with his face to the ground, and all the people … </a:t>
            </a:r>
            <a:r>
              <a:rPr lang="en-US" sz="4600" u="sng">
                <a:solidFill>
                  <a:schemeClr val="lt1"/>
                </a:solidFill>
                <a:highlight>
                  <a:schemeClr val="dk1"/>
                </a:highlight>
                <a:latin typeface="Roboto"/>
                <a:ea typeface="Roboto"/>
                <a:cs typeface="Roboto"/>
                <a:sym typeface="Roboto"/>
              </a:rPr>
              <a:t>fell down in worship</a:t>
            </a:r>
            <a:endParaRPr sz="5600">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2a71be68c0_0_89"/>
          <p:cNvSpPr txBox="1"/>
          <p:nvPr/>
        </p:nvSpPr>
        <p:spPr>
          <a:xfrm>
            <a:off x="-25" y="152125"/>
            <a:ext cx="12192000" cy="6187800"/>
          </a:xfrm>
          <a:prstGeom prst="rect">
            <a:avLst/>
          </a:prstGeom>
          <a:noFill/>
          <a:ln>
            <a:noFill/>
          </a:ln>
        </p:spPr>
        <p:txBody>
          <a:bodyPr spcFirstLastPara="1" wrap="square" lIns="91425" tIns="45700" rIns="91425" bIns="45700" anchor="t" anchorCtr="0">
            <a:spAutoFit/>
          </a:bodyPr>
          <a:lstStyle/>
          <a:p>
            <a:pPr marL="12700" lvl="3" indent="0" algn="l" rtl="0">
              <a:lnSpc>
                <a:spcPct val="90000"/>
              </a:lnSpc>
              <a:spcBef>
                <a:spcPts val="0"/>
              </a:spcBef>
              <a:spcAft>
                <a:spcPts val="0"/>
              </a:spcAft>
              <a:buNone/>
            </a:pPr>
            <a:r>
              <a:rPr lang="en-US" sz="5500">
                <a:solidFill>
                  <a:schemeClr val="lt1"/>
                </a:solidFill>
                <a:highlight>
                  <a:schemeClr val="dk1"/>
                </a:highlight>
                <a:latin typeface="Calibri"/>
                <a:ea typeface="Calibri"/>
                <a:cs typeface="Calibri"/>
                <a:sym typeface="Calibri"/>
              </a:rPr>
              <a:t>Jehoshaphat?   Worship the day before!</a:t>
            </a:r>
            <a:endParaRPr sz="5500">
              <a:solidFill>
                <a:schemeClr val="lt1"/>
              </a:solidFill>
              <a:highlight>
                <a:schemeClr val="dk1"/>
              </a:highlight>
              <a:latin typeface="Calibri"/>
              <a:ea typeface="Calibri"/>
              <a:cs typeface="Calibri"/>
              <a:sym typeface="Calibri"/>
            </a:endParaRPr>
          </a:p>
          <a:p>
            <a:pPr marL="12700" lvl="3" indent="0" algn="l" rtl="0">
              <a:lnSpc>
                <a:spcPct val="90000"/>
              </a:lnSpc>
              <a:spcBef>
                <a:spcPts val="0"/>
              </a:spcBef>
              <a:spcAft>
                <a:spcPts val="0"/>
              </a:spcAft>
              <a:buNone/>
            </a:pPr>
            <a:r>
              <a:rPr lang="en-US" sz="5700">
                <a:solidFill>
                  <a:schemeClr val="lt1"/>
                </a:solidFill>
                <a:highlight>
                  <a:schemeClr val="dk1"/>
                </a:highlight>
                <a:latin typeface="Calibri"/>
                <a:ea typeface="Calibri"/>
                <a:cs typeface="Calibri"/>
                <a:sym typeface="Calibri"/>
              </a:rPr>
              <a:t>2 Chronicles 20:</a:t>
            </a:r>
            <a:r>
              <a:rPr lang="en-US" sz="4200">
                <a:solidFill>
                  <a:schemeClr val="lt1"/>
                </a:solidFill>
                <a:highlight>
                  <a:schemeClr val="dk1"/>
                </a:highlight>
                <a:latin typeface="Roboto"/>
                <a:ea typeface="Roboto"/>
                <a:cs typeface="Roboto"/>
                <a:sym typeface="Roboto"/>
              </a:rPr>
              <a:t>2</a:t>
            </a:r>
            <a:r>
              <a:rPr lang="en-US" sz="4400" b="1">
                <a:solidFill>
                  <a:schemeClr val="lt1"/>
                </a:solidFill>
                <a:highlight>
                  <a:schemeClr val="dk1"/>
                </a:highlight>
                <a:latin typeface="Roboto"/>
                <a:ea typeface="Roboto"/>
                <a:cs typeface="Roboto"/>
                <a:sym typeface="Roboto"/>
              </a:rPr>
              <a:t> </a:t>
            </a:r>
            <a:r>
              <a:rPr lang="en-US" sz="4500">
                <a:solidFill>
                  <a:schemeClr val="lt1"/>
                </a:solidFill>
                <a:highlight>
                  <a:schemeClr val="dk1"/>
                </a:highlight>
                <a:latin typeface="Roboto"/>
                <a:ea typeface="Roboto"/>
                <a:cs typeface="Roboto"/>
                <a:sym typeface="Roboto"/>
              </a:rPr>
              <a:t>“A vast army is against you.</a:t>
            </a:r>
            <a:endParaRPr sz="4500">
              <a:solidFill>
                <a:schemeClr val="lt1"/>
              </a:solidFill>
              <a:highlight>
                <a:schemeClr val="dk1"/>
              </a:highlight>
              <a:latin typeface="Roboto"/>
              <a:ea typeface="Roboto"/>
              <a:cs typeface="Roboto"/>
              <a:sym typeface="Roboto"/>
            </a:endParaRPr>
          </a:p>
          <a:p>
            <a:pPr marL="12700" lvl="3" indent="0" algn="l" rtl="0">
              <a:lnSpc>
                <a:spcPct val="90000"/>
              </a:lnSpc>
              <a:spcBef>
                <a:spcPts val="0"/>
              </a:spcBef>
              <a:spcAft>
                <a:spcPts val="0"/>
              </a:spcAft>
              <a:buNone/>
            </a:pPr>
            <a:r>
              <a:rPr lang="en-US" sz="5300">
                <a:solidFill>
                  <a:schemeClr val="lt1"/>
                </a:solidFill>
                <a:highlight>
                  <a:schemeClr val="dk1"/>
                </a:highlight>
                <a:latin typeface="Calibri"/>
                <a:ea typeface="Calibri"/>
                <a:cs typeface="Calibri"/>
                <a:sym typeface="Calibri"/>
              </a:rPr>
              <a:t> </a:t>
            </a:r>
            <a:endParaRPr sz="6900">
              <a:solidFill>
                <a:schemeClr val="lt1"/>
              </a:solidFill>
              <a:highlight>
                <a:schemeClr val="dk1"/>
              </a:highlight>
              <a:latin typeface="Calibri"/>
              <a:ea typeface="Calibri"/>
              <a:cs typeface="Calibri"/>
              <a:sym typeface="Calibri"/>
            </a:endParaRPr>
          </a:p>
          <a:p>
            <a:pPr marL="12700" lvl="3" indent="0" algn="l" rtl="0">
              <a:lnSpc>
                <a:spcPct val="90000"/>
              </a:lnSpc>
              <a:spcBef>
                <a:spcPts val="0"/>
              </a:spcBef>
              <a:spcAft>
                <a:spcPts val="0"/>
              </a:spcAft>
              <a:buNone/>
            </a:pPr>
            <a:r>
              <a:rPr lang="en-US" sz="4500" b="1">
                <a:solidFill>
                  <a:schemeClr val="lt1"/>
                </a:solidFill>
                <a:highlight>
                  <a:schemeClr val="dk1"/>
                </a:highlight>
                <a:latin typeface="Roboto"/>
                <a:ea typeface="Roboto"/>
                <a:cs typeface="Roboto"/>
                <a:sym typeface="Roboto"/>
              </a:rPr>
              <a:t>17 T</a:t>
            </a:r>
            <a:r>
              <a:rPr lang="en-US" sz="4600">
                <a:solidFill>
                  <a:schemeClr val="lt1"/>
                </a:solidFill>
                <a:highlight>
                  <a:schemeClr val="dk1"/>
                </a:highlight>
                <a:latin typeface="Roboto"/>
                <a:ea typeface="Roboto"/>
                <a:cs typeface="Roboto"/>
                <a:sym typeface="Roboto"/>
              </a:rPr>
              <a:t>he battle is not yours, but God’s…</a:t>
            </a:r>
            <a:endParaRPr sz="7000">
              <a:solidFill>
                <a:schemeClr val="lt1"/>
              </a:solidFill>
              <a:highlight>
                <a:schemeClr val="dk1"/>
              </a:highlight>
              <a:latin typeface="Calibri"/>
              <a:ea typeface="Calibri"/>
              <a:cs typeface="Calibri"/>
              <a:sym typeface="Calibri"/>
            </a:endParaRPr>
          </a:p>
          <a:p>
            <a:pPr marL="12700" lvl="3" indent="0" algn="l" rtl="0">
              <a:lnSpc>
                <a:spcPct val="90000"/>
              </a:lnSpc>
              <a:spcBef>
                <a:spcPts val="0"/>
              </a:spcBef>
              <a:spcAft>
                <a:spcPts val="0"/>
              </a:spcAft>
              <a:buNone/>
            </a:pPr>
            <a:r>
              <a:rPr lang="en-US" sz="4500" b="1">
                <a:solidFill>
                  <a:schemeClr val="lt1"/>
                </a:solidFill>
                <a:highlight>
                  <a:schemeClr val="dk1"/>
                </a:highlight>
                <a:latin typeface="Roboto"/>
                <a:ea typeface="Roboto"/>
                <a:cs typeface="Roboto"/>
                <a:sym typeface="Roboto"/>
              </a:rPr>
              <a:t> </a:t>
            </a:r>
            <a:r>
              <a:rPr lang="en-US" sz="4600">
                <a:solidFill>
                  <a:schemeClr val="lt1"/>
                </a:solidFill>
                <a:highlight>
                  <a:schemeClr val="dk1"/>
                </a:highlight>
                <a:latin typeface="Roboto"/>
                <a:ea typeface="Roboto"/>
                <a:cs typeface="Roboto"/>
                <a:sym typeface="Roboto"/>
              </a:rPr>
              <a:t>You will not have to fight this battle.</a:t>
            </a:r>
            <a:endParaRPr sz="4600">
              <a:solidFill>
                <a:schemeClr val="lt1"/>
              </a:solidFill>
              <a:highlight>
                <a:schemeClr val="dk1"/>
              </a:highlight>
              <a:latin typeface="Roboto"/>
              <a:ea typeface="Roboto"/>
              <a:cs typeface="Roboto"/>
              <a:sym typeface="Roboto"/>
            </a:endParaRPr>
          </a:p>
          <a:p>
            <a:pPr marL="12700" lvl="3" indent="0" algn="l" rtl="0">
              <a:lnSpc>
                <a:spcPct val="90000"/>
              </a:lnSpc>
              <a:spcBef>
                <a:spcPts val="0"/>
              </a:spcBef>
              <a:spcAft>
                <a:spcPts val="0"/>
              </a:spcAft>
              <a:buNone/>
            </a:pPr>
            <a:r>
              <a:rPr lang="en-US" sz="4500" b="1">
                <a:solidFill>
                  <a:schemeClr val="lt1"/>
                </a:solidFill>
                <a:highlight>
                  <a:schemeClr val="dk1"/>
                </a:highlight>
                <a:latin typeface="Roboto"/>
                <a:ea typeface="Roboto"/>
                <a:cs typeface="Roboto"/>
                <a:sym typeface="Roboto"/>
              </a:rPr>
              <a:t>18 </a:t>
            </a:r>
            <a:r>
              <a:rPr lang="en-US" sz="4600">
                <a:solidFill>
                  <a:schemeClr val="lt1"/>
                </a:solidFill>
                <a:highlight>
                  <a:schemeClr val="dk1"/>
                </a:highlight>
                <a:latin typeface="Roboto"/>
                <a:ea typeface="Roboto"/>
                <a:cs typeface="Roboto"/>
                <a:sym typeface="Roboto"/>
              </a:rPr>
              <a:t>Jehoshaphat bowed down with his face to the ground, and all the people … </a:t>
            </a:r>
            <a:r>
              <a:rPr lang="en-US" sz="4600" u="sng">
                <a:solidFill>
                  <a:schemeClr val="lt1"/>
                </a:solidFill>
                <a:highlight>
                  <a:schemeClr val="dk1"/>
                </a:highlight>
                <a:latin typeface="Roboto"/>
                <a:ea typeface="Roboto"/>
                <a:cs typeface="Roboto"/>
                <a:sym typeface="Roboto"/>
              </a:rPr>
              <a:t>fell down in worship</a:t>
            </a:r>
            <a:endParaRPr sz="5600">
              <a:solidFill>
                <a:schemeClr val="lt1"/>
              </a:solidFill>
              <a:latin typeface="Century Gothic"/>
              <a:ea typeface="Century Gothic"/>
              <a:cs typeface="Century Gothic"/>
              <a:sym typeface="Century Gothic"/>
            </a:endParaRPr>
          </a:p>
        </p:txBody>
      </p:sp>
      <p:sp>
        <p:nvSpPr>
          <p:cNvPr id="275" name="Google Shape;275;g22a71be68c0_0_89"/>
          <p:cNvSpPr txBox="1"/>
          <p:nvPr/>
        </p:nvSpPr>
        <p:spPr>
          <a:xfrm>
            <a:off x="4519975" y="1772050"/>
            <a:ext cx="7698300" cy="1169700"/>
          </a:xfrm>
          <a:prstGeom prst="rect">
            <a:avLst/>
          </a:prstGeom>
          <a:solidFill>
            <a:srgbClr val="0000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400" b="1">
                <a:latin typeface="Calibri"/>
                <a:ea typeface="Calibri"/>
                <a:cs typeface="Calibri"/>
                <a:sym typeface="Calibri"/>
              </a:rPr>
              <a:t>Worship in Faith</a:t>
            </a:r>
            <a:endParaRPr sz="6400" b="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264d4d3bc2_0_190"/>
          <p:cNvSpPr txBox="1">
            <a:spLocks noGrp="1"/>
          </p:cNvSpPr>
          <p:nvPr>
            <p:ph type="title"/>
          </p:nvPr>
        </p:nvSpPr>
        <p:spPr>
          <a:xfrm>
            <a:off x="6322600" y="4186550"/>
            <a:ext cx="1614300" cy="1842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6000">
              <a:solidFill>
                <a:schemeClr val="lt1"/>
              </a:solidFill>
            </a:endParaRPr>
          </a:p>
          <a:p>
            <a:pPr marL="12700" lvl="3" indent="0" algn="l" rtl="0">
              <a:lnSpc>
                <a:spcPct val="90000"/>
              </a:lnSpc>
              <a:spcBef>
                <a:spcPts val="0"/>
              </a:spcBef>
              <a:spcAft>
                <a:spcPts val="0"/>
              </a:spcAft>
              <a:buClr>
                <a:schemeClr val="dk1"/>
              </a:buClr>
              <a:buFont typeface="Arial"/>
              <a:buNone/>
            </a:pPr>
            <a:endParaRPr sz="6000">
              <a:solidFill>
                <a:schemeClr val="lt1"/>
              </a:solidFill>
            </a:endParaRPr>
          </a:p>
          <a:p>
            <a:pPr marL="0" lvl="0" indent="0" algn="l" rtl="0">
              <a:lnSpc>
                <a:spcPct val="90000"/>
              </a:lnSpc>
              <a:spcBef>
                <a:spcPts val="0"/>
              </a:spcBef>
              <a:spcAft>
                <a:spcPts val="0"/>
              </a:spcAft>
              <a:buNone/>
            </a:pPr>
            <a:endParaRPr sz="6000">
              <a:solidFill>
                <a:schemeClr val="lt1"/>
              </a:solidFill>
            </a:endParaRPr>
          </a:p>
          <a:p>
            <a:pPr marL="0" lvl="3" indent="0" algn="l" rtl="0">
              <a:lnSpc>
                <a:spcPct val="90000"/>
              </a:lnSpc>
              <a:spcBef>
                <a:spcPts val="0"/>
              </a:spcBef>
              <a:spcAft>
                <a:spcPts val="0"/>
              </a:spcAft>
              <a:buClr>
                <a:schemeClr val="dk1"/>
              </a:buClr>
              <a:buFont typeface="Arial"/>
              <a:buNone/>
            </a:pPr>
            <a:endParaRPr sz="1400">
              <a:solidFill>
                <a:srgbClr val="000000"/>
              </a:solidFill>
              <a:latin typeface="Arial"/>
              <a:ea typeface="Arial"/>
              <a:cs typeface="Arial"/>
              <a:sym typeface="Arial"/>
            </a:endParaRPr>
          </a:p>
          <a:p>
            <a:pPr marL="0" lvl="0" indent="0" algn="ctr" rtl="0">
              <a:spcBef>
                <a:spcPts val="0"/>
              </a:spcBef>
              <a:spcAft>
                <a:spcPts val="0"/>
              </a:spcAft>
              <a:buNone/>
            </a:pPr>
            <a:endParaRPr/>
          </a:p>
        </p:txBody>
      </p:sp>
      <p:sp>
        <p:nvSpPr>
          <p:cNvPr id="282" name="Google Shape;282;g2264d4d3bc2_0_190"/>
          <p:cNvSpPr txBox="1"/>
          <p:nvPr/>
        </p:nvSpPr>
        <p:spPr>
          <a:xfrm>
            <a:off x="0" y="5324509"/>
            <a:ext cx="12192000" cy="1403700"/>
          </a:xfrm>
          <a:prstGeom prst="rect">
            <a:avLst/>
          </a:prstGeom>
          <a:solidFill>
            <a:schemeClr val="dk2"/>
          </a:solidFill>
          <a:ln>
            <a:noFill/>
          </a:ln>
        </p:spPr>
        <p:txBody>
          <a:bodyPr spcFirstLastPara="1" wrap="square" lIns="91425" tIns="91425" rIns="91425" bIns="91425" anchor="t" anchorCtr="0">
            <a:spAutoFit/>
          </a:bodyPr>
          <a:lstStyle/>
          <a:p>
            <a:pPr marL="12700" lvl="3" indent="0" algn="l" rtl="0">
              <a:lnSpc>
                <a:spcPct val="90000"/>
              </a:lnSpc>
              <a:spcBef>
                <a:spcPts val="0"/>
              </a:spcBef>
              <a:spcAft>
                <a:spcPts val="0"/>
              </a:spcAft>
              <a:buNone/>
            </a:pPr>
            <a:r>
              <a:rPr lang="en-US" sz="4400" dirty="0">
                <a:solidFill>
                  <a:schemeClr val="lt1"/>
                </a:solidFill>
                <a:latin typeface="Calibri"/>
                <a:ea typeface="Calibri"/>
                <a:cs typeface="Calibri"/>
                <a:sym typeface="Calibri"/>
              </a:rPr>
              <a:t>Psalm 34:</a:t>
            </a:r>
            <a:r>
              <a:rPr lang="en-US" sz="3400" dirty="0">
                <a:solidFill>
                  <a:schemeClr val="lt1"/>
                </a:solidFill>
                <a:latin typeface="Calibri"/>
                <a:ea typeface="Calibri"/>
                <a:cs typeface="Calibri"/>
                <a:sym typeface="Calibri"/>
              </a:rPr>
              <a:t>1-2</a:t>
            </a:r>
            <a:r>
              <a:rPr lang="en-US" sz="4400" dirty="0">
                <a:solidFill>
                  <a:schemeClr val="lt1"/>
                </a:solidFill>
                <a:latin typeface="Calibri"/>
                <a:ea typeface="Calibri"/>
                <a:cs typeface="Calibri"/>
                <a:sym typeface="Calibri"/>
              </a:rPr>
              <a:t> I will praise / bless the Lord </a:t>
            </a:r>
            <a:r>
              <a:rPr lang="en-US" sz="4400" u="sng" dirty="0">
                <a:solidFill>
                  <a:schemeClr val="lt1"/>
                </a:solidFill>
                <a:latin typeface="Calibri"/>
                <a:ea typeface="Calibri"/>
                <a:cs typeface="Calibri"/>
                <a:sym typeface="Calibri"/>
              </a:rPr>
              <a:t>at all times</a:t>
            </a:r>
            <a:r>
              <a:rPr lang="en-US" sz="4400" dirty="0">
                <a:solidFill>
                  <a:schemeClr val="lt1"/>
                </a:solidFill>
                <a:latin typeface="Calibri"/>
                <a:ea typeface="Calibri"/>
                <a:cs typeface="Calibri"/>
                <a:sym typeface="Calibri"/>
              </a:rPr>
              <a:t>.</a:t>
            </a:r>
            <a:endParaRPr sz="4400" dirty="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r>
              <a:rPr lang="en-US" sz="4400" dirty="0">
                <a:solidFill>
                  <a:schemeClr val="lt1"/>
                </a:solidFill>
                <a:latin typeface="Calibri"/>
                <a:ea typeface="Calibri"/>
                <a:cs typeface="Calibri"/>
                <a:sym typeface="Calibri"/>
              </a:rPr>
              <a:t>    I will </a:t>
            </a:r>
            <a:r>
              <a:rPr lang="en-US" sz="4400" u="sng" dirty="0">
                <a:solidFill>
                  <a:schemeClr val="lt1"/>
                </a:solidFill>
                <a:latin typeface="Calibri"/>
                <a:ea typeface="Calibri"/>
                <a:cs typeface="Calibri"/>
                <a:sym typeface="Calibri"/>
              </a:rPr>
              <a:t>constantly</a:t>
            </a:r>
            <a:r>
              <a:rPr lang="en-US" sz="4400" dirty="0">
                <a:solidFill>
                  <a:schemeClr val="lt1"/>
                </a:solidFill>
                <a:latin typeface="Calibri"/>
                <a:ea typeface="Calibri"/>
                <a:cs typeface="Calibri"/>
                <a:sym typeface="Calibri"/>
              </a:rPr>
              <a:t> speak his praises. </a:t>
            </a:r>
            <a:endParaRPr dirty="0"/>
          </a:p>
        </p:txBody>
      </p:sp>
      <p:sp>
        <p:nvSpPr>
          <p:cNvPr id="283" name="Google Shape;283;g2264d4d3bc2_0_190"/>
          <p:cNvSpPr txBox="1"/>
          <p:nvPr/>
        </p:nvSpPr>
        <p:spPr>
          <a:xfrm>
            <a:off x="182150" y="129700"/>
            <a:ext cx="11880900" cy="1015800"/>
          </a:xfrm>
          <a:prstGeom prst="rect">
            <a:avLst/>
          </a:prstGeom>
          <a:noFill/>
          <a:ln>
            <a:noFill/>
          </a:ln>
        </p:spPr>
        <p:txBody>
          <a:bodyPr spcFirstLastPara="1" wrap="square" lIns="91425" tIns="91425" rIns="91425" bIns="91425" anchor="t" anchorCtr="0">
            <a:spAutoFit/>
          </a:bodyPr>
          <a:lstStyle/>
          <a:p>
            <a:pPr marL="577850" lvl="0" indent="-577850" algn="l" rtl="0">
              <a:lnSpc>
                <a:spcPct val="90000"/>
              </a:lnSpc>
              <a:spcBef>
                <a:spcPts val="0"/>
              </a:spcBef>
              <a:spcAft>
                <a:spcPts val="0"/>
              </a:spcAft>
              <a:buClr>
                <a:schemeClr val="dk1"/>
              </a:buClr>
              <a:buFont typeface="Arial"/>
              <a:buNone/>
            </a:pPr>
            <a:r>
              <a:rPr lang="en-US" sz="6000">
                <a:solidFill>
                  <a:schemeClr val="lt1"/>
                </a:solidFill>
                <a:latin typeface="Calibri"/>
                <a:ea typeface="Calibri"/>
                <a:cs typeface="Calibri"/>
                <a:sym typeface="Calibri"/>
              </a:rPr>
              <a:t>How Important is Worship?</a:t>
            </a:r>
            <a:endParaRPr/>
          </a:p>
        </p:txBody>
      </p:sp>
      <p:sp>
        <p:nvSpPr>
          <p:cNvPr id="284" name="Google Shape;284;g2264d4d3bc2_0_190"/>
          <p:cNvSpPr txBox="1"/>
          <p:nvPr/>
        </p:nvSpPr>
        <p:spPr>
          <a:xfrm>
            <a:off x="-5050" y="1206025"/>
            <a:ext cx="11968500" cy="794100"/>
          </a:xfrm>
          <a:prstGeom prst="rect">
            <a:avLst/>
          </a:prstGeom>
          <a:solidFill>
            <a:schemeClr val="dk2"/>
          </a:solidFill>
          <a:ln>
            <a:noFill/>
          </a:ln>
        </p:spPr>
        <p:txBody>
          <a:bodyPr spcFirstLastPara="1" wrap="square" lIns="91425" tIns="91425" rIns="91425" bIns="91425" anchor="t" anchorCtr="0">
            <a:spAutoFit/>
          </a:bodyPr>
          <a:lstStyle/>
          <a:p>
            <a:pPr marL="12700" lvl="3" indent="0" algn="l" rtl="0">
              <a:lnSpc>
                <a:spcPct val="90000"/>
              </a:lnSpc>
              <a:spcBef>
                <a:spcPts val="0"/>
              </a:spcBef>
              <a:spcAft>
                <a:spcPts val="0"/>
              </a:spcAft>
              <a:buClr>
                <a:schemeClr val="dk1"/>
              </a:buClr>
              <a:buSzPts val="1100"/>
              <a:buFont typeface="Arial"/>
              <a:buNone/>
            </a:pPr>
            <a:r>
              <a:rPr lang="en-US" sz="4400">
                <a:solidFill>
                  <a:schemeClr val="lt1"/>
                </a:solidFill>
                <a:latin typeface="Calibri"/>
                <a:ea typeface="Calibri"/>
                <a:cs typeface="Calibri"/>
                <a:sym typeface="Calibri"/>
              </a:rPr>
              <a:t>Jesus says, “The Father seeks those who worship“</a:t>
            </a:r>
            <a:endParaRPr>
              <a:latin typeface="Calibri"/>
              <a:ea typeface="Calibri"/>
              <a:cs typeface="Calibri"/>
              <a:sym typeface="Calibri"/>
            </a:endParaRPr>
          </a:p>
        </p:txBody>
      </p:sp>
      <p:sp>
        <p:nvSpPr>
          <p:cNvPr id="285" name="Google Shape;285;g2264d4d3bc2_0_190"/>
          <p:cNvSpPr txBox="1"/>
          <p:nvPr/>
        </p:nvSpPr>
        <p:spPr>
          <a:xfrm>
            <a:off x="251150" y="3248225"/>
            <a:ext cx="794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86" name="Google Shape;286;g2264d4d3bc2_0_190"/>
          <p:cNvSpPr txBox="1"/>
          <p:nvPr/>
        </p:nvSpPr>
        <p:spPr>
          <a:xfrm>
            <a:off x="0" y="2422975"/>
            <a:ext cx="12132000" cy="2530500"/>
          </a:xfrm>
          <a:prstGeom prst="rect">
            <a:avLst/>
          </a:prstGeom>
          <a:solidFill>
            <a:schemeClr val="dk2"/>
          </a:solidFill>
          <a:ln>
            <a:noFill/>
          </a:ln>
        </p:spPr>
        <p:txBody>
          <a:bodyPr spcFirstLastPara="1" wrap="square" lIns="91425" tIns="45700" rIns="91425" bIns="45700" anchor="t" anchorCtr="0">
            <a:spAutoFit/>
          </a:bodyPr>
          <a:lstStyle/>
          <a:p>
            <a:pPr marL="12700" marR="0" lvl="3" indent="0" algn="l" rtl="0">
              <a:lnSpc>
                <a:spcPct val="90000"/>
              </a:lnSpc>
              <a:spcBef>
                <a:spcPts val="0"/>
              </a:spcBef>
              <a:spcAft>
                <a:spcPts val="0"/>
              </a:spcAft>
              <a:buNone/>
            </a:pPr>
            <a:r>
              <a:rPr lang="en-US" sz="4400" b="0" i="0" u="none" strike="noStrike" cap="none">
                <a:solidFill>
                  <a:schemeClr val="lt1"/>
                </a:solidFill>
                <a:latin typeface="Calibri"/>
                <a:ea typeface="Calibri"/>
                <a:cs typeface="Calibri"/>
                <a:sym typeface="Calibri"/>
              </a:rPr>
              <a:t>Psalm 145:</a:t>
            </a:r>
            <a:r>
              <a:rPr lang="en-US" sz="3400">
                <a:solidFill>
                  <a:schemeClr val="lt1"/>
                </a:solidFill>
                <a:latin typeface="Calibri"/>
                <a:ea typeface="Calibri"/>
                <a:cs typeface="Calibri"/>
                <a:sym typeface="Calibri"/>
              </a:rPr>
              <a:t>1</a:t>
            </a:r>
            <a:r>
              <a:rPr lang="en-US" sz="3400" b="0" i="0" u="none" strike="noStrike" cap="none">
                <a:solidFill>
                  <a:schemeClr val="lt1"/>
                </a:solidFill>
                <a:latin typeface="Calibri"/>
                <a:ea typeface="Calibri"/>
                <a:cs typeface="Calibri"/>
                <a:sym typeface="Calibri"/>
              </a:rPr>
              <a:t>-</a:t>
            </a:r>
            <a:r>
              <a:rPr lang="en-US" sz="3400">
                <a:solidFill>
                  <a:schemeClr val="lt1"/>
                </a:solidFill>
                <a:latin typeface="Calibri"/>
                <a:ea typeface="Calibri"/>
                <a:cs typeface="Calibri"/>
                <a:sym typeface="Calibri"/>
              </a:rPr>
              <a:t>2</a:t>
            </a:r>
            <a:r>
              <a:rPr lang="en-US" sz="4400">
                <a:solidFill>
                  <a:schemeClr val="lt1"/>
                </a:solidFill>
                <a:latin typeface="Calibri"/>
                <a:ea typeface="Calibri"/>
                <a:cs typeface="Calibri"/>
                <a:sym typeface="Calibri"/>
              </a:rPr>
              <a:t> I will exalt you, my God the King;</a:t>
            </a:r>
            <a:endParaRPr sz="44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r>
              <a:rPr lang="en-US" sz="4400">
                <a:solidFill>
                  <a:schemeClr val="lt1"/>
                </a:solidFill>
                <a:latin typeface="Calibri"/>
                <a:ea typeface="Calibri"/>
                <a:cs typeface="Calibri"/>
                <a:sym typeface="Calibri"/>
              </a:rPr>
              <a:t>I will praise your name for ever and ever.</a:t>
            </a:r>
            <a:endParaRPr sz="44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r>
              <a:rPr lang="en-US" sz="4400" u="sng">
                <a:solidFill>
                  <a:schemeClr val="lt1"/>
                </a:solidFill>
                <a:latin typeface="Calibri"/>
                <a:ea typeface="Calibri"/>
                <a:cs typeface="Calibri"/>
                <a:sym typeface="Calibri"/>
              </a:rPr>
              <a:t>Every day</a:t>
            </a:r>
            <a:r>
              <a:rPr lang="en-US" sz="4400">
                <a:solidFill>
                  <a:schemeClr val="lt1"/>
                </a:solidFill>
                <a:latin typeface="Calibri"/>
                <a:ea typeface="Calibri"/>
                <a:cs typeface="Calibri"/>
                <a:sym typeface="Calibri"/>
              </a:rPr>
              <a:t> I will praise you</a:t>
            </a:r>
            <a:endParaRPr sz="4400">
              <a:solidFill>
                <a:schemeClr val="lt1"/>
              </a:solidFill>
              <a:latin typeface="Calibri"/>
              <a:ea typeface="Calibri"/>
              <a:cs typeface="Calibri"/>
              <a:sym typeface="Calibri"/>
            </a:endParaRPr>
          </a:p>
          <a:p>
            <a:pPr marL="12700" marR="0" lvl="3" indent="0" algn="l" rtl="0">
              <a:lnSpc>
                <a:spcPct val="90000"/>
              </a:lnSpc>
              <a:spcBef>
                <a:spcPts val="0"/>
              </a:spcBef>
              <a:spcAft>
                <a:spcPts val="0"/>
              </a:spcAft>
              <a:buNone/>
            </a:pPr>
            <a:r>
              <a:rPr lang="en-US" sz="4400">
                <a:solidFill>
                  <a:schemeClr val="lt1"/>
                </a:solidFill>
                <a:latin typeface="Calibri"/>
                <a:ea typeface="Calibri"/>
                <a:cs typeface="Calibri"/>
                <a:sym typeface="Calibri"/>
              </a:rPr>
              <a:t> and extol your name for ever and ever.</a:t>
            </a:r>
            <a:endParaRPr sz="4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2a71be68c0_0_98"/>
          <p:cNvSpPr txBox="1">
            <a:spLocks noGrp="1"/>
          </p:cNvSpPr>
          <p:nvPr>
            <p:ph type="body" idx="1"/>
          </p:nvPr>
        </p:nvSpPr>
        <p:spPr>
          <a:xfrm>
            <a:off x="609600" y="1600202"/>
            <a:ext cx="10972800" cy="1828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3" name="Google Shape;293;g22a71be68c0_0_98"/>
          <p:cNvSpPr/>
          <p:nvPr/>
        </p:nvSpPr>
        <p:spPr>
          <a:xfrm>
            <a:off x="368675" y="687374"/>
            <a:ext cx="11529900" cy="5789700"/>
          </a:xfrm>
          <a:prstGeom prst="rect">
            <a:avLst/>
          </a:prstGeom>
          <a:solidFill>
            <a:srgbClr val="0F243E"/>
          </a:solidFill>
          <a:ln w="38100"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12700" lvl="3" indent="0" algn="l" rtl="0">
              <a:lnSpc>
                <a:spcPct val="90000"/>
              </a:lnSpc>
              <a:spcBef>
                <a:spcPts val="0"/>
              </a:spcBef>
              <a:spcAft>
                <a:spcPts val="0"/>
              </a:spcAft>
              <a:buNone/>
            </a:pPr>
            <a:r>
              <a:rPr lang="en-US" sz="7900">
                <a:solidFill>
                  <a:schemeClr val="lt1"/>
                </a:solidFill>
                <a:latin typeface="Calibri"/>
                <a:ea typeface="Calibri"/>
                <a:cs typeface="Calibri"/>
                <a:sym typeface="Calibri"/>
              </a:rPr>
              <a:t>Who can worship?</a:t>
            </a:r>
            <a:endParaRPr sz="79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endParaRPr sz="35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r>
              <a:rPr lang="en-US" sz="6500">
                <a:solidFill>
                  <a:schemeClr val="lt1"/>
                </a:solidFill>
                <a:latin typeface="Calibri"/>
                <a:ea typeface="Calibri"/>
                <a:cs typeface="Calibri"/>
                <a:sym typeface="Calibri"/>
              </a:rPr>
              <a:t>  </a:t>
            </a:r>
            <a:r>
              <a:rPr lang="en-US" sz="4400">
                <a:solidFill>
                  <a:schemeClr val="lt1"/>
                </a:solidFill>
                <a:latin typeface="Calibri"/>
                <a:ea typeface="Calibri"/>
                <a:cs typeface="Calibri"/>
                <a:sym typeface="Calibri"/>
              </a:rPr>
              <a:t> </a:t>
            </a:r>
            <a:r>
              <a:rPr lang="en-US" sz="5700">
                <a:solidFill>
                  <a:schemeClr val="lt1"/>
                </a:solidFill>
                <a:latin typeface="Calibri"/>
                <a:ea typeface="Calibri"/>
                <a:cs typeface="Calibri"/>
                <a:sym typeface="Calibri"/>
              </a:rPr>
              <a:t>At Dream Center</a:t>
            </a:r>
            <a:endParaRPr sz="57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endParaRPr sz="57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r>
              <a:rPr lang="en-US" sz="5700">
                <a:solidFill>
                  <a:schemeClr val="lt1"/>
                </a:solidFill>
                <a:latin typeface="Calibri"/>
                <a:ea typeface="Calibri"/>
                <a:cs typeface="Calibri"/>
                <a:sym typeface="Calibri"/>
              </a:rPr>
              <a:t>   At nursing home</a:t>
            </a:r>
            <a:endParaRPr sz="57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endParaRPr sz="57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r>
              <a:rPr lang="en-US" sz="5700">
                <a:solidFill>
                  <a:schemeClr val="lt1"/>
                </a:solidFill>
                <a:latin typeface="Calibri"/>
                <a:ea typeface="Calibri"/>
                <a:cs typeface="Calibri"/>
                <a:sym typeface="Calibri"/>
              </a:rPr>
              <a:t>   Anyone can worship</a:t>
            </a:r>
            <a:endParaRPr sz="5700">
              <a:solidFill>
                <a:schemeClr val="lt1"/>
              </a:solidFill>
              <a:latin typeface="Calibri"/>
              <a:ea typeface="Calibri"/>
              <a:cs typeface="Calibri"/>
              <a:sym typeface="Calibri"/>
            </a:endParaRPr>
          </a:p>
          <a:p>
            <a:pPr marL="12700" lvl="3" indent="0" algn="l" rtl="0">
              <a:lnSpc>
                <a:spcPct val="90000"/>
              </a:lnSpc>
              <a:spcBef>
                <a:spcPts val="0"/>
              </a:spcBef>
              <a:spcAft>
                <a:spcPts val="0"/>
              </a:spcAft>
              <a:buNone/>
            </a:pPr>
            <a:r>
              <a:rPr lang="en-US" sz="4400">
                <a:solidFill>
                  <a:schemeClr val="lt1"/>
                </a:solidFill>
                <a:latin typeface="Calibri"/>
                <a:ea typeface="Calibri"/>
                <a:cs typeface="Calibri"/>
                <a:sym typeface="Calibri"/>
              </a:rPr>
              <a:t>  </a:t>
            </a:r>
            <a:endParaRPr sz="4400">
              <a:solidFill>
                <a:schemeClr val="lt1"/>
              </a:solidFill>
              <a:latin typeface="Calibri"/>
              <a:ea typeface="Calibri"/>
              <a:cs typeface="Calibri"/>
              <a:sym typeface="Calibri"/>
            </a:endParaRPr>
          </a:p>
          <a:p>
            <a:pPr marL="12700" lvl="3" indent="0" algn="l" rtl="0">
              <a:lnSpc>
                <a:spcPct val="90000"/>
              </a:lnSpc>
              <a:spcBef>
                <a:spcPts val="0"/>
              </a:spcBef>
              <a:spcAft>
                <a:spcPts val="0"/>
              </a:spcAft>
              <a:buClr>
                <a:schemeClr val="dk1"/>
              </a:buClr>
              <a:buFont typeface="Arial"/>
              <a:buNone/>
            </a:pPr>
            <a:endParaRPr sz="44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264d4d3bc2_0_152"/>
          <p:cNvSpPr txBox="1">
            <a:spLocks noGrp="1"/>
          </p:cNvSpPr>
          <p:nvPr>
            <p:ph type="ctrTitle"/>
          </p:nvPr>
        </p:nvSpPr>
        <p:spPr>
          <a:xfrm>
            <a:off x="393192" y="749808"/>
            <a:ext cx="11603736" cy="5843016"/>
          </a:xfrm>
          <a:prstGeom prst="rect">
            <a:avLst/>
          </a:prstGeom>
          <a:noFill/>
          <a:ln>
            <a:noFill/>
          </a:ln>
        </p:spPr>
        <p:txBody>
          <a:bodyPr spcFirstLastPara="1" wrap="square" lIns="91425" tIns="45700" rIns="91425" bIns="45700" anchor="ctr" anchorCtr="0">
            <a:normAutofit/>
          </a:bodyPr>
          <a:lstStyle/>
          <a:p>
            <a:pPr marL="12700" lvl="3" indent="0" algn="l" rtl="0">
              <a:lnSpc>
                <a:spcPct val="90000"/>
              </a:lnSpc>
              <a:spcBef>
                <a:spcPts val="0"/>
              </a:spcBef>
              <a:spcAft>
                <a:spcPts val="0"/>
              </a:spcAft>
              <a:buNone/>
            </a:pPr>
            <a:r>
              <a:rPr lang="en-US" sz="6411" u="sng" dirty="0">
                <a:solidFill>
                  <a:schemeClr val="lt1"/>
                </a:solidFill>
              </a:rPr>
              <a:t>Singing With The Angels</a:t>
            </a:r>
            <a:r>
              <a:rPr lang="en-US" sz="6411" dirty="0">
                <a:solidFill>
                  <a:schemeClr val="lt1"/>
                </a:solidFill>
              </a:rPr>
              <a:t> </a:t>
            </a:r>
            <a:endParaRPr sz="6411" dirty="0">
              <a:solidFill>
                <a:schemeClr val="lt1"/>
              </a:solidFill>
            </a:endParaRPr>
          </a:p>
          <a:p>
            <a:pPr marL="12700" lvl="3" indent="0" algn="l" rtl="0">
              <a:lnSpc>
                <a:spcPct val="90000"/>
              </a:lnSpc>
              <a:spcBef>
                <a:spcPts val="0"/>
              </a:spcBef>
              <a:spcAft>
                <a:spcPts val="0"/>
              </a:spcAft>
              <a:buClr>
                <a:schemeClr val="dk1"/>
              </a:buClr>
              <a:buSzPts val="990"/>
              <a:buFont typeface="Arial"/>
              <a:buNone/>
            </a:pPr>
            <a:r>
              <a:rPr lang="en-US" sz="5811" dirty="0">
                <a:solidFill>
                  <a:schemeClr val="lt1"/>
                </a:solidFill>
              </a:rPr>
              <a:t>by Robert E. Coleman</a:t>
            </a:r>
            <a:endParaRPr sz="5811" dirty="0">
              <a:solidFill>
                <a:schemeClr val="lt1"/>
              </a:solidFill>
            </a:endParaRPr>
          </a:p>
          <a:p>
            <a:pPr marL="12700" lvl="3" indent="0" algn="l" rtl="0">
              <a:lnSpc>
                <a:spcPct val="90000"/>
              </a:lnSpc>
              <a:spcBef>
                <a:spcPts val="0"/>
              </a:spcBef>
              <a:spcAft>
                <a:spcPts val="0"/>
              </a:spcAft>
              <a:buNone/>
            </a:pPr>
            <a:r>
              <a:rPr lang="en-US" sz="4611" dirty="0">
                <a:solidFill>
                  <a:schemeClr val="lt1"/>
                </a:solidFill>
              </a:rPr>
              <a:t>excerpts from Chapter 13</a:t>
            </a:r>
            <a:endParaRPr sz="4611" dirty="0">
              <a:solidFill>
                <a:schemeClr val="lt1"/>
              </a:solidFill>
            </a:endParaRPr>
          </a:p>
          <a:p>
            <a:pPr marL="12700" lvl="3" indent="0" algn="l" rtl="0">
              <a:lnSpc>
                <a:spcPct val="90000"/>
              </a:lnSpc>
              <a:spcBef>
                <a:spcPts val="0"/>
              </a:spcBef>
              <a:spcAft>
                <a:spcPts val="0"/>
              </a:spcAft>
              <a:buNone/>
            </a:pPr>
            <a:r>
              <a:rPr lang="en-US" sz="4611" dirty="0">
                <a:solidFill>
                  <a:schemeClr val="lt1"/>
                </a:solidFill>
              </a:rPr>
              <a:t>Handel writes </a:t>
            </a:r>
            <a:r>
              <a:rPr lang="en-US" sz="4611" i="1" dirty="0">
                <a:solidFill>
                  <a:schemeClr val="lt1"/>
                </a:solidFill>
              </a:rPr>
              <a:t>Messiah</a:t>
            </a:r>
            <a:endParaRPr sz="4611" i="1"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Clr>
                <a:schemeClr val="dk1"/>
              </a:buClr>
              <a:buSzPts val="990"/>
              <a:buFont typeface="Arial"/>
              <a:buNone/>
            </a:pPr>
            <a:endParaRPr sz="4500" dirty="0">
              <a:solidFill>
                <a:schemeClr val="lt1"/>
              </a:solidFill>
            </a:endParaRPr>
          </a:p>
        </p:txBody>
      </p:sp>
      <p:sp>
        <p:nvSpPr>
          <p:cNvPr id="319" name="Google Shape;319;g2264d4d3bc2_0_152"/>
          <p:cNvSpPr txBox="1"/>
          <p:nvPr/>
        </p:nvSpPr>
        <p:spPr>
          <a:xfrm>
            <a:off x="292550" y="2958475"/>
            <a:ext cx="73983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lt1"/>
                </a:solidFill>
                <a:latin typeface="Calibri"/>
                <a:ea typeface="Calibri"/>
                <a:cs typeface="Calibri"/>
                <a:sym typeface="Calibri"/>
              </a:rPr>
              <a:t>Try something different today.</a:t>
            </a:r>
            <a:endParaRPr sz="4000">
              <a:solidFill>
                <a:schemeClr val="lt1"/>
              </a:solidFill>
              <a:latin typeface="Calibri"/>
              <a:ea typeface="Calibri"/>
              <a:cs typeface="Calibri"/>
              <a:sym typeface="Calibri"/>
            </a:endParaRPr>
          </a:p>
          <a:p>
            <a:pPr marL="0" lvl="0" indent="0" algn="l" rtl="0">
              <a:spcBef>
                <a:spcPts val="0"/>
              </a:spcBef>
              <a:spcAft>
                <a:spcPts val="0"/>
              </a:spcAft>
              <a:buNone/>
            </a:pPr>
            <a:r>
              <a:rPr lang="en-US" sz="4000">
                <a:solidFill>
                  <a:schemeClr val="lt1"/>
                </a:solidFill>
                <a:latin typeface="Calibri"/>
                <a:ea typeface="Calibri"/>
                <a:cs typeface="Calibri"/>
                <a:sym typeface="Calibri"/>
              </a:rPr>
              <a:t>&gt;Today no comments</a:t>
            </a:r>
            <a:endParaRPr sz="4000">
              <a:solidFill>
                <a:schemeClr val="lt1"/>
              </a:solidFill>
              <a:latin typeface="Calibri"/>
              <a:ea typeface="Calibri"/>
              <a:cs typeface="Calibri"/>
              <a:sym typeface="Calibri"/>
            </a:endParaRPr>
          </a:p>
          <a:p>
            <a:pPr marL="0" lvl="0" indent="0" algn="l" rtl="0">
              <a:spcBef>
                <a:spcPts val="0"/>
              </a:spcBef>
              <a:spcAft>
                <a:spcPts val="0"/>
              </a:spcAft>
              <a:buNone/>
            </a:pPr>
            <a:r>
              <a:rPr lang="en-US" sz="4000">
                <a:solidFill>
                  <a:schemeClr val="lt1"/>
                </a:solidFill>
                <a:latin typeface="Calibri"/>
                <a:ea typeface="Calibri"/>
                <a:cs typeface="Calibri"/>
                <a:sym typeface="Calibri"/>
              </a:rPr>
              <a:t>&gt;Today no questions</a:t>
            </a:r>
            <a:endParaRPr sz="4000">
              <a:solidFill>
                <a:schemeClr val="lt1"/>
              </a:solidFill>
              <a:latin typeface="Calibri"/>
              <a:ea typeface="Calibri"/>
              <a:cs typeface="Calibri"/>
              <a:sym typeface="Calibri"/>
            </a:endParaRPr>
          </a:p>
          <a:p>
            <a:pPr marL="0" lvl="0" indent="0" algn="l" rtl="0">
              <a:spcBef>
                <a:spcPts val="0"/>
              </a:spcBef>
              <a:spcAft>
                <a:spcPts val="0"/>
              </a:spcAft>
              <a:buNone/>
            </a:pPr>
            <a:r>
              <a:rPr lang="en-US" sz="4000">
                <a:solidFill>
                  <a:schemeClr val="lt1"/>
                </a:solidFill>
                <a:latin typeface="Calibri"/>
                <a:ea typeface="Calibri"/>
                <a:cs typeface="Calibri"/>
                <a:sym typeface="Calibri"/>
              </a:rPr>
              <a:t>&gt;We will just have a time of prayerful worship.</a:t>
            </a:r>
            <a:endParaRPr sz="4000">
              <a:solidFill>
                <a:schemeClr val="lt1"/>
              </a:solidFill>
              <a:latin typeface="Calibri"/>
              <a:ea typeface="Calibri"/>
              <a:cs typeface="Calibri"/>
              <a:sym typeface="Calibri"/>
            </a:endParaRPr>
          </a:p>
          <a:p>
            <a:pPr marL="0" lvl="0" indent="0" algn="l" rtl="0">
              <a:spcBef>
                <a:spcPts val="0"/>
              </a:spcBef>
              <a:spcAft>
                <a:spcPts val="0"/>
              </a:spcAft>
              <a:buNone/>
            </a:pPr>
            <a:r>
              <a:rPr lang="en-US" sz="4000">
                <a:solidFill>
                  <a:schemeClr val="lt1"/>
                </a:solidFill>
                <a:latin typeface="Calibri"/>
                <a:ea typeface="Calibri"/>
                <a:cs typeface="Calibri"/>
                <a:sym typeface="Calibri"/>
              </a:rPr>
              <a:t>&gt;guests welcome!  Open your  </a:t>
            </a:r>
            <a:endParaRPr sz="4000">
              <a:solidFill>
                <a:schemeClr val="l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20" name="Google Shape;320;g2264d4d3bc2_0_152"/>
          <p:cNvSpPr/>
          <p:nvPr/>
        </p:nvSpPr>
        <p:spPr>
          <a:xfrm>
            <a:off x="6613325" y="6240350"/>
            <a:ext cx="645900" cy="512700"/>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264d4d3bc2_0_197"/>
          <p:cNvSpPr txBox="1">
            <a:spLocks noGrp="1"/>
          </p:cNvSpPr>
          <p:nvPr>
            <p:ph type="ctrTitle"/>
          </p:nvPr>
        </p:nvSpPr>
        <p:spPr>
          <a:xfrm>
            <a:off x="0" y="0"/>
            <a:ext cx="12107100" cy="6858000"/>
          </a:xfrm>
          <a:prstGeom prst="rect">
            <a:avLst/>
          </a:prstGeom>
          <a:noFill/>
          <a:ln>
            <a:noFill/>
          </a:ln>
        </p:spPr>
        <p:txBody>
          <a:bodyPr spcFirstLastPara="1" wrap="square" lIns="91425" tIns="45700" rIns="91425" bIns="45700" anchor="ctr" anchorCtr="0">
            <a:normAutofit/>
          </a:bodyPr>
          <a:lstStyle/>
          <a:p>
            <a:pPr marL="12700" lvl="3" indent="0" algn="l" rtl="0">
              <a:lnSpc>
                <a:spcPct val="90000"/>
              </a:lnSpc>
              <a:spcBef>
                <a:spcPts val="0"/>
              </a:spcBef>
              <a:spcAft>
                <a:spcPts val="0"/>
              </a:spcAft>
              <a:buNone/>
            </a:pPr>
            <a:r>
              <a:rPr lang="en-US">
                <a:solidFill>
                  <a:schemeClr val="lt1"/>
                </a:solidFill>
              </a:rPr>
              <a:t> In 1741, a minor poet, Charles Jennens, wrote a libretto entitled, “A Sacred Oratorio.” The collection of </a:t>
            </a:r>
            <a:r>
              <a:rPr lang="en-US" u="sng">
                <a:solidFill>
                  <a:schemeClr val="lt1"/>
                </a:solidFill>
              </a:rPr>
              <a:t>biblical excerpts</a:t>
            </a:r>
            <a:r>
              <a:rPr lang="en-US">
                <a:solidFill>
                  <a:schemeClr val="lt1"/>
                </a:solidFill>
              </a:rPr>
              <a:t> was sent to George Frederick Handel, with the reminder that “The Lord gave the Word.”</a:t>
            </a:r>
            <a:endParaRPr>
              <a:solidFill>
                <a:schemeClr val="lt1"/>
              </a:solidFill>
            </a:endParaRPr>
          </a:p>
          <a:p>
            <a:pPr marL="12700" lvl="3" indent="0" algn="l" rtl="0">
              <a:lnSpc>
                <a:spcPct val="90000"/>
              </a:lnSpc>
              <a:spcBef>
                <a:spcPts val="0"/>
              </a:spcBef>
              <a:spcAft>
                <a:spcPts val="0"/>
              </a:spcAft>
              <a:buClr>
                <a:schemeClr val="dk1"/>
              </a:buClr>
              <a:buFont typeface="Arial"/>
              <a:buNone/>
            </a:pPr>
            <a:r>
              <a:rPr lang="en-US">
                <a:solidFill>
                  <a:schemeClr val="lt1"/>
                </a:solidFill>
              </a:rPr>
              <a:t> The package came at a time when Handel was going through a severe depression. He had been rebuffed by England’s nobility, business misfortunes had left him deeply in debt, and at 57 years of age, tired of working, he retreated deeply into seclusion.</a:t>
            </a:r>
            <a:endParaRPr>
              <a:solidFill>
                <a:schemeClr val="lt1"/>
              </a:solidFill>
            </a:endParaRPr>
          </a:p>
        </p:txBody>
      </p:sp>
      <p:sp>
        <p:nvSpPr>
          <p:cNvPr id="327" name="Google Shape;327;g2264d4d3bc2_0_197"/>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264d4d3bc2_0_203"/>
          <p:cNvSpPr txBox="1">
            <a:spLocks noGrp="1"/>
          </p:cNvSpPr>
          <p:nvPr>
            <p:ph type="ctrTitle"/>
          </p:nvPr>
        </p:nvSpPr>
        <p:spPr>
          <a:xfrm>
            <a:off x="0" y="0"/>
            <a:ext cx="12107100" cy="6858000"/>
          </a:xfrm>
          <a:prstGeom prst="rect">
            <a:avLst/>
          </a:prstGeom>
          <a:noFill/>
          <a:ln>
            <a:noFill/>
          </a:ln>
        </p:spPr>
        <p:txBody>
          <a:bodyPr spcFirstLastPara="1" wrap="square" lIns="91425" tIns="45700" rIns="91425" bIns="45700" anchor="ctr" anchorCtr="0">
            <a:normAutofit/>
          </a:bodyPr>
          <a:lstStyle/>
          <a:p>
            <a:pPr marL="12700" lvl="3" indent="0" algn="l" rtl="0">
              <a:lnSpc>
                <a:spcPct val="90000"/>
              </a:lnSpc>
              <a:spcBef>
                <a:spcPts val="0"/>
              </a:spcBef>
              <a:spcAft>
                <a:spcPts val="0"/>
              </a:spcAft>
              <a:buNone/>
            </a:pPr>
            <a:r>
              <a:rPr lang="en-US">
                <a:solidFill>
                  <a:schemeClr val="lt1"/>
                </a:solidFill>
              </a:rPr>
              <a:t> As the listless Handel leafed through the manuscript, his eyes fell on the words: “He was despised and rejected of men…He looked for someone to have pity on Him, but there was no man; neither found He any to comfort Him.”</a:t>
            </a:r>
            <a:endParaRPr>
              <a:solidFill>
                <a:schemeClr val="lt1"/>
              </a:solidFill>
            </a:endParaRPr>
          </a:p>
          <a:p>
            <a:pPr marL="12700" lvl="3" indent="0" algn="l" rtl="0">
              <a:lnSpc>
                <a:spcPct val="90000"/>
              </a:lnSpc>
              <a:spcBef>
                <a:spcPts val="0"/>
              </a:spcBef>
              <a:spcAft>
                <a:spcPts val="0"/>
              </a:spcAft>
              <a:buNone/>
            </a:pPr>
            <a:r>
              <a:rPr lang="en-US">
                <a:solidFill>
                  <a:schemeClr val="lt1"/>
                </a:solidFill>
              </a:rPr>
              <a:t> With a growing feeling of identity, Handel read on: “He trusted in God…God did not leave His soul in hell…He will give you rest.” The words began to throb within his breast. “Wonderful, Counselor, Mighty God, the Everlasting Father, Prince of Peace…</a:t>
            </a:r>
            <a:endParaRPr>
              <a:solidFill>
                <a:schemeClr val="lt1"/>
              </a:solidFill>
            </a:endParaRPr>
          </a:p>
        </p:txBody>
      </p:sp>
      <p:sp>
        <p:nvSpPr>
          <p:cNvPr id="334" name="Google Shape;334;g2264d4d3bc2_0_203"/>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264d4d3bc2_0_209"/>
          <p:cNvSpPr txBox="1">
            <a:spLocks noGrp="1"/>
          </p:cNvSpPr>
          <p:nvPr>
            <p:ph type="ctrTitle"/>
          </p:nvPr>
        </p:nvSpPr>
        <p:spPr>
          <a:xfrm>
            <a:off x="0" y="0"/>
            <a:ext cx="12107100" cy="6858000"/>
          </a:xfrm>
          <a:prstGeom prst="rect">
            <a:avLst/>
          </a:prstGeom>
          <a:noFill/>
          <a:ln>
            <a:noFill/>
          </a:ln>
        </p:spPr>
        <p:txBody>
          <a:bodyPr spcFirstLastPara="1" wrap="square" lIns="91425" tIns="45700" rIns="91425" bIns="45700" anchor="ctr" anchorCtr="0">
            <a:normAutofit/>
          </a:bodyPr>
          <a:lstStyle/>
          <a:p>
            <a:pPr marL="12700" lvl="3" indent="0" algn="l" rtl="0">
              <a:lnSpc>
                <a:spcPct val="90000"/>
              </a:lnSpc>
              <a:spcBef>
                <a:spcPts val="0"/>
              </a:spcBef>
              <a:spcAft>
                <a:spcPts val="0"/>
              </a:spcAft>
              <a:buNone/>
            </a:pPr>
            <a:r>
              <a:rPr lang="en-US">
                <a:solidFill>
                  <a:schemeClr val="lt1"/>
                </a:solidFill>
              </a:rPr>
              <a:t>I know my Redeemer liveth…Rejoice…Hallelujah!”</a:t>
            </a:r>
            <a:endParaRPr>
              <a:solidFill>
                <a:schemeClr val="lt1"/>
              </a:solidFill>
            </a:endParaRPr>
          </a:p>
          <a:p>
            <a:pPr marL="12700" lvl="3" indent="0" algn="l" rtl="0">
              <a:lnSpc>
                <a:spcPct val="90000"/>
              </a:lnSpc>
              <a:spcBef>
                <a:spcPts val="0"/>
              </a:spcBef>
              <a:spcAft>
                <a:spcPts val="0"/>
              </a:spcAft>
              <a:buNone/>
            </a:pPr>
            <a:r>
              <a:rPr lang="en-US">
                <a:solidFill>
                  <a:schemeClr val="lt1"/>
                </a:solidFill>
              </a:rPr>
              <a:t> Feeling the triumph of the heavenly song, Handel grabbed a pen and started writing. Music for the words began to flow through his mind with such swiftness that he could scarcely write the notes fast enough. For 24 days, the composer remained in his room. His manservant would bring food but often it was untouched. Sometimes Handel would take a piece of bread, start to eat, then let it drop from his hand, as some new inspiration called forth expression. His servant watched in astonishment</a:t>
            </a:r>
            <a:endParaRPr>
              <a:solidFill>
                <a:schemeClr val="lt1"/>
              </a:solidFill>
            </a:endParaRPr>
          </a:p>
        </p:txBody>
      </p:sp>
      <p:sp>
        <p:nvSpPr>
          <p:cNvPr id="341" name="Google Shape;341;g2264d4d3bc2_0_209"/>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264d4d3bc2_0_215"/>
          <p:cNvSpPr txBox="1">
            <a:spLocks noGrp="1"/>
          </p:cNvSpPr>
          <p:nvPr>
            <p:ph type="ctrTitle"/>
          </p:nvPr>
        </p:nvSpPr>
        <p:spPr>
          <a:xfrm>
            <a:off x="0" y="0"/>
            <a:ext cx="12107100" cy="6858000"/>
          </a:xfrm>
          <a:prstGeom prst="rect">
            <a:avLst/>
          </a:prstGeom>
          <a:noFill/>
          <a:ln>
            <a:noFill/>
          </a:ln>
        </p:spPr>
        <p:txBody>
          <a:bodyPr spcFirstLastPara="1" wrap="square" lIns="91425" tIns="45700" rIns="91425" bIns="45700" anchor="ctr" anchorCtr="0">
            <a:normAutofit fontScale="90000"/>
          </a:bodyPr>
          <a:lstStyle/>
          <a:p>
            <a:pPr marL="12700" lvl="3" indent="0" algn="l" rtl="0">
              <a:lnSpc>
                <a:spcPct val="90000"/>
              </a:lnSpc>
              <a:spcBef>
                <a:spcPts val="0"/>
              </a:spcBef>
              <a:spcAft>
                <a:spcPts val="0"/>
              </a:spcAft>
              <a:buNone/>
            </a:pPr>
            <a:r>
              <a:rPr lang="en-US" sz="4955">
                <a:solidFill>
                  <a:schemeClr val="lt1"/>
                </a:solidFill>
              </a:rPr>
              <a:t>as his master's tears dropped on the page and mingled with the ink. At times Handel would jump up and run to the harpsichord, waving his arms in the air, singing aloud, “Hallelujah! Hallelujah! Hallelujah!” Later Handel confided, “I think I did see all of heaven before me, and the great God Himself.”</a:t>
            </a:r>
            <a:endParaRPr sz="4955">
              <a:solidFill>
                <a:schemeClr val="lt1"/>
              </a:solidFill>
            </a:endParaRPr>
          </a:p>
          <a:p>
            <a:pPr marL="12700" lvl="3" indent="0" algn="l" rtl="0">
              <a:lnSpc>
                <a:spcPct val="90000"/>
              </a:lnSpc>
              <a:spcBef>
                <a:spcPts val="0"/>
              </a:spcBef>
              <a:spcAft>
                <a:spcPts val="0"/>
              </a:spcAft>
              <a:buNone/>
            </a:pPr>
            <a:r>
              <a:rPr lang="en-US" sz="4955">
                <a:solidFill>
                  <a:schemeClr val="lt1"/>
                </a:solidFill>
              </a:rPr>
              <a:t> Of a truth, he was caught up in another world. Never before had he experienced such religious exhilaration, nor would he ever know the same intensity of feeling again. But in those few days, </a:t>
            </a:r>
            <a:endParaRPr>
              <a:solidFill>
                <a:schemeClr val="lt1"/>
              </a:solidFill>
            </a:endParaRPr>
          </a:p>
        </p:txBody>
      </p:sp>
      <p:sp>
        <p:nvSpPr>
          <p:cNvPr id="348" name="Google Shape;348;g2264d4d3bc2_0_215"/>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2a71be68c0_0_0"/>
          <p:cNvSpPr txBox="1">
            <a:spLocks noGrp="1"/>
          </p:cNvSpPr>
          <p:nvPr>
            <p:ph type="ctrTitle"/>
          </p:nvPr>
        </p:nvSpPr>
        <p:spPr>
          <a:xfrm>
            <a:off x="1257299" y="-491836"/>
            <a:ext cx="9677400" cy="2387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11300">
                <a:solidFill>
                  <a:schemeClr val="lt1"/>
                </a:solidFill>
                <a:latin typeface="Century Gothic"/>
                <a:ea typeface="Century Gothic"/>
                <a:cs typeface="Century Gothic"/>
                <a:sym typeface="Century Gothic"/>
              </a:rPr>
              <a:t>Worship</a:t>
            </a:r>
            <a:endParaRPr sz="3200"/>
          </a:p>
        </p:txBody>
      </p:sp>
      <p:sp>
        <p:nvSpPr>
          <p:cNvPr id="105" name="Google Shape;105;g22a71be68c0_0_0"/>
          <p:cNvSpPr txBox="1"/>
          <p:nvPr/>
        </p:nvSpPr>
        <p:spPr>
          <a:xfrm>
            <a:off x="223550" y="1896000"/>
            <a:ext cx="11701500" cy="495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100">
                <a:solidFill>
                  <a:schemeClr val="lt1"/>
                </a:solidFill>
                <a:highlight>
                  <a:srgbClr val="0F243E"/>
                </a:highlight>
                <a:latin typeface="Roboto"/>
                <a:ea typeface="Roboto"/>
                <a:cs typeface="Roboto"/>
                <a:sym typeface="Roboto"/>
              </a:rPr>
              <a:t>Jesus says in </a:t>
            </a:r>
            <a:endParaRPr sz="5100">
              <a:solidFill>
                <a:schemeClr val="lt1"/>
              </a:solidFill>
              <a:highlight>
                <a:srgbClr val="0F243E"/>
              </a:highlight>
              <a:latin typeface="Roboto"/>
              <a:ea typeface="Roboto"/>
              <a:cs typeface="Roboto"/>
              <a:sym typeface="Roboto"/>
            </a:endParaRPr>
          </a:p>
          <a:p>
            <a:pPr marL="0" marR="0" lvl="0" indent="0" algn="l" rtl="0">
              <a:spcBef>
                <a:spcPts val="0"/>
              </a:spcBef>
              <a:spcAft>
                <a:spcPts val="0"/>
              </a:spcAft>
              <a:buNone/>
            </a:pPr>
            <a:r>
              <a:rPr lang="en-US" sz="6100">
                <a:solidFill>
                  <a:schemeClr val="lt1"/>
                </a:solidFill>
                <a:highlight>
                  <a:srgbClr val="0F243E"/>
                </a:highlight>
                <a:latin typeface="Roboto"/>
                <a:ea typeface="Roboto"/>
                <a:cs typeface="Roboto"/>
                <a:sym typeface="Roboto"/>
              </a:rPr>
              <a:t>John 4</a:t>
            </a:r>
            <a:r>
              <a:rPr lang="en-US" sz="5100">
                <a:solidFill>
                  <a:schemeClr val="lt1"/>
                </a:solidFill>
                <a:highlight>
                  <a:srgbClr val="0F243E"/>
                </a:highlight>
                <a:latin typeface="Roboto"/>
                <a:ea typeface="Roboto"/>
                <a:cs typeface="Roboto"/>
                <a:sym typeface="Roboto"/>
              </a:rPr>
              <a:t>:23 “ the hour is coming, and is now here, when the true worshipers will worship the Father in spirit and truth, for </a:t>
            </a:r>
            <a:r>
              <a:rPr lang="en-US" sz="5100" u="sng">
                <a:solidFill>
                  <a:schemeClr val="lt1"/>
                </a:solidFill>
                <a:highlight>
                  <a:srgbClr val="0F243E"/>
                </a:highlight>
                <a:latin typeface="Roboto"/>
                <a:ea typeface="Roboto"/>
                <a:cs typeface="Roboto"/>
                <a:sym typeface="Roboto"/>
              </a:rPr>
              <a:t>the Father is seeking such people to worship him</a:t>
            </a:r>
            <a:r>
              <a:rPr lang="en-US" sz="5100">
                <a:solidFill>
                  <a:schemeClr val="lt1"/>
                </a:solidFill>
                <a:highlight>
                  <a:srgbClr val="0F243E"/>
                </a:highlight>
                <a:latin typeface="Roboto"/>
                <a:ea typeface="Roboto"/>
                <a:cs typeface="Roboto"/>
                <a:sym typeface="Roboto"/>
              </a:rPr>
              <a:t>.”</a:t>
            </a:r>
            <a:endParaRPr sz="5300">
              <a:solidFill>
                <a:schemeClr val="lt1"/>
              </a:solidFill>
              <a:highlight>
                <a:srgbClr val="0F243E"/>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264d4d3bc2_0_227"/>
          <p:cNvSpPr txBox="1">
            <a:spLocks noGrp="1"/>
          </p:cNvSpPr>
          <p:nvPr>
            <p:ph type="ctrTitle"/>
          </p:nvPr>
        </p:nvSpPr>
        <p:spPr>
          <a:xfrm>
            <a:off x="84900" y="-201168"/>
            <a:ext cx="12107100" cy="6858000"/>
          </a:xfrm>
          <a:prstGeom prst="rect">
            <a:avLst/>
          </a:prstGeom>
          <a:noFill/>
          <a:ln>
            <a:noFill/>
          </a:ln>
        </p:spPr>
        <p:txBody>
          <a:bodyPr spcFirstLastPara="1" wrap="square" lIns="91425" tIns="45700" rIns="91425" bIns="45700" anchor="ctr" anchorCtr="0">
            <a:normAutofit/>
          </a:bodyPr>
          <a:lstStyle/>
          <a:p>
            <a:pPr marL="12700" lvl="3" indent="0" algn="l" rtl="0">
              <a:lnSpc>
                <a:spcPct val="90000"/>
              </a:lnSpc>
              <a:spcBef>
                <a:spcPts val="0"/>
              </a:spcBef>
              <a:spcAft>
                <a:spcPts val="0"/>
              </a:spcAft>
              <a:buNone/>
            </a:pPr>
            <a:r>
              <a:rPr lang="en-US" sz="4500" dirty="0">
                <a:solidFill>
                  <a:schemeClr val="lt1"/>
                </a:solidFill>
              </a:rPr>
              <a:t>when his mind was absorbed in the wonder and praise of God, this rather ordinary man gave to the world a musical composition that still lifts the soul heavenward whenever it is sung.</a:t>
            </a: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r>
              <a:rPr lang="en-US" sz="4500" dirty="0">
                <a:solidFill>
                  <a:schemeClr val="lt1"/>
                </a:solidFill>
              </a:rPr>
              <a:t>It should not be surprising that…</a:t>
            </a:r>
            <a:r>
              <a:rPr lang="en-US" sz="4500" i="1" dirty="0">
                <a:solidFill>
                  <a:schemeClr val="lt1"/>
                </a:solidFill>
              </a:rPr>
              <a:t>The Messiah</a:t>
            </a:r>
            <a:r>
              <a:rPr lang="en-US" sz="4500" dirty="0">
                <a:solidFill>
                  <a:schemeClr val="lt1"/>
                </a:solidFill>
              </a:rPr>
              <a:t> should </a:t>
            </a:r>
            <a:r>
              <a:rPr lang="en-US" sz="4500" u="sng" dirty="0">
                <a:solidFill>
                  <a:schemeClr val="lt1"/>
                </a:solidFill>
              </a:rPr>
              <a:t>lift people to nobler thoughts and actions</a:t>
            </a:r>
            <a:r>
              <a:rPr lang="en-US" sz="4500" dirty="0">
                <a:solidFill>
                  <a:schemeClr val="lt1"/>
                </a:solidFill>
              </a:rPr>
              <a:t>. </a:t>
            </a:r>
            <a:r>
              <a:rPr lang="en-US" sz="4500" dirty="0" smtClean="0">
                <a:solidFill>
                  <a:schemeClr val="lt1"/>
                </a:solidFill>
              </a:rPr>
              <a:t>There </a:t>
            </a:r>
            <a:r>
              <a:rPr lang="en-US" sz="4500" dirty="0">
                <a:solidFill>
                  <a:schemeClr val="lt1"/>
                </a:solidFill>
              </a:rPr>
              <a:t>is something elevating about the praise of God. When </a:t>
            </a:r>
            <a:r>
              <a:rPr lang="en-US" sz="4500" u="sng" dirty="0">
                <a:solidFill>
                  <a:schemeClr val="lt1"/>
                </a:solidFill>
              </a:rPr>
              <a:t>we magnify His name and celebrate His glory</a:t>
            </a:r>
            <a:r>
              <a:rPr lang="en-US" sz="4500" dirty="0">
                <a:solidFill>
                  <a:schemeClr val="lt1"/>
                </a:solidFill>
              </a:rPr>
              <a:t>, our own souls partake of greatness.</a:t>
            </a:r>
            <a:endParaRPr sz="4500" dirty="0">
              <a:solidFill>
                <a:schemeClr val="lt1"/>
              </a:solidFill>
            </a:endParaRPr>
          </a:p>
        </p:txBody>
      </p:sp>
      <p:sp>
        <p:nvSpPr>
          <p:cNvPr id="355" name="Google Shape;355;g2264d4d3bc2_0_227"/>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264d4d3bc2_0_233"/>
          <p:cNvSpPr txBox="1">
            <a:spLocks noGrp="1"/>
          </p:cNvSpPr>
          <p:nvPr>
            <p:ph type="ctrTitle"/>
          </p:nvPr>
        </p:nvSpPr>
        <p:spPr>
          <a:xfrm>
            <a:off x="0" y="1327094"/>
            <a:ext cx="11741543" cy="5316467"/>
          </a:xfrm>
          <a:prstGeom prst="rect">
            <a:avLst/>
          </a:prstGeom>
          <a:noFill/>
          <a:ln>
            <a:noFill/>
          </a:ln>
        </p:spPr>
        <p:txBody>
          <a:bodyPr spcFirstLastPara="1" wrap="square" lIns="91425" tIns="45700" rIns="91425" bIns="45700" anchor="ctr" anchorCtr="0">
            <a:normAutofit fontScale="90000"/>
          </a:bodyPr>
          <a:lstStyle/>
          <a:p>
            <a:pPr marL="12700" lvl="3" indent="0" algn="l" rtl="0">
              <a:lnSpc>
                <a:spcPct val="90000"/>
              </a:lnSpc>
              <a:spcBef>
                <a:spcPts val="0"/>
              </a:spcBef>
              <a:spcAft>
                <a:spcPts val="0"/>
              </a:spcAft>
              <a:buNone/>
            </a:pPr>
            <a:r>
              <a:rPr lang="en-US" sz="4500" dirty="0">
                <a:solidFill>
                  <a:schemeClr val="lt1"/>
                </a:solidFill>
              </a:rPr>
              <a:t>Imagine, then, what if will be like to hear the celestial choirs about the throne: even better, to be a part of that number.</a:t>
            </a: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r>
              <a:rPr lang="en-US" sz="4500" dirty="0">
                <a:solidFill>
                  <a:schemeClr val="lt1"/>
                </a:solidFill>
                <a:highlight>
                  <a:srgbClr val="0000FF"/>
                </a:highlight>
              </a:rPr>
              <a:t>When </a:t>
            </a:r>
            <a:r>
              <a:rPr lang="en-US" sz="4500" u="sng" dirty="0">
                <a:solidFill>
                  <a:schemeClr val="lt1"/>
                </a:solidFill>
                <a:highlight>
                  <a:srgbClr val="0000FF"/>
                </a:highlight>
              </a:rPr>
              <a:t>we magnify His name and celebrate His glory</a:t>
            </a:r>
            <a:r>
              <a:rPr lang="en-US" sz="4500" dirty="0">
                <a:solidFill>
                  <a:schemeClr val="lt1"/>
                </a:solidFill>
                <a:highlight>
                  <a:srgbClr val="0000FF"/>
                </a:highlight>
              </a:rPr>
              <a:t>, our own souls partake of greatness.</a:t>
            </a:r>
            <a:endParaRPr sz="4500" dirty="0">
              <a:solidFill>
                <a:schemeClr val="lt1"/>
              </a:solidFill>
              <a:highlight>
                <a:srgbClr val="0000FF"/>
              </a:highlight>
            </a:endParaRPr>
          </a:p>
          <a:p>
            <a:pPr marL="12700" lvl="3" indent="0" algn="l" rtl="0">
              <a:lnSpc>
                <a:spcPct val="90000"/>
              </a:lnSpc>
              <a:spcBef>
                <a:spcPts val="0"/>
              </a:spcBef>
              <a:spcAft>
                <a:spcPts val="0"/>
              </a:spcAft>
              <a:buNone/>
            </a:pPr>
            <a:r>
              <a:rPr lang="en-US" sz="4500" u="sng" dirty="0">
                <a:solidFill>
                  <a:schemeClr val="lt1"/>
                </a:solidFill>
                <a:highlight>
                  <a:srgbClr val="0000FF"/>
                </a:highlight>
              </a:rPr>
              <a:t>lift people to nobler thoughts and actions</a:t>
            </a:r>
            <a:r>
              <a:rPr lang="en-US" sz="4500" dirty="0">
                <a:solidFill>
                  <a:schemeClr val="lt1"/>
                </a:solidFill>
                <a:highlight>
                  <a:srgbClr val="0000FF"/>
                </a:highlight>
              </a:rPr>
              <a:t>.</a:t>
            </a:r>
            <a:endParaRPr sz="4500" dirty="0">
              <a:solidFill>
                <a:schemeClr val="lt1"/>
              </a:solidFill>
              <a:highlight>
                <a:srgbClr val="0000FF"/>
              </a:highlight>
            </a:endParaRPr>
          </a:p>
          <a:p>
            <a:pPr marL="12700" lvl="3" indent="0" algn="l" rtl="0">
              <a:lnSpc>
                <a:spcPct val="90000"/>
              </a:lnSpc>
              <a:spcBef>
                <a:spcPts val="0"/>
              </a:spcBef>
              <a:spcAft>
                <a:spcPts val="0"/>
              </a:spcAft>
              <a:buNone/>
            </a:pPr>
            <a:r>
              <a:rPr lang="en-US" sz="4500" dirty="0">
                <a:solidFill>
                  <a:schemeClr val="lt1"/>
                </a:solidFill>
                <a:highlight>
                  <a:srgbClr val="0000FF"/>
                </a:highlight>
              </a:rPr>
              <a:t>       </a:t>
            </a:r>
            <a:endParaRPr sz="4500" dirty="0">
              <a:solidFill>
                <a:schemeClr val="lt1"/>
              </a:solidFill>
              <a:highlight>
                <a:srgbClr val="0000FF"/>
              </a:highlight>
            </a:endParaRPr>
          </a:p>
          <a:p>
            <a:pPr marL="12700" lvl="3" indent="0" algn="l" rtl="0">
              <a:lnSpc>
                <a:spcPct val="90000"/>
              </a:lnSpc>
              <a:spcBef>
                <a:spcPts val="0"/>
              </a:spcBef>
              <a:spcAft>
                <a:spcPts val="0"/>
              </a:spcAft>
              <a:buNone/>
            </a:pPr>
            <a:r>
              <a:rPr lang="en-US" sz="4500" dirty="0">
                <a:solidFill>
                  <a:schemeClr val="lt1"/>
                </a:solidFill>
                <a:highlight>
                  <a:srgbClr val="0000FF"/>
                </a:highlight>
              </a:rPr>
              <a:t>Worship EVERY DAY! </a:t>
            </a:r>
            <a:endParaRPr sz="4500" dirty="0">
              <a:solidFill>
                <a:schemeClr val="lt1"/>
              </a:solidFill>
              <a:highlight>
                <a:srgbClr val="0000FF"/>
              </a:highlight>
            </a:endParaRPr>
          </a:p>
          <a:p>
            <a:pPr marL="12700" lvl="3" indent="0" algn="l" rtl="0">
              <a:lnSpc>
                <a:spcPct val="90000"/>
              </a:lnSpc>
              <a:spcBef>
                <a:spcPts val="0"/>
              </a:spcBef>
              <a:spcAft>
                <a:spcPts val="0"/>
              </a:spcAft>
              <a:buClr>
                <a:schemeClr val="dk1"/>
              </a:buClr>
              <a:buSzPct val="27887"/>
              <a:buFont typeface="Arial"/>
              <a:buNone/>
            </a:pPr>
            <a:r>
              <a:rPr lang="en-US" sz="3944" dirty="0">
                <a:solidFill>
                  <a:schemeClr val="lt1"/>
                </a:solidFill>
                <a:highlight>
                  <a:srgbClr val="0000FF"/>
                </a:highlight>
              </a:rPr>
              <a:t>I am not proposing a burdensome discipline to add to your life.</a:t>
            </a:r>
            <a:r>
              <a:rPr lang="en-US" sz="4500" dirty="0">
                <a:solidFill>
                  <a:schemeClr val="lt1"/>
                </a:solidFill>
                <a:highlight>
                  <a:srgbClr val="0000FF"/>
                </a:highlight>
              </a:rPr>
              <a:t> </a:t>
            </a:r>
            <a:endParaRPr sz="4500" dirty="0">
              <a:solidFill>
                <a:schemeClr val="lt1"/>
              </a:solidFill>
              <a:highlight>
                <a:srgbClr val="0000FF"/>
              </a:highlight>
            </a:endParaRPr>
          </a:p>
          <a:p>
            <a:pPr marL="12700" lvl="3" indent="0" algn="l" rtl="0">
              <a:lnSpc>
                <a:spcPct val="90000"/>
              </a:lnSpc>
              <a:spcBef>
                <a:spcPts val="0"/>
              </a:spcBef>
              <a:spcAft>
                <a:spcPts val="0"/>
              </a:spcAft>
              <a:buNone/>
            </a:pPr>
            <a:endParaRPr sz="4500" dirty="0">
              <a:solidFill>
                <a:schemeClr val="lt1"/>
              </a:solidFill>
            </a:endParaRPr>
          </a:p>
          <a:p>
            <a:pPr marL="12700" lvl="3" indent="0" algn="l" rtl="0">
              <a:lnSpc>
                <a:spcPct val="90000"/>
              </a:lnSpc>
              <a:spcBef>
                <a:spcPts val="0"/>
              </a:spcBef>
              <a:spcAft>
                <a:spcPts val="0"/>
              </a:spcAft>
              <a:buNone/>
            </a:pPr>
            <a:endParaRPr sz="4500" dirty="0">
              <a:solidFill>
                <a:schemeClr val="lt1"/>
              </a:solidFill>
            </a:endParaRPr>
          </a:p>
        </p:txBody>
      </p:sp>
      <p:sp>
        <p:nvSpPr>
          <p:cNvPr id="362" name="Google Shape;362;g2264d4d3bc2_0_233"/>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00990e2af5_0_47"/>
          <p:cNvSpPr txBox="1"/>
          <p:nvPr/>
        </p:nvSpPr>
        <p:spPr>
          <a:xfrm>
            <a:off x="33684" y="1388336"/>
            <a:ext cx="11842200" cy="182353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200" dirty="0">
                <a:solidFill>
                  <a:schemeClr val="lt1"/>
                </a:solidFill>
                <a:latin typeface="Calibri"/>
                <a:ea typeface="Calibri"/>
                <a:cs typeface="Calibri"/>
                <a:sym typeface="Calibri"/>
              </a:rPr>
              <a:t>You Tube video             </a:t>
            </a:r>
            <a:r>
              <a:rPr lang="en-US" sz="3900" dirty="0">
                <a:solidFill>
                  <a:schemeClr val="lt1"/>
                </a:solidFill>
                <a:latin typeface="Calibri"/>
                <a:ea typeface="Calibri"/>
                <a:cs typeface="Calibri"/>
                <a:sym typeface="Calibri"/>
              </a:rPr>
              <a:t>stop at 6:35</a:t>
            </a:r>
            <a:r>
              <a:rPr lang="en-US" sz="4200" dirty="0">
                <a:solidFill>
                  <a:schemeClr val="lt1"/>
                </a:solidFill>
                <a:latin typeface="Calibri"/>
                <a:ea typeface="Calibri"/>
                <a:cs typeface="Calibri"/>
                <a:sym typeface="Calibri"/>
              </a:rPr>
              <a:t> </a:t>
            </a:r>
            <a:endParaRPr sz="4200" dirty="0">
              <a:solidFill>
                <a:schemeClr val="lt1"/>
              </a:solidFill>
              <a:latin typeface="Calibri"/>
              <a:ea typeface="Calibri"/>
              <a:cs typeface="Calibri"/>
              <a:sym typeface="Calibri"/>
            </a:endParaRPr>
          </a:p>
          <a:p>
            <a:pPr marL="577850" marR="0" lvl="0" indent="-577850" algn="l" rtl="0">
              <a:lnSpc>
                <a:spcPct val="90000"/>
              </a:lnSpc>
              <a:spcBef>
                <a:spcPts val="0"/>
              </a:spcBef>
              <a:spcAft>
                <a:spcPts val="0"/>
              </a:spcAft>
              <a:buNone/>
            </a:pPr>
            <a:endParaRPr sz="4400" dirty="0">
              <a:solidFill>
                <a:schemeClr val="lt1"/>
              </a:solidFill>
              <a:latin typeface="Calibri"/>
              <a:ea typeface="Calibri"/>
              <a:cs typeface="Calibri"/>
              <a:sym typeface="Calibri"/>
            </a:endParaRPr>
          </a:p>
          <a:p>
            <a:pPr marL="577850" lvl="0" indent="-577850" algn="l" rtl="0">
              <a:lnSpc>
                <a:spcPct val="90000"/>
              </a:lnSpc>
              <a:spcBef>
                <a:spcPts val="0"/>
              </a:spcBef>
              <a:spcAft>
                <a:spcPts val="0"/>
              </a:spcAft>
              <a:buClr>
                <a:schemeClr val="dk1"/>
              </a:buClr>
              <a:buFont typeface="Arial"/>
              <a:buNone/>
            </a:pPr>
            <a:endParaRPr sz="3900" dirty="0">
              <a:solidFill>
                <a:schemeClr val="lt1"/>
              </a:solidFill>
              <a:latin typeface="Calibri"/>
              <a:ea typeface="Calibri"/>
              <a:cs typeface="Calibri"/>
              <a:sym typeface="Calibri"/>
            </a:endParaRPr>
          </a:p>
        </p:txBody>
      </p:sp>
      <p:sp>
        <p:nvSpPr>
          <p:cNvPr id="369" name="Google Shape;369;g200990e2af5_0_47"/>
          <p:cNvSpPr txBox="1"/>
          <p:nvPr/>
        </p:nvSpPr>
        <p:spPr>
          <a:xfrm>
            <a:off x="228600" y="5"/>
            <a:ext cx="10972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0"/>
              <a:buFont typeface="Century Gothic"/>
              <a:buNone/>
            </a:pPr>
            <a:r>
              <a:rPr lang="en-US" sz="8000">
                <a:solidFill>
                  <a:srgbClr val="FFFFFF"/>
                </a:solidFill>
                <a:latin typeface="Century Gothic"/>
                <a:ea typeface="Century Gothic"/>
                <a:cs typeface="Century Gothic"/>
                <a:sym typeface="Century Gothic"/>
              </a:rPr>
              <a:t>Psalm 34</a:t>
            </a:r>
            <a:endParaRPr sz="44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2a71be68c0_0_83"/>
          <p:cNvSpPr txBox="1"/>
          <p:nvPr/>
        </p:nvSpPr>
        <p:spPr>
          <a:xfrm>
            <a:off x="100584" y="1063500"/>
            <a:ext cx="12390120" cy="5909270"/>
          </a:xfrm>
          <a:prstGeom prst="rect">
            <a:avLst/>
          </a:prstGeom>
          <a:noFill/>
          <a:ln>
            <a:noFill/>
          </a:ln>
        </p:spPr>
        <p:txBody>
          <a:bodyPr spcFirstLastPara="1" wrap="square" lIns="91425" tIns="45700" rIns="91425" bIns="45700" anchor="t" anchorCtr="0">
            <a:spAutoFit/>
          </a:bodyPr>
          <a:lstStyle/>
          <a:p>
            <a:pPr marL="577850" marR="0" lvl="0" indent="-577850" algn="l" rtl="0">
              <a:lnSpc>
                <a:spcPct val="90000"/>
              </a:lnSpc>
              <a:spcBef>
                <a:spcPts val="0"/>
              </a:spcBef>
              <a:spcAft>
                <a:spcPts val="0"/>
              </a:spcAft>
              <a:buNone/>
            </a:pPr>
            <a:r>
              <a:rPr lang="en-US" sz="4200">
                <a:solidFill>
                  <a:schemeClr val="lt1"/>
                </a:solidFill>
                <a:latin typeface="Calibri"/>
                <a:ea typeface="Calibri"/>
                <a:cs typeface="Calibri"/>
                <a:sym typeface="Calibri"/>
              </a:rPr>
              <a:t>►	Enriched time in the bible</a:t>
            </a:r>
            <a:endParaRPr sz="4200">
              <a:solidFill>
                <a:schemeClr val="lt1"/>
              </a:solidFill>
              <a:latin typeface="Calibri"/>
              <a:ea typeface="Calibri"/>
              <a:cs typeface="Calibri"/>
              <a:sym typeface="Calibri"/>
            </a:endParaRPr>
          </a:p>
          <a:p>
            <a:pPr marL="577850" marR="0" lvl="0" indent="-577850" algn="l" rtl="0">
              <a:lnSpc>
                <a:spcPct val="90000"/>
              </a:lnSpc>
              <a:spcBef>
                <a:spcPts val="0"/>
              </a:spcBef>
              <a:spcAft>
                <a:spcPts val="0"/>
              </a:spcAft>
              <a:buNone/>
            </a:pPr>
            <a:r>
              <a:rPr lang="en-US" sz="4200" dirty="0">
                <a:solidFill>
                  <a:schemeClr val="lt1"/>
                </a:solidFill>
                <a:latin typeface="Calibri"/>
                <a:ea typeface="Calibri"/>
                <a:cs typeface="Calibri"/>
                <a:sym typeface="Calibri"/>
              </a:rPr>
              <a:t>  </a:t>
            </a:r>
            <a:r>
              <a:rPr lang="en-US" sz="4200" dirty="0">
                <a:solidFill>
                  <a:srgbClr val="00FF00"/>
                </a:solidFill>
                <a:latin typeface="Merriweather"/>
                <a:ea typeface="Merriweather"/>
                <a:cs typeface="Merriweather"/>
                <a:sym typeface="Merriweather"/>
              </a:rPr>
              <a:t>Psalm 119:18 Open my eyes that I may see wonderful things in your Word.</a:t>
            </a:r>
            <a:endParaRPr sz="4200" dirty="0">
              <a:solidFill>
                <a:srgbClr val="00FF00"/>
              </a:solidFill>
              <a:latin typeface="Merriweather"/>
              <a:ea typeface="Merriweather"/>
              <a:cs typeface="Merriweather"/>
              <a:sym typeface="Merriweather"/>
            </a:endParaRPr>
          </a:p>
          <a:p>
            <a:pPr marL="577850" marR="0" lvl="0" indent="-577850" algn="l" rtl="0">
              <a:lnSpc>
                <a:spcPct val="90000"/>
              </a:lnSpc>
              <a:spcBef>
                <a:spcPts val="0"/>
              </a:spcBef>
              <a:spcAft>
                <a:spcPts val="0"/>
              </a:spcAft>
              <a:buNone/>
            </a:pPr>
            <a:r>
              <a:rPr lang="en-US" sz="4200" b="0" i="0" u="none" strike="noStrike" cap="none" dirty="0">
                <a:solidFill>
                  <a:schemeClr val="lt1"/>
                </a:solidFill>
                <a:latin typeface="Calibri"/>
                <a:ea typeface="Calibri"/>
                <a:cs typeface="Calibri"/>
                <a:sym typeface="Calibri"/>
              </a:rPr>
              <a:t>►</a:t>
            </a:r>
            <a:r>
              <a:rPr lang="en-US" sz="3600" b="0" i="0" u="none" strike="noStrike" cap="none" dirty="0">
                <a:solidFill>
                  <a:schemeClr val="lt1"/>
                </a:solidFill>
                <a:latin typeface="Calibri"/>
                <a:ea typeface="Calibri"/>
                <a:cs typeface="Calibri"/>
                <a:sym typeface="Calibri"/>
              </a:rPr>
              <a:t>	</a:t>
            </a:r>
            <a:r>
              <a:rPr lang="en-US" sz="3600" dirty="0">
                <a:solidFill>
                  <a:schemeClr val="lt1"/>
                </a:solidFill>
                <a:latin typeface="Calibri"/>
                <a:ea typeface="Calibri"/>
                <a:cs typeface="Calibri"/>
                <a:sym typeface="Calibri"/>
              </a:rPr>
              <a:t>Positivity &amp; Joy (God focus)</a:t>
            </a:r>
            <a:endParaRPr sz="3600" dirty="0"/>
          </a:p>
          <a:p>
            <a:pPr marL="577850" marR="0" lvl="0" indent="-577850" algn="l" rtl="0">
              <a:lnSpc>
                <a:spcPct val="9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	Stabi</a:t>
            </a:r>
            <a:r>
              <a:rPr lang="en-US" sz="3600" dirty="0">
                <a:solidFill>
                  <a:schemeClr val="lt1"/>
                </a:solidFill>
                <a:latin typeface="Calibri"/>
                <a:ea typeface="Calibri"/>
                <a:cs typeface="Calibri"/>
                <a:sym typeface="Calibri"/>
              </a:rPr>
              <a:t>lity as I consider Power &amp; Sovereignty</a:t>
            </a:r>
            <a:endParaRPr sz="3600" dirty="0">
              <a:solidFill>
                <a:schemeClr val="lt1"/>
              </a:solidFill>
              <a:latin typeface="Calibri"/>
              <a:ea typeface="Calibri"/>
              <a:cs typeface="Calibri"/>
              <a:sym typeface="Calibri"/>
            </a:endParaRPr>
          </a:p>
          <a:p>
            <a:pPr marL="577850" lvl="0" indent="-577850" algn="l" rtl="0">
              <a:lnSpc>
                <a:spcPct val="90000"/>
              </a:lnSpc>
              <a:spcBef>
                <a:spcPts val="0"/>
              </a:spcBef>
              <a:spcAft>
                <a:spcPts val="0"/>
              </a:spcAft>
              <a:buClr>
                <a:schemeClr val="dk1"/>
              </a:buClr>
              <a:buFont typeface="Arial"/>
              <a:buNone/>
            </a:pPr>
            <a:r>
              <a:rPr lang="en-US" sz="3600" dirty="0">
                <a:solidFill>
                  <a:schemeClr val="lt1"/>
                </a:solidFill>
                <a:latin typeface="Calibri"/>
                <a:ea typeface="Calibri"/>
                <a:cs typeface="Calibri"/>
                <a:sym typeface="Calibri"/>
              </a:rPr>
              <a:t>►	Connected to God (Abide)</a:t>
            </a:r>
            <a:endParaRPr sz="3600" dirty="0">
              <a:solidFill>
                <a:schemeClr val="lt1"/>
              </a:solidFill>
              <a:latin typeface="Calibri"/>
              <a:ea typeface="Calibri"/>
              <a:cs typeface="Calibri"/>
              <a:sym typeface="Calibri"/>
            </a:endParaRPr>
          </a:p>
          <a:p>
            <a:pPr marL="577850" marR="0" lvl="0" indent="-577850" algn="l" rtl="0">
              <a:lnSpc>
                <a:spcPct val="9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	Fresh - Attributes are unsearchable</a:t>
            </a:r>
            <a:endParaRPr sz="3600" b="0" i="0" u="none" strike="noStrike" cap="none" dirty="0">
              <a:solidFill>
                <a:schemeClr val="lt1"/>
              </a:solidFill>
              <a:latin typeface="Calibri"/>
              <a:ea typeface="Calibri"/>
              <a:cs typeface="Calibri"/>
              <a:sym typeface="Calibri"/>
            </a:endParaRPr>
          </a:p>
          <a:p>
            <a:pPr marL="577850" lvl="0" indent="-577850" algn="l" rtl="0">
              <a:lnSpc>
                <a:spcPct val="90000"/>
              </a:lnSpc>
              <a:spcBef>
                <a:spcPts val="0"/>
              </a:spcBef>
              <a:spcAft>
                <a:spcPts val="0"/>
              </a:spcAft>
              <a:buClr>
                <a:schemeClr val="dk1"/>
              </a:buClr>
              <a:buFont typeface="Arial"/>
              <a:buNone/>
            </a:pPr>
            <a:r>
              <a:rPr lang="en-US" sz="3600" dirty="0">
                <a:solidFill>
                  <a:schemeClr val="lt1"/>
                </a:solidFill>
                <a:latin typeface="Calibri"/>
                <a:ea typeface="Calibri"/>
                <a:cs typeface="Calibri"/>
                <a:sym typeface="Calibri"/>
              </a:rPr>
              <a:t>►	Nobler thoughts and actions</a:t>
            </a:r>
            <a:endParaRPr sz="3600" dirty="0">
              <a:solidFill>
                <a:schemeClr val="lt1"/>
              </a:solidFill>
              <a:latin typeface="Calibri"/>
              <a:ea typeface="Calibri"/>
              <a:cs typeface="Calibri"/>
              <a:sym typeface="Calibri"/>
            </a:endParaRPr>
          </a:p>
          <a:p>
            <a:pPr marL="0" lvl="0" indent="0" algn="l" rtl="0">
              <a:lnSpc>
                <a:spcPct val="90000"/>
              </a:lnSpc>
              <a:spcBef>
                <a:spcPts val="0"/>
              </a:spcBef>
              <a:spcAft>
                <a:spcPts val="0"/>
              </a:spcAft>
              <a:buClr>
                <a:schemeClr val="dk1"/>
              </a:buClr>
              <a:buFont typeface="Arial"/>
              <a:buNone/>
            </a:pPr>
            <a:r>
              <a:rPr lang="en-US" sz="3600" dirty="0">
                <a:solidFill>
                  <a:schemeClr val="lt1"/>
                </a:solidFill>
                <a:latin typeface="Calibri"/>
                <a:ea typeface="Calibri"/>
                <a:cs typeface="Calibri"/>
                <a:sym typeface="Calibri"/>
              </a:rPr>
              <a:t>Daily worship is not easy!</a:t>
            </a:r>
            <a:endParaRPr sz="3600" dirty="0">
              <a:solidFill>
                <a:schemeClr val="lt1"/>
              </a:solidFill>
              <a:latin typeface="Calibri"/>
              <a:ea typeface="Calibri"/>
              <a:cs typeface="Calibri"/>
              <a:sym typeface="Calibri"/>
            </a:endParaRPr>
          </a:p>
          <a:p>
            <a:pPr marL="0" lvl="0" indent="0" algn="l" rtl="0">
              <a:lnSpc>
                <a:spcPct val="90000"/>
              </a:lnSpc>
              <a:spcBef>
                <a:spcPts val="0"/>
              </a:spcBef>
              <a:spcAft>
                <a:spcPts val="0"/>
              </a:spcAft>
              <a:buClr>
                <a:schemeClr val="dk1"/>
              </a:buClr>
              <a:buFont typeface="Arial"/>
              <a:buNone/>
            </a:pPr>
            <a:r>
              <a:rPr lang="en-US" sz="3600" dirty="0">
                <a:solidFill>
                  <a:schemeClr val="lt1"/>
                </a:solidFill>
                <a:latin typeface="Calibri"/>
                <a:ea typeface="Calibri"/>
                <a:cs typeface="Calibri"/>
                <a:sym typeface="Calibri"/>
              </a:rPr>
              <a:t>Not easy      but also        Not burdensome     A privilege!</a:t>
            </a:r>
            <a:endParaRPr sz="3600" dirty="0">
              <a:solidFill>
                <a:schemeClr val="lt1"/>
              </a:solidFill>
              <a:latin typeface="Calibri"/>
              <a:ea typeface="Calibri"/>
              <a:cs typeface="Calibri"/>
              <a:sym typeface="Calibri"/>
            </a:endParaRPr>
          </a:p>
          <a:p>
            <a:pPr marL="0" lvl="0" indent="0" algn="l" rtl="0">
              <a:lnSpc>
                <a:spcPct val="90000"/>
              </a:lnSpc>
              <a:spcBef>
                <a:spcPts val="0"/>
              </a:spcBef>
              <a:spcAft>
                <a:spcPts val="0"/>
              </a:spcAft>
              <a:buClr>
                <a:schemeClr val="dk1"/>
              </a:buClr>
              <a:buFont typeface="Arial"/>
              <a:buNone/>
            </a:pPr>
            <a:r>
              <a:rPr lang="en-US" sz="3600" dirty="0">
                <a:solidFill>
                  <a:schemeClr val="lt1"/>
                </a:solidFill>
                <a:latin typeface="Calibri"/>
                <a:ea typeface="Calibri"/>
                <a:cs typeface="Calibri"/>
                <a:sym typeface="Calibri"/>
              </a:rPr>
              <a:t>A privilege!</a:t>
            </a:r>
            <a:endParaRPr sz="3600" dirty="0">
              <a:solidFill>
                <a:schemeClr val="lt1"/>
              </a:solidFill>
              <a:latin typeface="Calibri"/>
              <a:ea typeface="Calibri"/>
              <a:cs typeface="Calibri"/>
              <a:sym typeface="Calibri"/>
            </a:endParaRPr>
          </a:p>
        </p:txBody>
      </p:sp>
      <p:sp>
        <p:nvSpPr>
          <p:cNvPr id="376" name="Google Shape;376;g22a71be68c0_0_83"/>
          <p:cNvSpPr txBox="1"/>
          <p:nvPr/>
        </p:nvSpPr>
        <p:spPr>
          <a:xfrm>
            <a:off x="-74975" y="-152400"/>
            <a:ext cx="12267000" cy="121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Century Gothic"/>
              <a:buNone/>
            </a:pPr>
            <a:r>
              <a:rPr lang="en-US" sz="7300">
                <a:solidFill>
                  <a:srgbClr val="FFFFFF"/>
                </a:solidFill>
                <a:latin typeface="Century Gothic"/>
                <a:ea typeface="Century Gothic"/>
                <a:cs typeface="Century Gothic"/>
                <a:sym typeface="Century Gothic"/>
              </a:rPr>
              <a:t>Outcomes </a:t>
            </a:r>
            <a:r>
              <a:rPr lang="en-US" sz="6400">
                <a:solidFill>
                  <a:srgbClr val="FFFFFF"/>
                </a:solidFill>
                <a:latin typeface="Century Gothic"/>
                <a:ea typeface="Century Gothic"/>
                <a:cs typeface="Century Gothic"/>
                <a:sym typeface="Century Gothic"/>
              </a:rPr>
              <a:t>of daily worship</a:t>
            </a:r>
            <a:endParaRPr sz="28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264d4d3bc2_0_69"/>
          <p:cNvSpPr txBox="1">
            <a:spLocks noGrp="1"/>
          </p:cNvSpPr>
          <p:nvPr>
            <p:ph type="ctrTitle"/>
          </p:nvPr>
        </p:nvSpPr>
        <p:spPr>
          <a:xfrm>
            <a:off x="1257299" y="2327564"/>
            <a:ext cx="9677400" cy="2387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2" name="Google Shape;112;g2264d4d3bc2_0_69"/>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pic>
        <p:nvPicPr>
          <p:cNvPr id="113" name="Google Shape;113;g2264d4d3bc2_0_69"/>
          <p:cNvPicPr preferRelativeResize="0"/>
          <p:nvPr/>
        </p:nvPicPr>
        <p:blipFill>
          <a:blip r:embed="rId3">
            <a:alphaModFix/>
          </a:blip>
          <a:stretch>
            <a:fillRect/>
          </a:stretch>
        </p:blipFill>
        <p:spPr>
          <a:xfrm>
            <a:off x="773093" y="0"/>
            <a:ext cx="1074858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1b3dd32e33_0_12"/>
          <p:cNvSpPr txBox="1">
            <a:spLocks noGrp="1"/>
          </p:cNvSpPr>
          <p:nvPr>
            <p:ph type="ctrTitle"/>
          </p:nvPr>
        </p:nvSpPr>
        <p:spPr>
          <a:xfrm>
            <a:off x="0" y="83600"/>
            <a:ext cx="12192000" cy="642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0750">
                <a:solidFill>
                  <a:schemeClr val="lt1"/>
                </a:solidFill>
                <a:latin typeface="Century Gothic"/>
                <a:ea typeface="Century Gothic"/>
                <a:cs typeface="Century Gothic"/>
                <a:sym typeface="Century Gothic"/>
              </a:rPr>
              <a:t>International</a:t>
            </a:r>
            <a:endParaRPr sz="1075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10750">
                <a:solidFill>
                  <a:schemeClr val="lt1"/>
                </a:solidFill>
                <a:latin typeface="Century Gothic"/>
                <a:ea typeface="Century Gothic"/>
                <a:cs typeface="Century Gothic"/>
                <a:sym typeface="Century Gothic"/>
              </a:rPr>
              <a:t>Friendships (IFI)</a:t>
            </a:r>
            <a:endParaRPr sz="1075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625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6250">
                <a:solidFill>
                  <a:schemeClr val="lt1"/>
                </a:solidFill>
                <a:latin typeface="Century Gothic"/>
                <a:ea typeface="Century Gothic"/>
                <a:cs typeface="Century Gothic"/>
                <a:sym typeface="Century Gothic"/>
              </a:rPr>
              <a:t>National Discipleship Coordinator</a:t>
            </a:r>
            <a:endParaRPr sz="6250">
              <a:solidFill>
                <a:schemeClr val="lt1"/>
              </a:solidFill>
              <a:latin typeface="Century Gothic"/>
              <a:ea typeface="Century Gothic"/>
              <a:cs typeface="Century Gothic"/>
              <a:sym typeface="Century Gothic"/>
            </a:endParaRPr>
          </a:p>
        </p:txBody>
      </p:sp>
      <p:sp>
        <p:nvSpPr>
          <p:cNvPr id="120" name="Google Shape;120;g21b3dd32e33_0_12"/>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264d4d3bc2_0_143"/>
          <p:cNvSpPr txBox="1">
            <a:spLocks noGrp="1"/>
          </p:cNvSpPr>
          <p:nvPr>
            <p:ph type="ctrTitle"/>
          </p:nvPr>
        </p:nvSpPr>
        <p:spPr>
          <a:xfrm>
            <a:off x="-220200" y="4456125"/>
            <a:ext cx="12717300" cy="2679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6300">
                <a:solidFill>
                  <a:schemeClr val="lt1"/>
                </a:solidFill>
                <a:latin typeface="Century Gothic"/>
                <a:ea typeface="Century Gothic"/>
                <a:cs typeface="Century Gothic"/>
                <a:sym typeface="Century Gothic"/>
              </a:rPr>
              <a:t>Annual IFI Banquet Saturday </a:t>
            </a:r>
            <a:endParaRPr sz="630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6300">
                <a:solidFill>
                  <a:schemeClr val="lt1"/>
                </a:solidFill>
                <a:latin typeface="Century Gothic"/>
                <a:ea typeface="Century Gothic"/>
                <a:cs typeface="Century Gothic"/>
                <a:sym typeface="Century Gothic"/>
              </a:rPr>
              <a:t>April 29th       5:45 pm</a:t>
            </a:r>
            <a:endParaRPr sz="6300">
              <a:solidFill>
                <a:schemeClr val="lt1"/>
              </a:solidFill>
              <a:latin typeface="Century Gothic"/>
              <a:ea typeface="Century Gothic"/>
              <a:cs typeface="Century Gothic"/>
              <a:sym typeface="Century Gothic"/>
            </a:endParaRPr>
          </a:p>
        </p:txBody>
      </p:sp>
      <p:sp>
        <p:nvSpPr>
          <p:cNvPr id="127" name="Google Shape;127;g2264d4d3bc2_0_143"/>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pic>
        <p:nvPicPr>
          <p:cNvPr id="128" name="Google Shape;128;g2264d4d3bc2_0_143"/>
          <p:cNvPicPr preferRelativeResize="0"/>
          <p:nvPr/>
        </p:nvPicPr>
        <p:blipFill>
          <a:blip r:embed="rId3">
            <a:alphaModFix/>
          </a:blip>
          <a:stretch>
            <a:fillRect/>
          </a:stretch>
        </p:blipFill>
        <p:spPr>
          <a:xfrm>
            <a:off x="1536348" y="0"/>
            <a:ext cx="9099725" cy="4924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64d4d3bc2_0_7"/>
          <p:cNvSpPr txBox="1">
            <a:spLocks noGrp="1"/>
          </p:cNvSpPr>
          <p:nvPr>
            <p:ph type="ctrTitle"/>
          </p:nvPr>
        </p:nvSpPr>
        <p:spPr>
          <a:xfrm>
            <a:off x="85925" y="-415625"/>
            <a:ext cx="12001500" cy="17463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endParaRPr sz="480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6688">
                <a:solidFill>
                  <a:schemeClr val="lt1"/>
                </a:solidFill>
                <a:latin typeface="Century Gothic"/>
                <a:ea typeface="Century Gothic"/>
                <a:cs typeface="Century Gothic"/>
                <a:sym typeface="Century Gothic"/>
              </a:rPr>
              <a:t>Worship</a:t>
            </a:r>
            <a:endParaRPr sz="6688">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My Story</a:t>
            </a:r>
            <a:endParaRPr sz="4800"/>
          </a:p>
        </p:txBody>
      </p:sp>
      <p:sp>
        <p:nvSpPr>
          <p:cNvPr id="135" name="Google Shape;135;g2264d4d3bc2_0_7"/>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36" name="Google Shape;136;g2264d4d3bc2_0_7"/>
          <p:cNvSpPr txBox="1">
            <a:spLocks noGrp="1"/>
          </p:cNvSpPr>
          <p:nvPr>
            <p:ph type="ctrTitle"/>
          </p:nvPr>
        </p:nvSpPr>
        <p:spPr>
          <a:xfrm>
            <a:off x="47825" y="1413375"/>
            <a:ext cx="12192000" cy="5444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933">
                <a:solidFill>
                  <a:schemeClr val="lt1"/>
                </a:solidFill>
                <a:latin typeface="Century Gothic"/>
                <a:ea typeface="Century Gothic"/>
                <a:cs typeface="Century Gothic"/>
                <a:sym typeface="Century Gothic"/>
              </a:rPr>
              <a:t>I am a negatively inclined, melancholy  person.</a:t>
            </a:r>
            <a:endParaRPr sz="4933">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933">
                <a:solidFill>
                  <a:schemeClr val="lt1"/>
                </a:solidFill>
                <a:latin typeface="Century Gothic"/>
                <a:ea typeface="Century Gothic"/>
                <a:cs typeface="Century Gothic"/>
                <a:sym typeface="Century Gothic"/>
              </a:rPr>
              <a:t>       Marriage counseling experience…</a:t>
            </a:r>
            <a:endParaRPr sz="4933">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933">
                <a:solidFill>
                  <a:schemeClr val="lt1"/>
                </a:solidFill>
                <a:latin typeface="Century Gothic"/>
                <a:ea typeface="Century Gothic"/>
                <a:cs typeface="Century Gothic"/>
                <a:sym typeface="Century Gothic"/>
              </a:rPr>
              <a:t>       Weekly report to boss…</a:t>
            </a:r>
            <a:endParaRPr sz="4933">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3333" b="1">
                <a:solidFill>
                  <a:srgbClr val="000000"/>
                </a:solidFill>
                <a:highlight>
                  <a:srgbClr val="00FF00"/>
                </a:highlight>
                <a:latin typeface="Century Gothic"/>
                <a:ea typeface="Century Gothic"/>
                <a:cs typeface="Century Gothic"/>
                <a:sym typeface="Century Gothic"/>
              </a:rPr>
              <a:t>HOWEVER</a:t>
            </a:r>
            <a:endParaRPr sz="3333" b="1">
              <a:solidFill>
                <a:srgbClr val="000000"/>
              </a:solidFill>
              <a:highlight>
                <a:srgbClr val="00FF00"/>
              </a:highlight>
              <a:latin typeface="Century Gothic"/>
              <a:ea typeface="Century Gothic"/>
              <a:cs typeface="Century Gothic"/>
              <a:sym typeface="Century Gothic"/>
            </a:endParaRPr>
          </a:p>
          <a:p>
            <a:pPr marL="0" lvl="0" indent="0" algn="l" rtl="0">
              <a:spcBef>
                <a:spcPts val="0"/>
              </a:spcBef>
              <a:spcAft>
                <a:spcPts val="0"/>
              </a:spcAft>
              <a:buNone/>
            </a:pPr>
            <a:r>
              <a:rPr lang="en-US" sz="4933">
                <a:solidFill>
                  <a:schemeClr val="lt1"/>
                </a:solidFill>
                <a:latin typeface="Century Gothic"/>
                <a:ea typeface="Century Gothic"/>
                <a:cs typeface="Century Gothic"/>
                <a:sym typeface="Century Gothic"/>
              </a:rPr>
              <a:t>At my new job I am viewed as a sanguine</a:t>
            </a:r>
            <a:endParaRPr sz="4933">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933">
                <a:solidFill>
                  <a:schemeClr val="lt1"/>
                </a:solidFill>
                <a:latin typeface="Century Gothic"/>
                <a:ea typeface="Century Gothic"/>
                <a:cs typeface="Century Gothic"/>
                <a:sym typeface="Century Gothic"/>
              </a:rPr>
              <a:t>At prayer meeting.</a:t>
            </a:r>
            <a:r>
              <a:rPr lang="en-US" sz="5133">
                <a:solidFill>
                  <a:schemeClr val="lt1"/>
                </a:solidFill>
                <a:latin typeface="Century Gothic"/>
                <a:ea typeface="Century Gothic"/>
                <a:cs typeface="Century Gothic"/>
                <a:sym typeface="Century Gothic"/>
              </a:rPr>
              <a:t>  “Praise &amp; Thanks guy”</a:t>
            </a:r>
            <a:endParaRPr sz="5133">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5133">
                <a:solidFill>
                  <a:schemeClr val="lt1"/>
                </a:solidFill>
                <a:latin typeface="Century Gothic"/>
                <a:ea typeface="Century Gothic"/>
                <a:cs typeface="Century Gothic"/>
                <a:sym typeface="Century Gothic"/>
              </a:rPr>
              <a:t>       Actually,...  WORSHIP</a:t>
            </a:r>
            <a:endParaRPr sz="5133">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2b360a82a8_1_7"/>
          <p:cNvSpPr txBox="1">
            <a:spLocks noGrp="1"/>
          </p:cNvSpPr>
          <p:nvPr>
            <p:ph type="ctrTitle"/>
          </p:nvPr>
        </p:nvSpPr>
        <p:spPr>
          <a:xfrm>
            <a:off x="85925" y="-415625"/>
            <a:ext cx="12001500" cy="17463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endParaRPr sz="480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6688">
                <a:solidFill>
                  <a:schemeClr val="lt1"/>
                </a:solidFill>
                <a:latin typeface="Century Gothic"/>
                <a:ea typeface="Century Gothic"/>
                <a:cs typeface="Century Gothic"/>
                <a:sym typeface="Century Gothic"/>
              </a:rPr>
              <a:t>Worship</a:t>
            </a:r>
            <a:endParaRPr sz="6688">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My Story</a:t>
            </a:r>
            <a:endParaRPr sz="4800"/>
          </a:p>
        </p:txBody>
      </p:sp>
      <p:sp>
        <p:nvSpPr>
          <p:cNvPr id="143" name="Google Shape;143;g22b360a82a8_1_7"/>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44" name="Google Shape;144;g22b360a82a8_1_7"/>
          <p:cNvSpPr txBox="1">
            <a:spLocks noGrp="1"/>
          </p:cNvSpPr>
          <p:nvPr>
            <p:ph type="ctrTitle"/>
          </p:nvPr>
        </p:nvSpPr>
        <p:spPr>
          <a:xfrm>
            <a:off x="47825" y="1413375"/>
            <a:ext cx="12192000" cy="5444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sz="4488">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711" b="1">
                <a:solidFill>
                  <a:srgbClr val="000000"/>
                </a:solidFill>
                <a:highlight>
                  <a:srgbClr val="00FF00"/>
                </a:highlight>
                <a:latin typeface="Century Gothic"/>
                <a:ea typeface="Century Gothic"/>
                <a:cs typeface="Century Gothic"/>
                <a:sym typeface="Century Gothic"/>
              </a:rPr>
              <a:t>Worship </a:t>
            </a:r>
            <a:r>
              <a:rPr lang="en-US" sz="4111" b="1">
                <a:solidFill>
                  <a:srgbClr val="000000"/>
                </a:solidFill>
                <a:highlight>
                  <a:srgbClr val="00FF00"/>
                </a:highlight>
                <a:latin typeface="Century Gothic"/>
                <a:ea typeface="Century Gothic"/>
                <a:cs typeface="Century Gothic"/>
                <a:sym typeface="Century Gothic"/>
              </a:rPr>
              <a:t>- </a:t>
            </a:r>
            <a:endParaRPr sz="4111" b="1">
              <a:solidFill>
                <a:srgbClr val="000000"/>
              </a:solidFill>
              <a:highlight>
                <a:srgbClr val="00FF00"/>
              </a:highlight>
              <a:latin typeface="Century Gothic"/>
              <a:ea typeface="Century Gothic"/>
              <a:cs typeface="Century Gothic"/>
              <a:sym typeface="Century Gothic"/>
            </a:endParaRPr>
          </a:p>
          <a:p>
            <a:pPr marL="0" lvl="0" indent="0" algn="l" rtl="0">
              <a:spcBef>
                <a:spcPts val="0"/>
              </a:spcBef>
              <a:spcAft>
                <a:spcPts val="0"/>
              </a:spcAft>
              <a:buNone/>
            </a:pPr>
            <a:r>
              <a:rPr lang="en-US" sz="4111" b="1">
                <a:solidFill>
                  <a:srgbClr val="000000"/>
                </a:solidFill>
                <a:highlight>
                  <a:srgbClr val="00FF00"/>
                </a:highlight>
                <a:latin typeface="Century Gothic"/>
                <a:ea typeface="Century Gothic"/>
                <a:cs typeface="Century Gothic"/>
                <a:sym typeface="Century Gothic"/>
              </a:rPr>
              <a:t>&gt;Worship is not always a joy filled experience.         </a:t>
            </a:r>
            <a:endParaRPr sz="4111" b="1">
              <a:solidFill>
                <a:srgbClr val="000000"/>
              </a:solidFill>
              <a:highlight>
                <a:srgbClr val="00FF00"/>
              </a:highlight>
              <a:latin typeface="Century Gothic"/>
              <a:ea typeface="Century Gothic"/>
              <a:cs typeface="Century Gothic"/>
              <a:sym typeface="Century Gothic"/>
            </a:endParaRPr>
          </a:p>
          <a:p>
            <a:pPr marL="0" lvl="0" indent="0" algn="l" rtl="0">
              <a:spcBef>
                <a:spcPts val="0"/>
              </a:spcBef>
              <a:spcAft>
                <a:spcPts val="0"/>
              </a:spcAft>
              <a:buNone/>
            </a:pPr>
            <a:r>
              <a:rPr lang="en-US" sz="4111" b="1">
                <a:solidFill>
                  <a:srgbClr val="000000"/>
                </a:solidFill>
                <a:highlight>
                  <a:srgbClr val="00FF00"/>
                </a:highlight>
                <a:latin typeface="Century Gothic"/>
                <a:ea typeface="Century Gothic"/>
                <a:cs typeface="Century Gothic"/>
                <a:sym typeface="Century Gothic"/>
              </a:rPr>
              <a:t>&gt;That is great.  I have a lot of joy.    </a:t>
            </a:r>
            <a:endParaRPr sz="4111" b="1">
              <a:solidFill>
                <a:srgbClr val="000000"/>
              </a:solidFill>
              <a:highlight>
                <a:srgbClr val="00FF00"/>
              </a:highlight>
              <a:latin typeface="Century Gothic"/>
              <a:ea typeface="Century Gothic"/>
              <a:cs typeface="Century Gothic"/>
              <a:sym typeface="Century Gothic"/>
            </a:endParaRPr>
          </a:p>
          <a:p>
            <a:pPr marL="0" lvl="0" indent="0" algn="l" rtl="0">
              <a:spcBef>
                <a:spcPts val="0"/>
              </a:spcBef>
              <a:spcAft>
                <a:spcPts val="0"/>
              </a:spcAft>
              <a:buNone/>
            </a:pPr>
            <a:r>
              <a:rPr lang="en-US" sz="4111" b="1">
                <a:solidFill>
                  <a:srgbClr val="000000"/>
                </a:solidFill>
                <a:highlight>
                  <a:srgbClr val="00FF00"/>
                </a:highlight>
                <a:latin typeface="Century Gothic"/>
                <a:ea typeface="Century Gothic"/>
                <a:cs typeface="Century Gothic"/>
                <a:sym typeface="Century Gothic"/>
              </a:rPr>
              <a:t>&gt;Pain and hardship are a normative part of the believer’s life.</a:t>
            </a:r>
            <a:endParaRPr sz="4111" b="1">
              <a:solidFill>
                <a:srgbClr val="000000"/>
              </a:solidFill>
              <a:highlight>
                <a:srgbClr val="00FF00"/>
              </a:highlight>
              <a:latin typeface="Century Gothic"/>
              <a:ea typeface="Century Gothic"/>
              <a:cs typeface="Century Gothic"/>
              <a:sym typeface="Century Gothic"/>
            </a:endParaRPr>
          </a:p>
          <a:p>
            <a:pPr marL="0" lvl="0" indent="0" algn="l" rtl="0">
              <a:spcBef>
                <a:spcPts val="0"/>
              </a:spcBef>
              <a:spcAft>
                <a:spcPts val="0"/>
              </a:spcAft>
              <a:buNone/>
            </a:pPr>
            <a:r>
              <a:rPr lang="en-US" sz="3333" b="1">
                <a:solidFill>
                  <a:srgbClr val="000000"/>
                </a:solidFill>
                <a:highlight>
                  <a:srgbClr val="00FF00"/>
                </a:highlight>
                <a:latin typeface="Century Gothic"/>
                <a:ea typeface="Century Gothic"/>
                <a:cs typeface="Century Gothic"/>
                <a:sym typeface="Century Gothic"/>
              </a:rPr>
              <a:t> </a:t>
            </a:r>
            <a:endParaRPr sz="3333" b="1">
              <a:solidFill>
                <a:srgbClr val="000000"/>
              </a:solidFill>
              <a:highlight>
                <a:srgbClr val="00FF00"/>
              </a:highlight>
              <a:latin typeface="Century Gothic"/>
              <a:ea typeface="Century Gothic"/>
              <a:cs typeface="Century Gothic"/>
              <a:sym typeface="Century Gothic"/>
            </a:endParaRPr>
          </a:p>
          <a:p>
            <a:pPr marL="0" lvl="0" indent="0" algn="l" rtl="0">
              <a:spcBef>
                <a:spcPts val="0"/>
              </a:spcBef>
              <a:spcAft>
                <a:spcPts val="0"/>
              </a:spcAft>
              <a:buNone/>
            </a:pPr>
            <a:endParaRPr sz="4688">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264d4d3bc2_0_0"/>
          <p:cNvSpPr txBox="1">
            <a:spLocks noGrp="1"/>
          </p:cNvSpPr>
          <p:nvPr>
            <p:ph type="ctrTitle"/>
          </p:nvPr>
        </p:nvSpPr>
        <p:spPr>
          <a:xfrm>
            <a:off x="85925" y="41575"/>
            <a:ext cx="12001500" cy="1746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Nancy DeMoss book</a:t>
            </a:r>
            <a:endParaRPr sz="480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4800">
                <a:solidFill>
                  <a:schemeClr val="lt1"/>
                </a:solidFill>
                <a:latin typeface="Century Gothic"/>
                <a:ea typeface="Century Gothic"/>
                <a:cs typeface="Century Gothic"/>
                <a:sym typeface="Century Gothic"/>
              </a:rPr>
              <a:t>Choosing Gratitude</a:t>
            </a:r>
            <a:endParaRPr sz="4800">
              <a:solidFill>
                <a:schemeClr val="lt1"/>
              </a:solidFill>
              <a:latin typeface="Century Gothic"/>
              <a:ea typeface="Century Gothic"/>
              <a:cs typeface="Century Gothic"/>
              <a:sym typeface="Century Gothic"/>
            </a:endParaRPr>
          </a:p>
        </p:txBody>
      </p:sp>
      <p:sp>
        <p:nvSpPr>
          <p:cNvPr id="151" name="Google Shape;151;g2264d4d3bc2_0_0"/>
          <p:cNvSpPr txBox="1"/>
          <p:nvPr/>
        </p:nvSpPr>
        <p:spPr>
          <a:xfrm>
            <a:off x="2911364" y="2280266"/>
            <a:ext cx="6369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53" name="Google Shape;153;g2264d4d3bc2_0_0"/>
          <p:cNvSpPr txBox="1"/>
          <p:nvPr/>
        </p:nvSpPr>
        <p:spPr>
          <a:xfrm>
            <a:off x="0" y="4036700"/>
            <a:ext cx="4470900" cy="1446900"/>
          </a:xfrm>
          <a:prstGeom prst="rect">
            <a:avLst/>
          </a:prstGeom>
          <a:solidFill>
            <a:srgbClr val="00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a:latin typeface="Calibri"/>
                <a:ea typeface="Calibri"/>
                <a:cs typeface="Calibri"/>
                <a:sym typeface="Calibri"/>
              </a:rPr>
              <a:t>Attaining gratitude is typically a process</a:t>
            </a:r>
            <a:endParaRPr sz="4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Widescreen</PresentationFormat>
  <Paragraphs>213</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Courier New</vt:lpstr>
      <vt:lpstr>Roboto</vt:lpstr>
      <vt:lpstr>Calibri</vt:lpstr>
      <vt:lpstr>Century Gothic</vt:lpstr>
      <vt:lpstr>Merriweather</vt:lpstr>
      <vt:lpstr>Office Theme</vt:lpstr>
      <vt:lpstr>Worship</vt:lpstr>
      <vt:lpstr>Worship</vt:lpstr>
      <vt:lpstr>Worship</vt:lpstr>
      <vt:lpstr>PowerPoint Presentation</vt:lpstr>
      <vt:lpstr>International Friendships (IFI)  National Discipleship Coordinator</vt:lpstr>
      <vt:lpstr>Annual IFI Banquet Saturday  April 29th       5:45 pm</vt:lpstr>
      <vt:lpstr> Worship My Story</vt:lpstr>
      <vt:lpstr> Worship My Story</vt:lpstr>
      <vt:lpstr>Nancy DeMoss book Choosing Gratitude</vt:lpstr>
      <vt:lpstr>Four creatures around the throne.</vt:lpstr>
      <vt:lpstr>Four creatures around the throne. Covered with eyes.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Singing With The Angels  by Robert E. Coleman excerpts from Chapter 13 Handel writes Messiah       </vt:lpstr>
      <vt:lpstr> In 1741, a minor poet, Charles Jennens, wrote a libretto entitled, “A Sacred Oratorio.” The collection of biblical excerpts was sent to George Frederick Handel, with the reminder that “The Lord gave the Word.”  The package came at a time when Handel was going through a severe depression. He had been rebuffed by England’s nobility, business misfortunes had left him deeply in debt, and at 57 years of age, tired of working, he retreated deeply into seclusion.</vt:lpstr>
      <vt:lpstr> As the listless Handel leafed through the manuscript, his eyes fell on the words: “He was despised and rejected of men…He looked for someone to have pity on Him, but there was no man; neither found He any to comfort Him.”  With a growing feeling of identity, Handel read on: “He trusted in God…God did not leave His soul in hell…He will give you rest.” The words began to throb within his breast. “Wonderful, Counselor, Mighty God, the Everlasting Father, Prince of Peace…</vt:lpstr>
      <vt:lpstr>I know my Redeemer liveth…Rejoice…Hallelujah!”  Feeling the triumph of the heavenly song, Handel grabbed a pen and started writing. Music for the words began to flow through his mind with such swiftness that he could scarcely write the notes fast enough. For 24 days, the composer remained in his room. His manservant would bring food but often it was untouched. Sometimes Handel would take a piece of bread, start to eat, then let it drop from his hand, as some new inspiration called forth expression. His servant watched in astonishment</vt:lpstr>
      <vt:lpstr>as his master's tears dropped on the page and mingled with the ink. At times Handel would jump up and run to the harpsichord, waving his arms in the air, singing aloud, “Hallelujah! Hallelujah! Hallelujah!” Later Handel confided, “I think I did see all of heaven before me, and the great God Himself.”  Of a truth, he was caught up in another world. Never before had he experienced such religious exhilaration, nor would he ever know the same intensity of feeling again. But in those few days, </vt:lpstr>
      <vt:lpstr>when his mind was absorbed in the wonder and praise of God, this rather ordinary man gave to the world a musical composition that still lifts the soul heavenward whenever it is sung.  It should not be surprising that…The Messiah should lift people to nobler thoughts and actions. There is something elevating about the praise of God. When we magnify His name and celebrate His glory, our own souls partake of greatness.</vt:lpstr>
      <vt:lpstr>Imagine, then, what if will be like to hear the celestial choirs about the throne: even better, to be a part of that number.  When we magnify His name and celebrate His glory, our own souls partake of greatness. lift people to nobler thoughts and actions.         Worship EVERY DAY!  I am not proposing a burdensome discipline to add to your life.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2023-04-18T16:14:10Z</dcterms:created>
  <dcterms:modified xsi:type="dcterms:W3CDTF">2023-04-18T16:14:23Z</dcterms:modified>
</cp:coreProperties>
</file>