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60" r:id="rId2"/>
    <p:sldId id="258" r:id="rId3"/>
    <p:sldId id="275" r:id="rId4"/>
    <p:sldId id="259" r:id="rId5"/>
    <p:sldId id="261" r:id="rId6"/>
    <p:sldId id="263" r:id="rId7"/>
    <p:sldId id="262" r:id="rId8"/>
    <p:sldId id="264" r:id="rId9"/>
    <p:sldId id="265" r:id="rId10"/>
    <p:sldId id="266" r:id="rId11"/>
    <p:sldId id="267" r:id="rId12"/>
    <p:sldId id="268" r:id="rId13"/>
    <p:sldId id="269" r:id="rId14"/>
    <p:sldId id="270" r:id="rId15"/>
    <p:sldId id="271" r:id="rId16"/>
    <p:sldId id="272" r:id="rId17"/>
    <p:sldId id="276" r:id="rId18"/>
    <p:sldId id="277" r:id="rId19"/>
    <p:sldId id="278" r:id="rId20"/>
    <p:sldId id="273" r:id="rId21"/>
    <p:sldId id="279" r:id="rId22"/>
    <p:sldId id="280" r:id="rId23"/>
    <p:sldId id="281" r:id="rId24"/>
    <p:sldId id="282" r:id="rId25"/>
    <p:sldId id="283" r:id="rId26"/>
    <p:sldId id="284" r:id="rId27"/>
    <p:sldId id="289" r:id="rId28"/>
    <p:sldId id="285" r:id="rId29"/>
    <p:sldId id="286" r:id="rId30"/>
    <p:sldId id="290" r:id="rId31"/>
    <p:sldId id="287" r:id="rId32"/>
    <p:sldId id="288" r:id="rId33"/>
    <p:sldId id="291" r:id="rId34"/>
    <p:sldId id="293" r:id="rId35"/>
    <p:sldId id="292" r:id="rId36"/>
    <p:sldId id="294" r:id="rId37"/>
    <p:sldId id="295" r:id="rId38"/>
    <p:sldId id="296" r:id="rId39"/>
    <p:sldId id="297" r:id="rId40"/>
    <p:sldId id="298" r:id="rId41"/>
    <p:sldId id="300" r:id="rId42"/>
    <p:sldId id="301" r:id="rId43"/>
    <p:sldId id="299" r:id="rId44"/>
    <p:sldId id="302" r:id="rId45"/>
    <p:sldId id="304" r:id="rId46"/>
    <p:sldId id="305" r:id="rId47"/>
    <p:sldId id="303" r:id="rId48"/>
    <p:sldId id="306" r:id="rId49"/>
    <p:sldId id="30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82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2E198C-804E-4F4C-B5CC-B0ED4C71F455}" type="datetimeFigureOut">
              <a:rPr lang="en-US" smtClean="0"/>
              <a:pPr/>
              <a:t>10/05/11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819A4-0740-4E44-B1CC-46C6B3A899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E198C-804E-4F4C-B5CC-B0ED4C71F455}" type="datetimeFigureOut">
              <a:rPr lang="en-US" smtClean="0"/>
              <a:pPr/>
              <a:t>10/05/11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819A4-0740-4E44-B1CC-46C6B3A899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E198C-804E-4F4C-B5CC-B0ED4C71F455}" type="datetimeFigureOut">
              <a:rPr lang="en-US" smtClean="0"/>
              <a:pPr/>
              <a:t>10/05/11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819A4-0740-4E44-B1CC-46C6B3A899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E198C-804E-4F4C-B5CC-B0ED4C71F455}" type="datetimeFigureOut">
              <a:rPr lang="en-US" smtClean="0"/>
              <a:pPr/>
              <a:t>10/05/11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819A4-0740-4E44-B1CC-46C6B3A899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2E198C-804E-4F4C-B5CC-B0ED4C71F455}" type="datetimeFigureOut">
              <a:rPr lang="en-US" smtClean="0"/>
              <a:pPr/>
              <a:t>10/05/11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819A4-0740-4E44-B1CC-46C6B3A899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2E198C-804E-4F4C-B5CC-B0ED4C71F455}" type="datetimeFigureOut">
              <a:rPr lang="en-US" smtClean="0"/>
              <a:pPr/>
              <a:t>10/05/11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819A4-0740-4E44-B1CC-46C6B3A899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2E198C-804E-4F4C-B5CC-B0ED4C71F455}" type="datetimeFigureOut">
              <a:rPr lang="en-US" smtClean="0"/>
              <a:pPr/>
              <a:t>10/05/11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3819A4-0740-4E44-B1CC-46C6B3A899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2E198C-804E-4F4C-B5CC-B0ED4C71F455}" type="datetimeFigureOut">
              <a:rPr lang="en-US" smtClean="0"/>
              <a:pPr/>
              <a:t>10/05/11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3819A4-0740-4E44-B1CC-46C6B3A899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2E198C-804E-4F4C-B5CC-B0ED4C71F455}" type="datetimeFigureOut">
              <a:rPr lang="en-US" smtClean="0"/>
              <a:pPr/>
              <a:t>10/05/11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3819A4-0740-4E44-B1CC-46C6B3A899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E198C-804E-4F4C-B5CC-B0ED4C71F455}" type="datetimeFigureOut">
              <a:rPr lang="en-US" smtClean="0"/>
              <a:pPr/>
              <a:t>10/05/11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819A4-0740-4E44-B1CC-46C6B3A899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E198C-804E-4F4C-B5CC-B0ED4C71F455}" type="datetimeFigureOut">
              <a:rPr lang="en-US" smtClean="0"/>
              <a:pPr/>
              <a:t>10/05/11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819A4-0740-4E44-B1CC-46C6B3A899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2E198C-804E-4F4C-B5CC-B0ED4C71F455}" type="datetimeFigureOut">
              <a:rPr lang="en-US" smtClean="0"/>
              <a:pPr/>
              <a:t>10/05/11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819A4-0740-4E44-B1CC-46C6B3A899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solidFill>
                  <a:srgbClr val="C00000"/>
                </a:solidFill>
              </a:rPr>
              <a:t>Boys &amp; Girls</a:t>
            </a:r>
            <a:endParaRPr lang="en-US" sz="4800" dirty="0">
              <a:solidFill>
                <a:srgbClr val="C00000"/>
              </a:solidFill>
            </a:endParaRPr>
          </a:p>
        </p:txBody>
      </p:sp>
      <p:pic>
        <p:nvPicPr>
          <p:cNvPr id="5" name="Content Placeholder 4" descr="020.JPG"/>
          <p:cNvPicPr>
            <a:picLocks noGrp="1" noChangeAspect="1"/>
          </p:cNvPicPr>
          <p:nvPr>
            <p:ph sz="half" idx="1"/>
          </p:nvPr>
        </p:nvPicPr>
        <p:blipFill>
          <a:blip r:embed="rId2" cstate="print"/>
          <a:stretch>
            <a:fillRect/>
          </a:stretch>
        </p:blipFill>
        <p:spPr>
          <a:xfrm>
            <a:off x="457200" y="2348706"/>
            <a:ext cx="4038600" cy="3028950"/>
          </a:xfrm>
        </p:spPr>
      </p:pic>
      <p:pic>
        <p:nvPicPr>
          <p:cNvPr id="6" name="Content Placeholder 5" descr="IMG_0137.JPG"/>
          <p:cNvPicPr>
            <a:picLocks noGrp="1" noChangeAspect="1"/>
          </p:cNvPicPr>
          <p:nvPr>
            <p:ph sz="half" idx="2"/>
          </p:nvPr>
        </p:nvPicPr>
        <p:blipFill>
          <a:blip r:embed="rId3" cstate="print"/>
          <a:stretch>
            <a:fillRect/>
          </a:stretch>
        </p:blipFill>
        <p:spPr>
          <a:xfrm>
            <a:off x="4648200" y="1781557"/>
            <a:ext cx="4038600" cy="4163248"/>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100_6674.JPG"/>
          <p:cNvPicPr>
            <a:picLocks noGrp="1" noChangeAspect="1"/>
          </p:cNvPicPr>
          <p:nvPr>
            <p:ph idx="1"/>
          </p:nvPr>
        </p:nvPicPr>
        <p:blipFill>
          <a:blip r:embed="rId2" cstate="print"/>
          <a:stretch>
            <a:fillRect/>
          </a:stretch>
        </p:blipFill>
        <p:spPr>
          <a:xfrm>
            <a:off x="4104697" y="493814"/>
            <a:ext cx="4052455" cy="5411585"/>
          </a:xfrm>
        </p:spPr>
      </p:pic>
      <p:sp>
        <p:nvSpPr>
          <p:cNvPr id="3" name="Text Placeholder 2"/>
          <p:cNvSpPr>
            <a:spLocks noGrp="1"/>
          </p:cNvSpPr>
          <p:nvPr>
            <p:ph type="body" sz="half" idx="2"/>
          </p:nvPr>
        </p:nvSpPr>
        <p:spPr/>
        <p:txBody>
          <a:bodyPr>
            <a:normAutofit/>
          </a:bodyPr>
          <a:lstStyle/>
          <a:p>
            <a:r>
              <a:rPr lang="en-US" sz="4000" dirty="0" smtClean="0"/>
              <a:t>Boys aged 5-8</a:t>
            </a:r>
          </a:p>
          <a:p>
            <a:r>
              <a:rPr lang="en-US" sz="4000" dirty="0" smtClean="0"/>
              <a:t>Children</a:t>
            </a:r>
            <a:endParaRPr lang="en-US" sz="4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solidFill>
                  <a:srgbClr val="C00000"/>
                </a:solidFill>
              </a:rPr>
              <a:t>Age 5-8</a:t>
            </a:r>
            <a:endParaRPr lang="en-US" sz="4400" dirty="0">
              <a:solidFill>
                <a:srgbClr val="C00000"/>
              </a:solidFill>
            </a:endParaRPr>
          </a:p>
        </p:txBody>
      </p:sp>
      <p:sp>
        <p:nvSpPr>
          <p:cNvPr id="3" name="Content Placeholder 2"/>
          <p:cNvSpPr>
            <a:spLocks noGrp="1"/>
          </p:cNvSpPr>
          <p:nvPr>
            <p:ph idx="1"/>
          </p:nvPr>
        </p:nvSpPr>
        <p:spPr/>
        <p:txBody>
          <a:bodyPr>
            <a:normAutofit/>
          </a:bodyPr>
          <a:lstStyle/>
          <a:p>
            <a:r>
              <a:rPr lang="en-US" sz="4000" dirty="0" smtClean="0"/>
              <a:t>Compassion</a:t>
            </a:r>
          </a:p>
          <a:p>
            <a:r>
              <a:rPr lang="en-US" sz="4000" dirty="0" smtClean="0"/>
              <a:t>Black-and-white about rules</a:t>
            </a:r>
          </a:p>
          <a:p>
            <a:r>
              <a:rPr lang="en-US" sz="4000" dirty="0" smtClean="0"/>
              <a:t>Competitive + Chivalrous</a:t>
            </a:r>
          </a:p>
          <a:p>
            <a:r>
              <a:rPr lang="en-US" sz="4000" dirty="0" smtClean="0"/>
              <a:t>Some struggles in school</a:t>
            </a:r>
            <a:endParaRPr lang="en-US" sz="4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solidFill>
                  <a:srgbClr val="C00000"/>
                </a:solidFill>
              </a:rPr>
              <a:t>Age 5-8</a:t>
            </a:r>
            <a:endParaRPr lang="en-US" sz="4400" dirty="0">
              <a:solidFill>
                <a:srgbClr val="C00000"/>
              </a:solidFill>
            </a:endParaRPr>
          </a:p>
        </p:txBody>
      </p:sp>
      <p:sp>
        <p:nvSpPr>
          <p:cNvPr id="3" name="Content Placeholder 2"/>
          <p:cNvSpPr>
            <a:spLocks noGrp="1"/>
          </p:cNvSpPr>
          <p:nvPr>
            <p:ph idx="1"/>
          </p:nvPr>
        </p:nvSpPr>
        <p:spPr/>
        <p:txBody>
          <a:bodyPr>
            <a:normAutofit/>
          </a:bodyPr>
          <a:lstStyle/>
          <a:p>
            <a:r>
              <a:rPr lang="en-US" sz="4000" dirty="0" smtClean="0"/>
              <a:t>Compassion</a:t>
            </a:r>
          </a:p>
          <a:p>
            <a:r>
              <a:rPr lang="en-US" sz="4000" dirty="0" smtClean="0"/>
              <a:t>Black-and-white about rules</a:t>
            </a:r>
          </a:p>
          <a:p>
            <a:r>
              <a:rPr lang="en-US" sz="4000" dirty="0" smtClean="0"/>
              <a:t>Competitive + Chivalrous</a:t>
            </a:r>
          </a:p>
          <a:p>
            <a:r>
              <a:rPr lang="en-US" sz="4000" dirty="0" smtClean="0"/>
              <a:t>Some struggles </a:t>
            </a:r>
            <a:r>
              <a:rPr lang="en-US" sz="4000" smtClean="0"/>
              <a:t>in school</a:t>
            </a:r>
            <a:endParaRPr lang="en-US" sz="4000" dirty="0"/>
          </a:p>
        </p:txBody>
      </p:sp>
      <p:sp>
        <p:nvSpPr>
          <p:cNvPr id="4" name="TextBox 3"/>
          <p:cNvSpPr txBox="1"/>
          <p:nvPr/>
        </p:nvSpPr>
        <p:spPr>
          <a:xfrm>
            <a:off x="1828800" y="990600"/>
            <a:ext cx="7162800" cy="4524315"/>
          </a:xfrm>
          <a:prstGeom prst="rect">
            <a:avLst/>
          </a:prstGeom>
          <a:solidFill>
            <a:srgbClr val="92D050"/>
          </a:solidFill>
        </p:spPr>
        <p:txBody>
          <a:bodyPr wrap="square" rtlCol="0">
            <a:spAutoFit/>
          </a:bodyPr>
          <a:lstStyle/>
          <a:p>
            <a:r>
              <a:rPr lang="en-US" sz="3600" dirty="0" smtClean="0"/>
              <a:t>“Boys and Girls Learn Differently: A Guide for Parents and Teachers” – </a:t>
            </a:r>
            <a:r>
              <a:rPr lang="en-US" sz="3600" dirty="0" err="1" smtClean="0"/>
              <a:t>Gurian</a:t>
            </a:r>
            <a:endParaRPr lang="en-US" sz="3600" dirty="0" smtClean="0"/>
          </a:p>
          <a:p>
            <a:r>
              <a:rPr lang="en-US" sz="3600" dirty="0" smtClean="0"/>
              <a:t>“The Minds of Boys: Saving Our Sons from Falling Behind in School and Life” – </a:t>
            </a:r>
            <a:r>
              <a:rPr lang="en-US" sz="3600" dirty="0" err="1" smtClean="0"/>
              <a:t>Gurian</a:t>
            </a:r>
            <a:r>
              <a:rPr lang="en-US" sz="3600" dirty="0" smtClean="0"/>
              <a:t> + Stevens</a:t>
            </a:r>
          </a:p>
          <a:p>
            <a:r>
              <a:rPr lang="en-US" sz="3600" dirty="0" smtClean="0"/>
              <a:t>“Boys Adrift” -Sax</a:t>
            </a:r>
            <a:endParaRPr 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solidFill>
                  <a:srgbClr val="C00000"/>
                </a:solidFill>
              </a:rPr>
              <a:t>Age 5-8: What They Need</a:t>
            </a:r>
            <a:endParaRPr lang="en-US" sz="4400" dirty="0">
              <a:solidFill>
                <a:srgbClr val="C00000"/>
              </a:solidFill>
            </a:endParaRPr>
          </a:p>
        </p:txBody>
      </p:sp>
      <p:sp>
        <p:nvSpPr>
          <p:cNvPr id="3" name="Content Placeholder 2"/>
          <p:cNvSpPr>
            <a:spLocks noGrp="1"/>
          </p:cNvSpPr>
          <p:nvPr>
            <p:ph idx="1"/>
          </p:nvPr>
        </p:nvSpPr>
        <p:spPr/>
        <p:txBody>
          <a:bodyPr>
            <a:normAutofit/>
          </a:bodyPr>
          <a:lstStyle/>
          <a:p>
            <a:r>
              <a:rPr lang="en-US" sz="4000" dirty="0" smtClean="0"/>
              <a:t>Danger (i.e. Camping, a “Break the Rules” night, an older movie)</a:t>
            </a:r>
          </a:p>
          <a:p>
            <a:r>
              <a:rPr lang="en-US" sz="4000" dirty="0" smtClean="0"/>
              <a:t>Love Relationship (Quality time, spiritual times, questions/sharing)</a:t>
            </a:r>
          </a:p>
          <a:p>
            <a:r>
              <a:rPr lang="en-US" sz="4000" dirty="0" smtClean="0"/>
              <a:t>Support, Routine and Praise Regarding School </a:t>
            </a:r>
            <a:endParaRPr lang="en-US" sz="4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IMG_0053.JPG"/>
          <p:cNvPicPr>
            <a:picLocks noGrp="1" noChangeAspect="1"/>
          </p:cNvPicPr>
          <p:nvPr>
            <p:ph idx="1"/>
          </p:nvPr>
        </p:nvPicPr>
        <p:blipFill>
          <a:blip r:embed="rId2" cstate="print"/>
          <a:stretch>
            <a:fillRect/>
          </a:stretch>
        </p:blipFill>
        <p:spPr>
          <a:xfrm>
            <a:off x="3575050" y="1496945"/>
            <a:ext cx="5111750" cy="3405323"/>
          </a:xfrm>
        </p:spPr>
      </p:pic>
      <p:sp>
        <p:nvSpPr>
          <p:cNvPr id="3" name="Text Placeholder 2"/>
          <p:cNvSpPr>
            <a:spLocks noGrp="1"/>
          </p:cNvSpPr>
          <p:nvPr>
            <p:ph type="body" sz="half" idx="2"/>
          </p:nvPr>
        </p:nvSpPr>
        <p:spPr/>
        <p:txBody>
          <a:bodyPr>
            <a:normAutofit/>
          </a:bodyPr>
          <a:lstStyle/>
          <a:p>
            <a:r>
              <a:rPr lang="en-US" sz="4000" dirty="0" smtClean="0"/>
              <a:t>Boys Aged 9-12</a:t>
            </a:r>
          </a:p>
          <a:p>
            <a:r>
              <a:rPr lang="en-US" sz="4000" dirty="0" err="1" smtClean="0"/>
              <a:t>Tweens</a:t>
            </a:r>
            <a:endParaRPr lang="en-US"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solidFill>
                  <a:srgbClr val="C00000"/>
                </a:solidFill>
              </a:rPr>
              <a:t>Age 9-12</a:t>
            </a:r>
            <a:endParaRPr lang="en-US" sz="4400" dirty="0">
              <a:solidFill>
                <a:srgbClr val="C00000"/>
              </a:solidFill>
            </a:endParaRPr>
          </a:p>
        </p:txBody>
      </p:sp>
      <p:sp>
        <p:nvSpPr>
          <p:cNvPr id="3" name="Content Placeholder 2"/>
          <p:cNvSpPr>
            <a:spLocks noGrp="1"/>
          </p:cNvSpPr>
          <p:nvPr>
            <p:ph idx="1"/>
          </p:nvPr>
        </p:nvSpPr>
        <p:spPr/>
        <p:txBody>
          <a:bodyPr>
            <a:normAutofit/>
          </a:bodyPr>
          <a:lstStyle/>
          <a:p>
            <a:r>
              <a:rPr lang="en-US" sz="4000" dirty="0" smtClean="0"/>
              <a:t>Evolving</a:t>
            </a:r>
          </a:p>
          <a:p>
            <a:r>
              <a:rPr lang="en-US" sz="4000" dirty="0" smtClean="0"/>
              <a:t>Criticizing (esp. mothers)</a:t>
            </a:r>
          </a:p>
          <a:p>
            <a:r>
              <a:rPr lang="en-US" sz="4000" dirty="0" smtClean="0"/>
              <a:t>Self-conscious/vain</a:t>
            </a:r>
          </a:p>
          <a:p>
            <a:r>
              <a:rPr lang="en-US" sz="4000" dirty="0" smtClean="0"/>
              <a:t>Friendly</a:t>
            </a:r>
          </a:p>
          <a:p>
            <a:r>
              <a:rPr lang="en-US" sz="4000" dirty="0" smtClean="0"/>
              <a:t>Love traditions</a:t>
            </a:r>
          </a:p>
          <a:p>
            <a:endParaRPr lang="en-US"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solidFill>
                  <a:srgbClr val="C00000"/>
                </a:solidFill>
              </a:rPr>
              <a:t>Age 9-12: What they need</a:t>
            </a:r>
            <a:endParaRPr lang="en-US" sz="4400"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sz="4000" dirty="0" smtClean="0"/>
              <a:t>Information + Creative outlets</a:t>
            </a:r>
          </a:p>
          <a:p>
            <a:r>
              <a:rPr lang="en-US" sz="4000" dirty="0" smtClean="0"/>
              <a:t>Be more laid-back, but still involved and supervising – Our parenting job is not over yet</a:t>
            </a:r>
          </a:p>
          <a:p>
            <a:r>
              <a:rPr lang="en-US" sz="4000" dirty="0" smtClean="0"/>
              <a:t>Spiritual mentoring in a deeper way</a:t>
            </a:r>
          </a:p>
          <a:p>
            <a:r>
              <a:rPr lang="en-US" sz="4000" dirty="0" smtClean="0"/>
              <a:t>Independent functionality in areas of basic living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images.jpg"/>
          <p:cNvPicPr>
            <a:picLocks noGrp="1" noChangeAspect="1"/>
          </p:cNvPicPr>
          <p:nvPr>
            <p:ph idx="1"/>
          </p:nvPr>
        </p:nvPicPr>
        <p:blipFill>
          <a:blip r:embed="rId2" cstate="print"/>
          <a:stretch>
            <a:fillRect/>
          </a:stretch>
        </p:blipFill>
        <p:spPr>
          <a:xfrm>
            <a:off x="4935537" y="2242344"/>
            <a:ext cx="2390775" cy="1914525"/>
          </a:xfrm>
        </p:spPr>
      </p:pic>
      <p:sp>
        <p:nvSpPr>
          <p:cNvPr id="3" name="Text Placeholder 2"/>
          <p:cNvSpPr>
            <a:spLocks noGrp="1"/>
          </p:cNvSpPr>
          <p:nvPr>
            <p:ph type="body" sz="half" idx="2"/>
          </p:nvPr>
        </p:nvSpPr>
        <p:spPr/>
        <p:txBody>
          <a:bodyPr>
            <a:normAutofit/>
          </a:bodyPr>
          <a:lstStyle/>
          <a:p>
            <a:r>
              <a:rPr lang="en-US" sz="3600" dirty="0" smtClean="0"/>
              <a:t>Boys aged 13-17</a:t>
            </a:r>
          </a:p>
          <a:p>
            <a:r>
              <a:rPr lang="en-US" sz="3600" dirty="0" smtClean="0"/>
              <a:t>Teens</a:t>
            </a:r>
            <a:endParaRPr lang="en-US" sz="3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solidFill>
                  <a:srgbClr val="C00000"/>
                </a:solidFill>
              </a:rPr>
              <a:t>Age 13-17</a:t>
            </a:r>
            <a:endParaRPr lang="en-US" sz="4400" dirty="0">
              <a:solidFill>
                <a:srgbClr val="C00000"/>
              </a:solidFill>
            </a:endParaRPr>
          </a:p>
        </p:txBody>
      </p:sp>
      <p:sp>
        <p:nvSpPr>
          <p:cNvPr id="3" name="Content Placeholder 2"/>
          <p:cNvSpPr>
            <a:spLocks noGrp="1"/>
          </p:cNvSpPr>
          <p:nvPr>
            <p:ph idx="1"/>
          </p:nvPr>
        </p:nvSpPr>
        <p:spPr/>
        <p:txBody>
          <a:bodyPr>
            <a:normAutofit/>
          </a:bodyPr>
          <a:lstStyle/>
          <a:p>
            <a:r>
              <a:rPr lang="en-US" sz="4000" dirty="0" smtClean="0"/>
              <a:t>Chaos – physiologically and emotionally</a:t>
            </a:r>
          </a:p>
          <a:p>
            <a:r>
              <a:rPr lang="en-US" sz="4000" dirty="0" smtClean="0"/>
              <a:t>Arrogance/Argumentative</a:t>
            </a:r>
          </a:p>
          <a:p>
            <a:r>
              <a:rPr lang="en-US" sz="4000" dirty="0" smtClean="0"/>
              <a:t>Finding Individuality</a:t>
            </a:r>
          </a:p>
          <a:p>
            <a:r>
              <a:rPr lang="en-US" sz="4000" dirty="0" smtClean="0"/>
              <a:t>Team players</a:t>
            </a:r>
            <a:endParaRPr lang="en-US" sz="4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solidFill>
                  <a:srgbClr val="C00000"/>
                </a:solidFill>
              </a:rPr>
              <a:t>Age 13-17: What they need</a:t>
            </a:r>
            <a:endParaRPr lang="en-US" sz="4400" dirty="0">
              <a:solidFill>
                <a:srgbClr val="C00000"/>
              </a:solidFill>
            </a:endParaRPr>
          </a:p>
        </p:txBody>
      </p:sp>
      <p:sp>
        <p:nvSpPr>
          <p:cNvPr id="3" name="Content Placeholder 2"/>
          <p:cNvSpPr>
            <a:spLocks noGrp="1"/>
          </p:cNvSpPr>
          <p:nvPr>
            <p:ph idx="1"/>
          </p:nvPr>
        </p:nvSpPr>
        <p:spPr/>
        <p:txBody>
          <a:bodyPr>
            <a:normAutofit/>
          </a:bodyPr>
          <a:lstStyle/>
          <a:p>
            <a:r>
              <a:rPr lang="en-US" sz="4000" dirty="0" smtClean="0"/>
              <a:t>Other voices (Bible study leaders, teachers, etc.)</a:t>
            </a:r>
          </a:p>
          <a:p>
            <a:r>
              <a:rPr lang="en-US" sz="4000" dirty="0" smtClean="0"/>
              <a:t>Food</a:t>
            </a:r>
          </a:p>
          <a:p>
            <a:r>
              <a:rPr lang="en-US" sz="4000" dirty="0" smtClean="0"/>
              <a:t>Responsibility (Job, freedom to fail, etc.)</a:t>
            </a:r>
          </a:p>
          <a:p>
            <a:r>
              <a:rPr lang="en-US" sz="4000" dirty="0" smtClean="0"/>
              <a:t>Car rides</a:t>
            </a:r>
            <a:endParaRPr lang="en-US"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solidFill>
                  <a:srgbClr val="C00000"/>
                </a:solidFill>
              </a:rPr>
              <a:t>Introduction</a:t>
            </a:r>
            <a:endParaRPr lang="en-US" sz="4800" dirty="0">
              <a:solidFill>
                <a:srgbClr val="C00000"/>
              </a:solidFill>
            </a:endParaRPr>
          </a:p>
        </p:txBody>
      </p:sp>
      <p:sp>
        <p:nvSpPr>
          <p:cNvPr id="3" name="Content Placeholder 2"/>
          <p:cNvSpPr>
            <a:spLocks noGrp="1"/>
          </p:cNvSpPr>
          <p:nvPr>
            <p:ph idx="1"/>
          </p:nvPr>
        </p:nvSpPr>
        <p:spPr/>
        <p:txBody>
          <a:bodyPr>
            <a:normAutofit/>
          </a:bodyPr>
          <a:lstStyle/>
          <a:p>
            <a:r>
              <a:rPr lang="en-US" sz="4000" dirty="0" smtClean="0"/>
              <a:t>The need for knowledge and wisdom in parenting</a:t>
            </a:r>
          </a:p>
          <a:p>
            <a:r>
              <a:rPr lang="en-US" sz="4000" dirty="0" smtClean="0"/>
              <a:t>Mom’s garden</a:t>
            </a:r>
          </a:p>
          <a:p>
            <a:r>
              <a:rPr lang="en-US" sz="4000" dirty="0" smtClean="0"/>
              <a:t>Our scope for today’s talk</a:t>
            </a:r>
            <a:endParaRPr lang="en-US"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descr="IMG_0104.JPG"/>
          <p:cNvPicPr>
            <a:picLocks noGrp="1" noChangeAspect="1"/>
          </p:cNvPicPr>
          <p:nvPr>
            <p:ph idx="1"/>
          </p:nvPr>
        </p:nvPicPr>
        <p:blipFill>
          <a:blip r:embed="rId2" cstate="print"/>
          <a:stretch>
            <a:fillRect/>
          </a:stretch>
        </p:blipFill>
        <p:spPr>
          <a:xfrm>
            <a:off x="3575050" y="1496945"/>
            <a:ext cx="5111750" cy="3405323"/>
          </a:xfrm>
        </p:spPr>
      </p:pic>
      <p:sp>
        <p:nvSpPr>
          <p:cNvPr id="3" name="Text Placeholder 2"/>
          <p:cNvSpPr>
            <a:spLocks noGrp="1"/>
          </p:cNvSpPr>
          <p:nvPr>
            <p:ph type="body" sz="half" idx="2"/>
          </p:nvPr>
        </p:nvSpPr>
        <p:spPr/>
        <p:txBody>
          <a:bodyPr>
            <a:normAutofit/>
          </a:bodyPr>
          <a:lstStyle/>
          <a:p>
            <a:r>
              <a:rPr lang="en-US" sz="3600" dirty="0" smtClean="0"/>
              <a:t>The Art of Nurturing Girls</a:t>
            </a:r>
            <a:endParaRPr lang="en-US"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solidFill>
                  <a:srgbClr val="C00000"/>
                </a:solidFill>
              </a:rPr>
              <a:t>Recommended Reading</a:t>
            </a:r>
            <a:endParaRPr lang="en-US" sz="4400"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sz="3600" dirty="0" smtClean="0"/>
              <a:t>“Mom’s Everything Book for Daughters” - Freeman</a:t>
            </a:r>
          </a:p>
          <a:p>
            <a:r>
              <a:rPr lang="en-US" sz="3600" dirty="0" smtClean="0"/>
              <a:t>“Raising Girls” – </a:t>
            </a:r>
            <a:r>
              <a:rPr lang="en-US" sz="3600" dirty="0" err="1" smtClean="0"/>
              <a:t>Trevathan</a:t>
            </a:r>
            <a:r>
              <a:rPr lang="en-US" sz="3600" dirty="0" smtClean="0"/>
              <a:t> and Geoff</a:t>
            </a:r>
          </a:p>
          <a:p>
            <a:r>
              <a:rPr lang="en-US" sz="3600" dirty="0" smtClean="0"/>
              <a:t>“Daring Book for Girls”-Buchanan and </a:t>
            </a:r>
            <a:r>
              <a:rPr lang="en-US" sz="3600" dirty="0" err="1" smtClean="0"/>
              <a:t>Peskowitz</a:t>
            </a:r>
            <a:endParaRPr lang="en-US" sz="3600" dirty="0" smtClean="0"/>
          </a:p>
          <a:p>
            <a:r>
              <a:rPr lang="en-US" sz="3600" dirty="0" smtClean="0"/>
              <a:t>“Queen Bees and Wannabes” Wiseman</a:t>
            </a:r>
          </a:p>
          <a:p>
            <a:r>
              <a:rPr lang="en-US" sz="3600" dirty="0" smtClean="0"/>
              <a:t>“5 Conversations you Must Have with Your Daughter” -Courtney</a:t>
            </a:r>
            <a:endParaRPr lang="en-US" sz="3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a9z9g.jpg"/>
          <p:cNvPicPr>
            <a:picLocks noGrp="1" noChangeAspect="1"/>
          </p:cNvPicPr>
          <p:nvPr>
            <p:ph idx="1"/>
          </p:nvPr>
        </p:nvPicPr>
        <p:blipFill>
          <a:blip r:embed="rId2" cstate="print"/>
          <a:stretch>
            <a:fillRect/>
          </a:stretch>
        </p:blipFill>
        <p:spPr>
          <a:xfrm>
            <a:off x="3575050" y="1282700"/>
            <a:ext cx="5111750" cy="3833813"/>
          </a:xfrm>
        </p:spPr>
      </p:pic>
      <p:sp>
        <p:nvSpPr>
          <p:cNvPr id="3" name="Text Placeholder 2"/>
          <p:cNvSpPr>
            <a:spLocks noGrp="1"/>
          </p:cNvSpPr>
          <p:nvPr>
            <p:ph type="body" sz="half" idx="2"/>
          </p:nvPr>
        </p:nvSpPr>
        <p:spPr/>
        <p:txBody>
          <a:bodyPr>
            <a:normAutofit/>
          </a:bodyPr>
          <a:lstStyle/>
          <a:p>
            <a:r>
              <a:rPr lang="en-US" sz="3600" dirty="0" smtClean="0"/>
              <a:t>Girls aged 2-4</a:t>
            </a:r>
          </a:p>
          <a:p>
            <a:r>
              <a:rPr lang="en-US" sz="3600" dirty="0" smtClean="0"/>
              <a:t>Explorers</a:t>
            </a:r>
            <a:endParaRPr lang="en-US"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solidFill>
                  <a:srgbClr val="C00000"/>
                </a:solidFill>
              </a:rPr>
              <a:t>Age 2-4</a:t>
            </a:r>
            <a:endParaRPr lang="en-US" sz="4400" dirty="0">
              <a:solidFill>
                <a:srgbClr val="C00000"/>
              </a:solidFill>
            </a:endParaRPr>
          </a:p>
        </p:txBody>
      </p:sp>
      <p:sp>
        <p:nvSpPr>
          <p:cNvPr id="3" name="Content Placeholder 2"/>
          <p:cNvSpPr>
            <a:spLocks noGrp="1"/>
          </p:cNvSpPr>
          <p:nvPr>
            <p:ph idx="1"/>
          </p:nvPr>
        </p:nvSpPr>
        <p:spPr/>
        <p:txBody>
          <a:bodyPr>
            <a:normAutofit/>
          </a:bodyPr>
          <a:lstStyle/>
          <a:p>
            <a:r>
              <a:rPr lang="en-US" sz="4000" dirty="0" smtClean="0"/>
              <a:t>Typically vocal and relational/ compassionate</a:t>
            </a:r>
          </a:p>
          <a:p>
            <a:r>
              <a:rPr lang="en-US" sz="4000" dirty="0" smtClean="0"/>
              <a:t>Relatively obedient about rules</a:t>
            </a:r>
          </a:p>
          <a:p>
            <a:r>
              <a:rPr lang="en-US" sz="4000" dirty="0" smtClean="0"/>
              <a:t>Interested in animals, art + crafts</a:t>
            </a:r>
          </a:p>
          <a:p>
            <a:r>
              <a:rPr lang="en-US" sz="4000" dirty="0" smtClean="0"/>
              <a:t>Fear and dependence</a:t>
            </a:r>
          </a:p>
          <a:p>
            <a:endParaRPr lang="en-US"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solidFill>
                  <a:srgbClr val="C00000"/>
                </a:solidFill>
              </a:rPr>
              <a:t>Age 2-4: What they need</a:t>
            </a:r>
            <a:endParaRPr lang="en-US" sz="4400" dirty="0">
              <a:solidFill>
                <a:srgbClr val="C00000"/>
              </a:solidFill>
            </a:endParaRPr>
          </a:p>
        </p:txBody>
      </p:sp>
      <p:sp>
        <p:nvSpPr>
          <p:cNvPr id="3" name="Content Placeholder 2"/>
          <p:cNvSpPr>
            <a:spLocks noGrp="1"/>
          </p:cNvSpPr>
          <p:nvPr>
            <p:ph idx="1"/>
          </p:nvPr>
        </p:nvSpPr>
        <p:spPr/>
        <p:txBody>
          <a:bodyPr>
            <a:normAutofit/>
          </a:bodyPr>
          <a:lstStyle/>
          <a:p>
            <a:r>
              <a:rPr lang="en-US" sz="4000" dirty="0" smtClean="0"/>
              <a:t>Outlets for imagination/creativity</a:t>
            </a:r>
          </a:p>
          <a:p>
            <a:r>
              <a:rPr lang="en-US" sz="4000" dirty="0" smtClean="0"/>
              <a:t>Something to nurture</a:t>
            </a:r>
          </a:p>
          <a:p>
            <a:r>
              <a:rPr lang="en-US" sz="4000" dirty="0" smtClean="0"/>
              <a:t>Relational tuck in time with prayer and singing</a:t>
            </a:r>
          </a:p>
          <a:p>
            <a:r>
              <a:rPr lang="en-US" sz="4000" dirty="0" smtClean="0"/>
              <a:t>Eye contact and Physical Affection</a:t>
            </a:r>
          </a:p>
          <a:p>
            <a:r>
              <a:rPr lang="en-US" sz="4000" dirty="0" smtClean="0"/>
              <a:t>Struggles</a:t>
            </a:r>
            <a:endParaRPr lang="en-US" sz="4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IMG_0202 (2).JPG"/>
          <p:cNvPicPr>
            <a:picLocks noGrp="1" noChangeAspect="1"/>
          </p:cNvPicPr>
          <p:nvPr>
            <p:ph idx="1"/>
          </p:nvPr>
        </p:nvPicPr>
        <p:blipFill>
          <a:blip r:embed="rId2" cstate="print"/>
          <a:stretch>
            <a:fillRect/>
          </a:stretch>
        </p:blipFill>
        <p:spPr>
          <a:xfrm>
            <a:off x="3575050" y="1496945"/>
            <a:ext cx="5111750" cy="3405323"/>
          </a:xfrm>
        </p:spPr>
      </p:pic>
      <p:sp>
        <p:nvSpPr>
          <p:cNvPr id="3" name="Text Placeholder 2"/>
          <p:cNvSpPr>
            <a:spLocks noGrp="1"/>
          </p:cNvSpPr>
          <p:nvPr>
            <p:ph type="body" sz="half" idx="2"/>
          </p:nvPr>
        </p:nvSpPr>
        <p:spPr/>
        <p:txBody>
          <a:bodyPr>
            <a:normAutofit/>
          </a:bodyPr>
          <a:lstStyle/>
          <a:p>
            <a:r>
              <a:rPr lang="en-US" sz="3600" dirty="0" smtClean="0"/>
              <a:t>Girls aged 5-8</a:t>
            </a:r>
          </a:p>
          <a:p>
            <a:r>
              <a:rPr lang="en-US" sz="3600" dirty="0" smtClean="0"/>
              <a:t>Children</a:t>
            </a:r>
            <a:endParaRPr lang="en-US"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Age 5-8</a:t>
            </a:r>
            <a:endParaRPr lang="en-US" sz="4000" dirty="0"/>
          </a:p>
        </p:txBody>
      </p:sp>
      <p:sp>
        <p:nvSpPr>
          <p:cNvPr id="3" name="Content Placeholder 2"/>
          <p:cNvSpPr>
            <a:spLocks noGrp="1"/>
          </p:cNvSpPr>
          <p:nvPr>
            <p:ph idx="1"/>
          </p:nvPr>
        </p:nvSpPr>
        <p:spPr/>
        <p:txBody>
          <a:bodyPr>
            <a:normAutofit/>
          </a:bodyPr>
          <a:lstStyle/>
          <a:p>
            <a:r>
              <a:rPr lang="en-US" sz="4000" dirty="0" smtClean="0"/>
              <a:t>Group dynamics, games</a:t>
            </a:r>
          </a:p>
          <a:p>
            <a:r>
              <a:rPr lang="en-US" sz="4000" dirty="0" smtClean="0"/>
              <a:t>Drama</a:t>
            </a:r>
          </a:p>
          <a:p>
            <a:r>
              <a:rPr lang="en-US" sz="4000" dirty="0" smtClean="0"/>
              <a:t>Soliloquy</a:t>
            </a:r>
          </a:p>
          <a:p>
            <a:r>
              <a:rPr lang="en-US" sz="4000" dirty="0" smtClean="0"/>
              <a:t>Struggles with fear</a:t>
            </a:r>
          </a:p>
          <a:p>
            <a:r>
              <a:rPr lang="en-US" sz="4000" dirty="0" smtClean="0"/>
              <a:t>Typically good students</a:t>
            </a:r>
          </a:p>
          <a:p>
            <a:r>
              <a:rPr lang="en-US" sz="4000" dirty="0" err="1" smtClean="0"/>
              <a:t>Nuturing</a:t>
            </a:r>
            <a:endParaRPr lang="en-US" sz="4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 5-8: What they Need</a:t>
            </a:r>
            <a:endParaRPr lang="en-US" dirty="0"/>
          </a:p>
        </p:txBody>
      </p:sp>
      <p:sp>
        <p:nvSpPr>
          <p:cNvPr id="3" name="Content Placeholder 2"/>
          <p:cNvSpPr>
            <a:spLocks noGrp="1"/>
          </p:cNvSpPr>
          <p:nvPr>
            <p:ph idx="1"/>
          </p:nvPr>
        </p:nvSpPr>
        <p:spPr/>
        <p:txBody>
          <a:bodyPr>
            <a:normAutofit/>
          </a:bodyPr>
          <a:lstStyle/>
          <a:p>
            <a:r>
              <a:rPr lang="en-US" sz="4000" dirty="0" smtClean="0"/>
              <a:t>Adventures</a:t>
            </a:r>
          </a:p>
          <a:p>
            <a:r>
              <a:rPr lang="en-US" sz="4000" dirty="0" smtClean="0"/>
              <a:t>Outlet for talking</a:t>
            </a:r>
          </a:p>
          <a:p>
            <a:r>
              <a:rPr lang="en-US" sz="4000" dirty="0" smtClean="0"/>
              <a:t>Spiritual advice about relational issues/struggles</a:t>
            </a:r>
          </a:p>
          <a:p>
            <a:r>
              <a:rPr lang="en-US" sz="4000" dirty="0" smtClean="0"/>
              <a:t>Training about values such as honesty (vs. lying and manipulation)</a:t>
            </a:r>
            <a:endParaRPr lang="en-US" sz="4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girl-playing-ds-ubisoft.jpg"/>
          <p:cNvPicPr>
            <a:picLocks noGrp="1" noChangeAspect="1"/>
          </p:cNvPicPr>
          <p:nvPr>
            <p:ph idx="1"/>
          </p:nvPr>
        </p:nvPicPr>
        <p:blipFill>
          <a:blip r:embed="rId2" cstate="print"/>
          <a:stretch>
            <a:fillRect/>
          </a:stretch>
        </p:blipFill>
        <p:spPr>
          <a:xfrm>
            <a:off x="3575050" y="1495690"/>
            <a:ext cx="5111750" cy="3407833"/>
          </a:xfrm>
        </p:spPr>
      </p:pic>
      <p:sp>
        <p:nvSpPr>
          <p:cNvPr id="3" name="Text Placeholder 2"/>
          <p:cNvSpPr>
            <a:spLocks noGrp="1"/>
          </p:cNvSpPr>
          <p:nvPr>
            <p:ph type="body" sz="half" idx="2"/>
          </p:nvPr>
        </p:nvSpPr>
        <p:spPr/>
        <p:txBody>
          <a:bodyPr>
            <a:normAutofit/>
          </a:bodyPr>
          <a:lstStyle/>
          <a:p>
            <a:r>
              <a:rPr lang="en-US" sz="3600" dirty="0" smtClean="0"/>
              <a:t>Girls aged 9-12</a:t>
            </a:r>
          </a:p>
          <a:p>
            <a:r>
              <a:rPr lang="en-US" sz="3600" dirty="0" err="1" smtClean="0"/>
              <a:t>Tweens</a:t>
            </a:r>
            <a:endParaRPr lang="en-US" sz="3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Age 9-12</a:t>
            </a:r>
            <a:endParaRPr lang="en-US" sz="4000" dirty="0"/>
          </a:p>
        </p:txBody>
      </p:sp>
      <p:sp>
        <p:nvSpPr>
          <p:cNvPr id="3" name="Content Placeholder 2"/>
          <p:cNvSpPr>
            <a:spLocks noGrp="1"/>
          </p:cNvSpPr>
          <p:nvPr>
            <p:ph idx="1"/>
          </p:nvPr>
        </p:nvSpPr>
        <p:spPr/>
        <p:txBody>
          <a:bodyPr>
            <a:normAutofit/>
          </a:bodyPr>
          <a:lstStyle/>
          <a:p>
            <a:r>
              <a:rPr lang="en-US" sz="4000" dirty="0" smtClean="0"/>
              <a:t>Narcissism</a:t>
            </a:r>
          </a:p>
          <a:p>
            <a:r>
              <a:rPr lang="en-US" sz="4000" dirty="0" smtClean="0"/>
              <a:t>Physical development</a:t>
            </a:r>
          </a:p>
          <a:p>
            <a:r>
              <a:rPr lang="en-US" sz="4000" dirty="0" smtClean="0"/>
              <a:t>“Whatever”</a:t>
            </a:r>
          </a:p>
          <a:p>
            <a:r>
              <a:rPr lang="en-US" sz="4000" dirty="0" smtClean="0"/>
              <a:t>Femininity</a:t>
            </a:r>
          </a:p>
          <a:p>
            <a:r>
              <a:rPr lang="en-US" sz="4000" dirty="0" smtClean="0"/>
              <a:t>Loss of interest in science and math</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solidFill>
                  <a:srgbClr val="C00000"/>
                </a:solidFill>
              </a:rPr>
              <a:t>Introduction</a:t>
            </a:r>
            <a:endParaRPr lang="en-US" sz="4800" dirty="0">
              <a:solidFill>
                <a:srgbClr val="C00000"/>
              </a:solidFill>
            </a:endParaRPr>
          </a:p>
        </p:txBody>
      </p:sp>
      <p:sp>
        <p:nvSpPr>
          <p:cNvPr id="3" name="Content Placeholder 2"/>
          <p:cNvSpPr>
            <a:spLocks noGrp="1"/>
          </p:cNvSpPr>
          <p:nvPr>
            <p:ph idx="1"/>
          </p:nvPr>
        </p:nvSpPr>
        <p:spPr/>
        <p:txBody>
          <a:bodyPr>
            <a:normAutofit/>
          </a:bodyPr>
          <a:lstStyle/>
          <a:p>
            <a:r>
              <a:rPr lang="en-US" sz="4000" dirty="0" smtClean="0"/>
              <a:t>The need for knowledge and wisdom in parenting</a:t>
            </a:r>
          </a:p>
          <a:p>
            <a:r>
              <a:rPr lang="en-US" sz="4000" dirty="0" smtClean="0"/>
              <a:t>Mom’s garden</a:t>
            </a:r>
          </a:p>
          <a:p>
            <a:r>
              <a:rPr lang="en-US" sz="4000" dirty="0" smtClean="0"/>
              <a:t>Our scope for today’s talk</a:t>
            </a:r>
            <a:endParaRPr lang="en-US" sz="4000" dirty="0"/>
          </a:p>
        </p:txBody>
      </p:sp>
      <p:sp>
        <p:nvSpPr>
          <p:cNvPr id="4" name="TextBox 3"/>
          <p:cNvSpPr txBox="1"/>
          <p:nvPr/>
        </p:nvSpPr>
        <p:spPr>
          <a:xfrm>
            <a:off x="2057400" y="2057400"/>
            <a:ext cx="6858000" cy="3170099"/>
          </a:xfrm>
          <a:prstGeom prst="rect">
            <a:avLst/>
          </a:prstGeom>
          <a:solidFill>
            <a:srgbClr val="92D050"/>
          </a:solidFill>
        </p:spPr>
        <p:txBody>
          <a:bodyPr wrap="square" rtlCol="0">
            <a:spAutoFit/>
          </a:bodyPr>
          <a:lstStyle/>
          <a:p>
            <a:r>
              <a:rPr lang="en-US" sz="4000" b="1" dirty="0" smtClean="0"/>
              <a:t>Proverbs 14:1</a:t>
            </a:r>
            <a:r>
              <a:rPr lang="en-US" sz="4000" dirty="0" smtClean="0"/>
              <a:t/>
            </a:r>
            <a:br>
              <a:rPr lang="en-US" sz="4000" dirty="0" smtClean="0"/>
            </a:br>
            <a:r>
              <a:rPr lang="en-US" sz="4000" dirty="0" smtClean="0"/>
              <a:t>“The wise woman builds her house, but with her own hands the foolish one tears hers down”</a:t>
            </a:r>
            <a:endParaRPr lang="en-US" sz="4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Age 9-12 – What they Need</a:t>
            </a:r>
            <a:endParaRPr lang="en-US" sz="4000" dirty="0"/>
          </a:p>
        </p:txBody>
      </p:sp>
      <p:sp>
        <p:nvSpPr>
          <p:cNvPr id="3" name="Content Placeholder 2"/>
          <p:cNvSpPr>
            <a:spLocks noGrp="1"/>
          </p:cNvSpPr>
          <p:nvPr>
            <p:ph idx="1"/>
          </p:nvPr>
        </p:nvSpPr>
        <p:spPr/>
        <p:txBody>
          <a:bodyPr>
            <a:normAutofit/>
          </a:bodyPr>
          <a:lstStyle/>
          <a:p>
            <a:r>
              <a:rPr lang="en-US" sz="4000" dirty="0" smtClean="0"/>
              <a:t>Body talks</a:t>
            </a:r>
          </a:p>
          <a:p>
            <a:r>
              <a:rPr lang="en-US" sz="4000" dirty="0" smtClean="0"/>
              <a:t>Conflict resolution</a:t>
            </a:r>
          </a:p>
          <a:p>
            <a:r>
              <a:rPr lang="en-US" sz="4000" dirty="0" smtClean="0"/>
              <a:t>Spiritual mentoring in a deeper way</a:t>
            </a:r>
          </a:p>
          <a:p>
            <a:r>
              <a:rPr lang="en-US" sz="4000" dirty="0" smtClean="0"/>
              <a:t>Initiation + safe harbor</a:t>
            </a:r>
          </a:p>
          <a:p>
            <a:endParaRPr lang="en-US" sz="4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icarly2.jpg"/>
          <p:cNvPicPr>
            <a:picLocks noGrp="1" noChangeAspect="1"/>
          </p:cNvPicPr>
          <p:nvPr>
            <p:ph idx="1"/>
          </p:nvPr>
        </p:nvPicPr>
        <p:blipFill>
          <a:blip r:embed="rId2" cstate="print"/>
          <a:stretch>
            <a:fillRect/>
          </a:stretch>
        </p:blipFill>
        <p:spPr>
          <a:xfrm>
            <a:off x="4911725" y="2105374"/>
            <a:ext cx="2438400" cy="2188464"/>
          </a:xfrm>
        </p:spPr>
      </p:pic>
      <p:sp>
        <p:nvSpPr>
          <p:cNvPr id="3" name="Text Placeholder 2"/>
          <p:cNvSpPr>
            <a:spLocks noGrp="1"/>
          </p:cNvSpPr>
          <p:nvPr>
            <p:ph type="body" sz="half" idx="2"/>
          </p:nvPr>
        </p:nvSpPr>
        <p:spPr/>
        <p:txBody>
          <a:bodyPr>
            <a:normAutofit/>
          </a:bodyPr>
          <a:lstStyle/>
          <a:p>
            <a:r>
              <a:rPr lang="en-US" sz="3600" dirty="0" smtClean="0"/>
              <a:t>Girls Aged 13-17</a:t>
            </a:r>
          </a:p>
          <a:p>
            <a:r>
              <a:rPr lang="en-US" sz="3600" dirty="0" smtClean="0"/>
              <a:t>Teens</a:t>
            </a:r>
            <a:endParaRPr lang="en-US" sz="3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Age 13-17</a:t>
            </a:r>
            <a:endParaRPr lang="en-US" sz="4000" dirty="0"/>
          </a:p>
        </p:txBody>
      </p:sp>
      <p:sp>
        <p:nvSpPr>
          <p:cNvPr id="3" name="Content Placeholder 2"/>
          <p:cNvSpPr>
            <a:spLocks noGrp="1"/>
          </p:cNvSpPr>
          <p:nvPr>
            <p:ph idx="1"/>
          </p:nvPr>
        </p:nvSpPr>
        <p:spPr/>
        <p:txBody>
          <a:bodyPr>
            <a:normAutofit/>
          </a:bodyPr>
          <a:lstStyle/>
          <a:p>
            <a:r>
              <a:rPr lang="en-US" sz="4000" dirty="0" smtClean="0"/>
              <a:t>Compassion reemerges</a:t>
            </a:r>
          </a:p>
          <a:p>
            <a:r>
              <a:rPr lang="en-US" sz="4000" dirty="0" smtClean="0"/>
              <a:t>Independence</a:t>
            </a:r>
          </a:p>
          <a:p>
            <a:r>
              <a:rPr lang="en-US" sz="4000" dirty="0" smtClean="0"/>
              <a:t>Strong desire for admiration/ belonging</a:t>
            </a:r>
          </a:p>
          <a:p>
            <a:r>
              <a:rPr lang="en-US" sz="4000" dirty="0" smtClean="0"/>
              <a:t>Idealistic</a:t>
            </a:r>
          </a:p>
          <a:p>
            <a:endParaRPr lang="en-US" sz="4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Age 13-17 – What they Need</a:t>
            </a:r>
            <a:endParaRPr lang="en-US" sz="4000" dirty="0"/>
          </a:p>
        </p:txBody>
      </p:sp>
      <p:sp>
        <p:nvSpPr>
          <p:cNvPr id="3" name="Content Placeholder 2"/>
          <p:cNvSpPr>
            <a:spLocks noGrp="1"/>
          </p:cNvSpPr>
          <p:nvPr>
            <p:ph idx="1"/>
          </p:nvPr>
        </p:nvSpPr>
        <p:spPr/>
        <p:txBody>
          <a:bodyPr>
            <a:normAutofit/>
          </a:bodyPr>
          <a:lstStyle/>
          <a:p>
            <a:r>
              <a:rPr lang="en-US" sz="4000" dirty="0" smtClean="0"/>
              <a:t>Conversation vs. instruction</a:t>
            </a:r>
          </a:p>
          <a:p>
            <a:r>
              <a:rPr lang="en-US" sz="4000" dirty="0" smtClean="0"/>
              <a:t>Good friends + mentors</a:t>
            </a:r>
          </a:p>
          <a:p>
            <a:r>
              <a:rPr lang="en-US" sz="4000" dirty="0" smtClean="0"/>
              <a:t>Conviction</a:t>
            </a:r>
          </a:p>
          <a:p>
            <a:r>
              <a:rPr lang="en-US" sz="4000" dirty="0" smtClean="0"/>
              <a:t>Responsibility</a:t>
            </a:r>
            <a:endParaRPr lang="en-US" sz="4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IMG_0003.JPG"/>
          <p:cNvPicPr>
            <a:picLocks noGrp="1" noChangeAspect="1"/>
          </p:cNvPicPr>
          <p:nvPr>
            <p:ph idx="1"/>
          </p:nvPr>
        </p:nvPicPr>
        <p:blipFill>
          <a:blip r:embed="rId2" cstate="print"/>
          <a:stretch>
            <a:fillRect/>
          </a:stretch>
        </p:blipFill>
        <p:spPr>
          <a:xfrm>
            <a:off x="3575050" y="1372636"/>
            <a:ext cx="5111750" cy="3653941"/>
          </a:xfrm>
        </p:spPr>
      </p:pic>
      <p:sp>
        <p:nvSpPr>
          <p:cNvPr id="3" name="Text Placeholder 2"/>
          <p:cNvSpPr>
            <a:spLocks noGrp="1"/>
          </p:cNvSpPr>
          <p:nvPr>
            <p:ph type="body" sz="half" idx="2"/>
          </p:nvPr>
        </p:nvSpPr>
        <p:spPr/>
        <p:txBody>
          <a:bodyPr>
            <a:normAutofit/>
          </a:bodyPr>
          <a:lstStyle/>
          <a:p>
            <a:r>
              <a:rPr lang="en-US" sz="3600" dirty="0" smtClean="0"/>
              <a:t>Boys and their fathers</a:t>
            </a:r>
            <a:endParaRPr lang="en-US" sz="3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Boys + Fathers</a:t>
            </a:r>
            <a:endParaRPr lang="en-US" sz="4000" dirty="0"/>
          </a:p>
        </p:txBody>
      </p:sp>
      <p:sp>
        <p:nvSpPr>
          <p:cNvPr id="3" name="Content Placeholder 2"/>
          <p:cNvSpPr>
            <a:spLocks noGrp="1"/>
          </p:cNvSpPr>
          <p:nvPr>
            <p:ph idx="1"/>
          </p:nvPr>
        </p:nvSpPr>
        <p:spPr/>
        <p:txBody>
          <a:bodyPr>
            <a:normAutofit lnSpcReduction="10000"/>
          </a:bodyPr>
          <a:lstStyle/>
          <a:p>
            <a:r>
              <a:rPr lang="en-US" sz="4000" dirty="0" smtClean="0"/>
              <a:t>Rites of passage, danger</a:t>
            </a:r>
          </a:p>
          <a:p>
            <a:r>
              <a:rPr lang="en-US" sz="4000" dirty="0" smtClean="0"/>
              <a:t>Teach basic skills</a:t>
            </a:r>
            <a:r>
              <a:rPr lang="en-US" sz="4000" dirty="0"/>
              <a:t> </a:t>
            </a:r>
            <a:r>
              <a:rPr lang="en-US" sz="4000" dirty="0" smtClean="0"/>
              <a:t>+ wisdom of God</a:t>
            </a:r>
          </a:p>
          <a:p>
            <a:r>
              <a:rPr lang="en-US" sz="4000" dirty="0" smtClean="0"/>
              <a:t>Be a good example of working hard and maintaining relational contact with others</a:t>
            </a:r>
          </a:p>
          <a:p>
            <a:r>
              <a:rPr lang="en-US" sz="4000" dirty="0" smtClean="0"/>
              <a:t>Discipline, but not provoking to </a:t>
            </a:r>
            <a:r>
              <a:rPr lang="en-US" sz="4000" dirty="0" err="1" smtClean="0"/>
              <a:t>discouragment</a:t>
            </a:r>
            <a:endParaRPr lang="en-US" sz="4000"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Boys + Fathers</a:t>
            </a:r>
            <a:endParaRPr lang="en-US" sz="4000" dirty="0"/>
          </a:p>
        </p:txBody>
      </p:sp>
      <p:sp>
        <p:nvSpPr>
          <p:cNvPr id="3" name="Content Placeholder 2"/>
          <p:cNvSpPr>
            <a:spLocks noGrp="1"/>
          </p:cNvSpPr>
          <p:nvPr>
            <p:ph idx="1"/>
          </p:nvPr>
        </p:nvSpPr>
        <p:spPr/>
        <p:txBody>
          <a:bodyPr>
            <a:normAutofit lnSpcReduction="10000"/>
          </a:bodyPr>
          <a:lstStyle/>
          <a:p>
            <a:r>
              <a:rPr lang="en-US" sz="4000" dirty="0" smtClean="0"/>
              <a:t>Rites of passage, danger</a:t>
            </a:r>
          </a:p>
          <a:p>
            <a:r>
              <a:rPr lang="en-US" sz="4000" dirty="0" smtClean="0"/>
              <a:t>Teach basic skills</a:t>
            </a:r>
            <a:r>
              <a:rPr lang="en-US" sz="4000" dirty="0"/>
              <a:t> </a:t>
            </a:r>
            <a:r>
              <a:rPr lang="en-US" sz="4000" dirty="0" smtClean="0"/>
              <a:t>+ wisdom of God</a:t>
            </a:r>
          </a:p>
          <a:p>
            <a:r>
              <a:rPr lang="en-US" sz="4000" dirty="0" smtClean="0"/>
              <a:t>Be a good example of working hard and maintaining relational contact with others</a:t>
            </a:r>
          </a:p>
          <a:p>
            <a:r>
              <a:rPr lang="en-US" sz="4000" dirty="0" smtClean="0"/>
              <a:t>Discipline, but not provoking to </a:t>
            </a:r>
            <a:r>
              <a:rPr lang="en-US" sz="4000" smtClean="0"/>
              <a:t>discouragment</a:t>
            </a:r>
          </a:p>
        </p:txBody>
      </p:sp>
      <p:sp>
        <p:nvSpPr>
          <p:cNvPr id="4" name="TextBox 3"/>
          <p:cNvSpPr txBox="1"/>
          <p:nvPr/>
        </p:nvSpPr>
        <p:spPr>
          <a:xfrm>
            <a:off x="914400" y="1066800"/>
            <a:ext cx="7620000" cy="24929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4000" dirty="0" smtClean="0"/>
              <a:t>“Fathers, do not provoke your children, lest they become discouraged.” – Col. 3:21</a:t>
            </a:r>
          </a:p>
          <a:p>
            <a:endParaRPr lang="en-US" sz="3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Boys + Fathers</a:t>
            </a:r>
            <a:endParaRPr lang="en-US" sz="4000" dirty="0"/>
          </a:p>
        </p:txBody>
      </p:sp>
      <p:sp>
        <p:nvSpPr>
          <p:cNvPr id="3" name="Content Placeholder 2"/>
          <p:cNvSpPr>
            <a:spLocks noGrp="1"/>
          </p:cNvSpPr>
          <p:nvPr>
            <p:ph idx="1"/>
          </p:nvPr>
        </p:nvSpPr>
        <p:spPr/>
        <p:txBody>
          <a:bodyPr>
            <a:normAutofit lnSpcReduction="10000"/>
          </a:bodyPr>
          <a:lstStyle/>
          <a:p>
            <a:r>
              <a:rPr lang="en-US" sz="4000" dirty="0" smtClean="0"/>
              <a:t>Rites of passage, danger</a:t>
            </a:r>
          </a:p>
          <a:p>
            <a:r>
              <a:rPr lang="en-US" sz="4000" dirty="0" smtClean="0"/>
              <a:t>Teach basic skills</a:t>
            </a:r>
            <a:r>
              <a:rPr lang="en-US" sz="4000" dirty="0"/>
              <a:t> </a:t>
            </a:r>
            <a:r>
              <a:rPr lang="en-US" sz="4000" dirty="0" smtClean="0"/>
              <a:t>+ wisdom of God</a:t>
            </a:r>
          </a:p>
          <a:p>
            <a:r>
              <a:rPr lang="en-US" sz="4000" dirty="0" smtClean="0"/>
              <a:t>Be a good example of working hard and maintaining relational contact with others</a:t>
            </a:r>
          </a:p>
          <a:p>
            <a:r>
              <a:rPr lang="en-US" sz="4000" dirty="0" smtClean="0"/>
              <a:t>Discipline, but not provoking to </a:t>
            </a:r>
            <a:r>
              <a:rPr lang="en-US" sz="4000" smtClean="0"/>
              <a:t>discouragment</a:t>
            </a:r>
          </a:p>
        </p:txBody>
      </p:sp>
      <p:sp>
        <p:nvSpPr>
          <p:cNvPr id="4" name="TextBox 3"/>
          <p:cNvSpPr txBox="1"/>
          <p:nvPr/>
        </p:nvSpPr>
        <p:spPr>
          <a:xfrm>
            <a:off x="914400" y="1066800"/>
            <a:ext cx="7620000" cy="24929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4000" dirty="0" smtClean="0"/>
              <a:t>“Fathers, do not provoke your children, lest they become discouraged.” – Col. 3:21</a:t>
            </a:r>
          </a:p>
          <a:p>
            <a:endParaRPr lang="en-US" sz="3600" dirty="0"/>
          </a:p>
        </p:txBody>
      </p:sp>
      <p:sp>
        <p:nvSpPr>
          <p:cNvPr id="5" name="TextBox 4"/>
          <p:cNvSpPr txBox="1"/>
          <p:nvPr/>
        </p:nvSpPr>
        <p:spPr>
          <a:xfrm>
            <a:off x="533400" y="3352801"/>
            <a:ext cx="8229600" cy="31700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4000" dirty="0" smtClean="0"/>
              <a:t>“Train up a child in the way he should go; even when he is old he will not depart from it.” – Prov. 22:6</a:t>
            </a:r>
          </a:p>
          <a:p>
            <a:endParaRPr lang="en-US" sz="4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IMG_0611.JPG"/>
          <p:cNvPicPr>
            <a:picLocks noGrp="1" noChangeAspect="1"/>
          </p:cNvPicPr>
          <p:nvPr>
            <p:ph idx="1"/>
          </p:nvPr>
        </p:nvPicPr>
        <p:blipFill>
          <a:blip r:embed="rId2" cstate="print"/>
          <a:stretch>
            <a:fillRect/>
          </a:stretch>
        </p:blipFill>
        <p:spPr>
          <a:xfrm>
            <a:off x="3575050" y="1496945"/>
            <a:ext cx="5111750" cy="3405323"/>
          </a:xfrm>
        </p:spPr>
      </p:pic>
      <p:sp>
        <p:nvSpPr>
          <p:cNvPr id="3" name="Text Placeholder 2"/>
          <p:cNvSpPr>
            <a:spLocks noGrp="1"/>
          </p:cNvSpPr>
          <p:nvPr>
            <p:ph type="body" sz="half" idx="2"/>
          </p:nvPr>
        </p:nvSpPr>
        <p:spPr/>
        <p:txBody>
          <a:bodyPr>
            <a:normAutofit/>
          </a:bodyPr>
          <a:lstStyle/>
          <a:p>
            <a:r>
              <a:rPr lang="en-US" sz="4000" dirty="0" smtClean="0"/>
              <a:t>Boys and Mothers</a:t>
            </a:r>
            <a:endParaRPr lang="en-US" sz="4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Boys and Mothers</a:t>
            </a:r>
            <a:endParaRPr lang="en-US" sz="4000" dirty="0"/>
          </a:p>
        </p:txBody>
      </p:sp>
      <p:sp>
        <p:nvSpPr>
          <p:cNvPr id="3" name="Content Placeholder 2"/>
          <p:cNvSpPr>
            <a:spLocks noGrp="1"/>
          </p:cNvSpPr>
          <p:nvPr>
            <p:ph idx="1"/>
          </p:nvPr>
        </p:nvSpPr>
        <p:spPr/>
        <p:txBody>
          <a:bodyPr>
            <a:normAutofit/>
          </a:bodyPr>
          <a:lstStyle/>
          <a:p>
            <a:r>
              <a:rPr lang="en-US" sz="4000" dirty="0" smtClean="0"/>
              <a:t>Don’t display a negative view of men</a:t>
            </a:r>
          </a:p>
          <a:p>
            <a:r>
              <a:rPr lang="en-US" sz="4000" dirty="0" smtClean="0"/>
              <a:t>“Mama’s boy”?</a:t>
            </a:r>
          </a:p>
          <a:p>
            <a:r>
              <a:rPr lang="en-US" sz="4000" dirty="0" smtClean="0"/>
              <a:t>Feed his friends and others</a:t>
            </a:r>
          </a:p>
          <a:p>
            <a:r>
              <a:rPr lang="en-US" sz="4000" dirty="0" smtClean="0"/>
              <a:t>Instruct and discipline him for his good</a:t>
            </a:r>
            <a:endParaRPr lang="en-US"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US" sz="4800" dirty="0">
              <a:solidFill>
                <a:srgbClr val="C00000"/>
              </a:solidFill>
            </a:endParaRPr>
          </a:p>
        </p:txBody>
      </p:sp>
      <p:pic>
        <p:nvPicPr>
          <p:cNvPr id="4" name="Content Placeholder 3" descr="100_2520.JPG"/>
          <p:cNvPicPr>
            <a:picLocks noGrp="1" noChangeAspect="1"/>
          </p:cNvPicPr>
          <p:nvPr>
            <p:ph idx="1"/>
          </p:nvPr>
        </p:nvPicPr>
        <p:blipFill>
          <a:blip r:embed="rId2" cstate="print"/>
          <a:stretch>
            <a:fillRect/>
          </a:stretch>
        </p:blipFill>
        <p:spPr>
          <a:xfrm>
            <a:off x="3575050" y="1283135"/>
            <a:ext cx="5111750" cy="3832942"/>
          </a:xfrm>
        </p:spPr>
      </p:pic>
      <p:sp>
        <p:nvSpPr>
          <p:cNvPr id="5" name="Text Placeholder 4"/>
          <p:cNvSpPr>
            <a:spLocks noGrp="1"/>
          </p:cNvSpPr>
          <p:nvPr>
            <p:ph type="body" sz="half" idx="2"/>
          </p:nvPr>
        </p:nvSpPr>
        <p:spPr/>
        <p:txBody>
          <a:bodyPr>
            <a:normAutofit/>
          </a:bodyPr>
          <a:lstStyle/>
          <a:p>
            <a:r>
              <a:rPr lang="en-US" sz="3600" dirty="0" smtClean="0"/>
              <a:t>The Art of Nurturing Boys</a:t>
            </a:r>
            <a:endParaRPr lang="en-US" sz="3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Boys and Mothers</a:t>
            </a:r>
            <a:endParaRPr lang="en-US" sz="4000" dirty="0"/>
          </a:p>
        </p:txBody>
      </p:sp>
      <p:sp>
        <p:nvSpPr>
          <p:cNvPr id="3" name="Content Placeholder 2"/>
          <p:cNvSpPr>
            <a:spLocks noGrp="1"/>
          </p:cNvSpPr>
          <p:nvPr>
            <p:ph idx="1"/>
          </p:nvPr>
        </p:nvSpPr>
        <p:spPr/>
        <p:txBody>
          <a:bodyPr>
            <a:normAutofit/>
          </a:bodyPr>
          <a:lstStyle/>
          <a:p>
            <a:r>
              <a:rPr lang="en-US" sz="4000" dirty="0" smtClean="0"/>
              <a:t>Don’t display a negative view of men</a:t>
            </a:r>
          </a:p>
          <a:p>
            <a:r>
              <a:rPr lang="en-US" sz="4000" dirty="0" smtClean="0"/>
              <a:t>“Mama’s boy”?</a:t>
            </a:r>
          </a:p>
          <a:p>
            <a:r>
              <a:rPr lang="en-US" sz="4000" dirty="0" smtClean="0"/>
              <a:t>Feed his friends and others</a:t>
            </a:r>
          </a:p>
          <a:p>
            <a:r>
              <a:rPr lang="en-US" sz="4000" dirty="0" smtClean="0"/>
              <a:t>Instruct and discipline him for his good</a:t>
            </a:r>
            <a:endParaRPr lang="en-US" sz="4000" dirty="0"/>
          </a:p>
        </p:txBody>
      </p:sp>
      <p:sp>
        <p:nvSpPr>
          <p:cNvPr id="4" name="TextBox 3"/>
          <p:cNvSpPr txBox="1"/>
          <p:nvPr/>
        </p:nvSpPr>
        <p:spPr>
          <a:xfrm>
            <a:off x="1219200" y="1524000"/>
            <a:ext cx="7696200" cy="255454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4000" dirty="0" smtClean="0"/>
              <a:t>“My son, keep your father’s commandment, and forsake not your mother’s teaching.” –Prov. 6:20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Boys and Mothers</a:t>
            </a:r>
            <a:endParaRPr lang="en-US" sz="4000" dirty="0"/>
          </a:p>
        </p:txBody>
      </p:sp>
      <p:sp>
        <p:nvSpPr>
          <p:cNvPr id="3" name="Content Placeholder 2"/>
          <p:cNvSpPr>
            <a:spLocks noGrp="1"/>
          </p:cNvSpPr>
          <p:nvPr>
            <p:ph idx="1"/>
          </p:nvPr>
        </p:nvSpPr>
        <p:spPr/>
        <p:txBody>
          <a:bodyPr>
            <a:normAutofit/>
          </a:bodyPr>
          <a:lstStyle/>
          <a:p>
            <a:r>
              <a:rPr lang="en-US" sz="4000" dirty="0" smtClean="0"/>
              <a:t>Don’t display a negative view of men</a:t>
            </a:r>
          </a:p>
          <a:p>
            <a:r>
              <a:rPr lang="en-US" sz="4000" dirty="0" smtClean="0"/>
              <a:t>“Mama’s boy”?</a:t>
            </a:r>
          </a:p>
          <a:p>
            <a:r>
              <a:rPr lang="en-US" sz="4000" dirty="0" smtClean="0"/>
              <a:t>Feed his friends and others</a:t>
            </a:r>
          </a:p>
          <a:p>
            <a:r>
              <a:rPr lang="en-US" sz="4000" dirty="0" smtClean="0"/>
              <a:t>Instruct and discipline him for his good</a:t>
            </a:r>
            <a:endParaRPr lang="en-US" sz="4000" dirty="0"/>
          </a:p>
        </p:txBody>
      </p:sp>
      <p:sp>
        <p:nvSpPr>
          <p:cNvPr id="4" name="TextBox 3"/>
          <p:cNvSpPr txBox="1"/>
          <p:nvPr/>
        </p:nvSpPr>
        <p:spPr>
          <a:xfrm>
            <a:off x="1219200" y="1524000"/>
            <a:ext cx="7696200" cy="255454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4000" dirty="0" smtClean="0"/>
              <a:t>“My son, keep your father’s commandment, and forsake not your mother’s teaching.” –Prov. 6:20</a:t>
            </a:r>
          </a:p>
        </p:txBody>
      </p:sp>
      <p:sp>
        <p:nvSpPr>
          <p:cNvPr id="5" name="TextBox 4"/>
          <p:cNvSpPr txBox="1"/>
          <p:nvPr/>
        </p:nvSpPr>
        <p:spPr>
          <a:xfrm>
            <a:off x="762000" y="3810000"/>
            <a:ext cx="8153400" cy="19389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4000" dirty="0" smtClean="0"/>
              <a:t>“[The righteous] is ever lending generously, and his children become a blessing.” –Ps. 37:26</a:t>
            </a:r>
            <a:endParaRPr lang="en-US" sz="4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2"/>
          </p:nvPr>
        </p:nvSpPr>
        <p:spPr/>
        <p:txBody>
          <a:bodyPr>
            <a:normAutofit/>
          </a:bodyPr>
          <a:lstStyle/>
          <a:p>
            <a:r>
              <a:rPr lang="en-US" sz="4000" dirty="0" smtClean="0"/>
              <a:t>Girls and Fathers</a:t>
            </a:r>
            <a:endParaRPr lang="en-US" sz="4000" dirty="0"/>
          </a:p>
        </p:txBody>
      </p:sp>
      <p:pic>
        <p:nvPicPr>
          <p:cNvPr id="7" name="Content Placeholder 6" descr="100_3090.JPG"/>
          <p:cNvPicPr>
            <a:picLocks noGrp="1" noChangeAspect="1"/>
          </p:cNvPicPr>
          <p:nvPr>
            <p:ph idx="1"/>
          </p:nvPr>
        </p:nvPicPr>
        <p:blipFill>
          <a:blip r:embed="rId2" cstate="print"/>
          <a:stretch>
            <a:fillRect/>
          </a:stretch>
        </p:blipFill>
        <p:spPr>
          <a:xfrm>
            <a:off x="3575050" y="1282700"/>
            <a:ext cx="5111750" cy="3833813"/>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Girls and Fathers</a:t>
            </a:r>
            <a:endParaRPr lang="en-US" sz="4000" dirty="0"/>
          </a:p>
        </p:txBody>
      </p:sp>
      <p:sp>
        <p:nvSpPr>
          <p:cNvPr id="3" name="Content Placeholder 2"/>
          <p:cNvSpPr>
            <a:spLocks noGrp="1"/>
          </p:cNvSpPr>
          <p:nvPr>
            <p:ph idx="1"/>
          </p:nvPr>
        </p:nvSpPr>
        <p:spPr/>
        <p:txBody>
          <a:bodyPr>
            <a:normAutofit/>
          </a:bodyPr>
          <a:lstStyle/>
          <a:p>
            <a:r>
              <a:rPr lang="en-US" sz="4000" dirty="0" smtClean="0"/>
              <a:t>Affection + involvement</a:t>
            </a:r>
          </a:p>
          <a:p>
            <a:r>
              <a:rPr lang="en-US" sz="4000" dirty="0" smtClean="0"/>
              <a:t>“masculine side”</a:t>
            </a:r>
          </a:p>
          <a:p>
            <a:r>
              <a:rPr lang="en-US" sz="4000" dirty="0" smtClean="0"/>
              <a:t>Ritual/tradition</a:t>
            </a:r>
          </a:p>
          <a:p>
            <a:r>
              <a:rPr lang="en-US" sz="4000" dirty="0" smtClean="0"/>
              <a:t>Encourage relationship w/ mom</a:t>
            </a:r>
          </a:p>
          <a:p>
            <a:r>
              <a:rPr lang="en-US" sz="4000" dirty="0" smtClean="0"/>
              <a:t>Teach her about God and the Bible in a way that’s interesting</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Fathers and Daughters</a:t>
            </a:r>
            <a:endParaRPr lang="en-US" sz="4000" dirty="0"/>
          </a:p>
        </p:txBody>
      </p:sp>
      <p:sp>
        <p:nvSpPr>
          <p:cNvPr id="3" name="Content Placeholder 2"/>
          <p:cNvSpPr>
            <a:spLocks noGrp="1"/>
          </p:cNvSpPr>
          <p:nvPr>
            <p:ph idx="1"/>
          </p:nvPr>
        </p:nvSpPr>
        <p:spPr/>
        <p:txBody>
          <a:bodyPr>
            <a:normAutofit/>
          </a:bodyPr>
          <a:lstStyle/>
          <a:p>
            <a:r>
              <a:rPr lang="en-US" sz="4000" dirty="0" smtClean="0"/>
              <a:t>Affection + involvement</a:t>
            </a:r>
          </a:p>
          <a:p>
            <a:r>
              <a:rPr lang="en-US" sz="4000" dirty="0" smtClean="0"/>
              <a:t>“masculine side”</a:t>
            </a:r>
          </a:p>
          <a:p>
            <a:r>
              <a:rPr lang="en-US" sz="4000" dirty="0" smtClean="0"/>
              <a:t>Ritual/tradition</a:t>
            </a:r>
          </a:p>
          <a:p>
            <a:r>
              <a:rPr lang="en-US" sz="4000" dirty="0" smtClean="0"/>
              <a:t>Encourage relationship w/ mom</a:t>
            </a:r>
          </a:p>
          <a:p>
            <a:r>
              <a:rPr lang="en-US" sz="4000" dirty="0" smtClean="0"/>
              <a:t>Teach her about God and the Bible in a way </a:t>
            </a:r>
            <a:r>
              <a:rPr lang="en-US" sz="4000" smtClean="0"/>
              <a:t>that’s interesting</a:t>
            </a:r>
            <a:endParaRPr lang="en-US" sz="4000" dirty="0" smtClean="0"/>
          </a:p>
        </p:txBody>
      </p:sp>
      <p:sp>
        <p:nvSpPr>
          <p:cNvPr id="4" name="TextBox 3"/>
          <p:cNvSpPr txBox="1"/>
          <p:nvPr/>
        </p:nvSpPr>
        <p:spPr>
          <a:xfrm>
            <a:off x="609600" y="610136"/>
            <a:ext cx="7924800" cy="563231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4000" dirty="0" smtClean="0"/>
              <a:t>“Blessed is everyone who fears the Lord, who walks in His ways! You shall eat the fruit of the labor of your hands; you shall be blessed, and it shall be well with you. Your wife will be like a fruitful vine within your house; your children will be like olive shoots around your table.” – Ps. 128:2-3</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Fathers and Daughters</a:t>
            </a:r>
            <a:endParaRPr lang="en-US" sz="4000" dirty="0"/>
          </a:p>
        </p:txBody>
      </p:sp>
      <p:sp>
        <p:nvSpPr>
          <p:cNvPr id="3" name="Content Placeholder 2"/>
          <p:cNvSpPr>
            <a:spLocks noGrp="1"/>
          </p:cNvSpPr>
          <p:nvPr>
            <p:ph idx="1"/>
          </p:nvPr>
        </p:nvSpPr>
        <p:spPr/>
        <p:txBody>
          <a:bodyPr>
            <a:normAutofit/>
          </a:bodyPr>
          <a:lstStyle/>
          <a:p>
            <a:r>
              <a:rPr lang="en-US" sz="4000" dirty="0" smtClean="0"/>
              <a:t>Affection + involvement</a:t>
            </a:r>
          </a:p>
          <a:p>
            <a:r>
              <a:rPr lang="en-US" sz="4000" dirty="0" smtClean="0"/>
              <a:t>“masculine side”</a:t>
            </a:r>
          </a:p>
          <a:p>
            <a:r>
              <a:rPr lang="en-US" sz="4000" dirty="0" smtClean="0"/>
              <a:t>Ritual/tradition</a:t>
            </a:r>
          </a:p>
          <a:p>
            <a:r>
              <a:rPr lang="en-US" sz="4000" dirty="0" smtClean="0"/>
              <a:t>Encourage relationship w/ mom</a:t>
            </a:r>
          </a:p>
          <a:p>
            <a:r>
              <a:rPr lang="en-US" sz="4000" dirty="0" smtClean="0"/>
              <a:t>Teach her about God and the Bible in a way </a:t>
            </a:r>
            <a:r>
              <a:rPr lang="en-US" sz="4000" smtClean="0"/>
              <a:t>that’s interesting</a:t>
            </a:r>
            <a:endParaRPr lang="en-US" sz="4000" dirty="0" smtClean="0"/>
          </a:p>
        </p:txBody>
      </p:sp>
      <p:sp>
        <p:nvSpPr>
          <p:cNvPr id="4" name="TextBox 3"/>
          <p:cNvSpPr txBox="1"/>
          <p:nvPr/>
        </p:nvSpPr>
        <p:spPr>
          <a:xfrm>
            <a:off x="609600" y="610136"/>
            <a:ext cx="7924800" cy="563231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4000" dirty="0" smtClean="0"/>
              <a:t>“Blessed is everyone who fears the Lord, who walks in His ways! You shall eat the fruit of the labor of your hands; you shall be blessed, and it shall be well with you. Your wife will be like a fruitful vine within your house; your children will be like olive shoots around your table.” – Ps. </a:t>
            </a:r>
            <a:r>
              <a:rPr lang="en-US" sz="4000" smtClean="0"/>
              <a:t>128:2-3</a:t>
            </a:r>
            <a:endParaRPr lang="en-US" sz="4000" dirty="0" smtClean="0"/>
          </a:p>
        </p:txBody>
      </p:sp>
      <p:sp>
        <p:nvSpPr>
          <p:cNvPr id="5" name="TextBox 4"/>
          <p:cNvSpPr txBox="1"/>
          <p:nvPr/>
        </p:nvSpPr>
        <p:spPr>
          <a:xfrm>
            <a:off x="304800" y="304800"/>
            <a:ext cx="8382000" cy="563231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4000" dirty="0" smtClean="0"/>
              <a:t>“I will open my mouth in a parable, I will utter dark sayings from of old, things that we have heard and known, that our fathers have told us. We will not hide them from our children, but tell to the coming generation the glorious deeds of the Lord, and His might, and the wonders He has done.” –Ps. 78:2-4</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3504535431_ca32fa4eb6_o.jpg"/>
          <p:cNvPicPr>
            <a:picLocks noGrp="1" noChangeAspect="1"/>
          </p:cNvPicPr>
          <p:nvPr>
            <p:ph idx="1"/>
          </p:nvPr>
        </p:nvPicPr>
        <p:blipFill>
          <a:blip r:embed="rId2" cstate="print"/>
          <a:stretch>
            <a:fillRect/>
          </a:stretch>
        </p:blipFill>
        <p:spPr>
          <a:xfrm>
            <a:off x="3575050" y="1282229"/>
            <a:ext cx="5111750" cy="3834754"/>
          </a:xfrm>
        </p:spPr>
      </p:pic>
      <p:sp>
        <p:nvSpPr>
          <p:cNvPr id="3" name="Text Placeholder 2"/>
          <p:cNvSpPr>
            <a:spLocks noGrp="1"/>
          </p:cNvSpPr>
          <p:nvPr>
            <p:ph type="body" sz="half" idx="2"/>
          </p:nvPr>
        </p:nvSpPr>
        <p:spPr/>
        <p:txBody>
          <a:bodyPr>
            <a:normAutofit/>
          </a:bodyPr>
          <a:lstStyle/>
          <a:p>
            <a:r>
              <a:rPr lang="en-US" sz="4000" dirty="0" smtClean="0"/>
              <a:t>Girls and Mothers</a:t>
            </a:r>
            <a:endParaRPr lang="en-US" sz="4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Girls and Mothers</a:t>
            </a:r>
            <a:endParaRPr lang="en-US" sz="4000" dirty="0"/>
          </a:p>
        </p:txBody>
      </p:sp>
      <p:sp>
        <p:nvSpPr>
          <p:cNvPr id="3" name="Content Placeholder 2"/>
          <p:cNvSpPr>
            <a:spLocks noGrp="1"/>
          </p:cNvSpPr>
          <p:nvPr>
            <p:ph idx="1"/>
          </p:nvPr>
        </p:nvSpPr>
        <p:spPr/>
        <p:txBody>
          <a:bodyPr>
            <a:normAutofit lnSpcReduction="10000"/>
          </a:bodyPr>
          <a:lstStyle/>
          <a:p>
            <a:r>
              <a:rPr lang="en-US" sz="4000" dirty="0" smtClean="0"/>
              <a:t>Treat her like a friend – sometimes</a:t>
            </a:r>
          </a:p>
          <a:p>
            <a:r>
              <a:rPr lang="en-US" sz="4000" dirty="0" smtClean="0"/>
              <a:t>Teach her life skills</a:t>
            </a:r>
          </a:p>
          <a:p>
            <a:r>
              <a:rPr lang="en-US" sz="4000" dirty="0" smtClean="0"/>
              <a:t>Don’t let her go unchallenged if she’s hating certain people</a:t>
            </a:r>
          </a:p>
          <a:p>
            <a:r>
              <a:rPr lang="en-US" sz="4000" dirty="0" smtClean="0"/>
              <a:t>Be a good example of a hardworking and kind woman</a:t>
            </a:r>
          </a:p>
          <a:p>
            <a:r>
              <a:rPr lang="en-US" sz="4000" dirty="0" smtClean="0"/>
              <a:t>Relax! Let her pick sometimes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mtClean="0"/>
              <a:t>Girls and Mothers</a:t>
            </a:r>
            <a:endParaRPr lang="en-US" sz="4000" dirty="0"/>
          </a:p>
        </p:txBody>
      </p:sp>
      <p:sp>
        <p:nvSpPr>
          <p:cNvPr id="3" name="Content Placeholder 2"/>
          <p:cNvSpPr>
            <a:spLocks noGrp="1"/>
          </p:cNvSpPr>
          <p:nvPr>
            <p:ph idx="1"/>
          </p:nvPr>
        </p:nvSpPr>
        <p:spPr/>
        <p:txBody>
          <a:bodyPr>
            <a:normAutofit lnSpcReduction="10000"/>
          </a:bodyPr>
          <a:lstStyle/>
          <a:p>
            <a:r>
              <a:rPr lang="en-US" sz="4000" dirty="0" smtClean="0"/>
              <a:t>Treat her like a friend – sometimes</a:t>
            </a:r>
          </a:p>
          <a:p>
            <a:r>
              <a:rPr lang="en-US" sz="4000" dirty="0" smtClean="0"/>
              <a:t>Teach her life skills</a:t>
            </a:r>
          </a:p>
          <a:p>
            <a:r>
              <a:rPr lang="en-US" sz="4000" dirty="0" smtClean="0"/>
              <a:t>Don’t let her go unchallenged if she’s hating certain people</a:t>
            </a:r>
          </a:p>
          <a:p>
            <a:r>
              <a:rPr lang="en-US" sz="4000" dirty="0" smtClean="0"/>
              <a:t>Be a good example of a hardworking and kind woman</a:t>
            </a:r>
          </a:p>
          <a:p>
            <a:r>
              <a:rPr lang="en-US" sz="4000" dirty="0" smtClean="0"/>
              <a:t>Relax! Let her pick sometimes</a:t>
            </a:r>
          </a:p>
        </p:txBody>
      </p:sp>
      <p:sp>
        <p:nvSpPr>
          <p:cNvPr id="4" name="TextBox 3"/>
          <p:cNvSpPr txBox="1"/>
          <p:nvPr/>
        </p:nvSpPr>
        <p:spPr>
          <a:xfrm>
            <a:off x="685800" y="1524000"/>
            <a:ext cx="8001000" cy="440120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4000" dirty="0" smtClean="0"/>
              <a:t>“Only take care, and keep your soul diligently, lest you forget the things that you have seen and lest they depart from your heart all the days of your life. Make them known to your children and your children’s children.” – Deut. 4:9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Mothers and Daughters</a:t>
            </a:r>
            <a:endParaRPr lang="en-US" sz="4000" dirty="0"/>
          </a:p>
        </p:txBody>
      </p:sp>
      <p:sp>
        <p:nvSpPr>
          <p:cNvPr id="3" name="Content Placeholder 2"/>
          <p:cNvSpPr>
            <a:spLocks noGrp="1"/>
          </p:cNvSpPr>
          <p:nvPr>
            <p:ph idx="1"/>
          </p:nvPr>
        </p:nvSpPr>
        <p:spPr/>
        <p:txBody>
          <a:bodyPr>
            <a:normAutofit lnSpcReduction="10000"/>
          </a:bodyPr>
          <a:lstStyle/>
          <a:p>
            <a:r>
              <a:rPr lang="en-US" sz="4000" dirty="0" smtClean="0"/>
              <a:t>Treat her like a friend – sometimes</a:t>
            </a:r>
          </a:p>
          <a:p>
            <a:r>
              <a:rPr lang="en-US" sz="4000" dirty="0" smtClean="0"/>
              <a:t>Teach her life skills</a:t>
            </a:r>
          </a:p>
          <a:p>
            <a:r>
              <a:rPr lang="en-US" sz="4000" dirty="0" smtClean="0"/>
              <a:t>Don’t let her go unchallenged if she’s hating certain people</a:t>
            </a:r>
          </a:p>
          <a:p>
            <a:r>
              <a:rPr lang="en-US" sz="4000" dirty="0" smtClean="0"/>
              <a:t>Be a good example of a hardworking and kind woman</a:t>
            </a:r>
          </a:p>
          <a:p>
            <a:r>
              <a:rPr lang="en-US" sz="4000" dirty="0" smtClean="0"/>
              <a:t>Relax! Let her pick sometimes</a:t>
            </a:r>
          </a:p>
        </p:txBody>
      </p:sp>
      <p:sp>
        <p:nvSpPr>
          <p:cNvPr id="4" name="TextBox 3"/>
          <p:cNvSpPr txBox="1"/>
          <p:nvPr/>
        </p:nvSpPr>
        <p:spPr>
          <a:xfrm>
            <a:off x="685800" y="1524000"/>
            <a:ext cx="8001000" cy="440120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4000" dirty="0" smtClean="0"/>
              <a:t>“Only take care, and keep your soul diligently, lest you forget the things that you have seen and lest they depart from your heart all the days of your life. Make them known to your children and your children’s children.” – Deut. 4:9 </a:t>
            </a:r>
          </a:p>
        </p:txBody>
      </p:sp>
      <p:sp>
        <p:nvSpPr>
          <p:cNvPr id="5" name="TextBox 4"/>
          <p:cNvSpPr txBox="1"/>
          <p:nvPr/>
        </p:nvSpPr>
        <p:spPr>
          <a:xfrm>
            <a:off x="381000" y="304800"/>
            <a:ext cx="8458200" cy="62478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4000" dirty="0" smtClean="0"/>
              <a:t>“Trust in the Lord with all your heart, and do not lean on your own understanding. In all your ways, acknowledge Him and He will make your paths straight. Be not wise in your own eyes; fear the Lord and turn away from evil. It will be healing to your flesh and refreshment to your bones.” –Prov.3:5-8</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solidFill>
                  <a:srgbClr val="C00000"/>
                </a:solidFill>
              </a:rPr>
              <a:t>Books on Nurturing Boys</a:t>
            </a:r>
            <a:endParaRPr lang="en-US" sz="4800" dirty="0">
              <a:solidFill>
                <a:srgbClr val="C00000"/>
              </a:solidFill>
            </a:endParaRPr>
          </a:p>
        </p:txBody>
      </p:sp>
      <p:sp>
        <p:nvSpPr>
          <p:cNvPr id="5" name="Content Placeholder 4"/>
          <p:cNvSpPr>
            <a:spLocks noGrp="1"/>
          </p:cNvSpPr>
          <p:nvPr>
            <p:ph idx="1"/>
          </p:nvPr>
        </p:nvSpPr>
        <p:spPr/>
        <p:txBody>
          <a:bodyPr>
            <a:normAutofit lnSpcReduction="10000"/>
          </a:bodyPr>
          <a:lstStyle/>
          <a:p>
            <a:pPr lvl="1">
              <a:buNone/>
            </a:pPr>
            <a:r>
              <a:rPr lang="en-US" sz="3500" dirty="0" smtClean="0">
                <a:solidFill>
                  <a:schemeClr val="tx1"/>
                </a:solidFill>
              </a:rPr>
              <a:t>“Wild Things: The Art of Nurturing Boys” – James and Thomas</a:t>
            </a:r>
          </a:p>
          <a:p>
            <a:pPr lvl="1">
              <a:buNone/>
            </a:pPr>
            <a:r>
              <a:rPr lang="en-US" sz="3500" dirty="0" smtClean="0">
                <a:solidFill>
                  <a:schemeClr val="tx1"/>
                </a:solidFill>
              </a:rPr>
              <a:t>“Raising Cain” – </a:t>
            </a:r>
            <a:r>
              <a:rPr lang="en-US" sz="3500" dirty="0" err="1" smtClean="0">
                <a:solidFill>
                  <a:schemeClr val="tx1"/>
                </a:solidFill>
              </a:rPr>
              <a:t>Kindlon</a:t>
            </a:r>
            <a:r>
              <a:rPr lang="en-US" sz="3500" dirty="0" smtClean="0">
                <a:solidFill>
                  <a:schemeClr val="tx1"/>
                </a:solidFill>
              </a:rPr>
              <a:t> and Thomson</a:t>
            </a:r>
          </a:p>
          <a:p>
            <a:pPr lvl="1">
              <a:buNone/>
            </a:pPr>
            <a:r>
              <a:rPr lang="en-US" sz="3500" dirty="0" smtClean="0">
                <a:solidFill>
                  <a:schemeClr val="tx1"/>
                </a:solidFill>
              </a:rPr>
              <a:t>“Dangerous Book for Boys” – </a:t>
            </a:r>
            <a:r>
              <a:rPr lang="en-US" sz="3500" dirty="0" err="1" smtClean="0">
                <a:solidFill>
                  <a:schemeClr val="tx1"/>
                </a:solidFill>
              </a:rPr>
              <a:t>Iggulden</a:t>
            </a:r>
            <a:endParaRPr lang="en-US" sz="3500" dirty="0" smtClean="0">
              <a:solidFill>
                <a:schemeClr val="tx1"/>
              </a:solidFill>
            </a:endParaRPr>
          </a:p>
          <a:p>
            <a:pPr lvl="1">
              <a:buNone/>
            </a:pPr>
            <a:r>
              <a:rPr lang="en-US" sz="3500" dirty="0" smtClean="0">
                <a:solidFill>
                  <a:schemeClr val="tx1"/>
                </a:solidFill>
              </a:rPr>
              <a:t>“The Way of the Wild Heart: A Map for the Masculine Journey” – Eldridge</a:t>
            </a:r>
          </a:p>
          <a:p>
            <a:pPr lvl="1">
              <a:buNone/>
            </a:pPr>
            <a:r>
              <a:rPr lang="en-US" sz="3500" dirty="0" smtClean="0">
                <a:solidFill>
                  <a:schemeClr val="tx1"/>
                </a:solidFill>
              </a:rPr>
              <a:t>“The Good Son” “The Wonder of Boys” </a:t>
            </a:r>
          </a:p>
          <a:p>
            <a:pPr lvl="1">
              <a:buNone/>
            </a:pPr>
            <a:r>
              <a:rPr lang="en-US" sz="3500" dirty="0" smtClean="0">
                <a:solidFill>
                  <a:schemeClr val="tx1"/>
                </a:solidFill>
              </a:rPr>
              <a:t>- </a:t>
            </a:r>
            <a:r>
              <a:rPr lang="en-US" sz="3500" dirty="0" err="1" smtClean="0">
                <a:solidFill>
                  <a:schemeClr val="tx1"/>
                </a:solidFill>
              </a:rPr>
              <a:t>Gurian</a:t>
            </a:r>
            <a:endParaRPr lang="en-US" sz="3500" dirty="0" smtClean="0">
              <a:solidFill>
                <a:schemeClr val="tx1"/>
              </a:solidFill>
            </a:endParaRPr>
          </a:p>
          <a:p>
            <a:pPr lvl="1">
              <a:buNone/>
            </a:pPr>
            <a:endParaRPr lang="en-US" sz="35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solidFill>
                  <a:srgbClr val="C00000"/>
                </a:solidFill>
              </a:rPr>
              <a:t>The Art of Nurturing Boys</a:t>
            </a:r>
            <a:endParaRPr lang="en-US" sz="4800" dirty="0">
              <a:solidFill>
                <a:srgbClr val="C00000"/>
              </a:solidFill>
            </a:endParaRPr>
          </a:p>
        </p:txBody>
      </p:sp>
      <p:sp>
        <p:nvSpPr>
          <p:cNvPr id="5" name="Content Placeholder 4"/>
          <p:cNvSpPr>
            <a:spLocks noGrp="1"/>
          </p:cNvSpPr>
          <p:nvPr>
            <p:ph idx="1"/>
          </p:nvPr>
        </p:nvSpPr>
        <p:spPr/>
        <p:txBody>
          <a:bodyPr>
            <a:normAutofit/>
          </a:bodyPr>
          <a:lstStyle/>
          <a:p>
            <a:pPr lvl="1">
              <a:buNone/>
            </a:pPr>
            <a:r>
              <a:rPr lang="en-US" sz="4400" dirty="0" smtClean="0">
                <a:solidFill>
                  <a:schemeClr val="tx1"/>
                </a:solidFill>
              </a:rPr>
              <a:t>Developmental Stages</a:t>
            </a:r>
          </a:p>
          <a:p>
            <a:pPr lvl="1">
              <a:buNone/>
            </a:pPr>
            <a:r>
              <a:rPr lang="en-US" sz="4400" dirty="0" smtClean="0">
                <a:solidFill>
                  <a:schemeClr val="tx1"/>
                </a:solidFill>
              </a:rPr>
              <a:t>Age 2-4 Toddler</a:t>
            </a:r>
          </a:p>
          <a:p>
            <a:pPr lvl="1">
              <a:buNone/>
            </a:pPr>
            <a:r>
              <a:rPr lang="en-US" sz="4400" dirty="0" smtClean="0">
                <a:solidFill>
                  <a:schemeClr val="tx1"/>
                </a:solidFill>
              </a:rPr>
              <a:t>Age 5-8 Early Childhood</a:t>
            </a:r>
          </a:p>
          <a:p>
            <a:pPr lvl="1">
              <a:buNone/>
            </a:pPr>
            <a:r>
              <a:rPr lang="en-US" sz="4400" dirty="0" smtClean="0">
                <a:solidFill>
                  <a:schemeClr val="tx1"/>
                </a:solidFill>
              </a:rPr>
              <a:t>Age 9-12 “</a:t>
            </a:r>
            <a:r>
              <a:rPr lang="en-US" sz="4400" dirty="0" err="1" smtClean="0">
                <a:solidFill>
                  <a:schemeClr val="tx1"/>
                </a:solidFill>
              </a:rPr>
              <a:t>Tweens</a:t>
            </a:r>
            <a:r>
              <a:rPr lang="en-US" sz="4400" dirty="0" smtClean="0">
                <a:solidFill>
                  <a:schemeClr val="tx1"/>
                </a:solidFill>
              </a:rPr>
              <a:t>”</a:t>
            </a:r>
          </a:p>
          <a:p>
            <a:pPr lvl="1">
              <a:buNone/>
            </a:pPr>
            <a:r>
              <a:rPr lang="en-US" sz="4400" dirty="0" smtClean="0">
                <a:solidFill>
                  <a:schemeClr val="tx1"/>
                </a:solidFill>
              </a:rPr>
              <a:t>Age 13-17 Teenagers</a:t>
            </a:r>
          </a:p>
          <a:p>
            <a:pPr lvl="1">
              <a:buNone/>
            </a:pPr>
            <a:endParaRPr lang="en-US" sz="35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US" sz="4400" dirty="0">
              <a:solidFill>
                <a:srgbClr val="C00000"/>
              </a:solidFill>
            </a:endParaRPr>
          </a:p>
        </p:txBody>
      </p:sp>
      <p:pic>
        <p:nvPicPr>
          <p:cNvPr id="4" name="Content Placeholder 3" descr="ze.jpg"/>
          <p:cNvPicPr>
            <a:picLocks noGrp="1" noChangeAspect="1"/>
          </p:cNvPicPr>
          <p:nvPr>
            <p:ph idx="1"/>
          </p:nvPr>
        </p:nvPicPr>
        <p:blipFill>
          <a:blip r:embed="rId2" cstate="print"/>
          <a:stretch>
            <a:fillRect/>
          </a:stretch>
        </p:blipFill>
        <p:spPr>
          <a:xfrm>
            <a:off x="3575050" y="1438449"/>
            <a:ext cx="5111750" cy="352231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 Placeholder 4"/>
          <p:cNvSpPr>
            <a:spLocks noGrp="1"/>
          </p:cNvSpPr>
          <p:nvPr>
            <p:ph type="body" sz="half" idx="2"/>
          </p:nvPr>
        </p:nvSpPr>
        <p:spPr/>
        <p:txBody>
          <a:bodyPr>
            <a:normAutofit/>
          </a:bodyPr>
          <a:lstStyle/>
          <a:p>
            <a:r>
              <a:rPr lang="en-US" sz="3600" dirty="0" smtClean="0"/>
              <a:t>Boys aged 2-4</a:t>
            </a:r>
          </a:p>
          <a:p>
            <a:r>
              <a:rPr lang="en-US" sz="3600" dirty="0" smtClean="0"/>
              <a:t>Explorers</a:t>
            </a:r>
            <a:endParaRPr lang="en-US"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C00000"/>
                </a:solidFill>
              </a:rPr>
              <a:t>Age 2-4</a:t>
            </a:r>
            <a:endParaRPr lang="en-US" sz="4000" dirty="0">
              <a:solidFill>
                <a:srgbClr val="C00000"/>
              </a:solidFill>
            </a:endParaRPr>
          </a:p>
        </p:txBody>
      </p:sp>
      <p:sp>
        <p:nvSpPr>
          <p:cNvPr id="3" name="Content Placeholder 2"/>
          <p:cNvSpPr>
            <a:spLocks noGrp="1"/>
          </p:cNvSpPr>
          <p:nvPr>
            <p:ph idx="1"/>
          </p:nvPr>
        </p:nvSpPr>
        <p:spPr/>
        <p:txBody>
          <a:bodyPr>
            <a:normAutofit/>
          </a:bodyPr>
          <a:lstStyle/>
          <a:p>
            <a:r>
              <a:rPr lang="en-US" sz="4000" dirty="0" smtClean="0"/>
              <a:t>Active</a:t>
            </a:r>
          </a:p>
          <a:p>
            <a:r>
              <a:rPr lang="en-US" sz="4000" dirty="0" smtClean="0"/>
              <a:t>Curious</a:t>
            </a:r>
          </a:p>
          <a:p>
            <a:r>
              <a:rPr lang="en-US" sz="4000" dirty="0" smtClean="0"/>
              <a:t>Aggressive (i.e. wrestling)</a:t>
            </a:r>
          </a:p>
          <a:p>
            <a:r>
              <a:rPr lang="en-US" sz="4000" dirty="0" smtClean="0"/>
              <a:t>Physical – Aptitude for Physics, Gross motor skills, Curiosity about how things work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C00000"/>
                </a:solidFill>
              </a:rPr>
              <a:t>Age 2-4: What they need</a:t>
            </a:r>
            <a:endParaRPr lang="en-US" sz="4000"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sz="4000" dirty="0" smtClean="0"/>
              <a:t>Space</a:t>
            </a:r>
          </a:p>
          <a:p>
            <a:r>
              <a:rPr lang="en-US" sz="4000" dirty="0" smtClean="0"/>
              <a:t>Structure (i.e. Tuck-in time – praying, singing same song)</a:t>
            </a:r>
          </a:p>
          <a:p>
            <a:r>
              <a:rPr lang="en-US" sz="4000" dirty="0" smtClean="0"/>
              <a:t>Consistent Boundaries/Rules (i.e. “Enough”, no hitting)</a:t>
            </a:r>
          </a:p>
          <a:p>
            <a:r>
              <a:rPr lang="en-US" sz="4000" dirty="0" smtClean="0"/>
              <a:t>Praise</a:t>
            </a:r>
          </a:p>
          <a:p>
            <a:r>
              <a:rPr lang="en-US" sz="4000" dirty="0" smtClean="0"/>
              <a:t>Ways to foster imagination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TotalTime>
  <Words>1527</Words>
  <Application>Microsoft Office PowerPoint</Application>
  <PresentationFormat>On-screen Show (4:3)</PresentationFormat>
  <Paragraphs>222</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Boys &amp; Girls</vt:lpstr>
      <vt:lpstr>Introduction</vt:lpstr>
      <vt:lpstr>Introduction</vt:lpstr>
      <vt:lpstr>Slide 4</vt:lpstr>
      <vt:lpstr>Books on Nurturing Boys</vt:lpstr>
      <vt:lpstr>The Art of Nurturing Boys</vt:lpstr>
      <vt:lpstr>Slide 7</vt:lpstr>
      <vt:lpstr>Age 2-4</vt:lpstr>
      <vt:lpstr>Age 2-4: What they need</vt:lpstr>
      <vt:lpstr>Slide 10</vt:lpstr>
      <vt:lpstr>Age 5-8</vt:lpstr>
      <vt:lpstr>Age 5-8</vt:lpstr>
      <vt:lpstr>Age 5-8: What They Need</vt:lpstr>
      <vt:lpstr>Slide 14</vt:lpstr>
      <vt:lpstr>Age 9-12</vt:lpstr>
      <vt:lpstr>Age 9-12: What they need</vt:lpstr>
      <vt:lpstr>Slide 17</vt:lpstr>
      <vt:lpstr>Age 13-17</vt:lpstr>
      <vt:lpstr>Age 13-17: What they need</vt:lpstr>
      <vt:lpstr>Slide 20</vt:lpstr>
      <vt:lpstr>Recommended Reading</vt:lpstr>
      <vt:lpstr>Slide 22</vt:lpstr>
      <vt:lpstr>Age 2-4</vt:lpstr>
      <vt:lpstr>Age 2-4: What they need</vt:lpstr>
      <vt:lpstr>Slide 25</vt:lpstr>
      <vt:lpstr>Age 5-8</vt:lpstr>
      <vt:lpstr>Age 5-8: What they Need</vt:lpstr>
      <vt:lpstr>Slide 28</vt:lpstr>
      <vt:lpstr>Age 9-12</vt:lpstr>
      <vt:lpstr>Age 9-12 – What they Need</vt:lpstr>
      <vt:lpstr>Slide 31</vt:lpstr>
      <vt:lpstr>Age 13-17</vt:lpstr>
      <vt:lpstr>Age 13-17 – What they Need</vt:lpstr>
      <vt:lpstr>Slide 34</vt:lpstr>
      <vt:lpstr>Boys + Fathers</vt:lpstr>
      <vt:lpstr>Boys + Fathers</vt:lpstr>
      <vt:lpstr>Boys + Fathers</vt:lpstr>
      <vt:lpstr>Slide 38</vt:lpstr>
      <vt:lpstr>Boys and Mothers</vt:lpstr>
      <vt:lpstr>Boys and Mothers</vt:lpstr>
      <vt:lpstr>Boys and Mothers</vt:lpstr>
      <vt:lpstr>Slide 42</vt:lpstr>
      <vt:lpstr>Girls and Fathers</vt:lpstr>
      <vt:lpstr>Fathers and Daughters</vt:lpstr>
      <vt:lpstr>Fathers and Daughters</vt:lpstr>
      <vt:lpstr>Slide 46</vt:lpstr>
      <vt:lpstr>Girls and Mothers</vt:lpstr>
      <vt:lpstr>Girls and Mothers</vt:lpstr>
      <vt:lpstr>Mothers and Daughters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Boys &amp; Girls</dc:title>
  <dc:creator>Jeslowery</dc:creator>
  <cp:lastModifiedBy>soundroom1</cp:lastModifiedBy>
  <cp:revision>33</cp:revision>
  <dcterms:created xsi:type="dcterms:W3CDTF">2011-08-26T17:47:25Z</dcterms:created>
  <dcterms:modified xsi:type="dcterms:W3CDTF">2011-10-05T23:03:32Z</dcterms:modified>
</cp:coreProperties>
</file>