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7" r:id="rId2"/>
  </p:sldMasterIdLst>
  <p:notesMasterIdLst>
    <p:notesMasterId r:id="rId33"/>
  </p:notesMasterIdLst>
  <p:sldIdLst>
    <p:sldId id="256" r:id="rId3"/>
    <p:sldId id="333" r:id="rId4"/>
    <p:sldId id="335" r:id="rId5"/>
    <p:sldId id="336" r:id="rId6"/>
    <p:sldId id="337" r:id="rId7"/>
    <p:sldId id="338" r:id="rId8"/>
    <p:sldId id="339" r:id="rId9"/>
    <p:sldId id="340" r:id="rId10"/>
    <p:sldId id="341" r:id="rId11"/>
    <p:sldId id="343" r:id="rId12"/>
    <p:sldId id="345" r:id="rId13"/>
    <p:sldId id="344" r:id="rId14"/>
    <p:sldId id="356" r:id="rId15"/>
    <p:sldId id="350" r:id="rId16"/>
    <p:sldId id="357" r:id="rId17"/>
    <p:sldId id="373" r:id="rId18"/>
    <p:sldId id="351" r:id="rId19"/>
    <p:sldId id="359" r:id="rId20"/>
    <p:sldId id="358" r:id="rId21"/>
    <p:sldId id="372" r:id="rId22"/>
    <p:sldId id="352" r:id="rId23"/>
    <p:sldId id="360" r:id="rId24"/>
    <p:sldId id="361" r:id="rId25"/>
    <p:sldId id="362" r:id="rId26"/>
    <p:sldId id="363" r:id="rId27"/>
    <p:sldId id="364" r:id="rId28"/>
    <p:sldId id="365" r:id="rId29"/>
    <p:sldId id="366" r:id="rId30"/>
    <p:sldId id="369" r:id="rId31"/>
    <p:sldId id="370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E7E7"/>
    <a:srgbClr val="0058C9"/>
    <a:srgbClr val="CBDEDA"/>
    <a:srgbClr val="CFE2E0"/>
    <a:srgbClr val="B3C8C3"/>
    <a:srgbClr val="72D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617" autoAdjust="0"/>
    <p:restoredTop sz="70213" autoAdjust="0"/>
  </p:normalViewPr>
  <p:slideViewPr>
    <p:cSldViewPr snapToGrid="0">
      <p:cViewPr varScale="1">
        <p:scale>
          <a:sx n="59" d="100"/>
          <a:sy n="59" d="100"/>
        </p:scale>
        <p:origin x="3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E1E61-1478-497D-887E-644DBF8019CA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968A8-CB53-436D-90A6-CD2029DCD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398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8714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683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044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125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2907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568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332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458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8100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495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598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680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660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457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734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8249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3033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38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5534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014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03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03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80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99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735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103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68A8-CB53-436D-90A6-CD2029DCDE5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58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5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000"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5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 cap="all" baseline="0">
                <a:solidFill>
                  <a:srgbClr val="72DB2B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564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4304665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2" y="606426"/>
            <a:ext cx="9912354" cy="3299778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5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72DB2B"/>
                </a:solidFill>
              </a:defRPr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EB0-2228-45E7-B54C-0E83692ABA93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7F5B-7266-40DE-BA2B-90F37A4C6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21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7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419600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EB0-2228-45E7-B54C-0E83692ABA93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7F5B-7266-40DE-BA2B-90F37A4C6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14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5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EB0-2228-45E7-B54C-0E83692ABA93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7F5B-7266-40DE-BA2B-90F37A4C6DB6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876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2134042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5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rgbClr val="72DB2B"/>
                </a:solidFill>
              </a:defRPr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EB0-2228-45E7-B54C-0E83692ABA93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7F5B-7266-40DE-BA2B-90F37A4C6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051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1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rgbClr val="72DB2B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9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7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rgbClr val="72DB2B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4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rgbClr val="72DB2B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EB0-2228-45E7-B54C-0E83692ABA93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7F5B-7266-40DE-BA2B-90F37A4C6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58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2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rgbClr val="72DB2B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9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rgbClr val="72DB2B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8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8" y="4404596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rgbClr val="72DB2B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3" y="2666998"/>
            <a:ext cx="3194969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EB0-2228-45E7-B54C-0E83692ABA93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7F5B-7266-40DE-BA2B-90F37A4C6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338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12239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5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5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rgbClr val="03272D"/>
                </a:solidFill>
              </a:defRPr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2"/>
            <a:ext cx="27432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2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2" y="5410200"/>
            <a:ext cx="771089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091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704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7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rgbClr val="03272D"/>
                </a:solidFill>
              </a:defRPr>
            </a:lvl1pPr>
            <a:lvl2pPr marL="4572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9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31" y="618518"/>
            <a:ext cx="11798135" cy="1478570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accent5">
                    <a:lumMod val="75000"/>
                  </a:schemeClr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631" y="2249486"/>
            <a:ext cx="11798135" cy="4466009"/>
          </a:xfrm>
        </p:spPr>
        <p:txBody>
          <a:bodyPr/>
          <a:lstStyle>
            <a:lvl1pPr>
              <a:defRPr sz="4400">
                <a:latin typeface="Lao UI" panose="020B0502040204020203" pitchFamily="34" charset="0"/>
                <a:cs typeface="Lao UI" panose="020B0502040204020203" pitchFamily="34" charset="0"/>
              </a:defRPr>
            </a:lvl1pPr>
            <a:lvl2pPr>
              <a:defRPr sz="3600">
                <a:latin typeface="Lao UI" panose="020B0502040204020203" pitchFamily="34" charset="0"/>
                <a:cs typeface="Lao UI" panose="020B0502040204020203" pitchFamily="34" charset="0"/>
              </a:defRPr>
            </a:lvl2pPr>
            <a:lvl3pPr>
              <a:defRPr sz="3200">
                <a:latin typeface="Lao UI" panose="020B0502040204020203" pitchFamily="34" charset="0"/>
                <a:cs typeface="Lao UI" panose="020B0502040204020203" pitchFamily="34" charset="0"/>
              </a:defRPr>
            </a:lvl3pPr>
            <a:lvl4pPr>
              <a:defRPr sz="2800">
                <a:latin typeface="Lao UI" panose="020B0502040204020203" pitchFamily="34" charset="0"/>
                <a:cs typeface="Lao UI" panose="020B0502040204020203" pitchFamily="34" charset="0"/>
              </a:defRPr>
            </a:lvl4pPr>
            <a:lvl5pPr>
              <a:defRPr sz="2400">
                <a:latin typeface="Lao UI" panose="020B0502040204020203" pitchFamily="34" charset="0"/>
                <a:cs typeface="Lao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1477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1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723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7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20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rgbClr val="03272D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1" y="3073398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rgbClr val="03272D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8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996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965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835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6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1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6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327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2" y="609602"/>
            <a:ext cx="3666690" cy="5181599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4269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4304665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2" y="606426"/>
            <a:ext cx="9912354" cy="3299778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5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218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7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419600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916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5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18594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2134042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5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445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7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rgbClr val="72DB2B"/>
                </a:solidFill>
              </a:defRPr>
            </a:lvl1pPr>
            <a:lvl2pPr marL="4572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EB0-2228-45E7-B54C-0E83692ABA93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7F5B-7266-40DE-BA2B-90F37A4C6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996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1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rgbClr val="03272D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9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7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rgbClr val="03272D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4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rgbClr val="03272D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846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2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rgbClr val="03272D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9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rgbClr val="03272D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8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8" y="4404596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rgbClr val="03272D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3" y="2666998"/>
            <a:ext cx="3194969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9" indent="0">
              <a:buNone/>
              <a:defRPr sz="900"/>
            </a:lvl4pPr>
            <a:lvl5pPr marL="1828891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0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1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EB0-2228-45E7-B54C-0E83692ABA93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7F5B-7266-40DE-BA2B-90F37A4C6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84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7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20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rgbClr val="72DB2B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1" y="3073398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rgbClr val="72DB2B"/>
                </a:solidFill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8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EB0-2228-45E7-B54C-0E83692ABA93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7F5B-7266-40DE-BA2B-90F37A4C6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23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EB0-2228-45E7-B54C-0E83692ABA93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7F5B-7266-40DE-BA2B-90F37A4C6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50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EB0-2228-45E7-B54C-0E83692ABA93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7F5B-7266-40DE-BA2B-90F37A4C6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59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6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1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6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EB0-2228-45E7-B54C-0E83692ABA93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7F5B-7266-40DE-BA2B-90F37A4C6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30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2" y="609602"/>
            <a:ext cx="3666690" cy="5181599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EB0-2228-45E7-B54C-0E83692ABA93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7F5B-7266-40DE-BA2B-90F37A4C6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1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4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3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B1EB0-2228-45E7-B54C-0E83692ABA93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2" y="5883276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2" y="5883275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7F5B-7266-40DE-BA2B-90F37A4C6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1387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4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3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03272D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2" y="5883276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rgbClr val="03272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2" y="5883275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03272D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133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</p:sldLayoutIdLst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03272D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rgbClr val="03272D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rgbClr val="03272D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rgbClr val="03272D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rgbClr val="03272D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rgbClr val="03272D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F3D624-2E91-153E-A044-7DA3FCEE11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1 Corinthians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B404289-CD21-C4D4-ECD0-D6D251572D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Introduction to the series</a:t>
            </a:r>
          </a:p>
        </p:txBody>
      </p:sp>
    </p:spTree>
    <p:extLst>
      <p:ext uri="{BB962C8B-B14F-4D97-AF65-F5344CB8AC3E}">
        <p14:creationId xmlns:p14="http://schemas.microsoft.com/office/powerpoint/2010/main" val="1355955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7F035A4-5C0B-4E27-8E9F-ACA5C457E347}"/>
              </a:ext>
            </a:extLst>
          </p:cNvPr>
          <p:cNvSpPr txBox="1"/>
          <p:nvPr/>
        </p:nvSpPr>
        <p:spPr>
          <a:xfrm>
            <a:off x="361507" y="531628"/>
            <a:ext cx="112811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Paul, </a:t>
            </a:r>
            <a:r>
              <a:rPr lang="en-US" sz="3200" u="sng" dirty="0"/>
              <a:t>called</a:t>
            </a:r>
            <a:r>
              <a:rPr lang="en-US" sz="3200" dirty="0"/>
              <a:t> by the will of God to be an apostle of Christ Jesus, and our brother Sosthenes, </a:t>
            </a:r>
            <a:r>
              <a:rPr lang="en-US" sz="3200" baseline="30000" dirty="0"/>
              <a:t>2</a:t>
            </a:r>
            <a:r>
              <a:rPr lang="en-US" sz="3200" dirty="0"/>
              <a:t> To the </a:t>
            </a:r>
            <a:r>
              <a:rPr lang="en-US" sz="3200" u="sng" dirty="0"/>
              <a:t>church</a:t>
            </a:r>
            <a:r>
              <a:rPr lang="en-US" sz="3200" dirty="0"/>
              <a:t> of God that is in Corinth, to those sanctified in Christ Jesus, </a:t>
            </a:r>
            <a:r>
              <a:rPr lang="en-US" sz="3200" u="sng" dirty="0"/>
              <a:t>called</a:t>
            </a:r>
            <a:r>
              <a:rPr lang="en-US" sz="3200" dirty="0"/>
              <a:t> to be saints together with all those who in every place call upon the name of our Lord Jesus Christ, both their Lord and ours: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CCC22B45-8F9A-4E1E-BCE4-D8F19F7A178C}"/>
              </a:ext>
            </a:extLst>
          </p:cNvPr>
          <p:cNvCxnSpPr/>
          <p:nvPr/>
        </p:nvCxnSpPr>
        <p:spPr>
          <a:xfrm flipH="1">
            <a:off x="1594884" y="999460"/>
            <a:ext cx="170121" cy="291332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55707EE-497B-4D4A-9F00-3BB9F86CE569}"/>
              </a:ext>
            </a:extLst>
          </p:cNvPr>
          <p:cNvSpPr txBox="1"/>
          <p:nvPr/>
        </p:nvSpPr>
        <p:spPr>
          <a:xfrm>
            <a:off x="978195" y="3912781"/>
            <a:ext cx="10845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/>
              <a:t>kletos</a:t>
            </a:r>
            <a:endParaRPr lang="en-US" sz="3200" b="1" i="1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5C75AEFB-70A0-4984-9463-0F52B053C99D}"/>
              </a:ext>
            </a:extLst>
          </p:cNvPr>
          <p:cNvCxnSpPr/>
          <p:nvPr/>
        </p:nvCxnSpPr>
        <p:spPr>
          <a:xfrm>
            <a:off x="6241312" y="1499191"/>
            <a:ext cx="2594344" cy="265813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17B0CD9-9ABC-41A6-B4C7-C32DEC9D7708}"/>
              </a:ext>
            </a:extLst>
          </p:cNvPr>
          <p:cNvSpPr txBox="1"/>
          <p:nvPr/>
        </p:nvSpPr>
        <p:spPr>
          <a:xfrm>
            <a:off x="8686800" y="4263656"/>
            <a:ext cx="24242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/>
              <a:t>ek</a:t>
            </a:r>
            <a:r>
              <a:rPr lang="en-US" sz="3200" i="1" dirty="0"/>
              <a:t> </a:t>
            </a:r>
            <a:r>
              <a:rPr lang="en-US" sz="3200" b="1" i="1" dirty="0" err="1"/>
              <a:t>klesia</a:t>
            </a:r>
            <a:endParaRPr lang="en-US" sz="3200" b="1" i="1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AF2A50D1-584B-4DC3-B9E3-49C7BAF7563B}"/>
              </a:ext>
            </a:extLst>
          </p:cNvPr>
          <p:cNvCxnSpPr/>
          <p:nvPr/>
        </p:nvCxnSpPr>
        <p:spPr>
          <a:xfrm>
            <a:off x="5890437" y="1998921"/>
            <a:ext cx="0" cy="215840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E09CDED-87F8-49C6-95CA-3A9535382613}"/>
              </a:ext>
            </a:extLst>
          </p:cNvPr>
          <p:cNvSpPr txBox="1"/>
          <p:nvPr/>
        </p:nvSpPr>
        <p:spPr>
          <a:xfrm>
            <a:off x="5348177" y="4263656"/>
            <a:ext cx="1382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/>
              <a:t>kletos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39007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135661-1A01-49F4-81F3-C6371EB45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32" y="121212"/>
            <a:ext cx="11798135" cy="1226325"/>
          </a:xfrm>
        </p:spPr>
        <p:txBody>
          <a:bodyPr/>
          <a:lstStyle/>
          <a:p>
            <a:r>
              <a:rPr lang="en-US" dirty="0"/>
              <a:t>We are his and he is 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3481BF-B506-4C9F-9243-1D6B54B61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820" y="1347537"/>
            <a:ext cx="11798135" cy="5102144"/>
          </a:xfrm>
        </p:spPr>
        <p:txBody>
          <a:bodyPr/>
          <a:lstStyle/>
          <a:p>
            <a:r>
              <a:rPr lang="en-US" dirty="0"/>
              <a:t> God calls us to Himself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030CDDD-DA94-4200-B2C7-1DCB4D47B293}"/>
              </a:ext>
            </a:extLst>
          </p:cNvPr>
          <p:cNvSpPr txBox="1"/>
          <p:nvPr/>
        </p:nvSpPr>
        <p:spPr>
          <a:xfrm>
            <a:off x="975182" y="2374231"/>
            <a:ext cx="107321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…</a:t>
            </a:r>
            <a:r>
              <a:rPr lang="en-US" sz="4000" i="1" dirty="0"/>
              <a:t>no one seeks for God</a:t>
            </a:r>
            <a:r>
              <a:rPr lang="en-US" sz="4000" dirty="0"/>
              <a:t>… </a:t>
            </a:r>
            <a:r>
              <a:rPr lang="en-US" sz="3200" dirty="0"/>
              <a:t>Romans 3:11; quoting Psalm 14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48AB311-3DE1-4B57-8BF5-BC052EDAE980}"/>
              </a:ext>
            </a:extLst>
          </p:cNvPr>
          <p:cNvSpPr txBox="1"/>
          <p:nvPr/>
        </p:nvSpPr>
        <p:spPr>
          <a:xfrm>
            <a:off x="975182" y="3175719"/>
            <a:ext cx="10443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(Jesus said) n</a:t>
            </a:r>
            <a:r>
              <a:rPr lang="en-US" sz="3600" i="1" dirty="0"/>
              <a:t>o one can come to me unless the Father who sent me draws him</a:t>
            </a:r>
            <a:r>
              <a:rPr lang="en-US" sz="3200" i="1" dirty="0"/>
              <a:t>. </a:t>
            </a:r>
            <a:r>
              <a:rPr lang="en-US" sz="3200" dirty="0"/>
              <a:t>                                    John 6:44</a:t>
            </a:r>
            <a:endParaRPr lang="en-US" sz="32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DC4A39B-6249-4CF6-9231-FC925AE23318}"/>
              </a:ext>
            </a:extLst>
          </p:cNvPr>
          <p:cNvSpPr txBox="1"/>
          <p:nvPr/>
        </p:nvSpPr>
        <p:spPr>
          <a:xfrm>
            <a:off x="975182" y="4543409"/>
            <a:ext cx="107321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(Jesus said)…</a:t>
            </a:r>
            <a:r>
              <a:rPr lang="en-US" sz="3600" i="1" dirty="0"/>
              <a:t>when I am lifted up from the earth, will draw all people to myself. </a:t>
            </a:r>
            <a:r>
              <a:rPr lang="en-US" sz="3200" dirty="0"/>
              <a:t>                                  John 12:32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0549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7F035A4-5C0B-4E27-8E9F-ACA5C457E347}"/>
              </a:ext>
            </a:extLst>
          </p:cNvPr>
          <p:cNvSpPr txBox="1"/>
          <p:nvPr/>
        </p:nvSpPr>
        <p:spPr>
          <a:xfrm>
            <a:off x="361507" y="531628"/>
            <a:ext cx="112811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Paul, called by the will of God to be an apostle of Christ Jesus, and our brother Sosthenes, </a:t>
            </a:r>
            <a:r>
              <a:rPr lang="en-US" sz="3200" baseline="30000" dirty="0"/>
              <a:t>2</a:t>
            </a:r>
            <a:r>
              <a:rPr lang="en-US" sz="3200" dirty="0"/>
              <a:t> To the church of God that is in Corinth, to those </a:t>
            </a:r>
            <a:r>
              <a:rPr lang="en-US" sz="3200" u="sng" dirty="0"/>
              <a:t>sanctified</a:t>
            </a:r>
            <a:r>
              <a:rPr lang="en-US" sz="3200" dirty="0"/>
              <a:t> in Christ Jesus, called to be </a:t>
            </a:r>
            <a:r>
              <a:rPr lang="en-US" sz="3200" u="sng" dirty="0"/>
              <a:t>saints</a:t>
            </a:r>
            <a:r>
              <a:rPr lang="en-US" sz="3200" dirty="0"/>
              <a:t> together with all those who in every place call upon the name of our Lord Jesus Christ, both their Lord and ours: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3FE1DFD5-4ED4-48D5-8FCB-FC0FCB8236F9}"/>
              </a:ext>
            </a:extLst>
          </p:cNvPr>
          <p:cNvCxnSpPr/>
          <p:nvPr/>
        </p:nvCxnSpPr>
        <p:spPr>
          <a:xfrm>
            <a:off x="2158409" y="1988288"/>
            <a:ext cx="0" cy="144071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1037B60-5372-4C5B-9DDF-8685198506F0}"/>
              </a:ext>
            </a:extLst>
          </p:cNvPr>
          <p:cNvSpPr txBox="1"/>
          <p:nvPr/>
        </p:nvSpPr>
        <p:spPr>
          <a:xfrm>
            <a:off x="1403499" y="3479440"/>
            <a:ext cx="1754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/>
              <a:t>hagiazō</a:t>
            </a:r>
            <a:endParaRPr lang="en-US" sz="32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291C2DA-5D72-405F-8BF5-884B6FABB2F2}"/>
              </a:ext>
            </a:extLst>
          </p:cNvPr>
          <p:cNvSpPr txBox="1"/>
          <p:nvPr/>
        </p:nvSpPr>
        <p:spPr>
          <a:xfrm>
            <a:off x="7315200" y="3086173"/>
            <a:ext cx="1605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/>
              <a:t>hagios</a:t>
            </a:r>
            <a:endParaRPr lang="en-US" sz="3200" i="1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7ABD9906-704D-407A-88FE-005D574F2858}"/>
              </a:ext>
            </a:extLst>
          </p:cNvPr>
          <p:cNvCxnSpPr/>
          <p:nvPr/>
        </p:nvCxnSpPr>
        <p:spPr>
          <a:xfrm>
            <a:off x="7953153" y="1988288"/>
            <a:ext cx="0" cy="109788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40CE057-8882-4933-8853-7A2085180FC1}"/>
              </a:ext>
            </a:extLst>
          </p:cNvPr>
          <p:cNvSpPr txBox="1"/>
          <p:nvPr/>
        </p:nvSpPr>
        <p:spPr>
          <a:xfrm>
            <a:off x="1240838" y="4434258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…to be dedicated to; set apart for and/or purified</a:t>
            </a:r>
          </a:p>
        </p:txBody>
      </p:sp>
    </p:spTree>
    <p:extLst>
      <p:ext uri="{BB962C8B-B14F-4D97-AF65-F5344CB8AC3E}">
        <p14:creationId xmlns:p14="http://schemas.microsoft.com/office/powerpoint/2010/main" val="46481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135661-1A01-49F4-81F3-C6371EB45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32" y="121212"/>
            <a:ext cx="11798135" cy="1226325"/>
          </a:xfrm>
        </p:spPr>
        <p:txBody>
          <a:bodyPr/>
          <a:lstStyle/>
          <a:p>
            <a:r>
              <a:rPr lang="en-US" dirty="0"/>
              <a:t>We are his and he is 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3481BF-B506-4C9F-9243-1D6B54B61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1" y="1347538"/>
            <a:ext cx="11798135" cy="5102144"/>
          </a:xfrm>
        </p:spPr>
        <p:txBody>
          <a:bodyPr/>
          <a:lstStyle/>
          <a:p>
            <a:r>
              <a:rPr lang="en-US" dirty="0"/>
              <a:t> God calls us to Himself</a:t>
            </a:r>
          </a:p>
          <a:p>
            <a:r>
              <a:rPr lang="en-US" dirty="0"/>
              <a:t> We belong to Him</a:t>
            </a:r>
          </a:p>
        </p:txBody>
      </p:sp>
    </p:spTree>
    <p:extLst>
      <p:ext uri="{BB962C8B-B14F-4D97-AF65-F5344CB8AC3E}">
        <p14:creationId xmlns:p14="http://schemas.microsoft.com/office/powerpoint/2010/main" val="1885558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7F035A4-5C0B-4E27-8E9F-ACA5C457E347}"/>
              </a:ext>
            </a:extLst>
          </p:cNvPr>
          <p:cNvSpPr txBox="1"/>
          <p:nvPr/>
        </p:nvSpPr>
        <p:spPr>
          <a:xfrm>
            <a:off x="361507" y="531628"/>
            <a:ext cx="112811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Paul, called by the will of God to be an apostle of Christ Jesus, and our brother Sosthenes, </a:t>
            </a:r>
            <a:r>
              <a:rPr lang="en-US" sz="3200" baseline="30000" dirty="0"/>
              <a:t>2</a:t>
            </a:r>
            <a:r>
              <a:rPr lang="en-US" sz="3200" dirty="0"/>
              <a:t> To the church of God that is in Corinth, to those </a:t>
            </a:r>
            <a:r>
              <a:rPr lang="en-US" sz="3200" u="sng" dirty="0"/>
              <a:t>sanctified in Christ Jesus</a:t>
            </a:r>
            <a:r>
              <a:rPr lang="en-US" sz="3200" dirty="0"/>
              <a:t>, called to be </a:t>
            </a:r>
            <a:r>
              <a:rPr lang="en-US" sz="3200" u="sng" dirty="0"/>
              <a:t>saints</a:t>
            </a:r>
            <a:r>
              <a:rPr lang="en-US" sz="3200" dirty="0"/>
              <a:t> together </a:t>
            </a:r>
            <a:r>
              <a:rPr lang="en-US" sz="3200" u="sng" dirty="0"/>
              <a:t>with all </a:t>
            </a:r>
            <a:r>
              <a:rPr lang="en-US" sz="3200" dirty="0"/>
              <a:t>those </a:t>
            </a:r>
            <a:r>
              <a:rPr lang="en-US" sz="3200" u="sng" dirty="0"/>
              <a:t>who</a:t>
            </a:r>
            <a:r>
              <a:rPr lang="en-US" sz="3200" dirty="0"/>
              <a:t> in every place </a:t>
            </a:r>
            <a:r>
              <a:rPr lang="en-US" sz="3200" u="sng" dirty="0"/>
              <a:t>call upon the name of our Lord Jesus Christ</a:t>
            </a:r>
            <a:r>
              <a:rPr lang="en-US" sz="3200" dirty="0"/>
              <a:t>, both their Lord and ours: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CCF412F-7F4B-443F-8890-86C7313807BE}"/>
              </a:ext>
            </a:extLst>
          </p:cNvPr>
          <p:cNvSpPr txBox="1"/>
          <p:nvPr/>
        </p:nvSpPr>
        <p:spPr>
          <a:xfrm>
            <a:off x="871871" y="3317358"/>
            <a:ext cx="9143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…to be dedicated to; set apart for and/or purified BECAUSE of Christ.</a:t>
            </a:r>
          </a:p>
        </p:txBody>
      </p:sp>
    </p:spTree>
    <p:extLst>
      <p:ext uri="{BB962C8B-B14F-4D97-AF65-F5344CB8AC3E}">
        <p14:creationId xmlns:p14="http://schemas.microsoft.com/office/powerpoint/2010/main" val="210384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135661-1A01-49F4-81F3-C6371EB45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32" y="121212"/>
            <a:ext cx="11798135" cy="1226325"/>
          </a:xfrm>
        </p:spPr>
        <p:txBody>
          <a:bodyPr/>
          <a:lstStyle/>
          <a:p>
            <a:r>
              <a:rPr lang="en-US" dirty="0"/>
              <a:t>We are his and he is 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3481BF-B506-4C9F-9243-1D6B54B61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1" y="1347538"/>
            <a:ext cx="11798135" cy="5102144"/>
          </a:xfrm>
        </p:spPr>
        <p:txBody>
          <a:bodyPr/>
          <a:lstStyle/>
          <a:p>
            <a:r>
              <a:rPr lang="en-US" dirty="0"/>
              <a:t> God calls us to Himself</a:t>
            </a:r>
          </a:p>
          <a:p>
            <a:r>
              <a:rPr lang="en-US" dirty="0"/>
              <a:t> We belong to Him…because of Christ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111AC79-6B6B-423B-8D06-4172F71AD771}"/>
              </a:ext>
            </a:extLst>
          </p:cNvPr>
          <p:cNvSpPr txBox="1"/>
          <p:nvPr/>
        </p:nvSpPr>
        <p:spPr>
          <a:xfrm>
            <a:off x="850230" y="4952469"/>
            <a:ext cx="98498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/>
              <a:t>You are not your own, for you were bought with a price. So glorify God in your body.   </a:t>
            </a:r>
            <a:r>
              <a:rPr lang="en-US" sz="3200" dirty="0"/>
              <a:t>6:19-20</a:t>
            </a:r>
            <a:endParaRPr lang="en-US" sz="36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3EC5AB1-7515-405C-9B8A-5B6036BFBF91}"/>
              </a:ext>
            </a:extLst>
          </p:cNvPr>
          <p:cNvSpPr txBox="1"/>
          <p:nvPr/>
        </p:nvSpPr>
        <p:spPr>
          <a:xfrm>
            <a:off x="978567" y="3259698"/>
            <a:ext cx="1004235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“</a:t>
            </a:r>
            <a:r>
              <a:rPr lang="en-US" sz="3600" i="1" dirty="0"/>
              <a:t>I'm the one that's got to die when it's time for me to die, so let me live my life the way I want to.</a:t>
            </a:r>
            <a:r>
              <a:rPr lang="en-US" sz="3600" dirty="0"/>
              <a:t>”</a:t>
            </a:r>
          </a:p>
          <a:p>
            <a:pPr algn="r"/>
            <a:r>
              <a:rPr lang="en-US" sz="3200" dirty="0"/>
              <a:t>Jimi Hendrix, </a:t>
            </a:r>
            <a:r>
              <a:rPr lang="en-US" sz="3200" i="1" dirty="0"/>
              <a:t>Bold as Love</a:t>
            </a:r>
          </a:p>
        </p:txBody>
      </p:sp>
    </p:spTree>
    <p:extLst>
      <p:ext uri="{BB962C8B-B14F-4D97-AF65-F5344CB8AC3E}">
        <p14:creationId xmlns:p14="http://schemas.microsoft.com/office/powerpoint/2010/main" val="161836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135661-1A01-49F4-81F3-C6371EB45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32" y="121212"/>
            <a:ext cx="11798135" cy="1226325"/>
          </a:xfrm>
        </p:spPr>
        <p:txBody>
          <a:bodyPr/>
          <a:lstStyle/>
          <a:p>
            <a:r>
              <a:rPr lang="en-US" dirty="0"/>
              <a:t>We are his and he is 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3481BF-B506-4C9F-9243-1D6B54B61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1" y="1347538"/>
            <a:ext cx="11798135" cy="5102144"/>
          </a:xfrm>
        </p:spPr>
        <p:txBody>
          <a:bodyPr/>
          <a:lstStyle/>
          <a:p>
            <a:r>
              <a:rPr lang="en-US" dirty="0"/>
              <a:t> God calls us to Himself</a:t>
            </a:r>
          </a:p>
          <a:p>
            <a:r>
              <a:rPr lang="en-US" dirty="0"/>
              <a:t> We belong to Him because of Christ</a:t>
            </a:r>
          </a:p>
          <a:p>
            <a:pPr marL="457223" lvl="1" indent="0">
              <a:buNone/>
            </a:pPr>
            <a:r>
              <a:rPr lang="en-US" sz="4000" dirty="0">
                <a:solidFill>
                  <a:srgbClr val="FFFF00"/>
                </a:solidFill>
              </a:rPr>
              <a:t>We change by understanding, believing and acting on this.</a:t>
            </a:r>
          </a:p>
        </p:txBody>
      </p:sp>
    </p:spTree>
    <p:extLst>
      <p:ext uri="{BB962C8B-B14F-4D97-AF65-F5344CB8AC3E}">
        <p14:creationId xmlns:p14="http://schemas.microsoft.com/office/powerpoint/2010/main" val="1583903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1E07BFA-7EF2-46CB-982C-919FA76270C7}"/>
              </a:ext>
            </a:extLst>
          </p:cNvPr>
          <p:cNvSpPr txBox="1"/>
          <p:nvPr/>
        </p:nvSpPr>
        <p:spPr>
          <a:xfrm>
            <a:off x="361507" y="531628"/>
            <a:ext cx="112811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/>
              <a:t>3</a:t>
            </a:r>
            <a:r>
              <a:rPr lang="en-US" sz="3200" dirty="0"/>
              <a:t> </a:t>
            </a:r>
            <a:r>
              <a:rPr lang="en-US" sz="3200" u="sng" dirty="0"/>
              <a:t>Grace</a:t>
            </a:r>
            <a:r>
              <a:rPr lang="en-US" sz="3200" dirty="0"/>
              <a:t> to you and peace from God our Father and the Lord Jesus Christ. </a:t>
            </a:r>
            <a:r>
              <a:rPr lang="en-US" sz="3200" baseline="30000" dirty="0"/>
              <a:t>4</a:t>
            </a:r>
            <a:r>
              <a:rPr lang="en-US" sz="3200" dirty="0"/>
              <a:t> I give thanks to my God always for you because of the </a:t>
            </a:r>
            <a:r>
              <a:rPr lang="en-US" sz="3200" u="sng" dirty="0"/>
              <a:t>grace</a:t>
            </a:r>
            <a:r>
              <a:rPr lang="en-US" sz="3200" dirty="0"/>
              <a:t> of God that was given you in Christ Jesus, </a:t>
            </a:r>
            <a:r>
              <a:rPr lang="en-US" sz="3200" baseline="30000" dirty="0"/>
              <a:t>5</a:t>
            </a:r>
            <a:r>
              <a:rPr lang="en-US" sz="3200" dirty="0"/>
              <a:t> that in every way you were enriched in him in all speech and all knowledge - </a:t>
            </a:r>
            <a:r>
              <a:rPr lang="en-US" sz="3200" baseline="30000" dirty="0"/>
              <a:t>6</a:t>
            </a:r>
            <a:r>
              <a:rPr lang="en-US" sz="3200" dirty="0"/>
              <a:t> even as the testimony about Christ was confirmed among you - </a:t>
            </a:r>
            <a:r>
              <a:rPr lang="en-US" sz="3200" baseline="30000" dirty="0"/>
              <a:t>7</a:t>
            </a:r>
            <a:r>
              <a:rPr lang="en-US" sz="3200" dirty="0"/>
              <a:t> so that you are not lacking in any gift, as you wait for the revealing of our Lord Jesus Christ, </a:t>
            </a:r>
            <a:r>
              <a:rPr lang="en-US" sz="3200" baseline="30000" dirty="0"/>
              <a:t>8</a:t>
            </a:r>
            <a:r>
              <a:rPr lang="en-US" sz="3200" dirty="0"/>
              <a:t> who will sustain you to the end, guiltless in the day of our Lord Jesus Christ. </a:t>
            </a:r>
            <a:r>
              <a:rPr lang="en-US" sz="3200" baseline="30000" dirty="0"/>
              <a:t>9</a:t>
            </a:r>
            <a:r>
              <a:rPr lang="en-US" sz="3200" dirty="0"/>
              <a:t> God is faithful, by whom you were called into the fellowship of his Son, Jesus Christ our Lord.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893E1C3-DA8D-467D-9F5C-26BA5A49228E}"/>
              </a:ext>
            </a:extLst>
          </p:cNvPr>
          <p:cNvSpPr txBox="1"/>
          <p:nvPr/>
        </p:nvSpPr>
        <p:spPr>
          <a:xfrm>
            <a:off x="1169581" y="5055943"/>
            <a:ext cx="9915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5138" indent="-465138"/>
            <a:r>
              <a:rPr lang="en-US" sz="3200" i="1" dirty="0"/>
              <a:t>Charis </a:t>
            </a:r>
            <a:r>
              <a:rPr lang="en-US" sz="3200" dirty="0"/>
              <a:t>– loving-kindness or committed love.</a:t>
            </a:r>
            <a:endParaRPr lang="en-US" sz="3200" i="1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CB2254FC-5081-4DB0-9BDA-01D0C85E542A}"/>
              </a:ext>
            </a:extLst>
          </p:cNvPr>
          <p:cNvCxnSpPr>
            <a:cxnSpLocks/>
          </p:cNvCxnSpPr>
          <p:nvPr/>
        </p:nvCxnSpPr>
        <p:spPr>
          <a:xfrm>
            <a:off x="1265274" y="1063256"/>
            <a:ext cx="393405" cy="414669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279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1E07BFA-7EF2-46CB-982C-919FA76270C7}"/>
              </a:ext>
            </a:extLst>
          </p:cNvPr>
          <p:cNvSpPr txBox="1"/>
          <p:nvPr/>
        </p:nvSpPr>
        <p:spPr>
          <a:xfrm>
            <a:off x="361507" y="531628"/>
            <a:ext cx="112811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/>
              <a:t>3</a:t>
            </a:r>
            <a:r>
              <a:rPr lang="en-US" sz="3200" dirty="0"/>
              <a:t> Grace to you and peace from God our Father and the Lord Jesus Christ. </a:t>
            </a:r>
            <a:r>
              <a:rPr lang="en-US" sz="3200" baseline="30000" dirty="0"/>
              <a:t>4</a:t>
            </a:r>
            <a:r>
              <a:rPr lang="en-US" sz="3200" dirty="0"/>
              <a:t> I give thanks to my God always for you because of the grace of God that was </a:t>
            </a:r>
            <a:r>
              <a:rPr lang="en-US" sz="3200" u="sng" dirty="0"/>
              <a:t>given you in Christ Jesus</a:t>
            </a:r>
            <a:r>
              <a:rPr lang="en-US" sz="3200" dirty="0"/>
              <a:t>, </a:t>
            </a:r>
            <a:r>
              <a:rPr lang="en-US" sz="3200" baseline="30000" dirty="0"/>
              <a:t>5</a:t>
            </a:r>
            <a:r>
              <a:rPr lang="en-US" sz="3200" dirty="0"/>
              <a:t> that in every way you were enriched in him in all speech and all knowledge - </a:t>
            </a:r>
            <a:r>
              <a:rPr lang="en-US" sz="3200" baseline="30000" dirty="0"/>
              <a:t>6</a:t>
            </a:r>
            <a:r>
              <a:rPr lang="en-US" sz="3200" dirty="0"/>
              <a:t> even as the testimony about Christ was confirmed among you - </a:t>
            </a:r>
            <a:r>
              <a:rPr lang="en-US" sz="3200" baseline="30000" dirty="0"/>
              <a:t>7</a:t>
            </a:r>
            <a:r>
              <a:rPr lang="en-US" sz="3200" dirty="0"/>
              <a:t> so that you are not lacking in any gift, as you wait for the revealing of our Lord Jesus Christ, </a:t>
            </a:r>
            <a:r>
              <a:rPr lang="en-US" sz="3200" baseline="30000" dirty="0"/>
              <a:t>8</a:t>
            </a:r>
            <a:r>
              <a:rPr lang="en-US" sz="3200" dirty="0"/>
              <a:t> who will sustain you to the end, guiltless in the day of our Lord Jesus Christ. </a:t>
            </a:r>
            <a:r>
              <a:rPr lang="en-US" sz="3200" baseline="30000" dirty="0"/>
              <a:t>9</a:t>
            </a:r>
            <a:r>
              <a:rPr lang="en-US" sz="3200" dirty="0"/>
              <a:t> God is faithful, by whom you were called into the fellowship of his Son, Jesus Christ our Lord.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893E1C3-DA8D-467D-9F5C-26BA5A49228E}"/>
              </a:ext>
            </a:extLst>
          </p:cNvPr>
          <p:cNvSpPr txBox="1"/>
          <p:nvPr/>
        </p:nvSpPr>
        <p:spPr>
          <a:xfrm>
            <a:off x="1137498" y="5296575"/>
            <a:ext cx="7412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God lavishes good on all who are ‘in Christ’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F4CCA12C-181B-4B45-831D-85E28B2A8FCF}"/>
              </a:ext>
            </a:extLst>
          </p:cNvPr>
          <p:cNvCxnSpPr>
            <a:cxnSpLocks/>
          </p:cNvCxnSpPr>
          <p:nvPr/>
        </p:nvCxnSpPr>
        <p:spPr>
          <a:xfrm flipH="1">
            <a:off x="3304674" y="2085474"/>
            <a:ext cx="2646947" cy="321110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159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135661-1A01-49F4-81F3-C6371EB45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32" y="121212"/>
            <a:ext cx="11798135" cy="1226325"/>
          </a:xfrm>
        </p:spPr>
        <p:txBody>
          <a:bodyPr/>
          <a:lstStyle/>
          <a:p>
            <a:r>
              <a:rPr lang="en-US" dirty="0"/>
              <a:t>We are his and he is 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3481BF-B506-4C9F-9243-1D6B54B61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1" y="1347538"/>
            <a:ext cx="11798135" cy="5102144"/>
          </a:xfrm>
        </p:spPr>
        <p:txBody>
          <a:bodyPr/>
          <a:lstStyle/>
          <a:p>
            <a:r>
              <a:rPr lang="en-US" dirty="0"/>
              <a:t> God calls us to Himself</a:t>
            </a:r>
          </a:p>
          <a:p>
            <a:r>
              <a:rPr lang="en-US" dirty="0"/>
              <a:t> We belong to Him because of Christ</a:t>
            </a:r>
          </a:p>
          <a:p>
            <a:r>
              <a:rPr lang="en-US" dirty="0"/>
              <a:t> He gives us all we need because of Christ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4082D76-81CF-422E-B30E-67230F3FA0EF}"/>
              </a:ext>
            </a:extLst>
          </p:cNvPr>
          <p:cNvSpPr txBox="1"/>
          <p:nvPr/>
        </p:nvSpPr>
        <p:spPr>
          <a:xfrm>
            <a:off x="1138989" y="4074695"/>
            <a:ext cx="10234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/>
              <a:t>He who did not spare his own Son but gave him up for us all, how will he not also with him graciously give us all things?</a:t>
            </a:r>
          </a:p>
          <a:p>
            <a:pPr algn="r"/>
            <a:r>
              <a:rPr lang="en-US" sz="3200" dirty="0"/>
              <a:t>Romans 8:32</a:t>
            </a:r>
          </a:p>
        </p:txBody>
      </p:sp>
    </p:spTree>
    <p:extLst>
      <p:ext uri="{BB962C8B-B14F-4D97-AF65-F5344CB8AC3E}">
        <p14:creationId xmlns:p14="http://schemas.microsoft.com/office/powerpoint/2010/main" val="256286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C30EC9-1D31-4CA4-ACF5-D592323F6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631" y="340223"/>
            <a:ext cx="11798135" cy="1478570"/>
          </a:xfrm>
        </p:spPr>
        <p:txBody>
          <a:bodyPr/>
          <a:lstStyle/>
          <a:p>
            <a:r>
              <a:rPr lang="en-US" cap="none" dirty="0">
                <a:latin typeface="+mn-lt"/>
              </a:rPr>
              <a:t>…first, little bit about Corinth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F487F6-AD94-4C81-A425-9B95AC3F0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32" y="1831975"/>
            <a:ext cx="11798135" cy="4466009"/>
          </a:xfrm>
        </p:spPr>
        <p:txBody>
          <a:bodyPr/>
          <a:lstStyle/>
          <a:p>
            <a:r>
              <a:rPr lang="en-US" dirty="0"/>
              <a:t> The city of Corinth</a:t>
            </a:r>
          </a:p>
        </p:txBody>
      </p:sp>
    </p:spTree>
    <p:extLst>
      <p:ext uri="{BB962C8B-B14F-4D97-AF65-F5344CB8AC3E}">
        <p14:creationId xmlns:p14="http://schemas.microsoft.com/office/powerpoint/2010/main" val="248964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135661-1A01-49F4-81F3-C6371EB45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32" y="121212"/>
            <a:ext cx="11798135" cy="1226325"/>
          </a:xfrm>
        </p:spPr>
        <p:txBody>
          <a:bodyPr/>
          <a:lstStyle/>
          <a:p>
            <a:r>
              <a:rPr lang="en-US" dirty="0"/>
              <a:t>We are his and he is 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3481BF-B506-4C9F-9243-1D6B54B61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1" y="1347538"/>
            <a:ext cx="11798135" cy="5102144"/>
          </a:xfrm>
        </p:spPr>
        <p:txBody>
          <a:bodyPr/>
          <a:lstStyle/>
          <a:p>
            <a:r>
              <a:rPr lang="en-US" dirty="0"/>
              <a:t> God calls us to Himself</a:t>
            </a:r>
          </a:p>
          <a:p>
            <a:r>
              <a:rPr lang="en-US" dirty="0"/>
              <a:t> We belong to Him because of Christ</a:t>
            </a:r>
          </a:p>
          <a:p>
            <a:r>
              <a:rPr lang="en-US" dirty="0"/>
              <a:t> He gives us all we need because of Christ</a:t>
            </a:r>
          </a:p>
          <a:p>
            <a:pPr marL="457223" lvl="1" indent="0">
              <a:buNone/>
            </a:pPr>
            <a:r>
              <a:rPr lang="en-US" dirty="0">
                <a:solidFill>
                  <a:srgbClr val="FFFF00"/>
                </a:solidFill>
              </a:rPr>
              <a:t>We change by understanding, believing and acting on what we have in Christ.</a:t>
            </a:r>
          </a:p>
          <a:p>
            <a:pPr marL="457223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422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1E07BFA-7EF2-46CB-982C-919FA76270C7}"/>
              </a:ext>
            </a:extLst>
          </p:cNvPr>
          <p:cNvSpPr txBox="1"/>
          <p:nvPr/>
        </p:nvSpPr>
        <p:spPr>
          <a:xfrm>
            <a:off x="361507" y="531628"/>
            <a:ext cx="112811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/>
              <a:t>3</a:t>
            </a:r>
            <a:r>
              <a:rPr lang="en-US" sz="3200" dirty="0"/>
              <a:t> Grace to you and peace from God our Father and the Lord Jesus Christ. </a:t>
            </a:r>
            <a:r>
              <a:rPr lang="en-US" sz="3200" baseline="30000" dirty="0"/>
              <a:t>4</a:t>
            </a:r>
            <a:r>
              <a:rPr lang="en-US" sz="3200" dirty="0"/>
              <a:t> I give thanks to my God always for you because of the grace of God that was given you in Christ Jesus, </a:t>
            </a:r>
            <a:r>
              <a:rPr lang="en-US" sz="3200" baseline="30000" dirty="0"/>
              <a:t>5</a:t>
            </a:r>
            <a:r>
              <a:rPr lang="en-US" sz="3200" dirty="0"/>
              <a:t> that in every way you were </a:t>
            </a:r>
            <a:r>
              <a:rPr lang="en-US" sz="3200" u="sng" dirty="0"/>
              <a:t>enriched in him in all speech and all knowledge </a:t>
            </a:r>
            <a:r>
              <a:rPr lang="en-US" sz="3200" dirty="0"/>
              <a:t>- </a:t>
            </a:r>
            <a:r>
              <a:rPr lang="en-US" sz="3200" baseline="30000" dirty="0"/>
              <a:t>6</a:t>
            </a:r>
            <a:r>
              <a:rPr lang="en-US" sz="3200" dirty="0"/>
              <a:t> even as the testimony about Christ was confirmed among you - </a:t>
            </a:r>
            <a:r>
              <a:rPr lang="en-US" sz="3200" baseline="30000" dirty="0"/>
              <a:t>7</a:t>
            </a:r>
            <a:r>
              <a:rPr lang="en-US" sz="3200" dirty="0"/>
              <a:t> so that you are not lacking in any gift, as you wait for the revealing of our Lord Jesus Christ, </a:t>
            </a:r>
            <a:r>
              <a:rPr lang="en-US" sz="3200" baseline="30000" dirty="0"/>
              <a:t>8</a:t>
            </a:r>
            <a:r>
              <a:rPr lang="en-US" sz="3200" dirty="0"/>
              <a:t> who will sustain you to the end, guiltless in the day of our Lord Jesus Christ. </a:t>
            </a:r>
            <a:r>
              <a:rPr lang="en-US" sz="3200" baseline="30000" dirty="0"/>
              <a:t>9</a:t>
            </a:r>
            <a:r>
              <a:rPr lang="en-US" sz="3200" dirty="0"/>
              <a:t> God is faithful, by whom you were called into the fellowship of his Son, Jesus Christ our Lord.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7BDFC16-7FB3-43EC-ADE7-92D62C42838A}"/>
              </a:ext>
            </a:extLst>
          </p:cNvPr>
          <p:cNvSpPr txBox="1"/>
          <p:nvPr/>
        </p:nvSpPr>
        <p:spPr>
          <a:xfrm>
            <a:off x="1165345" y="5055943"/>
            <a:ext cx="10760335" cy="156966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i="1" dirty="0"/>
              <a:t>His divine power has granted to us all things that pertain to life and godliness, through the knowledge of him who called us to his own glory and excellence</a:t>
            </a:r>
            <a:r>
              <a:rPr lang="en-US" sz="3200" dirty="0"/>
              <a:t>…                                      2 Peter 1:3</a:t>
            </a:r>
          </a:p>
        </p:txBody>
      </p:sp>
    </p:spTree>
    <p:extLst>
      <p:ext uri="{BB962C8B-B14F-4D97-AF65-F5344CB8AC3E}">
        <p14:creationId xmlns:p14="http://schemas.microsoft.com/office/powerpoint/2010/main" val="101646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135661-1A01-49F4-81F3-C6371EB45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32" y="121212"/>
            <a:ext cx="11798135" cy="1226325"/>
          </a:xfrm>
        </p:spPr>
        <p:txBody>
          <a:bodyPr/>
          <a:lstStyle/>
          <a:p>
            <a:r>
              <a:rPr lang="en-US" dirty="0"/>
              <a:t>We are his and he is 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3481BF-B506-4C9F-9243-1D6B54B61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1" y="1347538"/>
            <a:ext cx="11798135" cy="5102144"/>
          </a:xfrm>
        </p:spPr>
        <p:txBody>
          <a:bodyPr/>
          <a:lstStyle/>
          <a:p>
            <a:r>
              <a:rPr lang="en-US" dirty="0"/>
              <a:t> God calls us to Himself</a:t>
            </a:r>
          </a:p>
          <a:p>
            <a:r>
              <a:rPr lang="en-US" dirty="0"/>
              <a:t> We belong to Him because of Christ</a:t>
            </a:r>
          </a:p>
          <a:p>
            <a:r>
              <a:rPr lang="en-US" dirty="0"/>
              <a:t> He gives us all we need because of Christ</a:t>
            </a:r>
          </a:p>
          <a:p>
            <a:pPr lvl="1"/>
            <a:r>
              <a:rPr lang="en-US" dirty="0"/>
              <a:t> Knowing God – the engine of spiritual life</a:t>
            </a:r>
          </a:p>
        </p:txBody>
      </p:sp>
    </p:spTree>
    <p:extLst>
      <p:ext uri="{BB962C8B-B14F-4D97-AF65-F5344CB8AC3E}">
        <p14:creationId xmlns:p14="http://schemas.microsoft.com/office/powerpoint/2010/main" val="39947260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1E07BFA-7EF2-46CB-982C-919FA76270C7}"/>
              </a:ext>
            </a:extLst>
          </p:cNvPr>
          <p:cNvSpPr txBox="1"/>
          <p:nvPr/>
        </p:nvSpPr>
        <p:spPr>
          <a:xfrm>
            <a:off x="361507" y="531628"/>
            <a:ext cx="112811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/>
              <a:t>3</a:t>
            </a:r>
            <a:r>
              <a:rPr lang="en-US" sz="3200" dirty="0"/>
              <a:t> Grace to you and peace from God our Father and the Lord Jesus Christ. </a:t>
            </a:r>
            <a:r>
              <a:rPr lang="en-US" sz="3200" baseline="30000" dirty="0"/>
              <a:t>4</a:t>
            </a:r>
            <a:r>
              <a:rPr lang="en-US" sz="3200" dirty="0"/>
              <a:t> I give thanks to my God always for you because of the grace of God that was given you in Christ Jesus, </a:t>
            </a:r>
            <a:r>
              <a:rPr lang="en-US" sz="3200" baseline="30000" dirty="0"/>
              <a:t>5</a:t>
            </a:r>
            <a:r>
              <a:rPr lang="en-US" sz="3200" dirty="0"/>
              <a:t> that in every way you were enriched in him in all speech and all knowledge - </a:t>
            </a:r>
            <a:r>
              <a:rPr lang="en-US" sz="3200" baseline="30000" dirty="0"/>
              <a:t>6</a:t>
            </a:r>
            <a:r>
              <a:rPr lang="en-US" sz="3200" dirty="0"/>
              <a:t> even as the testimony about Christ was confirmed among you - </a:t>
            </a:r>
            <a:r>
              <a:rPr lang="en-US" sz="3200" baseline="30000" dirty="0"/>
              <a:t>7</a:t>
            </a:r>
            <a:r>
              <a:rPr lang="en-US" sz="3200" dirty="0"/>
              <a:t> so that you are </a:t>
            </a:r>
            <a:r>
              <a:rPr lang="en-US" sz="3200" u="sng" dirty="0"/>
              <a:t>not lacking in any gift</a:t>
            </a:r>
            <a:r>
              <a:rPr lang="en-US" sz="3200" dirty="0"/>
              <a:t>, as you wait for the revealing of our Lord Jesus Christ, </a:t>
            </a:r>
            <a:r>
              <a:rPr lang="en-US" sz="3200" baseline="30000" dirty="0"/>
              <a:t>8</a:t>
            </a:r>
            <a:r>
              <a:rPr lang="en-US" sz="3200" dirty="0"/>
              <a:t> who will sustain you to the end, guiltless in the day of our Lord Jesus Christ. </a:t>
            </a:r>
            <a:r>
              <a:rPr lang="en-US" sz="3200" baseline="30000" dirty="0"/>
              <a:t>9</a:t>
            </a:r>
            <a:r>
              <a:rPr lang="en-US" sz="3200" dirty="0"/>
              <a:t> God is faithful, by whom you were called into the fellowship of his Son, Jesus Christ our Lord.</a:t>
            </a:r>
          </a:p>
        </p:txBody>
      </p:sp>
    </p:spTree>
    <p:extLst>
      <p:ext uri="{BB962C8B-B14F-4D97-AF65-F5344CB8AC3E}">
        <p14:creationId xmlns:p14="http://schemas.microsoft.com/office/powerpoint/2010/main" val="23038977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135661-1A01-49F4-81F3-C6371EB45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32" y="121212"/>
            <a:ext cx="11798135" cy="1226325"/>
          </a:xfrm>
        </p:spPr>
        <p:txBody>
          <a:bodyPr/>
          <a:lstStyle/>
          <a:p>
            <a:r>
              <a:rPr lang="en-US" dirty="0"/>
              <a:t>We are his and he is 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3481BF-B506-4C9F-9243-1D6B54B61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1" y="1347538"/>
            <a:ext cx="11798135" cy="5102144"/>
          </a:xfrm>
        </p:spPr>
        <p:txBody>
          <a:bodyPr/>
          <a:lstStyle/>
          <a:p>
            <a:r>
              <a:rPr lang="en-US" dirty="0"/>
              <a:t> God calls us to Himself</a:t>
            </a:r>
          </a:p>
          <a:p>
            <a:r>
              <a:rPr lang="en-US" dirty="0"/>
              <a:t> We belong to Him because of Christ</a:t>
            </a:r>
          </a:p>
          <a:p>
            <a:r>
              <a:rPr lang="en-US" dirty="0"/>
              <a:t> He gives us all we need because of Christ</a:t>
            </a:r>
          </a:p>
          <a:p>
            <a:pPr lvl="1"/>
            <a:r>
              <a:rPr lang="en-US" dirty="0"/>
              <a:t> Knowing God – the engine of spiritual life</a:t>
            </a:r>
          </a:p>
          <a:p>
            <a:pPr lvl="1"/>
            <a:r>
              <a:rPr lang="en-US" dirty="0"/>
              <a:t> Spiritual gifts – how we imitate God</a:t>
            </a:r>
          </a:p>
        </p:txBody>
      </p:sp>
    </p:spTree>
    <p:extLst>
      <p:ext uri="{BB962C8B-B14F-4D97-AF65-F5344CB8AC3E}">
        <p14:creationId xmlns:p14="http://schemas.microsoft.com/office/powerpoint/2010/main" val="8375948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1E07BFA-7EF2-46CB-982C-919FA76270C7}"/>
              </a:ext>
            </a:extLst>
          </p:cNvPr>
          <p:cNvSpPr txBox="1"/>
          <p:nvPr/>
        </p:nvSpPr>
        <p:spPr>
          <a:xfrm>
            <a:off x="361507" y="531628"/>
            <a:ext cx="112811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/>
              <a:t>3</a:t>
            </a:r>
            <a:r>
              <a:rPr lang="en-US" sz="3200" dirty="0"/>
              <a:t> Grace to you and peace from God our Father and the Lord Jesus Christ. </a:t>
            </a:r>
            <a:r>
              <a:rPr lang="en-US" sz="3200" baseline="30000" dirty="0"/>
              <a:t>4</a:t>
            </a:r>
            <a:r>
              <a:rPr lang="en-US" sz="3200" dirty="0"/>
              <a:t> I give thanks to my God always for you because of the grace of God that was given you in Christ Jesus, </a:t>
            </a:r>
            <a:r>
              <a:rPr lang="en-US" sz="3200" baseline="30000" dirty="0"/>
              <a:t>5</a:t>
            </a:r>
            <a:r>
              <a:rPr lang="en-US" sz="3200" dirty="0"/>
              <a:t> that in every way you were enriched in him in all speech and all knowledge - </a:t>
            </a:r>
            <a:r>
              <a:rPr lang="en-US" sz="3200" baseline="30000" dirty="0"/>
              <a:t>6</a:t>
            </a:r>
            <a:r>
              <a:rPr lang="en-US" sz="3200" dirty="0"/>
              <a:t> even as the testimony about Christ was confirmed among you - </a:t>
            </a:r>
            <a:r>
              <a:rPr lang="en-US" sz="3200" baseline="30000" dirty="0"/>
              <a:t>7</a:t>
            </a:r>
            <a:r>
              <a:rPr lang="en-US" sz="3200" dirty="0"/>
              <a:t> so that you are not lacking in any gift, as you wait for the revealing of our Lord </a:t>
            </a:r>
            <a:r>
              <a:rPr lang="en-US" sz="3200" u="sng" dirty="0"/>
              <a:t>Jesus Christ</a:t>
            </a:r>
            <a:r>
              <a:rPr lang="en-US" sz="3200" dirty="0"/>
              <a:t>, </a:t>
            </a:r>
            <a:r>
              <a:rPr lang="en-US" sz="3200" baseline="30000" dirty="0"/>
              <a:t>8</a:t>
            </a:r>
            <a:r>
              <a:rPr lang="en-US" sz="3200" dirty="0"/>
              <a:t> who </a:t>
            </a:r>
            <a:r>
              <a:rPr lang="en-US" sz="3200" u="sng" dirty="0"/>
              <a:t>will sustain you to the end, guiltless in the day of our Lord Jesus Christ</a:t>
            </a:r>
            <a:r>
              <a:rPr lang="en-US" sz="3200" dirty="0"/>
              <a:t>. </a:t>
            </a:r>
            <a:r>
              <a:rPr lang="en-US" sz="3200" baseline="30000" dirty="0"/>
              <a:t>9</a:t>
            </a:r>
            <a:r>
              <a:rPr lang="en-US" sz="3200" dirty="0"/>
              <a:t> God is faithful, by whom you were called into the fellowship of his Son, Jesus Christ our Lord.</a:t>
            </a:r>
          </a:p>
        </p:txBody>
      </p:sp>
    </p:spTree>
    <p:extLst>
      <p:ext uri="{BB962C8B-B14F-4D97-AF65-F5344CB8AC3E}">
        <p14:creationId xmlns:p14="http://schemas.microsoft.com/office/powerpoint/2010/main" val="36526263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135661-1A01-49F4-81F3-C6371EB45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32" y="121212"/>
            <a:ext cx="11798135" cy="1226325"/>
          </a:xfrm>
        </p:spPr>
        <p:txBody>
          <a:bodyPr/>
          <a:lstStyle/>
          <a:p>
            <a:r>
              <a:rPr lang="en-US" dirty="0"/>
              <a:t>We are his and he is 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3481BF-B506-4C9F-9243-1D6B54B61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1" y="1347538"/>
            <a:ext cx="11798135" cy="5389250"/>
          </a:xfrm>
        </p:spPr>
        <p:txBody>
          <a:bodyPr/>
          <a:lstStyle/>
          <a:p>
            <a:r>
              <a:rPr lang="en-US" dirty="0"/>
              <a:t> God calls us to Himself</a:t>
            </a:r>
          </a:p>
          <a:p>
            <a:r>
              <a:rPr lang="en-US" dirty="0"/>
              <a:t> We belong to Him because of Christ</a:t>
            </a:r>
          </a:p>
          <a:p>
            <a:r>
              <a:rPr lang="en-US" dirty="0"/>
              <a:t> He gives us all we need because of Christ</a:t>
            </a:r>
          </a:p>
          <a:p>
            <a:pPr lvl="1"/>
            <a:r>
              <a:rPr lang="en-US" dirty="0"/>
              <a:t> Knowing God – the engine of spiritual life</a:t>
            </a:r>
          </a:p>
          <a:p>
            <a:pPr lvl="1"/>
            <a:r>
              <a:rPr lang="en-US" dirty="0"/>
              <a:t> Spiritual gifts – how we imitate God</a:t>
            </a:r>
          </a:p>
          <a:p>
            <a:pPr lvl="1"/>
            <a:r>
              <a:rPr lang="en-US" dirty="0"/>
              <a:t> Guiltless sinners – how we draw near God</a:t>
            </a:r>
          </a:p>
        </p:txBody>
      </p:sp>
    </p:spTree>
    <p:extLst>
      <p:ext uri="{BB962C8B-B14F-4D97-AF65-F5344CB8AC3E}">
        <p14:creationId xmlns:p14="http://schemas.microsoft.com/office/powerpoint/2010/main" val="38415459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1E07BFA-7EF2-46CB-982C-919FA76270C7}"/>
              </a:ext>
            </a:extLst>
          </p:cNvPr>
          <p:cNvSpPr txBox="1"/>
          <p:nvPr/>
        </p:nvSpPr>
        <p:spPr>
          <a:xfrm>
            <a:off x="361507" y="531628"/>
            <a:ext cx="112811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/>
              <a:t>3</a:t>
            </a:r>
            <a:r>
              <a:rPr lang="en-US" sz="3200" dirty="0"/>
              <a:t> Grace to you and peace from God our Father and the Lord Jesus Christ. </a:t>
            </a:r>
            <a:r>
              <a:rPr lang="en-US" sz="3200" baseline="30000" dirty="0"/>
              <a:t>4</a:t>
            </a:r>
            <a:r>
              <a:rPr lang="en-US" sz="3200" dirty="0"/>
              <a:t> I give thanks to my God always for you because of the grace of God that was given you in Christ Jesus, </a:t>
            </a:r>
            <a:r>
              <a:rPr lang="en-US" sz="3200" baseline="30000" dirty="0"/>
              <a:t>5</a:t>
            </a:r>
            <a:r>
              <a:rPr lang="en-US" sz="3200" dirty="0"/>
              <a:t> that in every way you were enriched in him in all speech and all knowledge - </a:t>
            </a:r>
            <a:r>
              <a:rPr lang="en-US" sz="3200" baseline="30000" dirty="0"/>
              <a:t>6</a:t>
            </a:r>
            <a:r>
              <a:rPr lang="en-US" sz="3200" dirty="0"/>
              <a:t> even as the testimony about Christ was confirmed among you - </a:t>
            </a:r>
            <a:r>
              <a:rPr lang="en-US" sz="3200" baseline="30000" dirty="0"/>
              <a:t>7</a:t>
            </a:r>
            <a:r>
              <a:rPr lang="en-US" sz="3200" dirty="0"/>
              <a:t> so that you are not lacking in any gift, as you wait for the revealing of our Lord Jesus Christ, </a:t>
            </a:r>
            <a:r>
              <a:rPr lang="en-US" sz="3200" baseline="30000" dirty="0"/>
              <a:t>8</a:t>
            </a:r>
            <a:r>
              <a:rPr lang="en-US" sz="3200" dirty="0"/>
              <a:t> who will sustain you to the end, guiltless in the day of our Lord Jesus Christ. </a:t>
            </a:r>
            <a:r>
              <a:rPr lang="en-US" sz="3200" baseline="30000" dirty="0"/>
              <a:t>9</a:t>
            </a:r>
            <a:r>
              <a:rPr lang="en-US" sz="3200" dirty="0"/>
              <a:t> God is faithful, by whom you were called into </a:t>
            </a:r>
            <a:r>
              <a:rPr lang="en-US" sz="3200" u="sng" dirty="0"/>
              <a:t>the fellowship of his Son</a:t>
            </a:r>
            <a:r>
              <a:rPr lang="en-US" sz="3200" dirty="0"/>
              <a:t>, Jesus Christ our Lord.</a:t>
            </a:r>
          </a:p>
        </p:txBody>
      </p:sp>
    </p:spTree>
    <p:extLst>
      <p:ext uri="{BB962C8B-B14F-4D97-AF65-F5344CB8AC3E}">
        <p14:creationId xmlns:p14="http://schemas.microsoft.com/office/powerpoint/2010/main" val="40631502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135661-1A01-49F4-81F3-C6371EB45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32" y="121212"/>
            <a:ext cx="11798135" cy="1226325"/>
          </a:xfrm>
        </p:spPr>
        <p:txBody>
          <a:bodyPr/>
          <a:lstStyle/>
          <a:p>
            <a:r>
              <a:rPr lang="en-US" dirty="0"/>
              <a:t>We are his and he is 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3481BF-B506-4C9F-9243-1D6B54B61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1" y="1347538"/>
            <a:ext cx="11798135" cy="5389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God calls us to Himself</a:t>
            </a:r>
          </a:p>
          <a:p>
            <a:r>
              <a:rPr lang="en-US" dirty="0"/>
              <a:t> We belong to Him because of Christ</a:t>
            </a:r>
          </a:p>
          <a:p>
            <a:r>
              <a:rPr lang="en-US" dirty="0"/>
              <a:t> He gives us all we need because of Christ</a:t>
            </a:r>
          </a:p>
          <a:p>
            <a:pPr lvl="1"/>
            <a:r>
              <a:rPr lang="en-US" dirty="0"/>
              <a:t> Knowing God – the engine of spiritual life</a:t>
            </a:r>
          </a:p>
          <a:p>
            <a:pPr lvl="1"/>
            <a:r>
              <a:rPr lang="en-US" dirty="0"/>
              <a:t> Spiritual gifts – how we imitate God</a:t>
            </a:r>
          </a:p>
          <a:p>
            <a:pPr lvl="1"/>
            <a:r>
              <a:rPr lang="en-US" dirty="0"/>
              <a:t> Guiltless sinners – how we draw near God</a:t>
            </a:r>
          </a:p>
          <a:p>
            <a:pPr lvl="1"/>
            <a:r>
              <a:rPr lang="en-US" dirty="0"/>
              <a:t> Fellowship with God – how we walk with God</a:t>
            </a:r>
          </a:p>
        </p:txBody>
      </p:sp>
    </p:spTree>
    <p:extLst>
      <p:ext uri="{BB962C8B-B14F-4D97-AF65-F5344CB8AC3E}">
        <p14:creationId xmlns:p14="http://schemas.microsoft.com/office/powerpoint/2010/main" val="10696889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135661-1A01-49F4-81F3-C6371EB45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32" y="121212"/>
            <a:ext cx="11798135" cy="1226325"/>
          </a:xfrm>
        </p:spPr>
        <p:txBody>
          <a:bodyPr/>
          <a:lstStyle/>
          <a:p>
            <a:r>
              <a:rPr lang="en-US" dirty="0"/>
              <a:t>We are his and he is 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3481BF-B506-4C9F-9243-1D6B54B61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1" y="1347538"/>
            <a:ext cx="11798135" cy="2775283"/>
          </a:xfrm>
        </p:spPr>
        <p:txBody>
          <a:bodyPr>
            <a:normAutofit/>
          </a:bodyPr>
          <a:lstStyle/>
          <a:p>
            <a:r>
              <a:rPr lang="en-US" dirty="0"/>
              <a:t> God calls us to Himself</a:t>
            </a:r>
          </a:p>
          <a:p>
            <a:r>
              <a:rPr lang="en-US" dirty="0"/>
              <a:t> We belong to Him because of Christ</a:t>
            </a:r>
          </a:p>
          <a:p>
            <a:r>
              <a:rPr lang="en-US" dirty="0"/>
              <a:t> He gives us all we need because of Christ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D355F79-D49E-4610-81D2-968635987A4C}"/>
              </a:ext>
            </a:extLst>
          </p:cNvPr>
          <p:cNvSpPr txBox="1"/>
          <p:nvPr/>
        </p:nvSpPr>
        <p:spPr>
          <a:xfrm>
            <a:off x="641684" y="4235116"/>
            <a:ext cx="1071612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FFFF00"/>
                </a:solidFill>
              </a:rPr>
              <a:t>Faced with a pile of problems, it’s best to start with God and what He provides.</a:t>
            </a:r>
          </a:p>
        </p:txBody>
      </p:sp>
    </p:spTree>
    <p:extLst>
      <p:ext uri="{BB962C8B-B14F-4D97-AF65-F5344CB8AC3E}">
        <p14:creationId xmlns:p14="http://schemas.microsoft.com/office/powerpoint/2010/main" val="3859365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C30EC9-1D31-4CA4-ACF5-D592323F6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631" y="340223"/>
            <a:ext cx="11798135" cy="978438"/>
          </a:xfrm>
        </p:spPr>
        <p:txBody>
          <a:bodyPr/>
          <a:lstStyle/>
          <a:p>
            <a:r>
              <a:rPr lang="en-US" cap="none" dirty="0">
                <a:latin typeface="+mn-lt"/>
              </a:rPr>
              <a:t>…first, little bit about Corinth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F487F6-AD94-4C81-A425-9B95AC3F0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32" y="1174282"/>
            <a:ext cx="7324433" cy="518398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 </a:t>
            </a:r>
            <a:r>
              <a:rPr lang="en-US" sz="4000" dirty="0"/>
              <a:t>The city of Corinth</a:t>
            </a:r>
          </a:p>
          <a:p>
            <a:pPr marL="457223" lvl="1" indent="0">
              <a:spcBef>
                <a:spcPts val="0"/>
              </a:spcBef>
              <a:buNone/>
            </a:pPr>
            <a:r>
              <a:rPr lang="en-US" sz="2800" dirty="0"/>
              <a:t>Strategically located</a:t>
            </a:r>
          </a:p>
          <a:p>
            <a:pPr marL="457223" lvl="1" indent="0">
              <a:spcBef>
                <a:spcPts val="0"/>
              </a:spcBef>
              <a:buNone/>
            </a:pPr>
            <a:r>
              <a:rPr lang="en-US" sz="2800" dirty="0"/>
              <a:t>People &amp; trade from the known world</a:t>
            </a:r>
          </a:p>
          <a:p>
            <a:pPr marL="457223" lvl="1" indent="0">
              <a:spcBef>
                <a:spcPts val="0"/>
              </a:spcBef>
              <a:buNone/>
            </a:pPr>
            <a:r>
              <a:rPr lang="en-US" sz="2800" dirty="0"/>
              <a:t>Great prosperity</a:t>
            </a:r>
          </a:p>
          <a:p>
            <a:pPr marL="457223" lvl="1" indent="0">
              <a:spcBef>
                <a:spcPts val="0"/>
              </a:spcBef>
              <a:buNone/>
            </a:pPr>
            <a:r>
              <a:rPr lang="en-US" sz="2800" dirty="0"/>
              <a:t>Many temples</a:t>
            </a:r>
          </a:p>
          <a:p>
            <a:pPr marL="682625" lvl="1" indent="-225425">
              <a:spcBef>
                <a:spcPts val="0"/>
              </a:spcBef>
              <a:buNone/>
            </a:pPr>
            <a:r>
              <a:rPr lang="en-US" sz="2800" dirty="0"/>
              <a:t>Moving boats &amp; goods across the isthmus left travelers with downtime.</a:t>
            </a:r>
          </a:p>
          <a:p>
            <a:pPr marL="682625" lvl="1" indent="7938">
              <a:spcBef>
                <a:spcPts val="0"/>
              </a:spcBef>
              <a:buNone/>
            </a:pPr>
            <a:r>
              <a:rPr lang="en-US" sz="2800" i="1" dirty="0" err="1"/>
              <a:t>korinthiazesthai</a:t>
            </a:r>
            <a:r>
              <a:rPr lang="en-US" sz="2800" dirty="0"/>
              <a:t> – living like a Corinthian</a:t>
            </a:r>
          </a:p>
          <a:p>
            <a:pPr marL="682625" lvl="1" indent="7938">
              <a:spcBef>
                <a:spcPts val="0"/>
              </a:spcBef>
              <a:buNone/>
            </a:pPr>
            <a:r>
              <a:rPr lang="en-US" sz="2800" dirty="0"/>
              <a:t>1000 prostitutes to Aphrodite</a:t>
            </a:r>
          </a:p>
          <a:p>
            <a:pPr marL="682625" lvl="1" indent="-225425"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84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135661-1A01-49F4-81F3-C6371EB45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32" y="121212"/>
            <a:ext cx="11798135" cy="1226325"/>
          </a:xfrm>
        </p:spPr>
        <p:txBody>
          <a:bodyPr/>
          <a:lstStyle/>
          <a:p>
            <a:r>
              <a:rPr lang="en-US" dirty="0"/>
              <a:t>We are his and he is 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3481BF-B506-4C9F-9243-1D6B54B61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1" y="1347538"/>
            <a:ext cx="11798135" cy="2855494"/>
          </a:xfrm>
        </p:spPr>
        <p:txBody>
          <a:bodyPr>
            <a:normAutofit/>
          </a:bodyPr>
          <a:lstStyle/>
          <a:p>
            <a:r>
              <a:rPr lang="en-US" dirty="0"/>
              <a:t> God calls us to Himself</a:t>
            </a:r>
          </a:p>
          <a:p>
            <a:r>
              <a:rPr lang="en-US" dirty="0"/>
              <a:t> We belong to Him because of Christ</a:t>
            </a:r>
          </a:p>
          <a:p>
            <a:r>
              <a:rPr lang="en-US" dirty="0"/>
              <a:t> He gives us all we need because of Christ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264B7A8-6AB3-4E48-AB92-F2C6F3F56057}"/>
              </a:ext>
            </a:extLst>
          </p:cNvPr>
          <p:cNvSpPr txBox="1"/>
          <p:nvPr/>
        </p:nvSpPr>
        <p:spPr>
          <a:xfrm>
            <a:off x="225631" y="4203032"/>
            <a:ext cx="11436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Next week – Mike Woods 1:10-17</a:t>
            </a:r>
          </a:p>
        </p:txBody>
      </p:sp>
    </p:spTree>
    <p:extLst>
      <p:ext uri="{BB962C8B-B14F-4D97-AF65-F5344CB8AC3E}">
        <p14:creationId xmlns:p14="http://schemas.microsoft.com/office/powerpoint/2010/main" val="2659905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C30EC9-1D31-4CA4-ACF5-D592323F6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631" y="340223"/>
            <a:ext cx="11798135" cy="978438"/>
          </a:xfrm>
        </p:spPr>
        <p:txBody>
          <a:bodyPr/>
          <a:lstStyle/>
          <a:p>
            <a:r>
              <a:rPr lang="en-US" cap="none" dirty="0">
                <a:latin typeface="+mn-lt"/>
              </a:rPr>
              <a:t>…first, little bit about Corinth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F487F6-AD94-4C81-A425-9B95AC3F0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498" y="1025445"/>
            <a:ext cx="11669003" cy="54923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 </a:t>
            </a:r>
            <a:r>
              <a:rPr lang="en-US" sz="4000" dirty="0"/>
              <a:t>The city of Corinth</a:t>
            </a:r>
          </a:p>
          <a:p>
            <a:pPr>
              <a:spcBef>
                <a:spcPts val="0"/>
              </a:spcBef>
            </a:pPr>
            <a:r>
              <a:rPr lang="en-US" sz="4000" dirty="0"/>
              <a:t> The church at Corinth (Acts 18:1-18)</a:t>
            </a:r>
          </a:p>
          <a:p>
            <a:pPr marL="682625" lvl="1" indent="-225425"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D9848AE-7083-4A10-8E7D-B644F4CBB846}"/>
              </a:ext>
            </a:extLst>
          </p:cNvPr>
          <p:cNvSpPr txBox="1"/>
          <p:nvPr/>
        </p:nvSpPr>
        <p:spPr>
          <a:xfrm>
            <a:off x="992372" y="2628171"/>
            <a:ext cx="105226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i="1" dirty="0"/>
              <a:t>Paul left Athens and went to Corinth. </a:t>
            </a:r>
            <a:r>
              <a:rPr lang="en-US" sz="3200" i="1" baseline="30000" dirty="0"/>
              <a:t>2</a:t>
            </a:r>
            <a:r>
              <a:rPr lang="en-US" sz="3200" i="1" dirty="0"/>
              <a:t>And he found a Jew named Aquila, a native of Pontus, recently come from Italy with his wife Priscilla, because Claudius had commanded all the Jews to leave Rome.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6B1CBBB-12EA-400D-B123-D1F94FD3EBEF}"/>
              </a:ext>
            </a:extLst>
          </p:cNvPr>
          <p:cNvSpPr/>
          <p:nvPr/>
        </p:nvSpPr>
        <p:spPr>
          <a:xfrm>
            <a:off x="5944640" y="4366287"/>
            <a:ext cx="4175999" cy="64797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Claudius reigned 41-54 AD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45882E38-7FD8-4C74-B7FD-923993AD30F8}"/>
              </a:ext>
            </a:extLst>
          </p:cNvPr>
          <p:cNvCxnSpPr>
            <a:cxnSpLocks/>
          </p:cNvCxnSpPr>
          <p:nvPr/>
        </p:nvCxnSpPr>
        <p:spPr>
          <a:xfrm>
            <a:off x="5187117" y="4084686"/>
            <a:ext cx="757523" cy="6479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1660A20-A474-4A6C-A9A4-6B42208118E0}"/>
              </a:ext>
            </a:extLst>
          </p:cNvPr>
          <p:cNvSpPr txBox="1"/>
          <p:nvPr/>
        </p:nvSpPr>
        <p:spPr>
          <a:xfrm>
            <a:off x="1392958" y="4745958"/>
            <a:ext cx="99781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/>
              <a:t>Since the Jews constantly made disturbances at the instigation of </a:t>
            </a:r>
            <a:r>
              <a:rPr lang="en-US" sz="3200" i="1" dirty="0" err="1"/>
              <a:t>Chrestus</a:t>
            </a:r>
            <a:r>
              <a:rPr lang="en-US" sz="3200" i="1" dirty="0"/>
              <a:t>, he </a:t>
            </a:r>
            <a:r>
              <a:rPr lang="en-US" sz="3200" dirty="0"/>
              <a:t>[the Emperor Claudius] </a:t>
            </a:r>
            <a:r>
              <a:rPr lang="en-US" sz="3200" i="1" dirty="0"/>
              <a:t>expelled them from Rome.                          </a:t>
            </a:r>
            <a:r>
              <a:rPr lang="en-US" sz="2800" dirty="0"/>
              <a:t>The Life of Claudius, 25 Suetonius</a:t>
            </a:r>
          </a:p>
        </p:txBody>
      </p:sp>
    </p:spTree>
    <p:extLst>
      <p:ext uri="{BB962C8B-B14F-4D97-AF65-F5344CB8AC3E}">
        <p14:creationId xmlns:p14="http://schemas.microsoft.com/office/powerpoint/2010/main" val="1666554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C30EC9-1D31-4CA4-ACF5-D592323F6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631" y="340223"/>
            <a:ext cx="11798135" cy="978438"/>
          </a:xfrm>
        </p:spPr>
        <p:txBody>
          <a:bodyPr/>
          <a:lstStyle/>
          <a:p>
            <a:r>
              <a:rPr lang="en-US" cap="none" dirty="0">
                <a:latin typeface="+mn-lt"/>
              </a:rPr>
              <a:t>…first, little bit about Corinth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F487F6-AD94-4C81-A425-9B95AC3F0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498" y="1025445"/>
            <a:ext cx="11669003" cy="54923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 </a:t>
            </a:r>
            <a:r>
              <a:rPr lang="en-US" sz="4000" dirty="0"/>
              <a:t>The city of Corinth</a:t>
            </a:r>
          </a:p>
          <a:p>
            <a:pPr>
              <a:spcBef>
                <a:spcPts val="0"/>
              </a:spcBef>
            </a:pPr>
            <a:r>
              <a:rPr lang="en-US" sz="4000" dirty="0"/>
              <a:t> The church at Corinth (Acts 18:1-18)</a:t>
            </a:r>
          </a:p>
          <a:p>
            <a:pPr marL="682625" lvl="1" indent="-225425"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D9848AE-7083-4A10-8E7D-B644F4CBB846}"/>
              </a:ext>
            </a:extLst>
          </p:cNvPr>
          <p:cNvSpPr txBox="1"/>
          <p:nvPr/>
        </p:nvSpPr>
        <p:spPr>
          <a:xfrm>
            <a:off x="891612" y="2540057"/>
            <a:ext cx="105226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i="1" baseline="30000" dirty="0"/>
              <a:t>11 </a:t>
            </a:r>
            <a:r>
              <a:rPr lang="en-US" sz="3200" i="1" dirty="0"/>
              <a:t>And Paul stayed a year and six months, teaching the word of God among them. </a:t>
            </a:r>
            <a:r>
              <a:rPr lang="en-US" sz="3200" i="1" baseline="30000" dirty="0"/>
              <a:t>12 </a:t>
            </a:r>
            <a:r>
              <a:rPr lang="en-US" sz="3200" i="1" dirty="0"/>
              <a:t>But when Gallio was proconsul of Achaia, the Jews made a united attack on Paul and brought him before the tribunal, </a:t>
            </a:r>
            <a:r>
              <a:rPr lang="en-US" sz="3200" i="1" baseline="30000" dirty="0"/>
              <a:t>13</a:t>
            </a:r>
            <a:r>
              <a:rPr lang="en-US" sz="3200" i="1" dirty="0"/>
              <a:t> saying, “This man is persuading people to worship God contrary to the law.”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6B1CBBB-12EA-400D-B123-D1F94FD3EBEF}"/>
              </a:ext>
            </a:extLst>
          </p:cNvPr>
          <p:cNvSpPr/>
          <p:nvPr/>
        </p:nvSpPr>
        <p:spPr>
          <a:xfrm>
            <a:off x="1336408" y="5186272"/>
            <a:ext cx="6265872" cy="11871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Gallio served May 52 to May 53</a:t>
            </a:r>
          </a:p>
        </p:txBody>
      </p:sp>
    </p:spTree>
    <p:extLst>
      <p:ext uri="{BB962C8B-B14F-4D97-AF65-F5344CB8AC3E}">
        <p14:creationId xmlns:p14="http://schemas.microsoft.com/office/powerpoint/2010/main" val="262192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C30EC9-1D31-4CA4-ACF5-D592323F6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631" y="340223"/>
            <a:ext cx="11798135" cy="978438"/>
          </a:xfrm>
        </p:spPr>
        <p:txBody>
          <a:bodyPr/>
          <a:lstStyle/>
          <a:p>
            <a:r>
              <a:rPr lang="en-US" cap="none" dirty="0">
                <a:latin typeface="+mn-lt"/>
              </a:rPr>
              <a:t>…first, little bit about Corinth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F487F6-AD94-4C81-A425-9B95AC3F0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498" y="1025445"/>
            <a:ext cx="11669003" cy="54923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 </a:t>
            </a:r>
            <a:r>
              <a:rPr lang="en-US" sz="4000" dirty="0"/>
              <a:t>The city of Corinth</a:t>
            </a:r>
          </a:p>
          <a:p>
            <a:pPr>
              <a:spcBef>
                <a:spcPts val="0"/>
              </a:spcBef>
            </a:pPr>
            <a:r>
              <a:rPr lang="en-US" sz="4000" dirty="0"/>
              <a:t> The church at Corinth (Acts 18:1-18)</a:t>
            </a:r>
          </a:p>
          <a:p>
            <a:pPr marL="682625" lvl="1" indent="-225425"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D9848AE-7083-4A10-8E7D-B644F4CBB846}"/>
              </a:ext>
            </a:extLst>
          </p:cNvPr>
          <p:cNvSpPr txBox="1"/>
          <p:nvPr/>
        </p:nvSpPr>
        <p:spPr>
          <a:xfrm>
            <a:off x="891612" y="2540057"/>
            <a:ext cx="105226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i="1" baseline="30000" dirty="0"/>
              <a:t>11 </a:t>
            </a:r>
            <a:r>
              <a:rPr lang="en-US" sz="3200" i="1" dirty="0"/>
              <a:t>And Paul stayed a year and six months, teaching the word of God among them. </a:t>
            </a:r>
            <a:r>
              <a:rPr lang="en-US" sz="3200" i="1" baseline="30000" dirty="0"/>
              <a:t>12 </a:t>
            </a:r>
            <a:r>
              <a:rPr lang="en-US" sz="3200" i="1" dirty="0"/>
              <a:t>But when Gallio was proconsul of Achaia, the Jews made a united attack on Paul and brought him before the tribunal, </a:t>
            </a:r>
            <a:r>
              <a:rPr lang="en-US" sz="3200" i="1" baseline="30000" dirty="0"/>
              <a:t>13</a:t>
            </a:r>
            <a:r>
              <a:rPr lang="en-US" sz="3200" i="1" dirty="0"/>
              <a:t> saying, “This man is persuading people to worship God contrary to the law.”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6B1CBBB-12EA-400D-B123-D1F94FD3EBEF}"/>
              </a:ext>
            </a:extLst>
          </p:cNvPr>
          <p:cNvSpPr/>
          <p:nvPr/>
        </p:nvSpPr>
        <p:spPr>
          <a:xfrm>
            <a:off x="1357672" y="5186272"/>
            <a:ext cx="8052142" cy="133150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Gallio served 52 –53 CE</a:t>
            </a:r>
          </a:p>
          <a:p>
            <a:r>
              <a:rPr lang="en-US" sz="2800" dirty="0"/>
              <a:t>It’s likely then, that Paul was in Corinth ~51-52 CE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44104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C30EC9-1D31-4CA4-ACF5-D592323F6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631" y="340223"/>
            <a:ext cx="11798135" cy="978438"/>
          </a:xfrm>
        </p:spPr>
        <p:txBody>
          <a:bodyPr/>
          <a:lstStyle/>
          <a:p>
            <a:r>
              <a:rPr lang="en-US" cap="none" dirty="0">
                <a:latin typeface="+mn-lt"/>
              </a:rPr>
              <a:t>…first, little bit about Corinth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F487F6-AD94-4C81-A425-9B95AC3F0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498" y="1025445"/>
            <a:ext cx="11669003" cy="54923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 </a:t>
            </a:r>
            <a:r>
              <a:rPr lang="en-US" sz="4000" dirty="0"/>
              <a:t>The city of Corinth</a:t>
            </a:r>
          </a:p>
          <a:p>
            <a:pPr>
              <a:spcBef>
                <a:spcPts val="0"/>
              </a:spcBef>
            </a:pPr>
            <a:r>
              <a:rPr lang="en-US" sz="4000" dirty="0"/>
              <a:t> The church at Corinth (Acts 18:1-18)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 Established ~51-52 CE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 After Paul left, he sent a letter to them (lost to us)</a:t>
            </a:r>
          </a:p>
          <a:p>
            <a:pPr marL="1147763" lvl="2" indent="-233363">
              <a:spcBef>
                <a:spcPts val="0"/>
              </a:spcBef>
              <a:buNone/>
            </a:pPr>
            <a:r>
              <a:rPr lang="en-US" sz="2800" dirty="0"/>
              <a:t>1 Corinthians 5:9 “</a:t>
            </a:r>
            <a:r>
              <a:rPr lang="en-US" sz="2800" i="1" dirty="0"/>
              <a:t>I wrote to you in my letter not to associate with sexually immoral …</a:t>
            </a:r>
            <a:r>
              <a:rPr lang="en-US" sz="2800" dirty="0"/>
              <a:t>” referring to the lost letter.</a:t>
            </a:r>
          </a:p>
          <a:p>
            <a:pPr marL="1147763" lvl="2" indent="-233363">
              <a:spcBef>
                <a:spcPts val="0"/>
              </a:spcBef>
              <a:buNone/>
            </a:pPr>
            <a:r>
              <a:rPr lang="en-US" sz="2800" dirty="0"/>
              <a:t>Apparently they wrote back because 1 Corinthians 7:1 </a:t>
            </a:r>
            <a:r>
              <a:rPr lang="en-US" sz="2800" i="1" dirty="0"/>
              <a:t>Now concerning the matters about which you wrote…</a:t>
            </a:r>
          </a:p>
          <a:p>
            <a:pPr marL="862013" lvl="2" indent="-457200">
              <a:spcBef>
                <a:spcPts val="0"/>
              </a:spcBef>
            </a:pPr>
            <a:r>
              <a:rPr lang="en-US" dirty="0"/>
              <a:t>1 Corinthians is the letter he wrote back ~54-55 CE</a:t>
            </a:r>
          </a:p>
          <a:p>
            <a:pPr marL="682625" lvl="1" indent="-225425"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95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C30EC9-1D31-4CA4-ACF5-D592323F6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498" y="191387"/>
            <a:ext cx="11798135" cy="978438"/>
          </a:xfrm>
        </p:spPr>
        <p:txBody>
          <a:bodyPr/>
          <a:lstStyle/>
          <a:p>
            <a:r>
              <a:rPr lang="en-US" cap="none" dirty="0">
                <a:latin typeface="+mn-lt"/>
              </a:rPr>
              <a:t>…first, little bit about Corinth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F487F6-AD94-4C81-A425-9B95AC3F0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498" y="1025444"/>
            <a:ext cx="11669003" cy="583255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3600"/>
              </a:lnSpc>
              <a:spcBef>
                <a:spcPts val="0"/>
              </a:spcBef>
            </a:pPr>
            <a:r>
              <a:rPr lang="en-US" sz="14400" dirty="0"/>
              <a:t> </a:t>
            </a:r>
            <a:r>
              <a:rPr lang="en-US" sz="16000" dirty="0"/>
              <a:t>The city of Corinth</a:t>
            </a:r>
          </a:p>
          <a:p>
            <a:pPr>
              <a:lnSpc>
                <a:spcPts val="3600"/>
              </a:lnSpc>
              <a:spcBef>
                <a:spcPts val="0"/>
              </a:spcBef>
            </a:pPr>
            <a:r>
              <a:rPr lang="en-US" sz="16000" dirty="0"/>
              <a:t> The church at Corinth (Acts 18:1-18)</a:t>
            </a:r>
          </a:p>
          <a:p>
            <a:pPr lvl="1">
              <a:lnSpc>
                <a:spcPts val="3600"/>
              </a:lnSpc>
              <a:spcBef>
                <a:spcPts val="0"/>
              </a:spcBef>
            </a:pPr>
            <a:r>
              <a:rPr lang="en-US" sz="14400" dirty="0"/>
              <a:t> </a:t>
            </a:r>
            <a:r>
              <a:rPr lang="en-US" sz="12800" dirty="0"/>
              <a:t>Established ~51-52 CE</a:t>
            </a:r>
          </a:p>
          <a:p>
            <a:pPr marL="862013" lvl="2" indent="-457200">
              <a:lnSpc>
                <a:spcPts val="3600"/>
              </a:lnSpc>
              <a:spcBef>
                <a:spcPts val="0"/>
              </a:spcBef>
            </a:pPr>
            <a:r>
              <a:rPr lang="en-US" sz="12800" dirty="0"/>
              <a:t>He wrote to them to clear up confusion ~54-55 CE</a:t>
            </a:r>
          </a:p>
          <a:p>
            <a:pPr marL="862013" lvl="2" indent="-457200">
              <a:lnSpc>
                <a:spcPts val="3600"/>
              </a:lnSpc>
              <a:spcBef>
                <a:spcPts val="0"/>
              </a:spcBef>
            </a:pPr>
            <a:r>
              <a:rPr lang="en-US" sz="12800" dirty="0"/>
              <a:t>The wheels seemed to be coming off this church.</a:t>
            </a:r>
          </a:p>
          <a:p>
            <a:pPr marL="1489075" lvl="4" indent="-339725">
              <a:lnSpc>
                <a:spcPts val="3600"/>
              </a:lnSpc>
              <a:spcBef>
                <a:spcPts val="0"/>
              </a:spcBef>
            </a:pPr>
            <a:r>
              <a:rPr lang="en-US" sz="12800" dirty="0"/>
              <a:t>relational alienation (</a:t>
            </a:r>
            <a:r>
              <a:rPr lang="en-US" sz="12800" dirty="0" err="1"/>
              <a:t>chs</a:t>
            </a:r>
            <a:r>
              <a:rPr lang="en-US" sz="12800" dirty="0"/>
              <a:t>. 1, 3, 4, 6, 13)</a:t>
            </a:r>
          </a:p>
          <a:p>
            <a:pPr marL="1489075" lvl="4" indent="-339725">
              <a:lnSpc>
                <a:spcPts val="3600"/>
              </a:lnSpc>
              <a:spcBef>
                <a:spcPts val="0"/>
              </a:spcBef>
            </a:pPr>
            <a:r>
              <a:rPr lang="en-US" sz="12800" dirty="0"/>
              <a:t>social stratification &amp; materialism (</a:t>
            </a:r>
            <a:r>
              <a:rPr lang="en-US" sz="12800" dirty="0" err="1"/>
              <a:t>chs</a:t>
            </a:r>
            <a:r>
              <a:rPr lang="en-US" sz="12800" dirty="0"/>
              <a:t>. 11, 16)</a:t>
            </a:r>
          </a:p>
          <a:p>
            <a:pPr marL="1489075" lvl="4" indent="-339725">
              <a:lnSpc>
                <a:spcPts val="3600"/>
              </a:lnSpc>
              <a:spcBef>
                <a:spcPts val="0"/>
              </a:spcBef>
            </a:pPr>
            <a:r>
              <a:rPr lang="en-US" sz="12800" dirty="0"/>
              <a:t>sexual immorality   (</a:t>
            </a:r>
            <a:r>
              <a:rPr lang="en-US" sz="12800" dirty="0" err="1"/>
              <a:t>chs</a:t>
            </a:r>
            <a:r>
              <a:rPr lang="en-US" sz="12800" dirty="0"/>
              <a:t>. 5-6)</a:t>
            </a:r>
          </a:p>
          <a:p>
            <a:pPr marL="1489075" lvl="4" indent="-339725">
              <a:lnSpc>
                <a:spcPts val="3600"/>
              </a:lnSpc>
              <a:spcBef>
                <a:spcPts val="0"/>
              </a:spcBef>
            </a:pPr>
            <a:r>
              <a:rPr lang="en-US" sz="12800" dirty="0"/>
              <a:t>marriage problems (ch.7)</a:t>
            </a:r>
          </a:p>
          <a:p>
            <a:pPr marL="1489075" lvl="4" indent="-339725">
              <a:lnSpc>
                <a:spcPts val="3600"/>
              </a:lnSpc>
              <a:spcBef>
                <a:spcPts val="0"/>
              </a:spcBef>
            </a:pPr>
            <a:r>
              <a:rPr lang="en-US" sz="12800" dirty="0"/>
              <a:t>substance abuse  (</a:t>
            </a:r>
            <a:r>
              <a:rPr lang="en-US" sz="12800" dirty="0" err="1"/>
              <a:t>ch.</a:t>
            </a:r>
            <a:r>
              <a:rPr lang="en-US" sz="12800" dirty="0"/>
              <a:t> 11)</a:t>
            </a:r>
          </a:p>
          <a:p>
            <a:pPr marL="1489075" lvl="4" indent="-339725">
              <a:lnSpc>
                <a:spcPts val="3600"/>
              </a:lnSpc>
              <a:spcBef>
                <a:spcPts val="0"/>
              </a:spcBef>
            </a:pPr>
            <a:r>
              <a:rPr lang="en-US" sz="12800" dirty="0"/>
              <a:t>false ‘spirituality’  (</a:t>
            </a:r>
            <a:r>
              <a:rPr lang="en-US" sz="12800" dirty="0" err="1"/>
              <a:t>chs</a:t>
            </a:r>
            <a:r>
              <a:rPr lang="en-US" sz="12800" dirty="0"/>
              <a:t>. 8-10, 15)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3BADE56-3731-46FA-8DA6-5D2D41236544}"/>
              </a:ext>
            </a:extLst>
          </p:cNvPr>
          <p:cNvSpPr txBox="1"/>
          <p:nvPr/>
        </p:nvSpPr>
        <p:spPr>
          <a:xfrm>
            <a:off x="7652084" y="4331368"/>
            <a:ext cx="40426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</a:rPr>
              <a:t>How would you like to be in this church?</a:t>
            </a:r>
          </a:p>
        </p:txBody>
      </p:sp>
    </p:spTree>
    <p:extLst>
      <p:ext uri="{BB962C8B-B14F-4D97-AF65-F5344CB8AC3E}">
        <p14:creationId xmlns:p14="http://schemas.microsoft.com/office/powerpoint/2010/main" val="339314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C30EC9-1D31-4CA4-ACF5-D592323F6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631" y="340223"/>
            <a:ext cx="11798135" cy="978438"/>
          </a:xfrm>
        </p:spPr>
        <p:txBody>
          <a:bodyPr/>
          <a:lstStyle/>
          <a:p>
            <a:r>
              <a:rPr lang="en-US" cap="none" dirty="0">
                <a:latin typeface="+mn-lt"/>
              </a:rPr>
              <a:t>…first, little bit about Corinth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F487F6-AD94-4C81-A425-9B95AC3F0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498" y="1025444"/>
            <a:ext cx="11669003" cy="564116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 The city of Corinth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 The church at Corinth (Acts 18:1-18)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 </a:t>
            </a:r>
            <a:r>
              <a:rPr lang="en-US" dirty="0"/>
              <a:t>Established ~51-52 CE</a:t>
            </a:r>
          </a:p>
          <a:p>
            <a:pPr marL="862013" lvl="2" indent="-45720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He wrote to them to clear up confusion ~54-55 CE</a:t>
            </a:r>
          </a:p>
          <a:p>
            <a:pPr marL="862013" lvl="2" indent="-45720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The wheels seemed to be coming off this church.</a:t>
            </a:r>
          </a:p>
          <a:p>
            <a:pPr marL="404813" lvl="2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600" dirty="0"/>
          </a:p>
          <a:p>
            <a:pPr marL="404813" lvl="4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rgbClr val="FFFF00"/>
                </a:solidFill>
              </a:rPr>
              <a:t>How would you even get started with them?</a:t>
            </a:r>
          </a:p>
        </p:txBody>
      </p:sp>
    </p:spTree>
    <p:extLst>
      <p:ext uri="{BB962C8B-B14F-4D97-AF65-F5344CB8AC3E}">
        <p14:creationId xmlns:p14="http://schemas.microsoft.com/office/powerpoint/2010/main" val="149999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well-Theme">
  <a:themeElements>
    <a:clrScheme name="Dwell">
      <a:dk1>
        <a:sysClr val="windowText" lastClr="000000"/>
      </a:dk1>
      <a:lt1>
        <a:sysClr val="window" lastClr="FFFFFF"/>
      </a:lt1>
      <a:dk2>
        <a:srgbClr val="03272D"/>
      </a:dk2>
      <a:lt2>
        <a:srgbClr val="FFFFFF"/>
      </a:lt2>
      <a:accent1>
        <a:srgbClr val="72DB2B"/>
      </a:accent1>
      <a:accent2>
        <a:srgbClr val="07841B"/>
      </a:accent2>
      <a:accent3>
        <a:srgbClr val="515E61"/>
      </a:accent3>
      <a:accent4>
        <a:srgbClr val="FFFFFF"/>
      </a:accent4>
      <a:accent5>
        <a:srgbClr val="72DB2B"/>
      </a:accent5>
      <a:accent6>
        <a:srgbClr val="07841B"/>
      </a:accent6>
      <a:hlink>
        <a:srgbClr val="72DB2B"/>
      </a:hlink>
      <a:folHlink>
        <a:srgbClr val="07841B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ADF8B05-EAE8-4921-A314-FA6A15E56CEC}" vid="{0530C1E6-F8D8-4B61-A478-76B233D9ABC6}"/>
    </a:ext>
  </a:extLst>
</a:theme>
</file>

<file path=ppt/theme/theme2.xml><?xml version="1.0" encoding="utf-8"?>
<a:theme xmlns:a="http://schemas.openxmlformats.org/drawingml/2006/main" name="Dwell-Light-Theme">
  <a:themeElements>
    <a:clrScheme name="Dwell">
      <a:dk1>
        <a:sysClr val="windowText" lastClr="000000"/>
      </a:dk1>
      <a:lt1>
        <a:sysClr val="window" lastClr="FFFFFF"/>
      </a:lt1>
      <a:dk2>
        <a:srgbClr val="03272D"/>
      </a:dk2>
      <a:lt2>
        <a:srgbClr val="FFFFFF"/>
      </a:lt2>
      <a:accent1>
        <a:srgbClr val="72DB2B"/>
      </a:accent1>
      <a:accent2>
        <a:srgbClr val="07841B"/>
      </a:accent2>
      <a:accent3>
        <a:srgbClr val="515E61"/>
      </a:accent3>
      <a:accent4>
        <a:srgbClr val="FFFFFF"/>
      </a:accent4>
      <a:accent5>
        <a:srgbClr val="72DB2B"/>
      </a:accent5>
      <a:accent6>
        <a:srgbClr val="07841B"/>
      </a:accent6>
      <a:hlink>
        <a:srgbClr val="72DB2B"/>
      </a:hlink>
      <a:folHlink>
        <a:srgbClr val="07841B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ADF8B05-EAE8-4921-A314-FA6A15E56CEC}" vid="{586AD5A8-CAD1-4A83-A9F4-732EBC0F50B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dwell</Template>
  <TotalTime>0</TotalTime>
  <Words>2320</Words>
  <Application>Microsoft Office PowerPoint</Application>
  <PresentationFormat>Widescreen</PresentationFormat>
  <Paragraphs>170</Paragraphs>
  <Slides>30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Lao UI</vt:lpstr>
      <vt:lpstr>Trebuchet MS</vt:lpstr>
      <vt:lpstr>Tw Cen MT</vt:lpstr>
      <vt:lpstr>Dwell-Theme</vt:lpstr>
      <vt:lpstr>Dwell-Light-Theme</vt:lpstr>
      <vt:lpstr>1 Corinthians</vt:lpstr>
      <vt:lpstr>…first, little bit about Corinth</vt:lpstr>
      <vt:lpstr>…first, little bit about Corinth</vt:lpstr>
      <vt:lpstr>…first, little bit about Corinth</vt:lpstr>
      <vt:lpstr>…first, little bit about Corinth</vt:lpstr>
      <vt:lpstr>…first, little bit about Corinth</vt:lpstr>
      <vt:lpstr>…first, little bit about Corinth</vt:lpstr>
      <vt:lpstr>…first, little bit about Corinth</vt:lpstr>
      <vt:lpstr>…first, little bit about Corinth</vt:lpstr>
      <vt:lpstr>PowerPoint Presentation</vt:lpstr>
      <vt:lpstr>We are his and he is ours</vt:lpstr>
      <vt:lpstr>PowerPoint Presentation</vt:lpstr>
      <vt:lpstr>We are his and he is ours</vt:lpstr>
      <vt:lpstr>PowerPoint Presentation</vt:lpstr>
      <vt:lpstr>We are his and he is ours</vt:lpstr>
      <vt:lpstr>We are his and he is ours</vt:lpstr>
      <vt:lpstr>PowerPoint Presentation</vt:lpstr>
      <vt:lpstr>PowerPoint Presentation</vt:lpstr>
      <vt:lpstr>We are his and he is ours</vt:lpstr>
      <vt:lpstr>We are his and he is ours</vt:lpstr>
      <vt:lpstr>PowerPoint Presentation</vt:lpstr>
      <vt:lpstr>We are his and he is ours</vt:lpstr>
      <vt:lpstr>PowerPoint Presentation</vt:lpstr>
      <vt:lpstr>We are his and he is ours</vt:lpstr>
      <vt:lpstr>PowerPoint Presentation</vt:lpstr>
      <vt:lpstr>We are his and he is ours</vt:lpstr>
      <vt:lpstr>PowerPoint Presentation</vt:lpstr>
      <vt:lpstr>We are his and he is ours</vt:lpstr>
      <vt:lpstr>We are his and he is ours</vt:lpstr>
      <vt:lpstr>We are his and he is ours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2024-01-22T20:28:01Z</dcterms:created>
  <dcterms:modified xsi:type="dcterms:W3CDTF">2024-01-22T20:28:11Z</dcterms:modified>
</cp:coreProperties>
</file>