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9" r:id="rId2"/>
    <p:sldId id="270" r:id="rId3"/>
    <p:sldId id="256" r:id="rId4"/>
    <p:sldId id="272" r:id="rId5"/>
    <p:sldId id="273" r:id="rId6"/>
    <p:sldId id="279" r:id="rId7"/>
    <p:sldId id="261" r:id="rId8"/>
    <p:sldId id="278" r:id="rId9"/>
    <p:sldId id="262" r:id="rId10"/>
    <p:sldId id="277" r:id="rId11"/>
    <p:sldId id="267" r:id="rId12"/>
    <p:sldId id="280" r:id="rId13"/>
    <p:sldId id="281" r:id="rId14"/>
    <p:sldId id="258" r:id="rId15"/>
    <p:sldId id="282" r:id="rId16"/>
    <p:sldId id="283" r:id="rId17"/>
    <p:sldId id="284" r:id="rId18"/>
    <p:sldId id="285" r:id="rId19"/>
    <p:sldId id="286" r:id="rId20"/>
    <p:sldId id="287" r:id="rId21"/>
    <p:sldId id="288" r:id="rId22"/>
    <p:sldId id="289" r:id="rId23"/>
    <p:sldId id="274" r:id="rId24"/>
    <p:sldId id="290" r:id="rId25"/>
    <p:sldId id="292" r:id="rId26"/>
    <p:sldId id="291" r:id="rId27"/>
    <p:sldId id="294" r:id="rId28"/>
    <p:sldId id="268" r:id="rId29"/>
    <p:sldId id="2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197B1D-876D-4900-A1B5-B6E687F2481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12B0E-43B7-4588-A7E2-ED794E54C293}" type="slidenum">
              <a:rPr lang="en-US" smtClean="0"/>
              <a:t>‹#›</a:t>
            </a:fld>
            <a:endParaRPr lang="en-US"/>
          </a:p>
        </p:txBody>
      </p:sp>
    </p:spTree>
    <p:extLst>
      <p:ext uri="{BB962C8B-B14F-4D97-AF65-F5344CB8AC3E}">
        <p14:creationId xmlns:p14="http://schemas.microsoft.com/office/powerpoint/2010/main" val="111496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97B1D-876D-4900-A1B5-B6E687F24819}"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12B0E-43B7-4588-A7E2-ED794E54C293}" type="slidenum">
              <a:rPr lang="en-US" smtClean="0"/>
              <a:t>‹#›</a:t>
            </a:fld>
            <a:endParaRPr lang="en-US"/>
          </a:p>
        </p:txBody>
      </p:sp>
    </p:spTree>
    <p:extLst>
      <p:ext uri="{BB962C8B-B14F-4D97-AF65-F5344CB8AC3E}">
        <p14:creationId xmlns:p14="http://schemas.microsoft.com/office/powerpoint/2010/main" val="65457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197B1D-876D-4900-A1B5-B6E687F2481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12B0E-43B7-4588-A7E2-ED794E54C293}" type="slidenum">
              <a:rPr lang="en-US" smtClean="0"/>
              <a:t>‹#›</a:t>
            </a:fld>
            <a:endParaRPr lang="en-US"/>
          </a:p>
        </p:txBody>
      </p:sp>
    </p:spTree>
    <p:extLst>
      <p:ext uri="{BB962C8B-B14F-4D97-AF65-F5344CB8AC3E}">
        <p14:creationId xmlns:p14="http://schemas.microsoft.com/office/powerpoint/2010/main" val="328725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197B1D-876D-4900-A1B5-B6E687F2481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12B0E-43B7-4588-A7E2-ED794E54C29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8278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197B1D-876D-4900-A1B5-B6E687F2481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12B0E-43B7-4588-A7E2-ED794E54C293}" type="slidenum">
              <a:rPr lang="en-US" smtClean="0"/>
              <a:t>‹#›</a:t>
            </a:fld>
            <a:endParaRPr lang="en-US"/>
          </a:p>
        </p:txBody>
      </p:sp>
    </p:spTree>
    <p:extLst>
      <p:ext uri="{BB962C8B-B14F-4D97-AF65-F5344CB8AC3E}">
        <p14:creationId xmlns:p14="http://schemas.microsoft.com/office/powerpoint/2010/main" val="232281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197B1D-876D-4900-A1B5-B6E687F24819}" type="datetimeFigureOut">
              <a:rPr lang="en-US" smtClean="0"/>
              <a:t>11/2/2018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12B0E-43B7-4588-A7E2-ED794E54C293}" type="slidenum">
              <a:rPr lang="en-US" smtClean="0"/>
              <a:t>‹#›</a:t>
            </a:fld>
            <a:endParaRPr lang="en-US"/>
          </a:p>
        </p:txBody>
      </p:sp>
    </p:spTree>
    <p:extLst>
      <p:ext uri="{BB962C8B-B14F-4D97-AF65-F5344CB8AC3E}">
        <p14:creationId xmlns:p14="http://schemas.microsoft.com/office/powerpoint/2010/main" val="2376863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8197B1D-876D-4900-A1B5-B6E687F24819}" type="datetimeFigureOut">
              <a:rPr lang="en-US" smtClean="0"/>
              <a:t>11/2/2018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12B0E-43B7-4588-A7E2-ED794E54C293}" type="slidenum">
              <a:rPr lang="en-US" smtClean="0"/>
              <a:t>‹#›</a:t>
            </a:fld>
            <a:endParaRPr lang="en-US"/>
          </a:p>
        </p:txBody>
      </p:sp>
    </p:spTree>
    <p:extLst>
      <p:ext uri="{BB962C8B-B14F-4D97-AF65-F5344CB8AC3E}">
        <p14:creationId xmlns:p14="http://schemas.microsoft.com/office/powerpoint/2010/main" val="876231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197B1D-876D-4900-A1B5-B6E687F2481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12B0E-43B7-4588-A7E2-ED794E54C293}" type="slidenum">
              <a:rPr lang="en-US" smtClean="0"/>
              <a:t>‹#›</a:t>
            </a:fld>
            <a:endParaRPr lang="en-US"/>
          </a:p>
        </p:txBody>
      </p:sp>
    </p:spTree>
    <p:extLst>
      <p:ext uri="{BB962C8B-B14F-4D97-AF65-F5344CB8AC3E}">
        <p14:creationId xmlns:p14="http://schemas.microsoft.com/office/powerpoint/2010/main" val="3586908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197B1D-876D-4900-A1B5-B6E687F2481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12B0E-43B7-4588-A7E2-ED794E54C293}" type="slidenum">
              <a:rPr lang="en-US" smtClean="0"/>
              <a:t>‹#›</a:t>
            </a:fld>
            <a:endParaRPr lang="en-US"/>
          </a:p>
        </p:txBody>
      </p:sp>
    </p:spTree>
    <p:extLst>
      <p:ext uri="{BB962C8B-B14F-4D97-AF65-F5344CB8AC3E}">
        <p14:creationId xmlns:p14="http://schemas.microsoft.com/office/powerpoint/2010/main" val="50326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8197B1D-876D-4900-A1B5-B6E687F2481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12B0E-43B7-4588-A7E2-ED794E54C293}" type="slidenum">
              <a:rPr lang="en-US" smtClean="0"/>
              <a:t>‹#›</a:t>
            </a:fld>
            <a:endParaRPr lang="en-US"/>
          </a:p>
        </p:txBody>
      </p:sp>
    </p:spTree>
    <p:extLst>
      <p:ext uri="{BB962C8B-B14F-4D97-AF65-F5344CB8AC3E}">
        <p14:creationId xmlns:p14="http://schemas.microsoft.com/office/powerpoint/2010/main" val="342589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197B1D-876D-4900-A1B5-B6E687F24819}"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12B0E-43B7-4588-A7E2-ED794E54C293}" type="slidenum">
              <a:rPr lang="en-US" smtClean="0"/>
              <a:t>‹#›</a:t>
            </a:fld>
            <a:endParaRPr lang="en-US"/>
          </a:p>
        </p:txBody>
      </p:sp>
    </p:spTree>
    <p:extLst>
      <p:ext uri="{BB962C8B-B14F-4D97-AF65-F5344CB8AC3E}">
        <p14:creationId xmlns:p14="http://schemas.microsoft.com/office/powerpoint/2010/main" val="259328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197B1D-876D-4900-A1B5-B6E687F24819}"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12B0E-43B7-4588-A7E2-ED794E54C293}" type="slidenum">
              <a:rPr lang="en-US" smtClean="0"/>
              <a:t>‹#›</a:t>
            </a:fld>
            <a:endParaRPr lang="en-US"/>
          </a:p>
        </p:txBody>
      </p:sp>
    </p:spTree>
    <p:extLst>
      <p:ext uri="{BB962C8B-B14F-4D97-AF65-F5344CB8AC3E}">
        <p14:creationId xmlns:p14="http://schemas.microsoft.com/office/powerpoint/2010/main" val="287607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197B1D-876D-4900-A1B5-B6E687F24819}"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12B0E-43B7-4588-A7E2-ED794E54C293}" type="slidenum">
              <a:rPr lang="en-US" smtClean="0"/>
              <a:t>‹#›</a:t>
            </a:fld>
            <a:endParaRPr lang="en-US"/>
          </a:p>
        </p:txBody>
      </p:sp>
    </p:spTree>
    <p:extLst>
      <p:ext uri="{BB962C8B-B14F-4D97-AF65-F5344CB8AC3E}">
        <p14:creationId xmlns:p14="http://schemas.microsoft.com/office/powerpoint/2010/main" val="228898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8197B1D-876D-4900-A1B5-B6E687F24819}" type="datetimeFigureOut">
              <a:rPr lang="en-US" smtClean="0"/>
              <a:t>11/2/2018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2212B0E-43B7-4588-A7E2-ED794E54C293}" type="slidenum">
              <a:rPr lang="en-US" smtClean="0"/>
              <a:t>‹#›</a:t>
            </a:fld>
            <a:endParaRPr lang="en-US"/>
          </a:p>
        </p:txBody>
      </p:sp>
    </p:spTree>
    <p:extLst>
      <p:ext uri="{BB962C8B-B14F-4D97-AF65-F5344CB8AC3E}">
        <p14:creationId xmlns:p14="http://schemas.microsoft.com/office/powerpoint/2010/main" val="350606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8197B1D-876D-4900-A1B5-B6E687F24819}" type="datetimeFigureOut">
              <a:rPr lang="en-US" smtClean="0"/>
              <a:t>11/2/2018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2212B0E-43B7-4588-A7E2-ED794E54C293}" type="slidenum">
              <a:rPr lang="en-US" smtClean="0"/>
              <a:t>‹#›</a:t>
            </a:fld>
            <a:endParaRPr lang="en-US"/>
          </a:p>
        </p:txBody>
      </p:sp>
    </p:spTree>
    <p:extLst>
      <p:ext uri="{BB962C8B-B14F-4D97-AF65-F5344CB8AC3E}">
        <p14:creationId xmlns:p14="http://schemas.microsoft.com/office/powerpoint/2010/main" val="208789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8197B1D-876D-4900-A1B5-B6E687F24819}" type="datetimeFigureOut">
              <a:rPr lang="en-US" smtClean="0"/>
              <a:t>11/2/2018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2212B0E-43B7-4588-A7E2-ED794E54C293}" type="slidenum">
              <a:rPr lang="en-US" smtClean="0"/>
              <a:t>‹#›</a:t>
            </a:fld>
            <a:endParaRPr lang="en-US"/>
          </a:p>
        </p:txBody>
      </p:sp>
    </p:spTree>
    <p:extLst>
      <p:ext uri="{BB962C8B-B14F-4D97-AF65-F5344CB8AC3E}">
        <p14:creationId xmlns:p14="http://schemas.microsoft.com/office/powerpoint/2010/main" val="1080496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97B1D-876D-4900-A1B5-B6E687F24819}"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12B0E-43B7-4588-A7E2-ED794E54C293}" type="slidenum">
              <a:rPr lang="en-US" smtClean="0"/>
              <a:t>‹#›</a:t>
            </a:fld>
            <a:endParaRPr lang="en-US"/>
          </a:p>
        </p:txBody>
      </p:sp>
    </p:spTree>
    <p:extLst>
      <p:ext uri="{BB962C8B-B14F-4D97-AF65-F5344CB8AC3E}">
        <p14:creationId xmlns:p14="http://schemas.microsoft.com/office/powerpoint/2010/main" val="2627861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69000"/>
                <a:hueMod val="108000"/>
                <a:satMod val="164000"/>
                <a:lumMod val="74000"/>
              </a:schemeClr>
              <a:schemeClr val="bg2">
                <a:tint val="96000"/>
                <a:hueMod val="88000"/>
                <a:satMod val="140000"/>
                <a:lumMod val="132000"/>
              </a:schemeClr>
            </a:duotone>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8197B1D-876D-4900-A1B5-B6E687F24819}" type="datetimeFigureOut">
              <a:rPr lang="en-US" smtClean="0"/>
              <a:t>11/2/2018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2212B0E-43B7-4588-A7E2-ED794E54C293}" type="slidenum">
              <a:rPr lang="en-US" smtClean="0"/>
              <a:t>‹#›</a:t>
            </a:fld>
            <a:endParaRPr lang="en-US"/>
          </a:p>
        </p:txBody>
      </p:sp>
    </p:spTree>
    <p:extLst>
      <p:ext uri="{BB962C8B-B14F-4D97-AF65-F5344CB8AC3E}">
        <p14:creationId xmlns:p14="http://schemas.microsoft.com/office/powerpoint/2010/main" val="21357769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runkb@xenos.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hyperlink" Target="http://pediatrics.aappublications.org/content/138/6/e20161878" TargetMode="External"/><Relationship Id="rId2" Type="http://schemas.openxmlformats.org/officeDocument/2006/relationships/hyperlink" Target="http://pediatrics.aappublications.org/content/early/2016/11/10/peds.2016-187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hyperlink" Target="https://www.businessinsider.com/screen-time-limits-bill-gates-steve-jobs-red-flag-2017-10" TargetMode="External"/><Relationship Id="rId5" Type="http://schemas.openxmlformats.org/officeDocument/2006/relationships/image" Target="../media/image12.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611" y="1316318"/>
            <a:ext cx="9404723" cy="1400530"/>
          </a:xfrm>
        </p:spPr>
        <p:txBody>
          <a:bodyPr/>
          <a:lstStyle/>
          <a:p>
            <a:pPr algn="ctr"/>
            <a:r>
              <a:rPr lang="en-US" sz="6600" dirty="0" smtClean="0"/>
              <a:t>Parenting </a:t>
            </a:r>
            <a:br>
              <a:rPr lang="en-US" sz="6600" dirty="0" smtClean="0"/>
            </a:br>
            <a:r>
              <a:rPr lang="en-US" sz="6600" dirty="0" smtClean="0"/>
              <a:t>and </a:t>
            </a:r>
            <a:br>
              <a:rPr lang="en-US" sz="6600" dirty="0" smtClean="0"/>
            </a:br>
            <a:r>
              <a:rPr lang="en-US" sz="6600" dirty="0" smtClean="0"/>
              <a:t>Technology 	</a:t>
            </a:r>
            <a:endParaRPr lang="en-US" sz="6600" dirty="0"/>
          </a:p>
        </p:txBody>
      </p:sp>
      <p:sp>
        <p:nvSpPr>
          <p:cNvPr id="5" name="TextBox 4"/>
          <p:cNvSpPr txBox="1"/>
          <p:nvPr/>
        </p:nvSpPr>
        <p:spPr>
          <a:xfrm>
            <a:off x="7493000" y="5219700"/>
            <a:ext cx="3416300" cy="769441"/>
          </a:xfrm>
          <a:prstGeom prst="rect">
            <a:avLst/>
          </a:prstGeom>
          <a:noFill/>
        </p:spPr>
        <p:txBody>
          <a:bodyPr wrap="square" rtlCol="0">
            <a:spAutoFit/>
          </a:bodyPr>
          <a:lstStyle/>
          <a:p>
            <a:r>
              <a:rPr lang="en-US" sz="4400" dirty="0" smtClean="0">
                <a:solidFill>
                  <a:schemeClr val="tx2"/>
                </a:solidFill>
              </a:rPr>
              <a:t>XCF 2018</a:t>
            </a:r>
            <a:endParaRPr lang="en-US" sz="4400" dirty="0">
              <a:solidFill>
                <a:schemeClr val="tx2"/>
              </a:solidFill>
            </a:endParaRPr>
          </a:p>
        </p:txBody>
      </p:sp>
    </p:spTree>
    <p:extLst>
      <p:ext uri="{BB962C8B-B14F-4D97-AF65-F5344CB8AC3E}">
        <p14:creationId xmlns:p14="http://schemas.microsoft.com/office/powerpoint/2010/main" val="777344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Internal/External Locus of Control</a:t>
            </a:r>
            <a:endParaRPr lang="en-US" dirty="0"/>
          </a:p>
        </p:txBody>
      </p:sp>
      <p:sp>
        <p:nvSpPr>
          <p:cNvPr id="3" name="Content Placeholder 2"/>
          <p:cNvSpPr>
            <a:spLocks noGrp="1"/>
          </p:cNvSpPr>
          <p:nvPr>
            <p:ph idx="1"/>
          </p:nvPr>
        </p:nvSpPr>
        <p:spPr>
          <a:xfrm>
            <a:off x="508000" y="1358900"/>
            <a:ext cx="11239500" cy="5029200"/>
          </a:xfrm>
        </p:spPr>
        <p:txBody>
          <a:bodyPr>
            <a:noAutofit/>
          </a:bodyPr>
          <a:lstStyle/>
          <a:p>
            <a:r>
              <a:rPr lang="en-US" sz="2800" b="1" dirty="0" smtClean="0"/>
              <a:t>Intrinsic </a:t>
            </a:r>
            <a:r>
              <a:rPr lang="en-US" sz="2800" b="1" dirty="0"/>
              <a:t>goals: </a:t>
            </a:r>
            <a:r>
              <a:rPr lang="en-US" sz="2800" dirty="0"/>
              <a:t>developing competence at an activity that one enjoys, making friends, finding meaning in life, and pursuing a heartfelt religious path are </a:t>
            </a:r>
            <a:r>
              <a:rPr lang="en-US" sz="2800" dirty="0" smtClean="0"/>
              <a:t>examples. </a:t>
            </a:r>
            <a:endParaRPr lang="en-US" sz="2800" dirty="0"/>
          </a:p>
          <a:p>
            <a:r>
              <a:rPr lang="en-US" sz="2800" b="1" dirty="0"/>
              <a:t>Extrinsic goals: </a:t>
            </a:r>
            <a:r>
              <a:rPr lang="en-US" sz="2800" dirty="0"/>
              <a:t>getting high grades in school, making lots of money, achieving high status, and looking good to others are examples. </a:t>
            </a:r>
          </a:p>
          <a:p>
            <a:pPr lvl="1"/>
            <a:r>
              <a:rPr lang="en-US" sz="2400" dirty="0" smtClean="0"/>
              <a:t>Children have </a:t>
            </a:r>
            <a:r>
              <a:rPr lang="en-US" sz="2400" dirty="0"/>
              <a:t>less control over extrinsic goals (decreased happiness)</a:t>
            </a:r>
          </a:p>
          <a:p>
            <a:pPr lvl="1"/>
            <a:r>
              <a:rPr lang="en-US" sz="2400" dirty="0"/>
              <a:t>Increases social isolation (extrinsic goals are self-centered) </a:t>
            </a:r>
            <a:endParaRPr lang="en-US" sz="2400" dirty="0" smtClean="0"/>
          </a:p>
          <a:p>
            <a:r>
              <a:rPr lang="en-US" sz="2800" dirty="0" smtClean="0"/>
              <a:t>Greater sense that my life is controlled by “fate, circumstance, or other people” </a:t>
            </a:r>
          </a:p>
          <a:p>
            <a:pPr lvl="1"/>
            <a:r>
              <a:rPr lang="en-US" sz="2400" dirty="0" smtClean="0"/>
              <a:t>Not having an internal sense of control sets you up for anxiety</a:t>
            </a:r>
          </a:p>
        </p:txBody>
      </p:sp>
      <p:pic>
        <p:nvPicPr>
          <p:cNvPr id="11266" name="Picture 2" descr="Image result for Dr. Jean Twen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2000" y="1"/>
            <a:ext cx="2540000" cy="142956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873500" y="1358900"/>
            <a:ext cx="7404100" cy="1231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t>For children it’s free play.</a:t>
            </a:r>
          </a:p>
          <a:p>
            <a:r>
              <a:rPr lang="en-US" sz="2400" dirty="0" smtClean="0"/>
              <a:t>For adolescence it’s a spontaneous adventure. </a:t>
            </a:r>
          </a:p>
          <a:p>
            <a:r>
              <a:rPr lang="en-US" sz="2400" dirty="0" smtClean="0"/>
              <a:t>For teens it’s “just hanging out”.</a:t>
            </a:r>
          </a:p>
          <a:p>
            <a:endParaRPr lang="en-US" sz="2400" dirty="0"/>
          </a:p>
        </p:txBody>
      </p:sp>
    </p:spTree>
    <p:extLst>
      <p:ext uri="{BB962C8B-B14F-4D97-AF65-F5344CB8AC3E}">
        <p14:creationId xmlns:p14="http://schemas.microsoft.com/office/powerpoint/2010/main" val="100976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457201" y="1193801"/>
            <a:ext cx="10096500" cy="4597400"/>
          </a:xfrm>
        </p:spPr>
        <p:txBody>
          <a:bodyPr>
            <a:noAutofit/>
          </a:bodyPr>
          <a:lstStyle/>
          <a:p>
            <a:r>
              <a:rPr lang="en-US" sz="2800" dirty="0" smtClean="0"/>
              <a:t>Dramatic decline in unstructured free play. </a:t>
            </a:r>
          </a:p>
          <a:p>
            <a:pPr lvl="1"/>
            <a:r>
              <a:rPr lang="en-US" sz="2800" dirty="0" smtClean="0"/>
              <a:t>Free play builds social/emotion skills, and internal control. </a:t>
            </a:r>
          </a:p>
          <a:p>
            <a:r>
              <a:rPr lang="en-US" sz="2800" dirty="0" smtClean="0"/>
              <a:t>Increase in external control and external goals. (high achievement for “others”)  </a:t>
            </a:r>
          </a:p>
          <a:p>
            <a:pPr lvl="1"/>
            <a:r>
              <a:rPr lang="en-US" sz="2800" dirty="0"/>
              <a:t>Dramatic rise in anxiety, depression, and narcissism. </a:t>
            </a:r>
            <a:endParaRPr lang="en-US" sz="2800" dirty="0" smtClean="0"/>
          </a:p>
          <a:p>
            <a:r>
              <a:rPr lang="en-US" sz="2800" dirty="0" smtClean="0"/>
              <a:t>Social </a:t>
            </a:r>
            <a:r>
              <a:rPr lang="en-US" sz="2800" dirty="0"/>
              <a:t>play makes children happy, and its absence makes them unhappy.</a:t>
            </a:r>
          </a:p>
          <a:p>
            <a:pPr lvl="1"/>
            <a:r>
              <a:rPr lang="en-US" sz="2800" dirty="0" smtClean="0"/>
              <a:t>(All research studies) indicate that </a:t>
            </a:r>
            <a:r>
              <a:rPr lang="en-US" sz="2800" dirty="0"/>
              <a:t>children are, on average, happier in social play with friends than they are in any other situation.</a:t>
            </a:r>
          </a:p>
          <a:p>
            <a:endParaRPr lang="en-US" sz="2800" dirty="0" smtClean="0"/>
          </a:p>
          <a:p>
            <a:endParaRPr lang="en-US" sz="2800" dirty="0"/>
          </a:p>
        </p:txBody>
      </p:sp>
      <p:pic>
        <p:nvPicPr>
          <p:cNvPr id="4" name="Picture 2" descr="Image result for peter 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700" y="0"/>
            <a:ext cx="2019300" cy="20193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60800" y="1739900"/>
            <a:ext cx="7962900" cy="467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A true diamond: </a:t>
            </a:r>
            <a:r>
              <a:rPr lang="en-US" sz="3200" dirty="0" smtClean="0"/>
              <a:t>instead of blaming the problem on TECH, Grey is pointing out something that is foundationa</a:t>
            </a:r>
            <a:r>
              <a:rPr lang="en-US" sz="3200" dirty="0"/>
              <a:t>l</a:t>
            </a:r>
            <a:r>
              <a:rPr lang="en-US" sz="3200" dirty="0" smtClean="0"/>
              <a:t> and positive. So we are not just being “reactive” by setting limits on media, but “proactive” by </a:t>
            </a:r>
            <a:r>
              <a:rPr lang="en-US" sz="3200" dirty="0" err="1" smtClean="0"/>
              <a:t>reinstilling</a:t>
            </a:r>
            <a:r>
              <a:rPr lang="en-US" sz="3200" dirty="0" smtClean="0"/>
              <a:t> and promoting free play.  </a:t>
            </a:r>
            <a:endParaRPr lang="en-US" sz="3200" dirty="0"/>
          </a:p>
        </p:txBody>
      </p:sp>
    </p:spTree>
    <p:extLst>
      <p:ext uri="{BB962C8B-B14F-4D97-AF65-F5344CB8AC3E}">
        <p14:creationId xmlns:p14="http://schemas.microsoft.com/office/powerpoint/2010/main" val="319114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Jean </a:t>
            </a:r>
            <a:r>
              <a:rPr lang="en-US" dirty="0" err="1" smtClean="0"/>
              <a:t>Twenge</a:t>
            </a:r>
            <a:endParaRPr lang="en-US" dirty="0"/>
          </a:p>
        </p:txBody>
      </p:sp>
      <p:pic>
        <p:nvPicPr>
          <p:cNvPr id="11266" name="Picture 2" descr="Image result for Dr. Jean Twe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426" y="0"/>
            <a:ext cx="4106816" cy="23114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The Narcissism Epidemic: Living in the Age of Entitl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179" y="1537825"/>
            <a:ext cx="2946400" cy="454993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iGen: Why Today's Super-Connected Kids Are Growing Up Less Rebellious, More Tolerant, Less Happy and Completely Unprepared for Adulth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3986" y="1334781"/>
            <a:ext cx="3429000" cy="475297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72179" y="5990770"/>
            <a:ext cx="2198689"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2009</a:t>
            </a:r>
            <a:endParaRPr lang="en-US" dirty="0"/>
          </a:p>
        </p:txBody>
      </p:sp>
      <p:sp>
        <p:nvSpPr>
          <p:cNvPr id="9" name="Title 1"/>
          <p:cNvSpPr txBox="1">
            <a:spLocks/>
          </p:cNvSpPr>
          <p:nvPr/>
        </p:nvSpPr>
        <p:spPr>
          <a:xfrm>
            <a:off x="3583986" y="6007927"/>
            <a:ext cx="2198689"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2017</a:t>
            </a:r>
            <a:endParaRPr lang="en-US" dirty="0"/>
          </a:p>
        </p:txBody>
      </p:sp>
      <p:sp>
        <p:nvSpPr>
          <p:cNvPr id="5" name="Rectangle 4"/>
          <p:cNvSpPr/>
          <p:nvPr/>
        </p:nvSpPr>
        <p:spPr>
          <a:xfrm>
            <a:off x="7175499" y="5441426"/>
            <a:ext cx="4680397" cy="646331"/>
          </a:xfrm>
          <a:prstGeom prst="rect">
            <a:avLst/>
          </a:prstGeom>
        </p:spPr>
        <p:txBody>
          <a:bodyPr wrap="square">
            <a:spAutoFit/>
          </a:bodyPr>
          <a:lstStyle/>
          <a:p>
            <a:r>
              <a:rPr lang="en-US" dirty="0"/>
              <a:t>https://www.youtube.com/watch?v=UA8kZZS_bzc</a:t>
            </a:r>
          </a:p>
        </p:txBody>
      </p:sp>
      <p:pic>
        <p:nvPicPr>
          <p:cNvPr id="11272" name="Picture 8" descr="Image result for Dr. Jean Twenge ted tal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7426" y="2500775"/>
            <a:ext cx="3470674" cy="1952255"/>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Image result for ted tal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94" t="28232" r="1085" b="29795"/>
          <a:stretch/>
        </p:blipFill>
        <p:spPr bwMode="auto">
          <a:xfrm>
            <a:off x="8694332" y="4453030"/>
            <a:ext cx="2076861" cy="87163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420291" y="878917"/>
            <a:ext cx="3403600" cy="586774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17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a:srcRect l="8378" t="1427" r="3604"/>
          <a:stretch/>
        </p:blipFill>
        <p:spPr>
          <a:xfrm>
            <a:off x="806338" y="-342900"/>
            <a:ext cx="9340962" cy="7758078"/>
          </a:xfrm>
          <a:prstGeom prst="rect">
            <a:avLst/>
          </a:prstGeom>
        </p:spPr>
      </p:pic>
    </p:spTree>
    <p:extLst>
      <p:ext uri="{BB962C8B-B14F-4D97-AF65-F5344CB8AC3E}">
        <p14:creationId xmlns:p14="http://schemas.microsoft.com/office/powerpoint/2010/main" val="2076228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2675" y="-266700"/>
            <a:ext cx="9252525" cy="7319694"/>
          </a:xfrm>
          <a:prstGeom prst="rect">
            <a:avLst/>
          </a:prstGeom>
        </p:spPr>
      </p:pic>
    </p:spTree>
    <p:extLst>
      <p:ext uri="{BB962C8B-B14F-4D97-AF65-F5344CB8AC3E}">
        <p14:creationId xmlns:p14="http://schemas.microsoft.com/office/powerpoint/2010/main" val="2702800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876299" y="-333813"/>
            <a:ext cx="9173553" cy="7251820"/>
          </a:xfrm>
          <a:prstGeom prst="rect">
            <a:avLst/>
          </a:prstGeom>
        </p:spPr>
      </p:pic>
    </p:spTree>
    <p:extLst>
      <p:ext uri="{BB962C8B-B14F-4D97-AF65-F5344CB8AC3E}">
        <p14:creationId xmlns:p14="http://schemas.microsoft.com/office/powerpoint/2010/main" val="2322195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244600" y="-345253"/>
            <a:ext cx="9245599" cy="7248982"/>
          </a:xfrm>
          <a:prstGeom prst="rect">
            <a:avLst/>
          </a:prstGeom>
        </p:spPr>
      </p:pic>
    </p:spTree>
    <p:extLst>
      <p:ext uri="{BB962C8B-B14F-4D97-AF65-F5344CB8AC3E}">
        <p14:creationId xmlns:p14="http://schemas.microsoft.com/office/powerpoint/2010/main" val="1361403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440251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561709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673"/>
            <a:ext cx="12192000" cy="6854653"/>
          </a:xfrm>
          <a:prstGeom prst="rect">
            <a:avLst/>
          </a:prstGeom>
        </p:spPr>
      </p:pic>
      <p:cxnSp>
        <p:nvCxnSpPr>
          <p:cNvPr id="5" name="Straight Connector 4"/>
          <p:cNvCxnSpPr/>
          <p:nvPr/>
        </p:nvCxnSpPr>
        <p:spPr>
          <a:xfrm flipH="1">
            <a:off x="7772400" y="1155700"/>
            <a:ext cx="50800" cy="50926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731000" y="1155700"/>
            <a:ext cx="50800" cy="50926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17818" y="867246"/>
            <a:ext cx="4154182" cy="1185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2007- the 6,7,8,9,10, 11 year olds got their </a:t>
            </a:r>
            <a:r>
              <a:rPr lang="en-US" sz="2400" dirty="0" err="1" smtClean="0"/>
              <a:t>iphone</a:t>
            </a:r>
            <a:endParaRPr lang="en-US" sz="2400" dirty="0"/>
          </a:p>
        </p:txBody>
      </p:sp>
      <p:sp>
        <p:nvSpPr>
          <p:cNvPr id="8" name="Rounded Rectangle 7"/>
          <p:cNvSpPr/>
          <p:nvPr/>
        </p:nvSpPr>
        <p:spPr>
          <a:xfrm>
            <a:off x="8813800" y="3428999"/>
            <a:ext cx="3200399" cy="2374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2012-2015- now they are 11-16 year olds. 2012 hit the 50% marker of smartphones  </a:t>
            </a:r>
            <a:endParaRPr lang="en-US" sz="2400" dirty="0"/>
          </a:p>
        </p:txBody>
      </p:sp>
    </p:spTree>
    <p:extLst>
      <p:ext uri="{BB962C8B-B14F-4D97-AF65-F5344CB8AC3E}">
        <p14:creationId xmlns:p14="http://schemas.microsoft.com/office/powerpoint/2010/main" val="74230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Parenting and Technology 	</a:t>
            </a:r>
            <a:endParaRPr lang="en-US" dirty="0"/>
          </a:p>
        </p:txBody>
      </p:sp>
      <p:sp>
        <p:nvSpPr>
          <p:cNvPr id="3" name="Content Placeholder 2"/>
          <p:cNvSpPr>
            <a:spLocks noGrp="1"/>
          </p:cNvSpPr>
          <p:nvPr>
            <p:ph idx="1"/>
          </p:nvPr>
        </p:nvSpPr>
        <p:spPr>
          <a:xfrm>
            <a:off x="927100" y="1574800"/>
            <a:ext cx="10198100" cy="4673599"/>
          </a:xfrm>
        </p:spPr>
        <p:txBody>
          <a:bodyPr>
            <a:normAutofit fontScale="92500" lnSpcReduction="20000"/>
          </a:bodyPr>
          <a:lstStyle/>
          <a:p>
            <a:pPr marL="0" indent="0">
              <a:buNone/>
            </a:pPr>
            <a:r>
              <a:rPr lang="en-US" sz="2800" b="1" dirty="0" smtClean="0">
                <a:solidFill>
                  <a:schemeClr val="tx2"/>
                </a:solidFill>
              </a:rPr>
              <a:t>Teen depression, anxiety, and social media </a:t>
            </a:r>
          </a:p>
          <a:p>
            <a:pPr marL="0" indent="0">
              <a:buNone/>
            </a:pPr>
            <a:r>
              <a:rPr lang="en-US" sz="2800" i="1" dirty="0" smtClean="0">
                <a:solidFill>
                  <a:schemeClr val="tx2"/>
                </a:solidFill>
              </a:rPr>
              <a:t>Brian </a:t>
            </a:r>
            <a:r>
              <a:rPr lang="en-US" sz="2800" i="1" dirty="0" err="1" smtClean="0">
                <a:solidFill>
                  <a:schemeClr val="tx2"/>
                </a:solidFill>
              </a:rPr>
              <a:t>Runk</a:t>
            </a:r>
            <a:endParaRPr lang="en-US" sz="2800" i="1" dirty="0" smtClean="0">
              <a:solidFill>
                <a:schemeClr val="tx2"/>
              </a:solidFill>
            </a:endParaRPr>
          </a:p>
          <a:p>
            <a:pPr marL="0" indent="0">
              <a:buNone/>
            </a:pPr>
            <a:endParaRPr lang="en-US" sz="2800" dirty="0" smtClean="0">
              <a:solidFill>
                <a:schemeClr val="tx2"/>
              </a:solidFill>
            </a:endParaRPr>
          </a:p>
          <a:p>
            <a:pPr marL="0" indent="0">
              <a:buNone/>
            </a:pPr>
            <a:r>
              <a:rPr lang="en-US" sz="2800" b="1" dirty="0" smtClean="0">
                <a:solidFill>
                  <a:schemeClr val="tx2"/>
                </a:solidFill>
              </a:rPr>
              <a:t>Dangers of internet porn: how to protect your child </a:t>
            </a:r>
          </a:p>
          <a:p>
            <a:pPr marL="0" indent="0">
              <a:buNone/>
            </a:pPr>
            <a:r>
              <a:rPr lang="en-US" sz="2800" i="1" dirty="0" smtClean="0">
                <a:solidFill>
                  <a:schemeClr val="tx2"/>
                </a:solidFill>
              </a:rPr>
              <a:t>Brad </a:t>
            </a:r>
            <a:r>
              <a:rPr lang="en-US" sz="2800" i="1" dirty="0" err="1" smtClean="0">
                <a:solidFill>
                  <a:schemeClr val="tx2"/>
                </a:solidFill>
              </a:rPr>
              <a:t>Dufault</a:t>
            </a:r>
            <a:endParaRPr lang="en-US" sz="2800" i="1" dirty="0" smtClean="0">
              <a:solidFill>
                <a:schemeClr val="tx2"/>
              </a:solidFill>
            </a:endParaRPr>
          </a:p>
          <a:p>
            <a:pPr marL="0" indent="0">
              <a:buNone/>
            </a:pPr>
            <a:endParaRPr lang="en-US" sz="2800" dirty="0">
              <a:solidFill>
                <a:schemeClr val="tx2"/>
              </a:solidFill>
            </a:endParaRPr>
          </a:p>
          <a:p>
            <a:pPr marL="0" indent="0">
              <a:buNone/>
            </a:pPr>
            <a:r>
              <a:rPr lang="en-US" sz="2800" b="1" dirty="0" smtClean="0">
                <a:solidFill>
                  <a:schemeClr val="tx2"/>
                </a:solidFill>
              </a:rPr>
              <a:t>Building healthy </a:t>
            </a:r>
            <a:r>
              <a:rPr lang="en-US" sz="2800" b="1" dirty="0">
                <a:solidFill>
                  <a:schemeClr val="tx2"/>
                </a:solidFill>
              </a:rPr>
              <a:t>r</a:t>
            </a:r>
            <a:r>
              <a:rPr lang="en-US" sz="2800" b="1" dirty="0" smtClean="0">
                <a:solidFill>
                  <a:schemeClr val="tx2"/>
                </a:solidFill>
              </a:rPr>
              <a:t>elationships with your teen</a:t>
            </a:r>
          </a:p>
          <a:p>
            <a:pPr marL="0" indent="0">
              <a:buNone/>
            </a:pPr>
            <a:r>
              <a:rPr lang="en-US" sz="2800" i="1" dirty="0" smtClean="0">
                <a:solidFill>
                  <a:schemeClr val="tx2"/>
                </a:solidFill>
              </a:rPr>
              <a:t>Joe </a:t>
            </a:r>
            <a:r>
              <a:rPr lang="en-US" sz="2800" i="1" dirty="0" err="1" smtClean="0">
                <a:solidFill>
                  <a:schemeClr val="tx2"/>
                </a:solidFill>
              </a:rPr>
              <a:t>Botti</a:t>
            </a:r>
            <a:endParaRPr lang="en-US" sz="2800" i="1" dirty="0" smtClean="0">
              <a:solidFill>
                <a:schemeClr val="tx2"/>
              </a:solidFill>
            </a:endParaRPr>
          </a:p>
          <a:p>
            <a:pPr marL="0" indent="0">
              <a:buNone/>
            </a:pPr>
            <a:endParaRPr lang="en-US" sz="2800" i="1" dirty="0" smtClean="0">
              <a:solidFill>
                <a:schemeClr val="tx2"/>
              </a:solidFill>
            </a:endParaRPr>
          </a:p>
          <a:p>
            <a:pPr marL="0" indent="0">
              <a:buNone/>
            </a:pPr>
            <a:r>
              <a:rPr lang="en-US" sz="2800" i="1" dirty="0" smtClean="0">
                <a:solidFill>
                  <a:schemeClr val="tx2"/>
                </a:solidFill>
              </a:rPr>
              <a:t>Q&amp;A: Email </a:t>
            </a:r>
            <a:r>
              <a:rPr lang="en-US" sz="2800" i="1" dirty="0" smtClean="0">
                <a:solidFill>
                  <a:schemeClr val="tx2"/>
                </a:solidFill>
                <a:hlinkClick r:id="rId2"/>
              </a:rPr>
              <a:t>runkb@xenos.org</a:t>
            </a:r>
            <a:r>
              <a:rPr lang="en-US" sz="2800" i="1" dirty="0" smtClean="0">
                <a:solidFill>
                  <a:schemeClr val="tx2"/>
                </a:solidFill>
              </a:rPr>
              <a:t> with questions </a:t>
            </a:r>
          </a:p>
          <a:p>
            <a:pPr marL="0" indent="0">
              <a:buNone/>
            </a:pPr>
            <a:endParaRPr lang="en-US" sz="2800" dirty="0" smtClean="0">
              <a:solidFill>
                <a:schemeClr val="tx2"/>
              </a:solidFill>
            </a:endParaRPr>
          </a:p>
        </p:txBody>
      </p:sp>
    </p:spTree>
    <p:extLst>
      <p:ext uri="{BB962C8B-B14F-4D97-AF65-F5344CB8AC3E}">
        <p14:creationId xmlns:p14="http://schemas.microsoft.com/office/powerpoint/2010/main" val="3333827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673"/>
            <a:ext cx="12192000" cy="6854653"/>
          </a:xfrm>
          <a:prstGeom prst="rect">
            <a:avLst/>
          </a:prstGeom>
        </p:spPr>
      </p:pic>
      <p:cxnSp>
        <p:nvCxnSpPr>
          <p:cNvPr id="6" name="Straight Connector 5"/>
          <p:cNvCxnSpPr/>
          <p:nvPr/>
        </p:nvCxnSpPr>
        <p:spPr>
          <a:xfrm flipH="1">
            <a:off x="7543800" y="1155700"/>
            <a:ext cx="50800" cy="50926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045200" y="1155700"/>
            <a:ext cx="50800" cy="50926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812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975" y="0"/>
            <a:ext cx="12194975" cy="6856326"/>
          </a:xfrm>
          <a:prstGeom prst="rect">
            <a:avLst/>
          </a:prstGeom>
        </p:spPr>
      </p:pic>
      <p:cxnSp>
        <p:nvCxnSpPr>
          <p:cNvPr id="5" name="Straight Connector 4"/>
          <p:cNvCxnSpPr/>
          <p:nvPr/>
        </p:nvCxnSpPr>
        <p:spPr>
          <a:xfrm flipH="1">
            <a:off x="8064500" y="1016000"/>
            <a:ext cx="50800" cy="50926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689600" y="1155700"/>
            <a:ext cx="50800" cy="50926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215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IGen</a:t>
            </a:r>
            <a:r>
              <a:rPr lang="en-US" dirty="0" smtClean="0"/>
              <a:t> is in a mental health crisis! </a:t>
            </a:r>
            <a:endParaRPr lang="en-US" dirty="0"/>
          </a:p>
        </p:txBody>
      </p:sp>
      <p:sp>
        <p:nvSpPr>
          <p:cNvPr id="3" name="Content Placeholder 2"/>
          <p:cNvSpPr>
            <a:spLocks noGrp="1"/>
          </p:cNvSpPr>
          <p:nvPr>
            <p:ph idx="1"/>
          </p:nvPr>
        </p:nvSpPr>
        <p:spPr>
          <a:xfrm>
            <a:off x="2184400" y="1370648"/>
            <a:ext cx="7099299" cy="1093152"/>
          </a:xfrm>
        </p:spPr>
        <p:txBody>
          <a:bodyPr>
            <a:noAutofit/>
          </a:bodyPr>
          <a:lstStyle/>
          <a:p>
            <a:pPr marL="0" indent="0">
              <a:buNone/>
            </a:pPr>
            <a:r>
              <a:rPr lang="en-US" sz="2400" dirty="0" smtClean="0">
                <a:solidFill>
                  <a:schemeClr val="tx2"/>
                </a:solidFill>
              </a:rPr>
              <a:t>This is the generation for the smartphone and social media project. </a:t>
            </a:r>
            <a:endParaRPr lang="en-US" sz="2400" dirty="0">
              <a:solidFill>
                <a:schemeClr val="tx2"/>
              </a:solidFill>
            </a:endParaRPr>
          </a:p>
        </p:txBody>
      </p:sp>
      <p:pic>
        <p:nvPicPr>
          <p:cNvPr id="13314" name="Picture 2" descr="Image result for smart pho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39737"/>
            <a:ext cx="4724400" cy="248031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social m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85771"/>
            <a:ext cx="3216275" cy="196550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embrandt The Night Watch: The real story behind the âkids on phonesâ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472" y="2771178"/>
            <a:ext cx="590550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057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720389" cy="1400530"/>
          </a:xfrm>
        </p:spPr>
        <p:txBody>
          <a:bodyPr/>
          <a:lstStyle/>
          <a:p>
            <a:r>
              <a:rPr lang="en-US" u="sng" dirty="0" smtClean="0"/>
              <a:t>Anxiety and Depression (recent trends) </a:t>
            </a:r>
            <a:endParaRPr lang="en-US" u="sng" dirty="0"/>
          </a:p>
        </p:txBody>
      </p:sp>
      <p:sp>
        <p:nvSpPr>
          <p:cNvPr id="8" name="Title 1"/>
          <p:cNvSpPr txBox="1">
            <a:spLocks/>
          </p:cNvSpPr>
          <p:nvPr/>
        </p:nvSpPr>
        <p:spPr>
          <a:xfrm>
            <a:off x="279400" y="1468718"/>
            <a:ext cx="11557000" cy="599888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The diagnoses of major depression are rising fastest among those under age 35. As a result, diagnoses have gone up 47 percent since 2013 among millennials (ages 18–34). Plus, the rate for adolescents (ages 12–17) has risen 63 percent since 2013—47 percent for boys and 65 percent for girls. </a:t>
            </a:r>
          </a:p>
          <a:p>
            <a:r>
              <a:rPr lang="en-US" sz="2000" i="1" dirty="0" smtClean="0"/>
              <a:t>												</a:t>
            </a:r>
            <a:r>
              <a:rPr lang="en-US" sz="2000" i="1" dirty="0" smtClean="0">
                <a:solidFill>
                  <a:schemeClr val="bg2">
                    <a:lumMod val="40000"/>
                    <a:lumOff val="60000"/>
                  </a:schemeClr>
                </a:solidFill>
              </a:rPr>
              <a:t>Major Depression: The Impact on Overall Health</a:t>
            </a:r>
            <a:endParaRPr lang="en-US" sz="2000" dirty="0" smtClean="0">
              <a:solidFill>
                <a:schemeClr val="bg2">
                  <a:lumMod val="40000"/>
                  <a:lumOff val="60000"/>
                </a:schemeClr>
              </a:solidFill>
            </a:endParaRPr>
          </a:p>
          <a:p>
            <a:r>
              <a:rPr lang="en-US" sz="2000" i="1" dirty="0" smtClean="0">
                <a:solidFill>
                  <a:schemeClr val="bg2">
                    <a:lumMod val="40000"/>
                    <a:lumOff val="60000"/>
                  </a:schemeClr>
                </a:solidFill>
              </a:rPr>
              <a:t>												Am J Psychiatry. 2018 Jan 1;175(1):28-36.</a:t>
            </a:r>
            <a:r>
              <a:rPr lang="en-US" sz="2400" i="1" dirty="0" smtClean="0">
                <a:solidFill>
                  <a:schemeClr val="bg2">
                    <a:lumMod val="40000"/>
                    <a:lumOff val="60000"/>
                  </a:schemeClr>
                </a:solidFill>
              </a:rPr>
              <a:t> </a:t>
            </a:r>
            <a:endParaRPr lang="en-US" sz="2400" dirty="0" smtClean="0">
              <a:solidFill>
                <a:schemeClr val="bg2">
                  <a:lumMod val="40000"/>
                  <a:lumOff val="60000"/>
                </a:schemeClr>
              </a:solidFill>
            </a:endParaRPr>
          </a:p>
          <a:p>
            <a:r>
              <a:rPr lang="en-US" sz="2400" dirty="0" smtClean="0">
                <a:solidFill>
                  <a:schemeClr val="bg2">
                    <a:lumMod val="40000"/>
                    <a:lumOff val="60000"/>
                  </a:schemeClr>
                </a:solidFill>
              </a:rPr>
              <a:t/>
            </a:r>
            <a:br>
              <a:rPr lang="en-US" sz="2400" dirty="0" smtClean="0">
                <a:solidFill>
                  <a:schemeClr val="bg2">
                    <a:lumMod val="40000"/>
                    <a:lumOff val="60000"/>
                  </a:schemeClr>
                </a:solidFill>
              </a:rPr>
            </a:br>
            <a:endParaRPr lang="en-US" sz="2400" dirty="0" smtClean="0">
              <a:solidFill>
                <a:schemeClr val="bg2">
                  <a:lumMod val="40000"/>
                  <a:lumOff val="60000"/>
                </a:schemeClr>
              </a:solidFill>
            </a:endParaRPr>
          </a:p>
          <a:p>
            <a:r>
              <a:rPr lang="en-US" sz="2400" dirty="0" smtClean="0">
                <a:hlinkClick r:id="rId2"/>
              </a:rPr>
              <a:t>A study of national trends in depression among adolescents and young adults</a:t>
            </a:r>
            <a:r>
              <a:rPr lang="en-US" sz="2400" dirty="0" smtClean="0"/>
              <a:t> published in the journal </a:t>
            </a:r>
            <a:r>
              <a:rPr lang="en-US" sz="2400" i="1" dirty="0" smtClean="0"/>
              <a:t>Pediatrics</a:t>
            </a:r>
            <a:r>
              <a:rPr lang="en-US" sz="2400" dirty="0" smtClean="0"/>
              <a:t> on November 14 found that the prevalence of teens who reported an MDE the previous 12 months jumped from 8.7% in 2005 to 11.5% in 2014. That’s a 37 percent increase!</a:t>
            </a:r>
          </a:p>
          <a:p>
            <a:endParaRPr lang="en-US" sz="2400" dirty="0" smtClean="0"/>
          </a:p>
          <a:p>
            <a:r>
              <a:rPr lang="en-US" sz="2400" dirty="0">
                <a:hlinkClick r:id="rId3"/>
              </a:rPr>
              <a:t>http://</a:t>
            </a:r>
            <a:r>
              <a:rPr lang="en-US" sz="2400" dirty="0" smtClean="0">
                <a:hlinkClick r:id="rId3"/>
              </a:rPr>
              <a:t>pediatrics.aappublications.org/content/138/6/e20161878</a:t>
            </a:r>
            <a:endParaRPr lang="en-US" sz="2400" dirty="0" smtClean="0"/>
          </a:p>
          <a:p>
            <a:r>
              <a:rPr lang="en-US" sz="2400" dirty="0" smtClean="0"/>
              <a:t/>
            </a:r>
            <a:br>
              <a:rPr lang="en-US" sz="2400" dirty="0" smtClean="0"/>
            </a:br>
            <a:endParaRPr lang="en-US" sz="2400" dirty="0"/>
          </a:p>
        </p:txBody>
      </p:sp>
    </p:spTree>
    <p:extLst>
      <p:ext uri="{BB962C8B-B14F-4D97-AF65-F5344CB8AC3E}">
        <p14:creationId xmlns:p14="http://schemas.microsoft.com/office/powerpoint/2010/main" val="6722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IGen</a:t>
            </a:r>
            <a:r>
              <a:rPr lang="en-US" dirty="0" smtClean="0"/>
              <a:t> is in a mental health crisis! </a:t>
            </a:r>
            <a:endParaRPr lang="en-US" dirty="0"/>
          </a:p>
        </p:txBody>
      </p:sp>
      <p:sp>
        <p:nvSpPr>
          <p:cNvPr id="3" name="Content Placeholder 2"/>
          <p:cNvSpPr>
            <a:spLocks noGrp="1"/>
          </p:cNvSpPr>
          <p:nvPr>
            <p:ph idx="1"/>
          </p:nvPr>
        </p:nvSpPr>
        <p:spPr>
          <a:xfrm>
            <a:off x="2184401" y="1370648"/>
            <a:ext cx="5257800" cy="1093152"/>
          </a:xfrm>
        </p:spPr>
        <p:txBody>
          <a:bodyPr>
            <a:noAutofit/>
          </a:bodyPr>
          <a:lstStyle/>
          <a:p>
            <a:pPr marL="0" indent="0">
              <a:buNone/>
            </a:pPr>
            <a:r>
              <a:rPr lang="en-US" sz="2400" dirty="0" smtClean="0">
                <a:solidFill>
                  <a:schemeClr val="tx2"/>
                </a:solidFill>
              </a:rPr>
              <a:t>A generation for the smartphone and social media project</a:t>
            </a:r>
            <a:endParaRPr lang="en-US" sz="2400" dirty="0">
              <a:solidFill>
                <a:schemeClr val="tx2"/>
              </a:solidFill>
            </a:endParaRPr>
          </a:p>
        </p:txBody>
      </p:sp>
      <p:pic>
        <p:nvPicPr>
          <p:cNvPr id="13314" name="Picture 2" descr="Image result for smart pho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39737"/>
            <a:ext cx="4724400" cy="248031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social m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85771"/>
            <a:ext cx="3216275" cy="196550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embrandt The Night Watch: The real story behind the âkids on phonesâ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472" y="2771178"/>
            <a:ext cx="5905500" cy="3686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322989"/>
            <a:ext cx="12104241" cy="55282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t>(Jean </a:t>
            </a:r>
            <a:r>
              <a:rPr lang="en-US" sz="2400" dirty="0" err="1" smtClean="0"/>
              <a:t>Twenge</a:t>
            </a:r>
            <a:r>
              <a:rPr lang="en-US" sz="2400" dirty="0" smtClean="0"/>
              <a:t>) Forty-eight </a:t>
            </a:r>
            <a:r>
              <a:rPr lang="en-US" sz="2400" dirty="0"/>
              <a:t>percent more girls said they often felt left out in 2015 than in 2010, compared with 27 percent more boys. Girls use social media more often, giving them additional opportunities to feel excluded and lonely when they see their friends or classmates getting together without them. Social media levy a psychic tax on the teen doing the posting as well, as she anxiously awaits the affirmation of comments and likes. </a:t>
            </a:r>
            <a:endParaRPr lang="en-US" sz="2400" dirty="0" smtClean="0"/>
          </a:p>
          <a:p>
            <a:endParaRPr lang="en-US" sz="2400" dirty="0" smtClean="0"/>
          </a:p>
          <a:p>
            <a:r>
              <a:rPr lang="en-US" sz="2400" dirty="0"/>
              <a:t>T</a:t>
            </a:r>
            <a:r>
              <a:rPr lang="en-US" sz="2400" dirty="0" smtClean="0"/>
              <a:t>hese </a:t>
            </a:r>
            <a:r>
              <a:rPr lang="en-US" sz="2400" dirty="0"/>
              <a:t>more dire consequences for teenage girls could also be rooted in the fact that they’re more likely to experience cyberbullying. Boys tend to bully one another physically, while girls are more likely to do so by undermining a victim’s social status or relationships. Social media give middle- and high-school girls a platform on which to carry out the style of aggression they favor, ostracizing and excluding other girls around the clock.</a:t>
            </a:r>
            <a:endParaRPr lang="en-US" sz="2400" b="1" dirty="0" smtClean="0"/>
          </a:p>
        </p:txBody>
      </p:sp>
      <p:pic>
        <p:nvPicPr>
          <p:cNvPr id="8" name="Picture 2" descr="Image result for Dr. Jean Twen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3600" y="0"/>
            <a:ext cx="2350641" cy="132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48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IGen</a:t>
            </a:r>
            <a:r>
              <a:rPr lang="en-US" dirty="0" smtClean="0"/>
              <a:t> is in a mental health crisis! </a:t>
            </a:r>
            <a:endParaRPr lang="en-US" dirty="0"/>
          </a:p>
        </p:txBody>
      </p:sp>
      <p:sp>
        <p:nvSpPr>
          <p:cNvPr id="3" name="Content Placeholder 2"/>
          <p:cNvSpPr>
            <a:spLocks noGrp="1"/>
          </p:cNvSpPr>
          <p:nvPr>
            <p:ph idx="1"/>
          </p:nvPr>
        </p:nvSpPr>
        <p:spPr>
          <a:xfrm>
            <a:off x="2184401" y="1370648"/>
            <a:ext cx="5257800" cy="1093152"/>
          </a:xfrm>
        </p:spPr>
        <p:txBody>
          <a:bodyPr>
            <a:noAutofit/>
          </a:bodyPr>
          <a:lstStyle/>
          <a:p>
            <a:pPr marL="0" indent="0">
              <a:buNone/>
            </a:pPr>
            <a:r>
              <a:rPr lang="en-US" sz="2400" dirty="0" smtClean="0">
                <a:solidFill>
                  <a:schemeClr val="tx2"/>
                </a:solidFill>
              </a:rPr>
              <a:t>A generation for the smartphone and social media project</a:t>
            </a:r>
            <a:endParaRPr lang="en-US" sz="2400" dirty="0">
              <a:solidFill>
                <a:schemeClr val="tx2"/>
              </a:solidFill>
            </a:endParaRPr>
          </a:p>
        </p:txBody>
      </p:sp>
      <p:pic>
        <p:nvPicPr>
          <p:cNvPr id="13314" name="Picture 2" descr="Image result for smart pho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39737"/>
            <a:ext cx="4724400" cy="248031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social m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85771"/>
            <a:ext cx="3216275" cy="196550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embrandt The Night Watch: The real story behind the âkids on phonesâ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472" y="2771178"/>
            <a:ext cx="5905500" cy="3686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322989"/>
            <a:ext cx="12104241" cy="55282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t>(continued) </a:t>
            </a:r>
            <a:r>
              <a:rPr lang="en-US" sz="2400" dirty="0"/>
              <a:t>Social-media companies are of course aware of these problems, and to one degree or another have endeavored to prevent cyberbullying. But their various motivations are, to say the least, complex. A recently leaked Facebook document indicated that the company had been touting to advertisers its ability to determine teens’ emotional state based on their on-site behavior, and even to pinpoint “moments when young people need a confidence boost.” Facebook acknowledged that the document was real, but denied that it offers “tools to target people based on their emotional state.”</a:t>
            </a:r>
            <a:endParaRPr lang="en-US" sz="2400" b="1" dirty="0" smtClean="0"/>
          </a:p>
        </p:txBody>
      </p:sp>
      <p:pic>
        <p:nvPicPr>
          <p:cNvPr id="8" name="Picture 2" descr="Image result for Dr. Jean Twen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3600" y="0"/>
            <a:ext cx="2350641" cy="13229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19597" y="2377260"/>
            <a:ext cx="7873999" cy="3222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Interviews with Bill Gates, Steve Jobs, and other tech elites consistently reveal that Silicon Valley parents are strict about technology use</a:t>
            </a:r>
            <a:r>
              <a:rPr lang="en-US" sz="2400" dirty="0" smtClean="0"/>
              <a:t>.</a:t>
            </a:r>
          </a:p>
          <a:p>
            <a:pPr algn="ctr"/>
            <a:endParaRPr lang="en-US" sz="2400" dirty="0"/>
          </a:p>
          <a:p>
            <a:pPr algn="ctr"/>
            <a:r>
              <a:rPr lang="en-US" sz="2400" dirty="0">
                <a:hlinkClick r:id="rId6"/>
              </a:rPr>
              <a:t>https://</a:t>
            </a:r>
            <a:r>
              <a:rPr lang="en-US" sz="2400" dirty="0" smtClean="0">
                <a:hlinkClick r:id="rId6"/>
              </a:rPr>
              <a:t>www.businessinsider.com/screen-time-limits-bill-gates-steve-jobs-red-flag-2017-10</a:t>
            </a:r>
            <a:endParaRPr lang="en-US" sz="2400" dirty="0" smtClean="0"/>
          </a:p>
          <a:p>
            <a:pPr algn="ctr"/>
            <a:endParaRPr lang="en-US" sz="2400" dirty="0"/>
          </a:p>
          <a:p>
            <a:pPr algn="ctr"/>
            <a:endParaRPr lang="en-US" sz="2400" b="1" dirty="0"/>
          </a:p>
        </p:txBody>
      </p:sp>
      <p:sp>
        <p:nvSpPr>
          <p:cNvPr id="10" name="Rectangle 9"/>
          <p:cNvSpPr/>
          <p:nvPr/>
        </p:nvSpPr>
        <p:spPr>
          <a:xfrm>
            <a:off x="201982" y="1228366"/>
            <a:ext cx="7870456" cy="2686409"/>
          </a:xfrm>
          <a:prstGeom prst="rect">
            <a:avLst/>
          </a:prstGeom>
          <a:solidFill>
            <a:schemeClr val="accent4">
              <a:lumMod val="75000"/>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800" dirty="0"/>
          </a:p>
          <a:p>
            <a:pPr algn="ctr"/>
            <a:r>
              <a:rPr lang="en-US" sz="2800" dirty="0" smtClean="0"/>
              <a:t>(Jean </a:t>
            </a:r>
            <a:r>
              <a:rPr lang="en-US" sz="2800" dirty="0" err="1" smtClean="0"/>
              <a:t>Twenge</a:t>
            </a:r>
            <a:r>
              <a:rPr lang="en-US" sz="2800" dirty="0" smtClean="0"/>
              <a:t>) Teens who spend more time than average on screen activities are more likely to be unhappy, and those who spend more time than average on non-screen activities are more likely to be happy. </a:t>
            </a:r>
            <a:endParaRPr lang="en-US" sz="2800" dirty="0"/>
          </a:p>
        </p:txBody>
      </p:sp>
    </p:spTree>
    <p:extLst>
      <p:ext uri="{BB962C8B-B14F-4D97-AF65-F5344CB8AC3E}">
        <p14:creationId xmlns:p14="http://schemas.microsoft.com/office/powerpoint/2010/main" val="234627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IGen</a:t>
            </a:r>
            <a:r>
              <a:rPr lang="en-US" dirty="0" smtClean="0"/>
              <a:t> is in a mental health crisis! </a:t>
            </a:r>
            <a:endParaRPr lang="en-US" dirty="0"/>
          </a:p>
        </p:txBody>
      </p:sp>
      <p:sp>
        <p:nvSpPr>
          <p:cNvPr id="3" name="Content Placeholder 2"/>
          <p:cNvSpPr>
            <a:spLocks noGrp="1"/>
          </p:cNvSpPr>
          <p:nvPr>
            <p:ph idx="1"/>
          </p:nvPr>
        </p:nvSpPr>
        <p:spPr>
          <a:xfrm>
            <a:off x="2184401" y="1370648"/>
            <a:ext cx="5257800" cy="1093152"/>
          </a:xfrm>
        </p:spPr>
        <p:txBody>
          <a:bodyPr>
            <a:noAutofit/>
          </a:bodyPr>
          <a:lstStyle/>
          <a:p>
            <a:pPr marL="0" indent="0">
              <a:buNone/>
            </a:pPr>
            <a:r>
              <a:rPr lang="en-US" sz="2400" dirty="0" smtClean="0">
                <a:solidFill>
                  <a:schemeClr val="tx2"/>
                </a:solidFill>
              </a:rPr>
              <a:t>A generation for the smartphone and social media project</a:t>
            </a:r>
            <a:endParaRPr lang="en-US" sz="2400" dirty="0">
              <a:solidFill>
                <a:schemeClr val="tx2"/>
              </a:solidFill>
            </a:endParaRPr>
          </a:p>
        </p:txBody>
      </p:sp>
      <p:pic>
        <p:nvPicPr>
          <p:cNvPr id="13314" name="Picture 2" descr="Image result for smart pho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39737"/>
            <a:ext cx="4724400" cy="248031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social m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85771"/>
            <a:ext cx="3216275" cy="1965501"/>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embrandt The Night Watch: The real story behind the âkids on phonesâ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472" y="2771178"/>
            <a:ext cx="590550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886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3403600"/>
            <a:ext cx="12192000" cy="127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0" y="1030456"/>
            <a:ext cx="8420100" cy="2385844"/>
          </a:xfrm>
          <a:prstGeom prst="straightConnector1">
            <a:avLst/>
          </a:prstGeom>
          <a:ln w="76200">
            <a:solidFill>
              <a:srgbClr val="92D050"/>
            </a:solidFill>
            <a:tailEnd type="triangle"/>
          </a:ln>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rot="20643031">
            <a:off x="1958780" y="1408840"/>
            <a:ext cx="5871744" cy="523220"/>
          </a:xfrm>
          <a:prstGeom prst="rect">
            <a:avLst/>
          </a:prstGeom>
          <a:noFill/>
        </p:spPr>
        <p:txBody>
          <a:bodyPr wrap="square" rtlCol="0">
            <a:spAutoFit/>
          </a:bodyPr>
          <a:lstStyle/>
          <a:p>
            <a:r>
              <a:rPr lang="en-US" sz="2800" dirty="0" smtClean="0">
                <a:solidFill>
                  <a:srgbClr val="92D050"/>
                </a:solidFill>
              </a:rPr>
              <a:t>Anxiety, Depression, Narcissism</a:t>
            </a:r>
            <a:endParaRPr lang="en-US" sz="2800" dirty="0">
              <a:solidFill>
                <a:srgbClr val="92D050"/>
              </a:solidFill>
            </a:endParaRPr>
          </a:p>
        </p:txBody>
      </p:sp>
      <p:cxnSp>
        <p:nvCxnSpPr>
          <p:cNvPr id="13" name="Straight Connector 12"/>
          <p:cNvCxnSpPr/>
          <p:nvPr/>
        </p:nvCxnSpPr>
        <p:spPr>
          <a:xfrm flipH="1">
            <a:off x="2184400" y="3138656"/>
            <a:ext cx="127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137694" y="3155950"/>
            <a:ext cx="127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03688" y="3168650"/>
            <a:ext cx="127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069682" y="3168650"/>
            <a:ext cx="127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786562" y="3138656"/>
            <a:ext cx="127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958285" y="3168650"/>
            <a:ext cx="127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813675" y="3168650"/>
            <a:ext cx="127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0" y="3505200"/>
            <a:ext cx="8255000" cy="2603500"/>
          </a:xfrm>
          <a:prstGeom prst="straightConnector1">
            <a:avLst/>
          </a:prstGeom>
          <a:ln w="76200">
            <a:solidFill>
              <a:srgbClr val="FFC000"/>
            </a:solidFill>
            <a:tailEnd type="triangle"/>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rot="1079676">
            <a:off x="4243967" y="4545339"/>
            <a:ext cx="1917700" cy="523220"/>
          </a:xfrm>
          <a:prstGeom prst="rect">
            <a:avLst/>
          </a:prstGeom>
          <a:noFill/>
        </p:spPr>
        <p:txBody>
          <a:bodyPr wrap="square" rtlCol="0">
            <a:spAutoFit/>
          </a:bodyPr>
          <a:lstStyle/>
          <a:p>
            <a:r>
              <a:rPr lang="en-US" sz="2800" dirty="0" smtClean="0">
                <a:solidFill>
                  <a:srgbClr val="FFC000"/>
                </a:solidFill>
              </a:rPr>
              <a:t>Free Play</a:t>
            </a:r>
            <a:endParaRPr lang="en-US" sz="2800" dirty="0">
              <a:solidFill>
                <a:srgbClr val="FFC000"/>
              </a:solidFill>
            </a:endParaRPr>
          </a:p>
        </p:txBody>
      </p:sp>
      <p:sp>
        <p:nvSpPr>
          <p:cNvPr id="30" name="TextBox 29"/>
          <p:cNvSpPr txBox="1"/>
          <p:nvPr/>
        </p:nvSpPr>
        <p:spPr>
          <a:xfrm>
            <a:off x="1837531" y="3674543"/>
            <a:ext cx="719138" cy="369332"/>
          </a:xfrm>
          <a:prstGeom prst="rect">
            <a:avLst/>
          </a:prstGeom>
          <a:noFill/>
        </p:spPr>
        <p:txBody>
          <a:bodyPr wrap="square" rtlCol="0">
            <a:spAutoFit/>
          </a:bodyPr>
          <a:lstStyle/>
          <a:p>
            <a:r>
              <a:rPr lang="en-US" dirty="0" smtClean="0"/>
              <a:t>50’s</a:t>
            </a:r>
            <a:endParaRPr lang="en-US" dirty="0"/>
          </a:p>
        </p:txBody>
      </p:sp>
      <p:sp>
        <p:nvSpPr>
          <p:cNvPr id="31" name="TextBox 30"/>
          <p:cNvSpPr txBox="1"/>
          <p:nvPr/>
        </p:nvSpPr>
        <p:spPr>
          <a:xfrm>
            <a:off x="2778125" y="3753230"/>
            <a:ext cx="719138" cy="369332"/>
          </a:xfrm>
          <a:prstGeom prst="rect">
            <a:avLst/>
          </a:prstGeom>
          <a:noFill/>
        </p:spPr>
        <p:txBody>
          <a:bodyPr wrap="square" rtlCol="0">
            <a:spAutoFit/>
          </a:bodyPr>
          <a:lstStyle/>
          <a:p>
            <a:r>
              <a:rPr lang="en-US" dirty="0"/>
              <a:t>6</a:t>
            </a:r>
            <a:r>
              <a:rPr lang="en-US" dirty="0" smtClean="0"/>
              <a:t>0’s</a:t>
            </a:r>
            <a:endParaRPr lang="en-US" dirty="0"/>
          </a:p>
        </p:txBody>
      </p:sp>
      <p:sp>
        <p:nvSpPr>
          <p:cNvPr id="32" name="TextBox 31"/>
          <p:cNvSpPr txBox="1"/>
          <p:nvPr/>
        </p:nvSpPr>
        <p:spPr>
          <a:xfrm>
            <a:off x="3767931" y="3752850"/>
            <a:ext cx="719138" cy="369332"/>
          </a:xfrm>
          <a:prstGeom prst="rect">
            <a:avLst/>
          </a:prstGeom>
          <a:noFill/>
        </p:spPr>
        <p:txBody>
          <a:bodyPr wrap="square" rtlCol="0">
            <a:spAutoFit/>
          </a:bodyPr>
          <a:lstStyle/>
          <a:p>
            <a:r>
              <a:rPr lang="en-US" dirty="0"/>
              <a:t>7</a:t>
            </a:r>
            <a:r>
              <a:rPr lang="en-US" dirty="0" smtClean="0"/>
              <a:t>0’s</a:t>
            </a:r>
            <a:endParaRPr lang="en-US" dirty="0"/>
          </a:p>
        </p:txBody>
      </p:sp>
      <p:sp>
        <p:nvSpPr>
          <p:cNvPr id="33" name="TextBox 32"/>
          <p:cNvSpPr txBox="1"/>
          <p:nvPr/>
        </p:nvSpPr>
        <p:spPr>
          <a:xfrm>
            <a:off x="4722813" y="3766085"/>
            <a:ext cx="719138" cy="369332"/>
          </a:xfrm>
          <a:prstGeom prst="rect">
            <a:avLst/>
          </a:prstGeom>
          <a:noFill/>
        </p:spPr>
        <p:txBody>
          <a:bodyPr wrap="square" rtlCol="0">
            <a:spAutoFit/>
          </a:bodyPr>
          <a:lstStyle/>
          <a:p>
            <a:r>
              <a:rPr lang="en-US" dirty="0"/>
              <a:t>8</a:t>
            </a:r>
            <a:r>
              <a:rPr lang="en-US" dirty="0" smtClean="0"/>
              <a:t>0’s</a:t>
            </a:r>
            <a:endParaRPr lang="en-US" dirty="0"/>
          </a:p>
        </p:txBody>
      </p:sp>
      <p:sp>
        <p:nvSpPr>
          <p:cNvPr id="34" name="TextBox 33"/>
          <p:cNvSpPr txBox="1"/>
          <p:nvPr/>
        </p:nvSpPr>
        <p:spPr>
          <a:xfrm>
            <a:off x="5489575" y="3752850"/>
            <a:ext cx="719138" cy="369332"/>
          </a:xfrm>
          <a:prstGeom prst="rect">
            <a:avLst/>
          </a:prstGeom>
          <a:noFill/>
        </p:spPr>
        <p:txBody>
          <a:bodyPr wrap="square" rtlCol="0">
            <a:spAutoFit/>
          </a:bodyPr>
          <a:lstStyle/>
          <a:p>
            <a:r>
              <a:rPr lang="en-US" dirty="0" smtClean="0"/>
              <a:t>90’s</a:t>
            </a:r>
            <a:endParaRPr lang="en-US" dirty="0"/>
          </a:p>
        </p:txBody>
      </p:sp>
      <p:sp>
        <p:nvSpPr>
          <p:cNvPr id="35" name="TextBox 34"/>
          <p:cNvSpPr txBox="1"/>
          <p:nvPr/>
        </p:nvSpPr>
        <p:spPr>
          <a:xfrm>
            <a:off x="6426993" y="3752850"/>
            <a:ext cx="719138" cy="369332"/>
          </a:xfrm>
          <a:prstGeom prst="rect">
            <a:avLst/>
          </a:prstGeom>
          <a:noFill/>
        </p:spPr>
        <p:txBody>
          <a:bodyPr wrap="square" rtlCol="0">
            <a:spAutoFit/>
          </a:bodyPr>
          <a:lstStyle/>
          <a:p>
            <a:r>
              <a:rPr lang="en-US" dirty="0"/>
              <a:t>0</a:t>
            </a:r>
            <a:r>
              <a:rPr lang="en-US" dirty="0" smtClean="0"/>
              <a:t>0’s</a:t>
            </a:r>
            <a:endParaRPr lang="en-US" dirty="0"/>
          </a:p>
        </p:txBody>
      </p:sp>
      <p:sp>
        <p:nvSpPr>
          <p:cNvPr id="36" name="TextBox 35"/>
          <p:cNvSpPr txBox="1"/>
          <p:nvPr/>
        </p:nvSpPr>
        <p:spPr>
          <a:xfrm>
            <a:off x="7466806" y="3765550"/>
            <a:ext cx="719138" cy="369332"/>
          </a:xfrm>
          <a:prstGeom prst="rect">
            <a:avLst/>
          </a:prstGeom>
          <a:noFill/>
        </p:spPr>
        <p:txBody>
          <a:bodyPr wrap="square" rtlCol="0">
            <a:spAutoFit/>
          </a:bodyPr>
          <a:lstStyle/>
          <a:p>
            <a:r>
              <a:rPr lang="en-US" dirty="0" smtClean="0"/>
              <a:t>10’s</a:t>
            </a:r>
            <a:endParaRPr lang="en-US" dirty="0"/>
          </a:p>
        </p:txBody>
      </p:sp>
      <p:cxnSp>
        <p:nvCxnSpPr>
          <p:cNvPr id="22" name="Straight Connector 21"/>
          <p:cNvCxnSpPr/>
          <p:nvPr/>
        </p:nvCxnSpPr>
        <p:spPr>
          <a:xfrm flipH="1">
            <a:off x="7936308" y="241300"/>
            <a:ext cx="25400" cy="58102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0220750" y="0"/>
            <a:ext cx="42040" cy="60328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852207" y="0"/>
            <a:ext cx="1355293" cy="1162148"/>
          </a:xfrm>
          <a:prstGeom prst="straightConnector1">
            <a:avLst/>
          </a:prstGeom>
          <a:ln w="76200">
            <a:solidFill>
              <a:schemeClr val="bg2">
                <a:lumMod val="60000"/>
                <a:lumOff val="4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6" name="TextBox 5"/>
          <p:cNvSpPr txBox="1"/>
          <p:nvPr/>
        </p:nvSpPr>
        <p:spPr>
          <a:xfrm rot="19145385">
            <a:off x="7739145" y="636338"/>
            <a:ext cx="3000644" cy="830997"/>
          </a:xfrm>
          <a:prstGeom prst="rect">
            <a:avLst/>
          </a:prstGeom>
          <a:noFill/>
        </p:spPr>
        <p:txBody>
          <a:bodyPr wrap="square" rtlCol="0">
            <a:spAutoFit/>
          </a:bodyPr>
          <a:lstStyle/>
          <a:p>
            <a:r>
              <a:rPr lang="en-US" sz="2400" dirty="0" smtClean="0">
                <a:solidFill>
                  <a:schemeClr val="bg2">
                    <a:lumMod val="40000"/>
                    <a:lumOff val="60000"/>
                  </a:schemeClr>
                </a:solidFill>
              </a:rPr>
              <a:t>Smartphones and social media</a:t>
            </a:r>
            <a:endParaRPr lang="en-US" sz="2400" dirty="0">
              <a:solidFill>
                <a:schemeClr val="bg2">
                  <a:lumMod val="40000"/>
                  <a:lumOff val="60000"/>
                </a:schemeClr>
              </a:solidFill>
            </a:endParaRPr>
          </a:p>
        </p:txBody>
      </p:sp>
      <p:sp>
        <p:nvSpPr>
          <p:cNvPr id="8" name="Rectangle 7"/>
          <p:cNvSpPr/>
          <p:nvPr/>
        </p:nvSpPr>
        <p:spPr>
          <a:xfrm>
            <a:off x="180776" y="4689187"/>
            <a:ext cx="5845572" cy="1938992"/>
          </a:xfrm>
          <a:prstGeom prst="rect">
            <a:avLst/>
          </a:prstGeom>
          <a:solidFill>
            <a:srgbClr val="C00000">
              <a:alpha val="83000"/>
            </a:srgbClr>
          </a:solidFill>
        </p:spPr>
        <p:txBody>
          <a:bodyPr wrap="square">
            <a:spAutoFit/>
          </a:bodyPr>
          <a:lstStyle/>
          <a:p>
            <a:r>
              <a:rPr lang="en-US" sz="2400" dirty="0"/>
              <a:t>We take away their free play, give </a:t>
            </a:r>
            <a:r>
              <a:rPr lang="en-US" sz="2400" dirty="0" smtClean="0"/>
              <a:t>them more </a:t>
            </a:r>
            <a:r>
              <a:rPr lang="en-US" sz="2400" dirty="0"/>
              <a:t>homework, fill their schedules up, put an </a:t>
            </a:r>
            <a:r>
              <a:rPr lang="en-US" sz="2400" dirty="0" err="1"/>
              <a:t>iphone</a:t>
            </a:r>
            <a:r>
              <a:rPr lang="en-US" sz="2400" dirty="0"/>
              <a:t> in their hand, and say “why aren’t you happy?” </a:t>
            </a:r>
          </a:p>
        </p:txBody>
      </p:sp>
    </p:spTree>
    <p:extLst>
      <p:ext uri="{BB962C8B-B14F-4D97-AF65-F5344CB8AC3E}">
        <p14:creationId xmlns:p14="http://schemas.microsoft.com/office/powerpoint/2010/main" val="211294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POSITIVE? </a:t>
            </a:r>
            <a:endParaRPr lang="en-US" dirty="0"/>
          </a:p>
        </p:txBody>
      </p:sp>
      <p:sp>
        <p:nvSpPr>
          <p:cNvPr id="3" name="Content Placeholder 2"/>
          <p:cNvSpPr>
            <a:spLocks noGrp="1"/>
          </p:cNvSpPr>
          <p:nvPr>
            <p:ph idx="1"/>
          </p:nvPr>
        </p:nvSpPr>
        <p:spPr>
          <a:xfrm>
            <a:off x="646112" y="1371600"/>
            <a:ext cx="10225088" cy="5092700"/>
          </a:xfrm>
        </p:spPr>
        <p:txBody>
          <a:bodyPr>
            <a:noAutofit/>
          </a:bodyPr>
          <a:lstStyle/>
          <a:p>
            <a:r>
              <a:rPr lang="en-US" sz="2400" dirty="0" smtClean="0"/>
              <a:t>The data is very clear. Get off the screens and get more happiness!</a:t>
            </a:r>
          </a:p>
          <a:p>
            <a:r>
              <a:rPr lang="en-US" sz="2400" dirty="0" smtClean="0"/>
              <a:t>You are in the best position of influence, above all these factors. </a:t>
            </a:r>
          </a:p>
          <a:p>
            <a:pPr marL="857250" lvl="1" indent="-457200"/>
            <a:r>
              <a:rPr lang="en-US" sz="2000" dirty="0" smtClean="0"/>
              <a:t>To increase free play and intrinsic goals.  </a:t>
            </a:r>
          </a:p>
          <a:p>
            <a:pPr marL="857250" lvl="1" indent="-457200"/>
            <a:r>
              <a:rPr lang="en-US" sz="2000" dirty="0" smtClean="0"/>
              <a:t>Increase social opportunities. (overnights, board game nights, dinners) </a:t>
            </a:r>
          </a:p>
          <a:p>
            <a:pPr marL="457200" indent="-457200"/>
            <a:r>
              <a:rPr lang="en-US" sz="2400" dirty="0" smtClean="0"/>
              <a:t>Modeling: How much time are you on devices or TV?</a:t>
            </a:r>
          </a:p>
          <a:p>
            <a:pPr marL="457200" indent="-457200"/>
            <a:r>
              <a:rPr lang="en-US" sz="2400" dirty="0" smtClean="0"/>
              <a:t>Set limits and stick to them. Use IT programs, that take you out of the picture and make it less of a personal battle. </a:t>
            </a:r>
          </a:p>
          <a:p>
            <a:pPr marL="457200" indent="-457200"/>
            <a:r>
              <a:rPr lang="en-US" sz="2400" dirty="0" smtClean="0"/>
              <a:t>Have meaningful discussion and critique of culture. You can build your child’s self awareness of these issue and help them develop internal convictions. </a:t>
            </a:r>
            <a:endParaRPr lang="en-US" sz="2400" dirty="0"/>
          </a:p>
        </p:txBody>
      </p:sp>
    </p:spTree>
    <p:extLst>
      <p:ext uri="{BB962C8B-B14F-4D97-AF65-F5344CB8AC3E}">
        <p14:creationId xmlns:p14="http://schemas.microsoft.com/office/powerpoint/2010/main" val="247511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a:xfrm>
            <a:off x="831545" y="1638300"/>
            <a:ext cx="9379255" cy="4610099"/>
          </a:xfrm>
        </p:spPr>
        <p:txBody>
          <a:bodyPr>
            <a:normAutofit/>
          </a:bodyPr>
          <a:lstStyle/>
          <a:p>
            <a:pPr marL="0" indent="0">
              <a:buNone/>
            </a:pPr>
            <a:r>
              <a:rPr lang="en-US" sz="2800" dirty="0" smtClean="0"/>
              <a:t>What might cause us to be more lax about tech use with our kids? How can we counter that?</a:t>
            </a:r>
          </a:p>
          <a:p>
            <a:pPr marL="0" indent="0">
              <a:buNone/>
            </a:pPr>
            <a:endParaRPr lang="en-US" sz="2800" dirty="0"/>
          </a:p>
          <a:p>
            <a:pPr marL="0" indent="0">
              <a:buNone/>
            </a:pPr>
            <a:r>
              <a:rPr lang="en-US" sz="2800" dirty="0" smtClean="0"/>
              <a:t>How </a:t>
            </a:r>
            <a:r>
              <a:rPr lang="en-US" sz="2800" dirty="0"/>
              <a:t>can we more proactively create a culture of free </a:t>
            </a:r>
            <a:r>
              <a:rPr lang="en-US" sz="2800" dirty="0" smtClean="0"/>
              <a:t>play? How can we grow and </a:t>
            </a:r>
            <a:r>
              <a:rPr lang="en-US" sz="2800" dirty="0"/>
              <a:t>support that </a:t>
            </a:r>
            <a:r>
              <a:rPr lang="en-US" sz="2800" dirty="0" smtClean="0"/>
              <a:t>within </a:t>
            </a:r>
            <a:r>
              <a:rPr lang="en-US" sz="2800" dirty="0"/>
              <a:t>our communities </a:t>
            </a:r>
            <a:r>
              <a:rPr lang="en-US" sz="2800" dirty="0" smtClean="0"/>
              <a:t>and family?</a:t>
            </a:r>
          </a:p>
          <a:p>
            <a:pPr marL="0" indent="0">
              <a:buNone/>
            </a:pPr>
            <a:endParaRPr lang="en-US" sz="2800" dirty="0"/>
          </a:p>
          <a:p>
            <a:pPr marL="0" indent="0">
              <a:buNone/>
            </a:pPr>
            <a:r>
              <a:rPr lang="en-US" sz="2800" dirty="0" smtClean="0"/>
              <a:t>How much time are we spending in front of a screen ourselves?</a:t>
            </a:r>
          </a:p>
          <a:p>
            <a:pPr marL="0" indent="0">
              <a:buNone/>
            </a:pPr>
            <a:endParaRPr lang="en-US" sz="2800" dirty="0"/>
          </a:p>
          <a:p>
            <a:pPr marL="0" indent="0">
              <a:buNone/>
            </a:pPr>
            <a:endParaRPr lang="en-US" sz="2800" dirty="0" smtClean="0"/>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167032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899" y="850900"/>
            <a:ext cx="8825658" cy="3329581"/>
          </a:xfrm>
        </p:spPr>
        <p:txBody>
          <a:bodyPr/>
          <a:lstStyle/>
          <a:p>
            <a:r>
              <a:rPr lang="en-US" dirty="0" smtClean="0"/>
              <a:t>Decline of Free Play and the Rise of Mental Disorders</a:t>
            </a:r>
            <a:endParaRPr lang="en-US" dirty="0"/>
          </a:p>
        </p:txBody>
      </p:sp>
      <p:sp>
        <p:nvSpPr>
          <p:cNvPr id="3" name="Subtitle 2"/>
          <p:cNvSpPr>
            <a:spLocks noGrp="1"/>
          </p:cNvSpPr>
          <p:nvPr>
            <p:ph type="subTitle" idx="1"/>
          </p:nvPr>
        </p:nvSpPr>
        <p:spPr>
          <a:xfrm>
            <a:off x="6326187" y="4567830"/>
            <a:ext cx="3008313" cy="861420"/>
          </a:xfrm>
        </p:spPr>
        <p:txBody>
          <a:bodyPr>
            <a:normAutofit/>
          </a:bodyPr>
          <a:lstStyle/>
          <a:p>
            <a:r>
              <a:rPr lang="en-US" sz="2800" dirty="0" smtClean="0"/>
              <a:t>Peter Grey </a:t>
            </a:r>
            <a:endParaRPr lang="en-US" sz="2800" dirty="0"/>
          </a:p>
        </p:txBody>
      </p:sp>
      <p:pic>
        <p:nvPicPr>
          <p:cNvPr id="2050" name="Picture 2" descr="Image result for peter 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0" y="40005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87934" y="5774293"/>
            <a:ext cx="5771132" cy="646331"/>
          </a:xfrm>
          <a:prstGeom prst="rect">
            <a:avLst/>
          </a:prstGeom>
        </p:spPr>
        <p:txBody>
          <a:bodyPr wrap="none">
            <a:spAutoFit/>
          </a:bodyPr>
          <a:lstStyle/>
          <a:p>
            <a:r>
              <a:rPr lang="en-US" dirty="0" smtClean="0"/>
              <a:t>The Decline of Play</a:t>
            </a:r>
          </a:p>
          <a:p>
            <a:r>
              <a:rPr lang="en-US" dirty="0" smtClean="0"/>
              <a:t>https</a:t>
            </a:r>
            <a:r>
              <a:rPr lang="en-US" dirty="0"/>
              <a:t>://www.youtube.com/watch?v=Bg-GEzM7iTk</a:t>
            </a:r>
          </a:p>
        </p:txBody>
      </p:sp>
      <p:pic>
        <p:nvPicPr>
          <p:cNvPr id="6" name="Picture 10" descr="Image result for ted tal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4" t="28232" r="1085" b="29795"/>
          <a:stretch/>
        </p:blipFill>
        <p:spPr bwMode="auto">
          <a:xfrm>
            <a:off x="1074556" y="4902657"/>
            <a:ext cx="2076861" cy="87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653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Anxiety and Depression </a:t>
            </a:r>
            <a:endParaRPr lang="en-US" u="sng" dirty="0"/>
          </a:p>
        </p:txBody>
      </p:sp>
      <p:sp>
        <p:nvSpPr>
          <p:cNvPr id="3" name="Content Placeholder 2"/>
          <p:cNvSpPr>
            <a:spLocks noGrp="1"/>
          </p:cNvSpPr>
          <p:nvPr>
            <p:ph idx="1"/>
          </p:nvPr>
        </p:nvSpPr>
        <p:spPr>
          <a:xfrm>
            <a:off x="533400" y="1574800"/>
            <a:ext cx="11061700" cy="4876799"/>
          </a:xfrm>
        </p:spPr>
        <p:txBody>
          <a:bodyPr>
            <a:normAutofit/>
          </a:bodyPr>
          <a:lstStyle/>
          <a:p>
            <a:pPr marL="0" indent="0">
              <a:buNone/>
            </a:pPr>
            <a:endParaRPr lang="en-US" sz="2400" b="1" dirty="0" smtClean="0"/>
          </a:p>
          <a:p>
            <a:pPr marL="0" indent="0">
              <a:buNone/>
            </a:pPr>
            <a:r>
              <a:rPr lang="en-US" sz="2400" b="1" dirty="0" smtClean="0"/>
              <a:t>Longitudinal studies of overall happiness, anxiety, and outlook. </a:t>
            </a:r>
          </a:p>
          <a:p>
            <a:pPr marL="0" indent="0">
              <a:buNone/>
            </a:pPr>
            <a:r>
              <a:rPr lang="en-US" sz="2400" dirty="0" smtClean="0"/>
              <a:t>(MMPI- 1938-present, MMPI-A 1951-present) </a:t>
            </a:r>
          </a:p>
          <a:p>
            <a:pPr marL="0" indent="0">
              <a:buNone/>
            </a:pPr>
            <a:r>
              <a:rPr lang="en-US" sz="2400" dirty="0" smtClean="0"/>
              <a:t>Approximately </a:t>
            </a:r>
            <a:r>
              <a:rPr lang="en-US" sz="2400" dirty="0"/>
              <a:t>85 percent of young people in the most recent samples have anxiety and depression scores greater than the average scores for the same age group in the </a:t>
            </a:r>
            <a:r>
              <a:rPr lang="en-US" sz="2400" dirty="0" smtClean="0"/>
              <a:t>1950s. </a:t>
            </a:r>
          </a:p>
          <a:p>
            <a:pPr marL="0" indent="0">
              <a:buNone/>
            </a:pPr>
            <a:endParaRPr lang="en-US" sz="2400" dirty="0" smtClean="0"/>
          </a:p>
          <a:p>
            <a:pPr marL="0" indent="0">
              <a:buNone/>
            </a:pPr>
            <a:r>
              <a:rPr lang="en-US" sz="2400" dirty="0" smtClean="0"/>
              <a:t>Scores indicate that 5 to 8 times as many young people today (2011) have scores above the cutoff for a likely diagnosis of clinically significant anxiety or depressive disorder than was the case a half a century ago. </a:t>
            </a:r>
          </a:p>
          <a:p>
            <a:pPr marL="0" indent="0">
              <a:buNone/>
            </a:pPr>
            <a:endParaRPr lang="en-US" sz="2400" dirty="0" smtClean="0"/>
          </a:p>
          <a:p>
            <a:pPr marL="0" indent="0">
              <a:buNone/>
            </a:pPr>
            <a:endParaRPr lang="en-US" sz="2400" dirty="0"/>
          </a:p>
          <a:p>
            <a:pPr marL="0" indent="0">
              <a:buNone/>
            </a:pPr>
            <a:endParaRPr lang="en-US" dirty="0"/>
          </a:p>
        </p:txBody>
      </p:sp>
      <p:pic>
        <p:nvPicPr>
          <p:cNvPr id="6" name="Picture 2" descr="Image result for peter 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700" y="0"/>
            <a:ext cx="2019300" cy="20193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0" y="1853246"/>
            <a:ext cx="9182100" cy="4598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smtClean="0"/>
          </a:p>
          <a:p>
            <a:r>
              <a:rPr lang="en-US" sz="2800" dirty="0" smtClean="0"/>
              <a:t>Rates </a:t>
            </a:r>
            <a:r>
              <a:rPr lang="en-US" sz="2800" dirty="0"/>
              <a:t>of anxiety and depression among children and adolescents were far lower during the Great Depression, World War II, the cold war, and the turbulent 1960s and early 1970s than they are today. The changes seem to have much more to do with the way </a:t>
            </a:r>
            <a:r>
              <a:rPr lang="en-US" sz="2800" u="sng" dirty="0"/>
              <a:t>young people view </a:t>
            </a:r>
            <a:r>
              <a:rPr lang="en-US" sz="2800" dirty="0"/>
              <a:t>the world than with the way the world actually </a:t>
            </a:r>
            <a:r>
              <a:rPr lang="en-US" sz="2800" dirty="0" smtClean="0"/>
              <a:t>is.  </a:t>
            </a:r>
          </a:p>
          <a:p>
            <a:endParaRPr lang="en-US" sz="2800" dirty="0" smtClean="0"/>
          </a:p>
          <a:p>
            <a:r>
              <a:rPr lang="en-US" sz="2000" dirty="0" smtClean="0"/>
              <a:t>(</a:t>
            </a:r>
            <a:r>
              <a:rPr lang="en-US" sz="2000" i="1" dirty="0" smtClean="0"/>
              <a:t>Peter Grey, </a:t>
            </a:r>
            <a:r>
              <a:rPr lang="en-US" sz="2000" dirty="0" smtClean="0"/>
              <a:t>Decline in Free Play and the Rise of Psychopathy in Children and </a:t>
            </a:r>
            <a:r>
              <a:rPr lang="en-US" sz="2000" dirty="0" err="1" smtClean="0"/>
              <a:t>Adolesence</a:t>
            </a:r>
            <a:r>
              <a:rPr lang="en-US" sz="2000" dirty="0" smtClean="0"/>
              <a:t>) </a:t>
            </a:r>
            <a:endParaRPr lang="en-US" sz="2000" dirty="0"/>
          </a:p>
        </p:txBody>
      </p:sp>
    </p:spTree>
    <p:extLst>
      <p:ext uri="{BB962C8B-B14F-4D97-AF65-F5344CB8AC3E}">
        <p14:creationId xmlns:p14="http://schemas.microsoft.com/office/powerpoint/2010/main" val="57058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1" y="414618"/>
            <a:ext cx="9404723" cy="1400530"/>
          </a:xfrm>
        </p:spPr>
        <p:txBody>
          <a:bodyPr/>
          <a:lstStyle/>
          <a:p>
            <a:r>
              <a:rPr lang="en-US" u="sng" dirty="0" smtClean="0"/>
              <a:t>Narcissism</a:t>
            </a:r>
            <a:br>
              <a:rPr lang="en-US" u="sng" dirty="0" smtClean="0"/>
            </a:br>
            <a:r>
              <a:rPr lang="en-US" u="sng" dirty="0" smtClean="0"/>
              <a:t/>
            </a:r>
            <a:br>
              <a:rPr lang="en-US" u="sng" dirty="0" smtClean="0"/>
            </a:br>
            <a:r>
              <a:rPr lang="en-US" u="sng" dirty="0" smtClean="0"/>
              <a:t> </a:t>
            </a:r>
            <a:endParaRPr lang="en-US" u="sng" dirty="0"/>
          </a:p>
        </p:txBody>
      </p:sp>
      <p:sp>
        <p:nvSpPr>
          <p:cNvPr id="8" name="Content Placeholder 2"/>
          <p:cNvSpPr>
            <a:spLocks noGrp="1"/>
          </p:cNvSpPr>
          <p:nvPr>
            <p:ph idx="1"/>
          </p:nvPr>
        </p:nvSpPr>
        <p:spPr>
          <a:xfrm>
            <a:off x="482600" y="1346200"/>
            <a:ext cx="11137900" cy="5410200"/>
          </a:xfrm>
        </p:spPr>
        <p:txBody>
          <a:bodyPr>
            <a:noAutofit/>
          </a:bodyPr>
          <a:lstStyle/>
          <a:p>
            <a:r>
              <a:rPr lang="en-US" sz="2400" dirty="0"/>
              <a:t>Individuals who score high on this scale tend to exploit others for personal gain, tend to value self-aggrandizement over cooperation, are more likely than others to commit white collar crimes, rank themselves unduly high in leadership abilities, and tend to lash out angrily in response to criticism.</a:t>
            </a:r>
          </a:p>
          <a:p>
            <a:r>
              <a:rPr lang="en-US" sz="2400" dirty="0"/>
              <a:t>The level rose sufficiently so that by 2007 nearly 70 percent of college students scored higher in narcissism than the average college student in </a:t>
            </a:r>
            <a:r>
              <a:rPr lang="en-US" sz="2400" dirty="0" smtClean="0"/>
              <a:t>1982.</a:t>
            </a:r>
            <a:endParaRPr lang="en-US" sz="2400" dirty="0"/>
          </a:p>
          <a:p>
            <a:r>
              <a:rPr lang="en-US" sz="2400" dirty="0"/>
              <a:t>Narcissists commonly experience anxiety and depression when their </a:t>
            </a:r>
            <a:r>
              <a:rPr lang="en-US" sz="2400" u="sng" dirty="0"/>
              <a:t>experiences with reality run counter </a:t>
            </a:r>
            <a:r>
              <a:rPr lang="en-US" sz="2400" dirty="0"/>
              <a:t>to their high self-views. Moreover, narcissists are likely to attribute the lack of congruity between their perceived superior qualities and their relative lack of status and achievement in the world to factors beyond their control, a tendency consistent with an </a:t>
            </a:r>
            <a:r>
              <a:rPr lang="en-US" sz="2400" u="sng" dirty="0"/>
              <a:t>external locus of control.</a:t>
            </a:r>
            <a:endParaRPr lang="en-US" sz="2400" u="sng" dirty="0"/>
          </a:p>
        </p:txBody>
      </p:sp>
      <p:pic>
        <p:nvPicPr>
          <p:cNvPr id="10" name="Picture 2" descr="Image result for peter 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6700" y="0"/>
            <a:ext cx="1765300" cy="17653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3975100" y="1114883"/>
            <a:ext cx="55372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You would think that having narcissism would be counter for to a person having anxiety and depression. Someone who feels “too good about themselves”.</a:t>
            </a:r>
            <a:endParaRPr lang="en-US" sz="2400" dirty="0"/>
          </a:p>
        </p:txBody>
      </p:sp>
    </p:spTree>
    <p:extLst>
      <p:ext uri="{BB962C8B-B14F-4D97-AF65-F5344CB8AC3E}">
        <p14:creationId xmlns:p14="http://schemas.microsoft.com/office/powerpoint/2010/main" val="272114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0" y="3403600"/>
            <a:ext cx="12192000" cy="127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0" y="1030456"/>
            <a:ext cx="8420100" cy="2385844"/>
          </a:xfrm>
          <a:prstGeom prst="straightConnector1">
            <a:avLst/>
          </a:prstGeom>
          <a:ln w="76200">
            <a:solidFill>
              <a:srgbClr val="92D050"/>
            </a:solidFill>
            <a:tailEnd type="triangle"/>
          </a:ln>
        </p:spPr>
        <p:style>
          <a:lnRef idx="3">
            <a:schemeClr val="accent4"/>
          </a:lnRef>
          <a:fillRef idx="0">
            <a:schemeClr val="accent4"/>
          </a:fillRef>
          <a:effectRef idx="2">
            <a:schemeClr val="accent4"/>
          </a:effectRef>
          <a:fontRef idx="minor">
            <a:schemeClr val="tx1"/>
          </a:fontRef>
        </p:style>
      </p:cxnSp>
      <p:sp>
        <p:nvSpPr>
          <p:cNvPr id="12" name="TextBox 11"/>
          <p:cNvSpPr txBox="1"/>
          <p:nvPr/>
        </p:nvSpPr>
        <p:spPr>
          <a:xfrm rot="20643031">
            <a:off x="1958780" y="1408840"/>
            <a:ext cx="5871744" cy="523220"/>
          </a:xfrm>
          <a:prstGeom prst="rect">
            <a:avLst/>
          </a:prstGeom>
          <a:noFill/>
        </p:spPr>
        <p:txBody>
          <a:bodyPr wrap="square" rtlCol="0">
            <a:spAutoFit/>
          </a:bodyPr>
          <a:lstStyle/>
          <a:p>
            <a:r>
              <a:rPr lang="en-US" sz="2800" dirty="0" smtClean="0">
                <a:solidFill>
                  <a:srgbClr val="92D050"/>
                </a:solidFill>
              </a:rPr>
              <a:t>Anxiety, Depression, Narcissism</a:t>
            </a:r>
            <a:endParaRPr lang="en-US" sz="2800" dirty="0">
              <a:solidFill>
                <a:srgbClr val="92D050"/>
              </a:solidFill>
            </a:endParaRPr>
          </a:p>
        </p:txBody>
      </p:sp>
      <p:cxnSp>
        <p:nvCxnSpPr>
          <p:cNvPr id="13" name="Straight Connector 12"/>
          <p:cNvCxnSpPr/>
          <p:nvPr/>
        </p:nvCxnSpPr>
        <p:spPr>
          <a:xfrm flipH="1">
            <a:off x="2184400" y="3138656"/>
            <a:ext cx="127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137694" y="3155950"/>
            <a:ext cx="127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03688" y="3168650"/>
            <a:ext cx="127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069682" y="3168650"/>
            <a:ext cx="127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786562" y="3138656"/>
            <a:ext cx="127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958285" y="3168650"/>
            <a:ext cx="127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813675" y="3168650"/>
            <a:ext cx="12700" cy="4953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0" y="3505200"/>
            <a:ext cx="8255000" cy="2603500"/>
          </a:xfrm>
          <a:prstGeom prst="straightConnector1">
            <a:avLst/>
          </a:prstGeom>
          <a:ln w="76200">
            <a:solidFill>
              <a:srgbClr val="FFC000"/>
            </a:solidFill>
            <a:tailEnd type="triangle"/>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rot="1079676">
            <a:off x="4243967" y="4545339"/>
            <a:ext cx="1917700" cy="523220"/>
          </a:xfrm>
          <a:prstGeom prst="rect">
            <a:avLst/>
          </a:prstGeom>
          <a:noFill/>
        </p:spPr>
        <p:txBody>
          <a:bodyPr wrap="square" rtlCol="0">
            <a:spAutoFit/>
          </a:bodyPr>
          <a:lstStyle/>
          <a:p>
            <a:r>
              <a:rPr lang="en-US" sz="2800" dirty="0" smtClean="0">
                <a:solidFill>
                  <a:srgbClr val="FFC000"/>
                </a:solidFill>
              </a:rPr>
              <a:t>Free Play</a:t>
            </a:r>
            <a:endParaRPr lang="en-US" sz="2800" dirty="0">
              <a:solidFill>
                <a:srgbClr val="FFC000"/>
              </a:solidFill>
            </a:endParaRPr>
          </a:p>
        </p:txBody>
      </p:sp>
      <p:sp>
        <p:nvSpPr>
          <p:cNvPr id="30" name="TextBox 29"/>
          <p:cNvSpPr txBox="1"/>
          <p:nvPr/>
        </p:nvSpPr>
        <p:spPr>
          <a:xfrm>
            <a:off x="1837531" y="3674543"/>
            <a:ext cx="719138" cy="369332"/>
          </a:xfrm>
          <a:prstGeom prst="rect">
            <a:avLst/>
          </a:prstGeom>
          <a:noFill/>
        </p:spPr>
        <p:txBody>
          <a:bodyPr wrap="square" rtlCol="0">
            <a:spAutoFit/>
          </a:bodyPr>
          <a:lstStyle/>
          <a:p>
            <a:r>
              <a:rPr lang="en-US" dirty="0" smtClean="0"/>
              <a:t>50’s</a:t>
            </a:r>
            <a:endParaRPr lang="en-US" dirty="0"/>
          </a:p>
        </p:txBody>
      </p:sp>
      <p:sp>
        <p:nvSpPr>
          <p:cNvPr id="31" name="TextBox 30"/>
          <p:cNvSpPr txBox="1"/>
          <p:nvPr/>
        </p:nvSpPr>
        <p:spPr>
          <a:xfrm>
            <a:off x="2778125" y="3753230"/>
            <a:ext cx="719138" cy="369332"/>
          </a:xfrm>
          <a:prstGeom prst="rect">
            <a:avLst/>
          </a:prstGeom>
          <a:noFill/>
        </p:spPr>
        <p:txBody>
          <a:bodyPr wrap="square" rtlCol="0">
            <a:spAutoFit/>
          </a:bodyPr>
          <a:lstStyle/>
          <a:p>
            <a:r>
              <a:rPr lang="en-US" dirty="0"/>
              <a:t>6</a:t>
            </a:r>
            <a:r>
              <a:rPr lang="en-US" dirty="0" smtClean="0"/>
              <a:t>0’s</a:t>
            </a:r>
            <a:endParaRPr lang="en-US" dirty="0"/>
          </a:p>
        </p:txBody>
      </p:sp>
      <p:sp>
        <p:nvSpPr>
          <p:cNvPr id="32" name="TextBox 31"/>
          <p:cNvSpPr txBox="1"/>
          <p:nvPr/>
        </p:nvSpPr>
        <p:spPr>
          <a:xfrm>
            <a:off x="3767931" y="3752850"/>
            <a:ext cx="719138" cy="369332"/>
          </a:xfrm>
          <a:prstGeom prst="rect">
            <a:avLst/>
          </a:prstGeom>
          <a:noFill/>
        </p:spPr>
        <p:txBody>
          <a:bodyPr wrap="square" rtlCol="0">
            <a:spAutoFit/>
          </a:bodyPr>
          <a:lstStyle/>
          <a:p>
            <a:r>
              <a:rPr lang="en-US" dirty="0"/>
              <a:t>7</a:t>
            </a:r>
            <a:r>
              <a:rPr lang="en-US" dirty="0" smtClean="0"/>
              <a:t>0’s</a:t>
            </a:r>
            <a:endParaRPr lang="en-US" dirty="0"/>
          </a:p>
        </p:txBody>
      </p:sp>
      <p:sp>
        <p:nvSpPr>
          <p:cNvPr id="33" name="TextBox 32"/>
          <p:cNvSpPr txBox="1"/>
          <p:nvPr/>
        </p:nvSpPr>
        <p:spPr>
          <a:xfrm>
            <a:off x="4722813" y="3766085"/>
            <a:ext cx="719138" cy="369332"/>
          </a:xfrm>
          <a:prstGeom prst="rect">
            <a:avLst/>
          </a:prstGeom>
          <a:noFill/>
        </p:spPr>
        <p:txBody>
          <a:bodyPr wrap="square" rtlCol="0">
            <a:spAutoFit/>
          </a:bodyPr>
          <a:lstStyle/>
          <a:p>
            <a:r>
              <a:rPr lang="en-US" dirty="0"/>
              <a:t>8</a:t>
            </a:r>
            <a:r>
              <a:rPr lang="en-US" dirty="0" smtClean="0"/>
              <a:t>0’s</a:t>
            </a:r>
            <a:endParaRPr lang="en-US" dirty="0"/>
          </a:p>
        </p:txBody>
      </p:sp>
      <p:sp>
        <p:nvSpPr>
          <p:cNvPr id="34" name="TextBox 33"/>
          <p:cNvSpPr txBox="1"/>
          <p:nvPr/>
        </p:nvSpPr>
        <p:spPr>
          <a:xfrm>
            <a:off x="5489575" y="3752850"/>
            <a:ext cx="719138" cy="369332"/>
          </a:xfrm>
          <a:prstGeom prst="rect">
            <a:avLst/>
          </a:prstGeom>
          <a:noFill/>
        </p:spPr>
        <p:txBody>
          <a:bodyPr wrap="square" rtlCol="0">
            <a:spAutoFit/>
          </a:bodyPr>
          <a:lstStyle/>
          <a:p>
            <a:r>
              <a:rPr lang="en-US" dirty="0" smtClean="0"/>
              <a:t>90’s</a:t>
            </a:r>
            <a:endParaRPr lang="en-US" dirty="0"/>
          </a:p>
        </p:txBody>
      </p:sp>
      <p:sp>
        <p:nvSpPr>
          <p:cNvPr id="35" name="TextBox 34"/>
          <p:cNvSpPr txBox="1"/>
          <p:nvPr/>
        </p:nvSpPr>
        <p:spPr>
          <a:xfrm>
            <a:off x="6426993" y="3752850"/>
            <a:ext cx="719138" cy="369332"/>
          </a:xfrm>
          <a:prstGeom prst="rect">
            <a:avLst/>
          </a:prstGeom>
          <a:noFill/>
        </p:spPr>
        <p:txBody>
          <a:bodyPr wrap="square" rtlCol="0">
            <a:spAutoFit/>
          </a:bodyPr>
          <a:lstStyle/>
          <a:p>
            <a:r>
              <a:rPr lang="en-US" dirty="0"/>
              <a:t>0</a:t>
            </a:r>
            <a:r>
              <a:rPr lang="en-US" dirty="0" smtClean="0"/>
              <a:t>0’s</a:t>
            </a:r>
            <a:endParaRPr lang="en-US" dirty="0"/>
          </a:p>
        </p:txBody>
      </p:sp>
      <p:sp>
        <p:nvSpPr>
          <p:cNvPr id="36" name="TextBox 35"/>
          <p:cNvSpPr txBox="1"/>
          <p:nvPr/>
        </p:nvSpPr>
        <p:spPr>
          <a:xfrm>
            <a:off x="7466806" y="3765550"/>
            <a:ext cx="719138" cy="369332"/>
          </a:xfrm>
          <a:prstGeom prst="rect">
            <a:avLst/>
          </a:prstGeom>
          <a:noFill/>
        </p:spPr>
        <p:txBody>
          <a:bodyPr wrap="square" rtlCol="0">
            <a:spAutoFit/>
          </a:bodyPr>
          <a:lstStyle/>
          <a:p>
            <a:r>
              <a:rPr lang="en-US" dirty="0" smtClean="0"/>
              <a:t>10’s</a:t>
            </a:r>
            <a:endParaRPr lang="en-US" dirty="0"/>
          </a:p>
        </p:txBody>
      </p:sp>
    </p:spTree>
    <p:extLst>
      <p:ext uri="{BB962C8B-B14F-4D97-AF65-F5344CB8AC3E}">
        <p14:creationId xmlns:p14="http://schemas.microsoft.com/office/powerpoint/2010/main" val="334900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47918"/>
            <a:ext cx="9404723" cy="1400530"/>
          </a:xfrm>
        </p:spPr>
        <p:txBody>
          <a:bodyPr/>
          <a:lstStyle/>
          <a:p>
            <a:r>
              <a:rPr lang="en-US" u="sng" dirty="0" smtClean="0"/>
              <a:t>Free Play</a:t>
            </a:r>
            <a:endParaRPr lang="en-US" u="sng" dirty="0"/>
          </a:p>
        </p:txBody>
      </p:sp>
      <p:sp>
        <p:nvSpPr>
          <p:cNvPr id="3" name="Content Placeholder 2"/>
          <p:cNvSpPr>
            <a:spLocks noGrp="1"/>
          </p:cNvSpPr>
          <p:nvPr>
            <p:ph idx="1"/>
          </p:nvPr>
        </p:nvSpPr>
        <p:spPr>
          <a:xfrm>
            <a:off x="203200" y="937083"/>
            <a:ext cx="11874500" cy="5920917"/>
          </a:xfrm>
        </p:spPr>
        <p:txBody>
          <a:bodyPr>
            <a:noAutofit/>
          </a:bodyPr>
          <a:lstStyle/>
          <a:p>
            <a:r>
              <a:rPr lang="en-US" sz="2400" b="1" dirty="0" smtClean="0"/>
              <a:t>All mammals engage in free play.</a:t>
            </a:r>
            <a:r>
              <a:rPr lang="en-US" sz="2400" dirty="0" smtClean="0"/>
              <a:t> </a:t>
            </a:r>
          </a:p>
          <a:p>
            <a:pPr lvl="1"/>
            <a:r>
              <a:rPr lang="en-US" sz="2400" dirty="0" smtClean="0"/>
              <a:t>Social and Emotional Skill (cooperation, calculated risk) </a:t>
            </a:r>
          </a:p>
          <a:p>
            <a:pPr lvl="1"/>
            <a:r>
              <a:rPr lang="en-US" sz="2400" dirty="0" smtClean="0"/>
              <a:t>When deprived of free play animals will overact with fear in a novel situation (lash out in aggression)</a:t>
            </a:r>
          </a:p>
          <a:p>
            <a:pPr lvl="1"/>
            <a:r>
              <a:rPr lang="en-US" sz="2400" dirty="0" smtClean="0"/>
              <a:t>Largest brains animals need the most play. (Anthropology) In hunter </a:t>
            </a:r>
            <a:r>
              <a:rPr lang="en-US" sz="2400" dirty="0"/>
              <a:t>g</a:t>
            </a:r>
            <a:r>
              <a:rPr lang="en-US" sz="2400" dirty="0" smtClean="0"/>
              <a:t>atherer cultures children play from dawn to dus</a:t>
            </a:r>
            <a:r>
              <a:rPr lang="en-US" sz="2800" dirty="0" smtClean="0"/>
              <a:t>k.</a:t>
            </a:r>
            <a:r>
              <a:rPr lang="en-US" sz="3200" dirty="0" smtClean="0"/>
              <a:t> </a:t>
            </a:r>
          </a:p>
          <a:p>
            <a:r>
              <a:rPr lang="en-US" sz="2800" b="1" dirty="0" smtClean="0"/>
              <a:t>Why the decline? </a:t>
            </a:r>
          </a:p>
          <a:p>
            <a:pPr lvl="1"/>
            <a:r>
              <a:rPr lang="en-US" sz="2400" dirty="0" smtClean="0"/>
              <a:t>Culture’s view of childhood: time of freedom vs. resume building</a:t>
            </a:r>
          </a:p>
          <a:p>
            <a:pPr lvl="1"/>
            <a:r>
              <a:rPr lang="en-US" sz="2400" dirty="0" smtClean="0"/>
              <a:t>Irrational fear of dangers (we are safer today than ever, on all measures)</a:t>
            </a:r>
          </a:p>
          <a:p>
            <a:pPr lvl="1"/>
            <a:r>
              <a:rPr lang="en-US" sz="2400" dirty="0" smtClean="0"/>
              <a:t>Self-perpetuation: fewer kids outside playing, who’s going out?</a:t>
            </a:r>
          </a:p>
          <a:p>
            <a:pPr lvl="1"/>
            <a:r>
              <a:rPr lang="en-US" sz="2400" dirty="0" smtClean="0"/>
              <a:t>Technology: screen time continues to increase. </a:t>
            </a:r>
          </a:p>
          <a:p>
            <a:pPr lvl="1"/>
            <a:r>
              <a:rPr lang="en-US" sz="2400" dirty="0" smtClean="0"/>
              <a:t>High pressure to achieve in academics and sports. </a:t>
            </a:r>
            <a:endParaRPr lang="en-US" sz="2400" dirty="0"/>
          </a:p>
        </p:txBody>
      </p:sp>
      <p:pic>
        <p:nvPicPr>
          <p:cNvPr id="4" name="Picture 2" descr="Image result for peter 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0"/>
            <a:ext cx="1930400" cy="19304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1950's kids at play"/>
          <p:cNvPicPr>
            <a:picLocks noChangeAspect="1" noChangeArrowheads="1"/>
          </p:cNvPicPr>
          <p:nvPr/>
        </p:nvPicPr>
        <p:blipFill rotWithShape="1">
          <a:blip r:embed="rId3">
            <a:extLst>
              <a:ext uri="{28A0092B-C50C-407E-A947-70E740481C1C}">
                <a14:useLocalDpi xmlns:a14="http://schemas.microsoft.com/office/drawing/2010/main" val="0"/>
              </a:ext>
            </a:extLst>
          </a:blip>
          <a:srcRect l="6640" t="5489" r="4293" b="17378"/>
          <a:stretch/>
        </p:blipFill>
        <p:spPr bwMode="auto">
          <a:xfrm>
            <a:off x="-590606" y="143923"/>
            <a:ext cx="4181677" cy="2870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1960's kids at pl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0474" y="344877"/>
            <a:ext cx="4745326" cy="266924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playpatches.files.wordpress.com/2013/08/130812-claudia-draper-a.jpeg?w=440&amp;h=240&amp;cro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6979" y="597371"/>
            <a:ext cx="4457871" cy="24315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8217" y="1452864"/>
            <a:ext cx="9398000" cy="4889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smtClean="0"/>
              <a:t>Free Play: </a:t>
            </a:r>
            <a:r>
              <a:rPr lang="en-US" sz="2800" dirty="0" smtClean="0"/>
              <a:t>activities </a:t>
            </a:r>
            <a:r>
              <a:rPr lang="en-US" sz="2800" u="sng" dirty="0" smtClean="0"/>
              <a:t>freely chosen</a:t>
            </a:r>
            <a:r>
              <a:rPr lang="en-US" sz="2800" dirty="0" smtClean="0"/>
              <a:t> and directed by participants and undertaken for </a:t>
            </a:r>
            <a:r>
              <a:rPr lang="en-US" sz="2800" u="sng" dirty="0" smtClean="0"/>
              <a:t>it’s own sake</a:t>
            </a:r>
            <a:r>
              <a:rPr lang="en-US" sz="2800" dirty="0" smtClean="0"/>
              <a:t>, not consciously pursued to achieve the ends that are distinct from the activity itself. </a:t>
            </a:r>
          </a:p>
          <a:p>
            <a:endParaRPr lang="en-US" sz="2800" dirty="0"/>
          </a:p>
          <a:p>
            <a:endParaRPr lang="en-US" sz="2800" dirty="0" smtClean="0"/>
          </a:p>
        </p:txBody>
      </p:sp>
    </p:spTree>
    <p:extLst>
      <p:ext uri="{BB962C8B-B14F-4D97-AF65-F5344CB8AC3E}">
        <p14:creationId xmlns:p14="http://schemas.microsoft.com/office/powerpoint/2010/main" val="210050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47918"/>
            <a:ext cx="9404723" cy="1400530"/>
          </a:xfrm>
        </p:spPr>
        <p:txBody>
          <a:bodyPr/>
          <a:lstStyle/>
          <a:p>
            <a:r>
              <a:rPr lang="en-US" u="sng" dirty="0" smtClean="0"/>
              <a:t>Free Play</a:t>
            </a:r>
            <a:endParaRPr lang="en-US" u="sng" dirty="0"/>
          </a:p>
        </p:txBody>
      </p:sp>
      <p:sp>
        <p:nvSpPr>
          <p:cNvPr id="3" name="Content Placeholder 2"/>
          <p:cNvSpPr>
            <a:spLocks noGrp="1"/>
          </p:cNvSpPr>
          <p:nvPr>
            <p:ph idx="1"/>
          </p:nvPr>
        </p:nvSpPr>
        <p:spPr>
          <a:xfrm>
            <a:off x="164011" y="937083"/>
            <a:ext cx="11874500" cy="5920917"/>
          </a:xfrm>
        </p:spPr>
        <p:txBody>
          <a:bodyPr>
            <a:noAutofit/>
          </a:bodyPr>
          <a:lstStyle/>
          <a:p>
            <a:r>
              <a:rPr lang="en-US" sz="2400" b="1" dirty="0" smtClean="0"/>
              <a:t>All mammals engage in free play.</a:t>
            </a:r>
            <a:r>
              <a:rPr lang="en-US" sz="2400" dirty="0" smtClean="0"/>
              <a:t> </a:t>
            </a:r>
          </a:p>
          <a:p>
            <a:pPr lvl="1"/>
            <a:r>
              <a:rPr lang="en-US" sz="2400" dirty="0" smtClean="0"/>
              <a:t>Social and Emotional Skill (cooperation, calculated risk) </a:t>
            </a:r>
          </a:p>
          <a:p>
            <a:pPr lvl="1"/>
            <a:r>
              <a:rPr lang="en-US" sz="2400" dirty="0" smtClean="0"/>
              <a:t>When deprived of free play animals will overact with fear in a novel situation (lash out in aggression)</a:t>
            </a:r>
          </a:p>
          <a:p>
            <a:pPr lvl="1"/>
            <a:r>
              <a:rPr lang="en-US" sz="2400" dirty="0" smtClean="0"/>
              <a:t>Largest brains animals need the most play. (Anthropology) In hunter </a:t>
            </a:r>
            <a:r>
              <a:rPr lang="en-US" sz="2400" dirty="0"/>
              <a:t>g</a:t>
            </a:r>
            <a:r>
              <a:rPr lang="en-US" sz="2400" dirty="0" smtClean="0"/>
              <a:t>atherer cultures children play from dawn to dus</a:t>
            </a:r>
            <a:r>
              <a:rPr lang="en-US" sz="2800" dirty="0" smtClean="0"/>
              <a:t>k.</a:t>
            </a:r>
            <a:r>
              <a:rPr lang="en-US" sz="3200" dirty="0" smtClean="0"/>
              <a:t> </a:t>
            </a:r>
          </a:p>
          <a:p>
            <a:r>
              <a:rPr lang="en-US" sz="2800" b="1" dirty="0" smtClean="0"/>
              <a:t>Why the decline? </a:t>
            </a:r>
          </a:p>
          <a:p>
            <a:pPr lvl="1"/>
            <a:r>
              <a:rPr lang="en-US" sz="2400" dirty="0" smtClean="0"/>
              <a:t>Culture’s view of childhood: time of freedom vs. resume building</a:t>
            </a:r>
          </a:p>
          <a:p>
            <a:pPr lvl="1"/>
            <a:r>
              <a:rPr lang="en-US" sz="2400" dirty="0" smtClean="0"/>
              <a:t>Irrational fear of dangers (we are safer today than ever, on all measures)</a:t>
            </a:r>
          </a:p>
          <a:p>
            <a:pPr lvl="1"/>
            <a:r>
              <a:rPr lang="en-US" sz="2400" dirty="0" smtClean="0"/>
              <a:t>Self-perpetuation: fewer kids outside playing, who’s going out?</a:t>
            </a:r>
          </a:p>
          <a:p>
            <a:pPr lvl="1"/>
            <a:r>
              <a:rPr lang="en-US" sz="2400" dirty="0" smtClean="0"/>
              <a:t>Technology: screen time continues to increase. </a:t>
            </a:r>
          </a:p>
          <a:p>
            <a:pPr lvl="1"/>
            <a:r>
              <a:rPr lang="en-US" sz="2400" dirty="0" smtClean="0"/>
              <a:t>High pressure to achieve in academics and sports. </a:t>
            </a:r>
            <a:endParaRPr lang="en-US" sz="2400" dirty="0"/>
          </a:p>
        </p:txBody>
      </p:sp>
      <p:pic>
        <p:nvPicPr>
          <p:cNvPr id="4" name="Picture 2" descr="Image result for peter gr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1600" y="0"/>
            <a:ext cx="1930400" cy="19304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1950's kids at play"/>
          <p:cNvPicPr>
            <a:picLocks noChangeAspect="1" noChangeArrowheads="1"/>
          </p:cNvPicPr>
          <p:nvPr/>
        </p:nvPicPr>
        <p:blipFill rotWithShape="1">
          <a:blip r:embed="rId3">
            <a:extLst>
              <a:ext uri="{28A0092B-C50C-407E-A947-70E740481C1C}">
                <a14:useLocalDpi xmlns:a14="http://schemas.microsoft.com/office/drawing/2010/main" val="0"/>
              </a:ext>
            </a:extLst>
          </a:blip>
          <a:srcRect l="6640" t="5489" r="4293" b="17378"/>
          <a:stretch/>
        </p:blipFill>
        <p:spPr bwMode="auto">
          <a:xfrm>
            <a:off x="-590606" y="143923"/>
            <a:ext cx="4181677" cy="2870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1960's kids at pl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0474" y="344877"/>
            <a:ext cx="4745326" cy="266924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playpatches.files.wordpress.com/2013/08/130812-claudia-draper-a.jpeg?w=440&amp;h=240&amp;cro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6979" y="597371"/>
            <a:ext cx="4457871" cy="24315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8217" y="1452864"/>
            <a:ext cx="9398000" cy="4889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smtClean="0"/>
              <a:t>Free Play: </a:t>
            </a:r>
            <a:r>
              <a:rPr lang="en-US" sz="2800" dirty="0" smtClean="0"/>
              <a:t>activities freely chosen and directed by participants and undertaken for it’s own sake, not consciously pursued to achieve the ends that are distinct from the activity itself. </a:t>
            </a:r>
          </a:p>
          <a:p>
            <a:endParaRPr lang="en-US" sz="2800" dirty="0"/>
          </a:p>
          <a:p>
            <a:r>
              <a:rPr lang="en-US" sz="2800" b="1" dirty="0" smtClean="0"/>
              <a:t>Free play </a:t>
            </a:r>
            <a:r>
              <a:rPr lang="en-US" sz="2800" dirty="0" smtClean="0"/>
              <a:t>is </a:t>
            </a:r>
            <a:r>
              <a:rPr lang="en-US" sz="2800" dirty="0"/>
              <a:t>really the only place children are </a:t>
            </a:r>
            <a:r>
              <a:rPr lang="en-US" sz="2800" u="sng" dirty="0"/>
              <a:t>in control </a:t>
            </a:r>
            <a:r>
              <a:rPr lang="en-US" sz="2800" dirty="0"/>
              <a:t>and the only place they learn to </a:t>
            </a:r>
            <a:r>
              <a:rPr lang="en-US" sz="2800" u="sng" dirty="0"/>
              <a:t>get control </a:t>
            </a:r>
            <a:r>
              <a:rPr lang="en-US" sz="2800" dirty="0"/>
              <a:t>of their lives. (</a:t>
            </a:r>
            <a:r>
              <a:rPr lang="en-US" sz="2800" dirty="0" smtClean="0"/>
              <a:t>Problem solving, cooperation, regulating emotions, joy, practicing empathy, getting </a:t>
            </a:r>
            <a:r>
              <a:rPr lang="en-US" sz="2800" dirty="0"/>
              <a:t>over narcissism) </a:t>
            </a:r>
          </a:p>
          <a:p>
            <a:endParaRPr lang="en-US" sz="2800" dirty="0" smtClean="0"/>
          </a:p>
        </p:txBody>
      </p:sp>
    </p:spTree>
    <p:extLst>
      <p:ext uri="{BB962C8B-B14F-4D97-AF65-F5344CB8AC3E}">
        <p14:creationId xmlns:p14="http://schemas.microsoft.com/office/powerpoint/2010/main" val="2982657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Jean </a:t>
            </a:r>
            <a:r>
              <a:rPr lang="en-US" dirty="0" err="1" smtClean="0"/>
              <a:t>Twenge</a:t>
            </a:r>
            <a:endParaRPr lang="en-US" dirty="0"/>
          </a:p>
        </p:txBody>
      </p:sp>
      <p:pic>
        <p:nvPicPr>
          <p:cNvPr id="11266" name="Picture 2" descr="Image result for Dr. Jean Twe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426" y="0"/>
            <a:ext cx="4106816" cy="23114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The Narcissism Epidemic: Living in the Age of Entitl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050" y="1436303"/>
            <a:ext cx="2946400" cy="4549932"/>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iGen: Why Today's Super-Connected Kids Are Growing Up Less Rebellious, More Tolerant, Less Happy and Completely Unprepared for Adulth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3986" y="1334781"/>
            <a:ext cx="3429000" cy="475297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72179" y="5990770"/>
            <a:ext cx="2198689"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2009</a:t>
            </a:r>
            <a:endParaRPr lang="en-US" dirty="0"/>
          </a:p>
        </p:txBody>
      </p:sp>
      <p:sp>
        <p:nvSpPr>
          <p:cNvPr id="9" name="Title 1"/>
          <p:cNvSpPr txBox="1">
            <a:spLocks/>
          </p:cNvSpPr>
          <p:nvPr/>
        </p:nvSpPr>
        <p:spPr>
          <a:xfrm>
            <a:off x="3583986" y="6007927"/>
            <a:ext cx="2198689"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2017</a:t>
            </a:r>
            <a:endParaRPr lang="en-US" dirty="0"/>
          </a:p>
        </p:txBody>
      </p:sp>
      <p:sp>
        <p:nvSpPr>
          <p:cNvPr id="5" name="Rectangle 4"/>
          <p:cNvSpPr/>
          <p:nvPr/>
        </p:nvSpPr>
        <p:spPr>
          <a:xfrm>
            <a:off x="7175499" y="5441426"/>
            <a:ext cx="4680397" cy="646331"/>
          </a:xfrm>
          <a:prstGeom prst="rect">
            <a:avLst/>
          </a:prstGeom>
        </p:spPr>
        <p:txBody>
          <a:bodyPr wrap="square">
            <a:spAutoFit/>
          </a:bodyPr>
          <a:lstStyle/>
          <a:p>
            <a:r>
              <a:rPr lang="en-US" dirty="0"/>
              <a:t>https://www.youtube.com/watch?v=UA8kZZS_bzc</a:t>
            </a:r>
          </a:p>
        </p:txBody>
      </p:sp>
      <p:pic>
        <p:nvPicPr>
          <p:cNvPr id="11272" name="Picture 8" descr="Image result for Dr. Jean Twenge ted tal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7426" y="2500775"/>
            <a:ext cx="3470674" cy="1952255"/>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Image result for ted tal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94" t="28232" r="1085" b="29795"/>
          <a:stretch/>
        </p:blipFill>
        <p:spPr bwMode="auto">
          <a:xfrm>
            <a:off x="8694332" y="4453030"/>
            <a:ext cx="2076861" cy="87163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5144" y="840444"/>
            <a:ext cx="3403600" cy="586774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46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946</TotalTime>
  <Words>1682</Words>
  <Application>Microsoft Office PowerPoint</Application>
  <PresentationFormat>Widescreen</PresentationFormat>
  <Paragraphs>150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Century Gothic</vt:lpstr>
      <vt:lpstr>Wingdings 3</vt:lpstr>
      <vt:lpstr>Ion</vt:lpstr>
      <vt:lpstr>Parenting  and  Technology  </vt:lpstr>
      <vt:lpstr>Parenting and Technology  </vt:lpstr>
      <vt:lpstr>Decline of Free Play and the Rise of Mental Disorders</vt:lpstr>
      <vt:lpstr>Anxiety and Depression </vt:lpstr>
      <vt:lpstr>Narcissism   </vt:lpstr>
      <vt:lpstr>PowerPoint Presentation</vt:lpstr>
      <vt:lpstr>Free Play</vt:lpstr>
      <vt:lpstr>Free Play</vt:lpstr>
      <vt:lpstr>Dr. Jean Twenge</vt:lpstr>
      <vt:lpstr>Internal/External Locus of Control</vt:lpstr>
      <vt:lpstr>Summary </vt:lpstr>
      <vt:lpstr>Dr. Jean Twenge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IGen is in a mental health crisis! </vt:lpstr>
      <vt:lpstr>Anxiety and Depression (recent trends) </vt:lpstr>
      <vt:lpstr>IGen is in a mental health crisis! </vt:lpstr>
      <vt:lpstr>IGen is in a mental health crisis! </vt:lpstr>
      <vt:lpstr>IGen is in a mental health crisis! </vt:lpstr>
      <vt:lpstr>PowerPoint Presentation</vt:lpstr>
      <vt:lpstr>What’s the POSITIVE? </vt:lpstr>
      <vt:lpstr>Discussion </vt:lpstr>
    </vt:vector>
  </TitlesOfParts>
  <Company>xenos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RunkB</dc:creator>
  <cp:lastModifiedBy>RunkB</cp:lastModifiedBy>
  <cp:revision>116</cp:revision>
  <dcterms:created xsi:type="dcterms:W3CDTF">2018-09-11T13:41:51Z</dcterms:created>
  <dcterms:modified xsi:type="dcterms:W3CDTF">2018-11-03T05:12:23Z</dcterms:modified>
</cp:coreProperties>
</file>