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20"/>
  </p:notesMasterIdLst>
  <p:sldIdLst>
    <p:sldId id="257" r:id="rId2"/>
    <p:sldId id="573" r:id="rId3"/>
    <p:sldId id="658" r:id="rId4"/>
    <p:sldId id="660" r:id="rId5"/>
    <p:sldId id="642" r:id="rId6"/>
    <p:sldId id="662" r:id="rId7"/>
    <p:sldId id="663" r:id="rId8"/>
    <p:sldId id="644" r:id="rId9"/>
    <p:sldId id="647" r:id="rId10"/>
    <p:sldId id="648" r:id="rId11"/>
    <p:sldId id="650" r:id="rId12"/>
    <p:sldId id="651" r:id="rId13"/>
    <p:sldId id="652" r:id="rId14"/>
    <p:sldId id="653" r:id="rId15"/>
    <p:sldId id="649" r:id="rId16"/>
    <p:sldId id="655" r:id="rId17"/>
    <p:sldId id="656" r:id="rId18"/>
    <p:sldId id="260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0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6" d="100"/>
        <a:sy n="116" d="100"/>
      </p:scale>
      <p:origin x="0" y="-5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850CD7-2C4B-4653-922A-998C826CC14B}" type="datetimeFigureOut">
              <a:rPr lang="en-US" smtClean="0"/>
              <a:t>1/17/2023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6AFFEF-0BA1-4DB4-A44E-FA88DC2C21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449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69630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531D0AA2-F4FA-499F-A738-F0854131651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58350323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118A37CC-6666-4508-A466-006D4401CBF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4866114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F098BB40-330C-4DD4-83BF-D7E7DD1994B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1542014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3B410D6E-DEE6-434E-8A5C-36AF544EB62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66703365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3616A811-ED26-457D-8223-6EBA10C6E2E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7901978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52601"/>
            <a:ext cx="53848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52601"/>
            <a:ext cx="53848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F8F3ED38-B590-4FE0-AD16-75B8BB94834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87794430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F38A72CC-0545-493C-A18E-8B6DAA65703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69640666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12E0CC90-5724-4D22-8245-F2C1A36EE25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360939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BCE3E13C-1E37-4BE7-831B-68A49B62E0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00295118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5AA9D254-92B9-46D3-88F6-D0BE456B05A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22705615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0585815C-196A-4621-A778-E68AA8E65C7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70606412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4D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752601"/>
            <a:ext cx="109728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B339B3B-227A-4E1D-9DAC-D8A3C6F475A3}" type="slidenum"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1" name="Group 7"/>
          <p:cNvGrpSpPr>
            <a:grpSpLocks/>
          </p:cNvGrpSpPr>
          <p:nvPr userDrawn="1"/>
        </p:nvGrpSpPr>
        <p:grpSpPr bwMode="auto">
          <a:xfrm>
            <a:off x="0" y="1447800"/>
            <a:ext cx="12192000" cy="228600"/>
            <a:chOff x="0" y="864"/>
            <a:chExt cx="5760" cy="192"/>
          </a:xfrm>
        </p:grpSpPr>
        <p:sp>
          <p:nvSpPr>
            <p:cNvPr id="8200" name="Rectangle 8"/>
            <p:cNvSpPr>
              <a:spLocks noChangeArrowheads="1"/>
            </p:cNvSpPr>
            <p:nvPr userDrawn="1"/>
          </p:nvSpPr>
          <p:spPr bwMode="auto">
            <a:xfrm>
              <a:off x="0" y="864"/>
              <a:ext cx="5760" cy="192"/>
            </a:xfrm>
            <a:prstGeom prst="rect">
              <a:avLst/>
            </a:prstGeom>
            <a:solidFill>
              <a:srgbClr val="0066FF"/>
            </a:solidFill>
            <a:ln w="3810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201" name="Rectangle 9"/>
            <p:cNvSpPr>
              <a:spLocks noChangeArrowheads="1"/>
            </p:cNvSpPr>
            <p:nvPr userDrawn="1"/>
          </p:nvSpPr>
          <p:spPr bwMode="auto">
            <a:xfrm>
              <a:off x="0" y="864"/>
              <a:ext cx="480" cy="192"/>
            </a:xfrm>
            <a:prstGeom prst="rect">
              <a:avLst/>
            </a:prstGeom>
            <a:solidFill>
              <a:srgbClr val="FF9900"/>
            </a:solidFill>
            <a:ln w="3810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202" name="Rectangle 10"/>
            <p:cNvSpPr>
              <a:spLocks noChangeArrowheads="1"/>
            </p:cNvSpPr>
            <p:nvPr userDrawn="1"/>
          </p:nvSpPr>
          <p:spPr bwMode="auto">
            <a:xfrm>
              <a:off x="5280" y="864"/>
              <a:ext cx="480" cy="192"/>
            </a:xfrm>
            <a:prstGeom prst="rect">
              <a:avLst/>
            </a:prstGeom>
            <a:solidFill>
              <a:srgbClr val="FF9900"/>
            </a:solidFill>
            <a:ln w="3810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032" name="Group 11"/>
          <p:cNvGrpSpPr>
            <a:grpSpLocks/>
          </p:cNvGrpSpPr>
          <p:nvPr userDrawn="1"/>
        </p:nvGrpSpPr>
        <p:grpSpPr bwMode="auto">
          <a:xfrm>
            <a:off x="0" y="6858000"/>
            <a:ext cx="12192000" cy="76200"/>
            <a:chOff x="0" y="4176"/>
            <a:chExt cx="5760" cy="144"/>
          </a:xfrm>
        </p:grpSpPr>
        <p:sp>
          <p:nvSpPr>
            <p:cNvPr id="8204" name="Rectangle 12"/>
            <p:cNvSpPr>
              <a:spLocks noChangeArrowheads="1"/>
            </p:cNvSpPr>
            <p:nvPr userDrawn="1"/>
          </p:nvSpPr>
          <p:spPr bwMode="auto">
            <a:xfrm>
              <a:off x="0" y="4176"/>
              <a:ext cx="5328" cy="144"/>
            </a:xfrm>
            <a:prstGeom prst="rect">
              <a:avLst/>
            </a:prstGeom>
            <a:solidFill>
              <a:srgbClr val="0066FF"/>
            </a:solidFill>
            <a:ln w="1905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205" name="Rectangle 13"/>
            <p:cNvSpPr>
              <a:spLocks noChangeArrowheads="1"/>
            </p:cNvSpPr>
            <p:nvPr userDrawn="1"/>
          </p:nvSpPr>
          <p:spPr bwMode="auto">
            <a:xfrm>
              <a:off x="0" y="4176"/>
              <a:ext cx="440" cy="144"/>
            </a:xfrm>
            <a:prstGeom prst="rect">
              <a:avLst/>
            </a:prstGeom>
            <a:solidFill>
              <a:srgbClr val="FF9900"/>
            </a:solidFill>
            <a:ln w="1905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206" name="Rectangle 14"/>
            <p:cNvSpPr>
              <a:spLocks noChangeArrowheads="1"/>
            </p:cNvSpPr>
            <p:nvPr userDrawn="1"/>
          </p:nvSpPr>
          <p:spPr bwMode="auto">
            <a:xfrm>
              <a:off x="5320" y="4176"/>
              <a:ext cx="440" cy="144"/>
            </a:xfrm>
            <a:prstGeom prst="rect">
              <a:avLst/>
            </a:prstGeom>
            <a:solidFill>
              <a:srgbClr val="FF9900"/>
            </a:solidFill>
            <a:ln w="1905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7116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"/>
            <a:ext cx="12192024" cy="68580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86333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4:13-17</a:t>
            </a:r>
            <a:br>
              <a:rPr lang="en-US" sz="4400" dirty="0"/>
            </a:br>
            <a:r>
              <a:rPr lang="en-US" sz="4400" dirty="0"/>
              <a:t>Basic Mind-set: Worldly or Godly?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 GODLY MIND-SET</a:t>
            </a:r>
            <a:endParaRPr lang="en-US" sz="4000" b="0" i="1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“Instead of autonomy, I want to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pursue Your will for my life.”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96D580C8-32D6-464A-89FA-63104150E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2252127"/>
            <a:ext cx="11785600" cy="173380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>
                <a:solidFill>
                  <a:schemeClr val="bg1">
                    <a:lumMod val="75000"/>
                  </a:schemeClr>
                </a:solidFill>
              </a:rPr>
              <a:t>4:14</a:t>
            </a:r>
            <a:r>
              <a:rPr lang="en-US" sz="3200" dirty="0">
                <a:solidFill>
                  <a:schemeClr val="bg1">
                    <a:lumMod val="75000"/>
                  </a:schemeClr>
                </a:solidFill>
              </a:rPr>
              <a:t> Yet you do not know what your life will be like tomorrow. You are just a vapor that appears for a little while and then vanishes away. </a:t>
            </a:r>
            <a:r>
              <a:rPr lang="en-US" sz="3200" baseline="30000" dirty="0"/>
              <a:t>15</a:t>
            </a:r>
            <a:r>
              <a:rPr lang="en-US" sz="3200" dirty="0"/>
              <a:t> Instead, you ought to say, “If the Lord wills, we will live and also do this or that.” </a:t>
            </a:r>
          </a:p>
        </p:txBody>
      </p:sp>
    </p:spTree>
    <p:extLst>
      <p:ext uri="{BB962C8B-B14F-4D97-AF65-F5344CB8AC3E}">
        <p14:creationId xmlns:p14="http://schemas.microsoft.com/office/powerpoint/2010/main" val="1889052694"/>
      </p:ext>
    </p:extLst>
  </p:cSld>
  <p:clrMapOvr>
    <a:masterClrMapping/>
  </p:clrMapOvr>
  <p:transition spd="med"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4:13-17</a:t>
            </a:r>
            <a:br>
              <a:rPr lang="en-US" sz="4400" dirty="0"/>
            </a:br>
            <a:r>
              <a:rPr lang="en-US" sz="4400" dirty="0"/>
              <a:t>Basic Mind-set: Worldly or Godly?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 GODLY MIND-SET</a:t>
            </a:r>
            <a:endParaRPr lang="en-US" sz="4000" b="0" i="1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“Instead of autonomy, I want to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pursue Your will for my life.”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96D580C8-32D6-464A-89FA-63104150E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2252127"/>
            <a:ext cx="11785600" cy="173380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Psalm 90:10</a:t>
            </a:r>
            <a:r>
              <a:rPr lang="en-US" sz="3200" dirty="0"/>
              <a:t> As for the days of our life, they contain seventy years, or if due to strength, eighty years . . . For soon it is gone and we fly away . . . </a:t>
            </a:r>
            <a:r>
              <a:rPr lang="en-US" sz="3200" baseline="30000" dirty="0"/>
              <a:t>12</a:t>
            </a:r>
            <a:r>
              <a:rPr lang="en-US" sz="3200" dirty="0"/>
              <a:t> So teach us to number our days, that we may present to You a heart of wisdom. </a:t>
            </a:r>
          </a:p>
        </p:txBody>
      </p:sp>
    </p:spTree>
    <p:extLst>
      <p:ext uri="{BB962C8B-B14F-4D97-AF65-F5344CB8AC3E}">
        <p14:creationId xmlns:p14="http://schemas.microsoft.com/office/powerpoint/2010/main" val="2047483502"/>
      </p:ext>
    </p:extLst>
  </p:cSld>
  <p:clrMapOvr>
    <a:masterClrMapping/>
  </p:clrMapOvr>
  <p:transition spd="med">
    <p:split orient="vert" dir="in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4:13-17</a:t>
            </a:r>
            <a:br>
              <a:rPr lang="en-US" sz="4400" dirty="0"/>
            </a:br>
            <a:r>
              <a:rPr lang="en-US" sz="4400" dirty="0"/>
              <a:t>Basic Mind-set: Worldly or Godly?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 GODLY MIND-SET</a:t>
            </a:r>
            <a:endParaRPr lang="en-US" sz="4000" b="0" i="1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“Instead of autonomy, I want to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pursue Your will for my life.”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96D580C8-32D6-464A-89FA-63104150E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2252127"/>
            <a:ext cx="11785600" cy="173380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Ephesians 5:15</a:t>
            </a:r>
            <a:r>
              <a:rPr lang="en-US" sz="3200" dirty="0"/>
              <a:t> Therefore be careful how you walk, not as unwise people but as wise, </a:t>
            </a:r>
            <a:r>
              <a:rPr lang="en-US" sz="3200" baseline="30000" dirty="0"/>
              <a:t>16</a:t>
            </a:r>
            <a:r>
              <a:rPr lang="en-US" sz="3200" dirty="0"/>
              <a:t> making the most of your time, because the days are evil. </a:t>
            </a:r>
            <a:r>
              <a:rPr lang="en-US" sz="3200" baseline="30000" dirty="0"/>
              <a:t>17</a:t>
            </a:r>
            <a:r>
              <a:rPr lang="en-US" sz="3200" dirty="0"/>
              <a:t> So then do not be foolish, but understand what the will of the Lord is. </a:t>
            </a:r>
          </a:p>
        </p:txBody>
      </p:sp>
    </p:spTree>
    <p:extLst>
      <p:ext uri="{BB962C8B-B14F-4D97-AF65-F5344CB8AC3E}">
        <p14:creationId xmlns:p14="http://schemas.microsoft.com/office/powerpoint/2010/main" val="2956160536"/>
      </p:ext>
    </p:extLst>
  </p:cSld>
  <p:clrMapOvr>
    <a:masterClrMapping/>
  </p:clrMapOvr>
  <p:transition spd="med">
    <p:split orient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4:13-17</a:t>
            </a:r>
            <a:br>
              <a:rPr lang="en-US" sz="4400" dirty="0"/>
            </a:br>
            <a:r>
              <a:rPr lang="en-US" sz="4400" dirty="0"/>
              <a:t>Basic Mind-set: Worldly or Godly?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 GODLY MIND-SET</a:t>
            </a:r>
            <a:endParaRPr lang="en-US" sz="4000" b="0" i="1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“Instead of autonomy, I want to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pursue Your will for my life.”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GOD’S WILL BEGINS WITH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ENTRUSTING YOURSELF TO JESUS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AS YOUR SAVIOR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96D580C8-32D6-464A-89FA-63104150E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2252127"/>
            <a:ext cx="11785600" cy="173380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John 6:28</a:t>
            </a:r>
            <a:r>
              <a:rPr lang="en-US" sz="3200" dirty="0"/>
              <a:t> Therefore they said to Him, “What shall we do, so that we may work the works of God?” </a:t>
            </a:r>
            <a:r>
              <a:rPr lang="en-US" sz="3200" baseline="30000" dirty="0"/>
              <a:t>29</a:t>
            </a:r>
            <a:r>
              <a:rPr lang="en-US" sz="3200" dirty="0"/>
              <a:t> Jesus answered and said to them, “This is the work of God, that you believe in Him whom He has sent.” </a:t>
            </a:r>
          </a:p>
        </p:txBody>
      </p:sp>
    </p:spTree>
    <p:extLst>
      <p:ext uri="{BB962C8B-B14F-4D97-AF65-F5344CB8AC3E}">
        <p14:creationId xmlns:p14="http://schemas.microsoft.com/office/powerpoint/2010/main" val="2713657327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4:13-17</a:t>
            </a:r>
            <a:br>
              <a:rPr lang="en-US" sz="4400" dirty="0"/>
            </a:br>
            <a:r>
              <a:rPr lang="en-US" sz="4400" dirty="0"/>
              <a:t>Basic Mind-set: Worldly or Godly?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 GODLY MIND-SET</a:t>
            </a:r>
            <a:endParaRPr lang="en-US" sz="4000" b="0" i="1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“Instead of autonomy, I want to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pursue Your will for my life.”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GOD’S WILL IS NOT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REPRESSIVE OR CONFINING –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IT IS LIBERATING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96D580C8-32D6-464A-89FA-63104150E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2252127"/>
            <a:ext cx="11785600" cy="173380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Jon 8:31</a:t>
            </a:r>
            <a:r>
              <a:rPr lang="en-US" sz="3200" dirty="0"/>
              <a:t> So Jesus was saying to those Jews who had believed Him, “If you continue in My word, then you are truly disciples of Mine; </a:t>
            </a:r>
            <a:r>
              <a:rPr lang="en-US" sz="3200" baseline="30000" dirty="0"/>
              <a:t>32</a:t>
            </a:r>
            <a:r>
              <a:rPr lang="en-US" sz="3200" dirty="0"/>
              <a:t> and you will know the truth, and the truth will make you free.” </a:t>
            </a:r>
          </a:p>
        </p:txBody>
      </p:sp>
    </p:spTree>
    <p:extLst>
      <p:ext uri="{BB962C8B-B14F-4D97-AF65-F5344CB8AC3E}">
        <p14:creationId xmlns:p14="http://schemas.microsoft.com/office/powerpoint/2010/main" val="1853163620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4:13-17</a:t>
            </a:r>
            <a:br>
              <a:rPr lang="en-US" sz="4400" dirty="0"/>
            </a:br>
            <a:r>
              <a:rPr lang="en-US" sz="4400" dirty="0"/>
              <a:t>Basic Mind-set: Worldly or Godly?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 GODLY MIND-SET</a:t>
            </a: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“Instead of compartmentalizing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my spiritual life,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I want to follow Your will comprehensively”</a:t>
            </a:r>
            <a:endParaRPr lang="en-U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xmlns="" id="{4DDBD74A-BD17-4C7E-AFA2-F46F41CA35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2252127"/>
            <a:ext cx="11785600" cy="173380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Colossians 1:9</a:t>
            </a:r>
            <a:r>
              <a:rPr lang="en-US" sz="3200" dirty="0"/>
              <a:t> . . . We have not ceased to pray for you and to ask that you may be filled with the knowledge of His will . . . </a:t>
            </a:r>
            <a:r>
              <a:rPr lang="en-US" sz="3200" baseline="30000" dirty="0"/>
              <a:t>10</a:t>
            </a:r>
            <a:r>
              <a:rPr lang="en-US" sz="3200" dirty="0"/>
              <a:t> so that you will walk in a manner worthy of the Lord, </a:t>
            </a:r>
            <a:r>
              <a:rPr lang="en-US" sz="3200" u="sng" dirty="0"/>
              <a:t>to please Him in all respects</a:t>
            </a:r>
            <a:r>
              <a:rPr lang="en-US" sz="3200" dirty="0"/>
              <a:t> . . .</a:t>
            </a:r>
          </a:p>
        </p:txBody>
      </p:sp>
    </p:spTree>
    <p:extLst>
      <p:ext uri="{BB962C8B-B14F-4D97-AF65-F5344CB8AC3E}">
        <p14:creationId xmlns:p14="http://schemas.microsoft.com/office/powerpoint/2010/main" val="4239622331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4:13-17</a:t>
            </a:r>
            <a:br>
              <a:rPr lang="en-US" sz="4400" dirty="0"/>
            </a:br>
            <a:r>
              <a:rPr lang="en-US" sz="4400" dirty="0"/>
              <a:t>Basic Mind-set: Worldly or Godly?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 GODLY MIND-SET</a:t>
            </a: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“Instead of compartmentalizing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my spiritual life,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I want to follow Your will comprehensively”</a:t>
            </a:r>
            <a:endParaRPr lang="en-U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xmlns="" id="{4DDBD74A-BD17-4C7E-AFA2-F46F41CA35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2252127"/>
            <a:ext cx="11785600" cy="188769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 Cor. 10:31</a:t>
            </a:r>
            <a:r>
              <a:rPr lang="en-US" sz="3200" dirty="0"/>
              <a:t> Whether, then, you eat or drink or whatever you do, do all to the glory of God. </a:t>
            </a:r>
          </a:p>
          <a:p>
            <a:pPr>
              <a:lnSpc>
                <a:spcPts val="3200"/>
              </a:lnSpc>
              <a:spcBef>
                <a:spcPts val="1200"/>
              </a:spcBef>
            </a:pPr>
            <a:r>
              <a:rPr lang="en-US" sz="3200" baseline="30000" dirty="0"/>
              <a:t>Colossians</a:t>
            </a:r>
            <a:r>
              <a:rPr lang="en-US" sz="3200" dirty="0"/>
              <a:t> </a:t>
            </a:r>
            <a:r>
              <a:rPr lang="en-US" sz="3200" baseline="30000" dirty="0"/>
              <a:t>3:17</a:t>
            </a:r>
            <a:r>
              <a:rPr lang="en-US" sz="3200" dirty="0"/>
              <a:t> And whatever you do or say, do it as a representative of the Lord Jesus . . . </a:t>
            </a:r>
          </a:p>
        </p:txBody>
      </p:sp>
    </p:spTree>
    <p:extLst>
      <p:ext uri="{BB962C8B-B14F-4D97-AF65-F5344CB8AC3E}">
        <p14:creationId xmlns:p14="http://schemas.microsoft.com/office/powerpoint/2010/main" val="3883107933"/>
      </p:ext>
    </p:extLst>
  </p:cSld>
  <p:clrMapOvr>
    <a:masterClrMapping/>
  </p:clrMapOvr>
  <p:transition spd="med">
    <p:split orient="vert" dir="in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4:13-17</a:t>
            </a:r>
            <a:br>
              <a:rPr lang="en-US" sz="4400" dirty="0"/>
            </a:br>
            <a:r>
              <a:rPr lang="en-US" sz="4400" dirty="0"/>
              <a:t>Basic Mind-set: Worldly or Godly?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 GODLY MIND-SET</a:t>
            </a:r>
            <a:endParaRPr lang="en-US" sz="40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“Instead of self-sufficiency,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I acknowledge my radical weakness”</a:t>
            </a:r>
          </a:p>
          <a:p>
            <a:pPr algn="ctr" eaLnBrk="1" hangingPunct="1">
              <a:lnSpc>
                <a:spcPct val="70000"/>
              </a:lnSpc>
              <a:spcBef>
                <a:spcPts val="24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“Instead of autonomy, I want to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pursue Your will for my life.”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24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“Instead of compartmentalizing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my spiritual life,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I want to follow Your will comprehensively”</a:t>
            </a:r>
            <a:endParaRPr lang="en-U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2400"/>
              </a:spcBef>
              <a:defRPr/>
            </a:pP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50355"/>
      </p:ext>
    </p:extLst>
  </p:cSld>
  <p:clrMapOvr>
    <a:masterClrMapping/>
  </p:clrMapOvr>
  <p:transition spd="med">
    <p:randomBa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4580" name="Content Placeholder 7"/>
          <p:cNvSpPr>
            <a:spLocks noGrp="1"/>
          </p:cNvSpPr>
          <p:nvPr>
            <p:ph idx="1"/>
          </p:nvPr>
        </p:nvSpPr>
        <p:spPr>
          <a:xfrm>
            <a:off x="180622" y="1828800"/>
            <a:ext cx="11785600" cy="4876800"/>
          </a:xfrm>
        </p:spPr>
        <p:txBody>
          <a:bodyPr/>
          <a:lstStyle/>
          <a:p>
            <a:pPr algn="ctr" eaLnBrk="1" hangingPunct="1">
              <a:lnSpc>
                <a:spcPct val="70000"/>
              </a:lnSpc>
              <a:spcBef>
                <a:spcPct val="30000"/>
              </a:spcBef>
              <a:defRPr/>
            </a:pPr>
            <a:endParaRPr lang="en-US" sz="8800" dirty="0"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0"/>
              </a:spcBef>
              <a:defRPr/>
            </a:pPr>
            <a:r>
              <a:rPr lang="en-US" sz="8800" dirty="0">
                <a:cs typeface="Times New Roman" pitchFamily="18" charset="0"/>
              </a:rPr>
              <a:t>NEXT WEEK:</a:t>
            </a:r>
          </a:p>
          <a:p>
            <a:pPr algn="ctr" eaLnBrk="1" hangingPunct="1">
              <a:lnSpc>
                <a:spcPct val="70000"/>
              </a:lnSpc>
              <a:spcBef>
                <a:spcPct val="30000"/>
              </a:spcBef>
              <a:defRPr/>
            </a:pPr>
            <a:r>
              <a:rPr lang="en-US" sz="6000" dirty="0">
                <a:cs typeface="Times New Roman" pitchFamily="18" charset="0"/>
              </a:rPr>
              <a:t>The Birth of Christ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3400"/>
              </a:lnSpc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159655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hecker/>
      </p:transition>
    </mc:Choice>
    <mc:Fallback xmlns="">
      <p:transition spd="slow">
        <p:checker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endParaRPr lang="en-US" sz="44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794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James’ audience considered themselves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spiritual – but they were self-deceived . . .</a:t>
            </a:r>
          </a:p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. . . so he writes a blunt letter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to expose their self-deception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&amp; call them back to true spirituality</a:t>
            </a:r>
          </a:p>
        </p:txBody>
      </p:sp>
    </p:spTree>
    <p:extLst>
      <p:ext uri="{BB962C8B-B14F-4D97-AF65-F5344CB8AC3E}">
        <p14:creationId xmlns:p14="http://schemas.microsoft.com/office/powerpoint/2010/main" val="3551546561"/>
      </p:ext>
    </p:extLst>
  </p:cSld>
  <p:clrMapOvr>
    <a:masterClrMapping/>
  </p:clrMapOvr>
  <p:transition spd="med">
    <p:randomBa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4:13-17</a:t>
            </a:r>
            <a:br>
              <a:rPr lang="en-US" sz="4400" dirty="0"/>
            </a:br>
            <a:r>
              <a:rPr lang="en-US" sz="4400" dirty="0"/>
              <a:t>Basic Mind-set: Worldly or Godly?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96D580C8-32D6-464A-89FA-63104150E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1756827"/>
            <a:ext cx="11785600" cy="378565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4:13</a:t>
            </a:r>
            <a:r>
              <a:rPr lang="en-US" sz="3200" dirty="0"/>
              <a:t> Come now, you who say, “Today or tomorrow we will go to such and such a city, and spend a year there and engage in business and make a profit.” </a:t>
            </a:r>
            <a:r>
              <a:rPr lang="en-US" sz="3200" baseline="30000" dirty="0"/>
              <a:t>14</a:t>
            </a:r>
            <a:r>
              <a:rPr lang="en-US" sz="3200" dirty="0"/>
              <a:t> Yet you do not know what your life will be like tomorrow. You are just a vapor that appears for a little while and then vanishes away. </a:t>
            </a:r>
            <a:r>
              <a:rPr lang="en-US" sz="3200" baseline="30000" dirty="0"/>
              <a:t>15</a:t>
            </a:r>
            <a:r>
              <a:rPr lang="en-US" sz="3200" dirty="0"/>
              <a:t> Instead, you ought to say, “If the Lord wills, we will live and also do this or that.” </a:t>
            </a:r>
            <a:br>
              <a:rPr lang="en-US" sz="3200" dirty="0"/>
            </a:br>
            <a:r>
              <a:rPr lang="en-US" sz="3200" baseline="30000" dirty="0"/>
              <a:t>16</a:t>
            </a:r>
            <a:r>
              <a:rPr lang="en-US" sz="3200" dirty="0"/>
              <a:t> But as it is, you boast in your arrogance; all such boasting is evil. </a:t>
            </a:r>
            <a:r>
              <a:rPr lang="en-US" sz="3200" baseline="30000" dirty="0"/>
              <a:t>17</a:t>
            </a:r>
            <a:r>
              <a:rPr lang="en-US" sz="3200" dirty="0"/>
              <a:t> Therefore, to one who knows the right thing to do and does not do it, to him it is sin. </a:t>
            </a:r>
          </a:p>
        </p:txBody>
      </p:sp>
    </p:spTree>
    <p:extLst>
      <p:ext uri="{BB962C8B-B14F-4D97-AF65-F5344CB8AC3E}">
        <p14:creationId xmlns:p14="http://schemas.microsoft.com/office/powerpoint/2010/main" val="412267276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4:13-17</a:t>
            </a:r>
            <a:br>
              <a:rPr lang="en-US" sz="4400" dirty="0"/>
            </a:br>
            <a:r>
              <a:rPr lang="en-US" sz="4400" dirty="0"/>
              <a:t>Basic Mind-set: Worldly or Godly?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 WORLDLY MIND-SET</a:t>
            </a: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Autonomous</a:t>
            </a:r>
          </a:p>
          <a:p>
            <a:pPr marL="57150" indent="0"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FREEDOM = ABSENCE OF RESTRAINT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ON MY PERSONAL CHOICES</a:t>
            </a:r>
          </a:p>
          <a:p>
            <a:pPr marL="57150" indent="0"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SUSPICION THAT GOD’S WILL IS REPRESSIVE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96D580C8-32D6-464A-89FA-63104150E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2252127"/>
            <a:ext cx="11785600" cy="173380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4:13</a:t>
            </a:r>
            <a:r>
              <a:rPr lang="en-US" sz="3200" dirty="0"/>
              <a:t> Come now, you who say, “Today or tomorrow we will go to such and such a city, and spend a year there and engage in business and make a profit.” . . . </a:t>
            </a:r>
            <a:r>
              <a:rPr lang="en-US" sz="3200" baseline="30000" dirty="0"/>
              <a:t>16</a:t>
            </a:r>
            <a:r>
              <a:rPr lang="en-US" sz="3200" dirty="0"/>
              <a:t> But as it is, you boast in your arrogance; all such boasting is evil.</a:t>
            </a:r>
          </a:p>
        </p:txBody>
      </p:sp>
    </p:spTree>
    <p:extLst>
      <p:ext uri="{BB962C8B-B14F-4D97-AF65-F5344CB8AC3E}">
        <p14:creationId xmlns:p14="http://schemas.microsoft.com/office/powerpoint/2010/main" val="1004670967"/>
      </p:ext>
    </p:extLst>
  </p:cSld>
  <p:clrMapOvr>
    <a:masterClrMapping/>
  </p:clrMapOvr>
  <p:transition spd="med">
    <p:randomBa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4:13-17</a:t>
            </a:r>
            <a:br>
              <a:rPr lang="en-US" sz="4400" dirty="0"/>
            </a:br>
            <a:r>
              <a:rPr lang="en-US" sz="4400" dirty="0"/>
              <a:t>Basic Mind-set: Worldly or Godly?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 WORLDLY MIND-SET</a:t>
            </a: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Autonomous</a:t>
            </a: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Self-sufficient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96D580C8-32D6-464A-89FA-63104150E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2252127"/>
            <a:ext cx="11785600" cy="173380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4:13</a:t>
            </a:r>
            <a:r>
              <a:rPr lang="en-US" sz="3200" dirty="0"/>
              <a:t> Come now, you who say, “Today or tomorrow we will go to such and such a city, and spend a year there and engage in business and make a profit.” . . . </a:t>
            </a:r>
            <a:r>
              <a:rPr lang="en-US" sz="3200" baseline="30000" dirty="0"/>
              <a:t>16</a:t>
            </a:r>
            <a:r>
              <a:rPr lang="en-US" sz="3200" dirty="0"/>
              <a:t> But as it is, you boast in your arrogance; all such boasting is evil.</a:t>
            </a:r>
          </a:p>
        </p:txBody>
      </p:sp>
    </p:spTree>
    <p:extLst>
      <p:ext uri="{BB962C8B-B14F-4D97-AF65-F5344CB8AC3E}">
        <p14:creationId xmlns:p14="http://schemas.microsoft.com/office/powerpoint/2010/main" val="2610424465"/>
      </p:ext>
    </p:extLst>
  </p:cSld>
  <p:clrMapOvr>
    <a:masterClrMapping/>
  </p:clrMapOvr>
  <p:transition spd="med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4:13-17</a:t>
            </a:r>
            <a:br>
              <a:rPr lang="en-US" sz="4400" dirty="0"/>
            </a:br>
            <a:r>
              <a:rPr lang="en-US" sz="4400" dirty="0"/>
              <a:t>Basic Mind-set: Worldly or Godly?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 WORLDLY MIND-SET</a:t>
            </a: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Autonomous</a:t>
            </a: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Self-sufficient</a:t>
            </a:r>
          </a:p>
          <a:p>
            <a:pPr marL="57150" indent="0"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PRAYERLESS &amp;/OR “GENIE” PRAYERS (4:2,3)</a:t>
            </a:r>
          </a:p>
          <a:p>
            <a:pPr marL="57150" indent="0"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“MORALISTIC THERAPEUTIC </a:t>
            </a:r>
            <a:r>
              <a:rPr lang="en-US" sz="4400" b="0" i="1" u="sng" dirty="0">
                <a:effectLst/>
                <a:cs typeface="Times New Roman" pitchFamily="18" charset="0"/>
              </a:rPr>
              <a:t>DEISM</a:t>
            </a:r>
            <a:r>
              <a:rPr lang="en-US" sz="4400" b="0" i="1" dirty="0">
                <a:effectLst/>
                <a:cs typeface="Times New Roman" pitchFamily="18" charset="0"/>
              </a:rPr>
              <a:t>”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96D580C8-32D6-464A-89FA-63104150E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2252127"/>
            <a:ext cx="11785600" cy="173380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4:13</a:t>
            </a:r>
            <a:r>
              <a:rPr lang="en-US" sz="3200" dirty="0"/>
              <a:t> Come now, you who say, “Today or tomorrow we will go to such and such a city, and spend a year there and engage in business and make a profit.” . . . </a:t>
            </a:r>
            <a:r>
              <a:rPr lang="en-US" sz="3200" baseline="30000" dirty="0"/>
              <a:t>16</a:t>
            </a:r>
            <a:r>
              <a:rPr lang="en-US" sz="3200" dirty="0"/>
              <a:t> But as it is, you boast in your arrogance; all such boasting is evil.</a:t>
            </a:r>
          </a:p>
        </p:txBody>
      </p:sp>
    </p:spTree>
    <p:extLst>
      <p:ext uri="{BB962C8B-B14F-4D97-AF65-F5344CB8AC3E}">
        <p14:creationId xmlns:p14="http://schemas.microsoft.com/office/powerpoint/2010/main" val="2526392759"/>
      </p:ext>
    </p:extLst>
  </p:cSld>
  <p:clrMapOvr>
    <a:masterClrMapping/>
  </p:clrMapOvr>
  <p:transition spd="med">
    <p:randomBa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4:13-17</a:t>
            </a:r>
            <a:br>
              <a:rPr lang="en-US" sz="4400" dirty="0"/>
            </a:br>
            <a:r>
              <a:rPr lang="en-US" sz="4400" dirty="0"/>
              <a:t>Basic Mind-set: Worldly or Godly?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 WORLDLY MIND-SET</a:t>
            </a: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Autonomous</a:t>
            </a: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Self-sufficient</a:t>
            </a: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Compartmentalized</a:t>
            </a:r>
          </a:p>
          <a:p>
            <a:pPr marL="57150" indent="0"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“KEEP GOD IN HIS RELIGIOUS BOX”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96D580C8-32D6-464A-89FA-63104150E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2252127"/>
            <a:ext cx="11785600" cy="173380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4:13</a:t>
            </a:r>
            <a:r>
              <a:rPr lang="en-US" sz="3200" dirty="0"/>
              <a:t> Come now, you who say, “Today or tomorrow we will go to such and such a city, and spend a year there and engage in business and make a profit.” . . . </a:t>
            </a:r>
            <a:r>
              <a:rPr lang="en-US" sz="3200" baseline="30000" dirty="0"/>
              <a:t>16</a:t>
            </a:r>
            <a:r>
              <a:rPr lang="en-US" sz="3200" dirty="0"/>
              <a:t> But as it is, you boast in your arrogance; all such boasting is evil.</a:t>
            </a:r>
          </a:p>
        </p:txBody>
      </p:sp>
    </p:spTree>
    <p:extLst>
      <p:ext uri="{BB962C8B-B14F-4D97-AF65-F5344CB8AC3E}">
        <p14:creationId xmlns:p14="http://schemas.microsoft.com/office/powerpoint/2010/main" val="3481638360"/>
      </p:ext>
    </p:extLst>
  </p:cSld>
  <p:clrMapOvr>
    <a:masterClrMapping/>
  </p:clrMapOvr>
  <p:transition spd="med">
    <p:randomBa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4:13-17</a:t>
            </a:r>
            <a:br>
              <a:rPr lang="en-US" sz="4400" dirty="0"/>
            </a:br>
            <a:r>
              <a:rPr lang="en-US" sz="4400" dirty="0"/>
              <a:t>Basic Mind-set: Worldly or Godly?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 WORLDLY MIND-SET</a:t>
            </a:r>
            <a:endParaRPr lang="en-US" sz="4000" b="0" dirty="0">
              <a:effectLst/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96D580C8-32D6-464A-89FA-63104150E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2252127"/>
            <a:ext cx="11785600" cy="173380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4:13</a:t>
            </a:r>
            <a:r>
              <a:rPr lang="en-US" sz="3200" dirty="0"/>
              <a:t> Come now, you who say, “Today or tomorrow we will go to such and such a city, and spend a year there and engage in business and make a profit.” . . . </a:t>
            </a:r>
            <a:r>
              <a:rPr lang="en-US" sz="3200" baseline="30000" dirty="0"/>
              <a:t>16</a:t>
            </a:r>
            <a:r>
              <a:rPr lang="en-US" sz="3200" dirty="0"/>
              <a:t> But as it is, you boast in your arrogance; all such boasting is evil.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xmlns="" id="{2F01358C-75D1-4D57-BE09-6BA18C6F9D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25" y="4004727"/>
            <a:ext cx="11785600" cy="296491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dirty="0"/>
              <a:t>“When James exposes (this mind-set), he exposes something which is (often) the unrecognized claim of </a:t>
            </a:r>
            <a:r>
              <a:rPr lang="en-US" sz="3200" i="1" dirty="0"/>
              <a:t>our</a:t>
            </a:r>
            <a:r>
              <a:rPr lang="en-US" sz="3200" dirty="0"/>
              <a:t> </a:t>
            </a:r>
            <a:r>
              <a:rPr lang="en-US" sz="3200" i="1" dirty="0"/>
              <a:t>own</a:t>
            </a:r>
            <a:r>
              <a:rPr lang="en-US" sz="3200" dirty="0"/>
              <a:t> hearts. We speak to ourselves as if life were our right, as if our choice were the only deciding factor, as if we had in ourselves all that was needed to make a success of things, as if . . . making money (and) doing well (materially) were life’s sole objective.” (Alec Motyer)</a:t>
            </a:r>
          </a:p>
        </p:txBody>
      </p:sp>
    </p:spTree>
    <p:extLst>
      <p:ext uri="{BB962C8B-B14F-4D97-AF65-F5344CB8AC3E}">
        <p14:creationId xmlns:p14="http://schemas.microsoft.com/office/powerpoint/2010/main" val="2418876948"/>
      </p:ext>
    </p:extLst>
  </p:cSld>
  <p:clrMapOvr>
    <a:masterClrMapping/>
  </p:clrMapOvr>
  <p:transition spd="med">
    <p:split orient="vert" dir="in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4:13-17</a:t>
            </a:r>
            <a:br>
              <a:rPr lang="en-US" sz="4400" dirty="0"/>
            </a:br>
            <a:r>
              <a:rPr lang="en-US" sz="4400" dirty="0"/>
              <a:t>Basic Mind-set: Worldly or Godly?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 GODLY MIND-SET</a:t>
            </a:r>
            <a:endParaRPr lang="en-US" sz="4000" b="0" i="1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“Instead of self-sufficiency,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I acknowledge my radical weakness”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96D580C8-32D6-464A-89FA-63104150E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2252127"/>
            <a:ext cx="11785600" cy="173380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4:14</a:t>
            </a:r>
            <a:r>
              <a:rPr lang="en-US" sz="3200" dirty="0"/>
              <a:t> Yet you do not know what your life will be like tomorrow. You are just a vapor that appears for a little while and then vanishes away. </a:t>
            </a:r>
            <a:r>
              <a:rPr lang="en-US" sz="3200" baseline="30000" dirty="0">
                <a:solidFill>
                  <a:schemeClr val="bg1"/>
                </a:solidFill>
              </a:rPr>
              <a:t>15</a:t>
            </a:r>
            <a:r>
              <a:rPr lang="en-US" sz="3200" dirty="0">
                <a:solidFill>
                  <a:schemeClr val="bg1"/>
                </a:solidFill>
              </a:rPr>
              <a:t> Instead, you ought to say, “If the Lord wills, we will live and also do this or that.” </a:t>
            </a:r>
          </a:p>
        </p:txBody>
      </p:sp>
    </p:spTree>
    <p:extLst>
      <p:ext uri="{BB962C8B-B14F-4D97-AF65-F5344CB8AC3E}">
        <p14:creationId xmlns:p14="http://schemas.microsoft.com/office/powerpoint/2010/main" val="784083262"/>
      </p:ext>
    </p:extLst>
  </p:cSld>
  <p:clrMapOvr>
    <a:masterClrMapping/>
  </p:clrMapOvr>
  <p:transition spd="med">
    <p:randomBar/>
  </p:transition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1027</Words>
  <Application>Microsoft Office PowerPoint</Application>
  <PresentationFormat>Widescreen</PresentationFormat>
  <Paragraphs>113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Trebuchet MS</vt:lpstr>
      <vt:lpstr>1_Default Design</vt:lpstr>
      <vt:lpstr>PowerPoint Presentation</vt:lpstr>
      <vt:lpstr>PowerPoint Presentation</vt:lpstr>
      <vt:lpstr>James 4:13-17 Basic Mind-set: Worldly or Godly?</vt:lpstr>
      <vt:lpstr>James 4:13-17 Basic Mind-set: Worldly or Godly?</vt:lpstr>
      <vt:lpstr>James 4:13-17 Basic Mind-set: Worldly or Godly?</vt:lpstr>
      <vt:lpstr>James 4:13-17 Basic Mind-set: Worldly or Godly?</vt:lpstr>
      <vt:lpstr>James 4:13-17 Basic Mind-set: Worldly or Godly?</vt:lpstr>
      <vt:lpstr>James 4:13-17 Basic Mind-set: Worldly or Godly?</vt:lpstr>
      <vt:lpstr>James 4:13-17 Basic Mind-set: Worldly or Godly?</vt:lpstr>
      <vt:lpstr>James 4:13-17 Basic Mind-set: Worldly or Godly?</vt:lpstr>
      <vt:lpstr>James 4:13-17 Basic Mind-set: Worldly or Godly?</vt:lpstr>
      <vt:lpstr>James 4:13-17 Basic Mind-set: Worldly or Godly?</vt:lpstr>
      <vt:lpstr>James 4:13-17 Basic Mind-set: Worldly or Godly?</vt:lpstr>
      <vt:lpstr>James 4:13-17 Basic Mind-set: Worldly or Godly?</vt:lpstr>
      <vt:lpstr>James 4:13-17 Basic Mind-set: Worldly or Godly?</vt:lpstr>
      <vt:lpstr>James 4:13-17 Basic Mind-set: Worldly or Godly?</vt:lpstr>
      <vt:lpstr>James 4:13-17 Basic Mind-set: Worldly or Godly?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2023-01-17T15:36:27Z</dcterms:created>
  <dcterms:modified xsi:type="dcterms:W3CDTF">2023-01-17T15:36:32Z</dcterms:modified>
</cp:coreProperties>
</file>