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2" r:id="rId5"/>
    <p:sldId id="262" r:id="rId6"/>
    <p:sldId id="263" r:id="rId7"/>
    <p:sldId id="264" r:id="rId8"/>
    <p:sldId id="287" r:id="rId9"/>
    <p:sldId id="286" r:id="rId10"/>
    <p:sldId id="266" r:id="rId11"/>
    <p:sldId id="267" r:id="rId12"/>
    <p:sldId id="269" r:id="rId13"/>
    <p:sldId id="273" r:id="rId14"/>
    <p:sldId id="270" r:id="rId15"/>
    <p:sldId id="288" r:id="rId16"/>
    <p:sldId id="271" r:id="rId17"/>
    <p:sldId id="28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1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9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6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1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5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1367-B8CA-42E7-BD7E-822F4BF02ED1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36BD-DF34-47B4-8EF8-EECC09AEC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Parenting in a </a:t>
            </a:r>
            <a:r>
              <a:rPr lang="en-US" sz="8000" dirty="0" smtClean="0"/>
              <a:t>Porn-Saturated </a:t>
            </a:r>
            <a:r>
              <a:rPr lang="en-US" sz="8000" dirty="0" smtClean="0"/>
              <a:t>World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1138"/>
            <a:ext cx="9144000" cy="1655762"/>
          </a:xfrm>
        </p:spPr>
        <p:txBody>
          <a:bodyPr>
            <a:noAutofit/>
          </a:bodyPr>
          <a:lstStyle/>
          <a:p>
            <a:r>
              <a:rPr lang="en-US" sz="4400" dirty="0" smtClean="0"/>
              <a:t>Where We’re At, Why It’s Alarming, and What To Do About It</a:t>
            </a:r>
          </a:p>
          <a:p>
            <a:pPr algn="r"/>
            <a:endParaRPr lang="en-US" sz="2000" dirty="0" smtClean="0"/>
          </a:p>
          <a:p>
            <a:pPr algn="r"/>
            <a:r>
              <a:rPr lang="en-US" dirty="0" smtClean="0"/>
              <a:t>Brad </a:t>
            </a:r>
            <a:r>
              <a:rPr lang="en-US" dirty="0" err="1" smtClean="0"/>
              <a:t>DuFault</a:t>
            </a:r>
            <a:r>
              <a:rPr lang="en-US" dirty="0" smtClean="0"/>
              <a:t>, Youth Pastor</a:t>
            </a:r>
          </a:p>
          <a:p>
            <a:pPr algn="r"/>
            <a:r>
              <a:rPr lang="en-US" dirty="0" smtClean="0"/>
              <a:t>dufaultb@xenos.org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A</a:t>
            </a:r>
            <a:r>
              <a:rPr lang="en-US" dirty="0" smtClean="0"/>
              <a:t> Case Against Porn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It’s addictive</a:t>
            </a:r>
          </a:p>
          <a:p>
            <a:r>
              <a:rPr lang="en-US" dirty="0"/>
              <a:t>It degrades women (abuse, human trafficking)</a:t>
            </a:r>
          </a:p>
          <a:p>
            <a:r>
              <a:rPr lang="en-US" dirty="0"/>
              <a:t>It promotes non-relational sex, altering tastes</a:t>
            </a:r>
          </a:p>
          <a:p>
            <a:r>
              <a:rPr lang="en-US" dirty="0" smtClean="0"/>
              <a:t>It promotes passivity</a:t>
            </a:r>
          </a:p>
          <a:p>
            <a:r>
              <a:rPr lang="en-US" dirty="0" smtClean="0"/>
              <a:t>It negatively affects mental health</a:t>
            </a:r>
          </a:p>
          <a:p>
            <a:r>
              <a:rPr lang="en-US" dirty="0" smtClean="0"/>
              <a:t>It negatively affects relationships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result for pavlovs dog with bell and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5" r="53716"/>
          <a:stretch/>
        </p:blipFill>
        <p:spPr bwMode="auto">
          <a:xfrm>
            <a:off x="6505575" y="3695699"/>
            <a:ext cx="3222625" cy="207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177337" y="2432942"/>
            <a:ext cx="2425700" cy="946943"/>
          </a:xfrm>
          <a:prstGeom prst="wedgeRoundRectCallout">
            <a:avLst>
              <a:gd name="adj1" fmla="val -52240"/>
              <a:gd name="adj2" fmla="val 1572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Mistreatment of women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366000" y="5838428"/>
            <a:ext cx="2425700" cy="946943"/>
          </a:xfrm>
          <a:prstGeom prst="wedgeRoundRectCallout">
            <a:avLst>
              <a:gd name="adj1" fmla="val 15300"/>
              <a:gd name="adj2" fmla="val -1217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Sexual pleasure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9973469" y="3888529"/>
            <a:ext cx="2138363" cy="1686721"/>
          </a:xfrm>
          <a:prstGeom prst="wedgeRoundRectCallout">
            <a:avLst>
              <a:gd name="adj1" fmla="val -89627"/>
              <a:gd name="adj2" fmla="val -183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Being an observer and not a participator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001" t="28510" r="59270" b="40735"/>
          <a:stretch/>
        </p:blipFill>
        <p:spPr>
          <a:xfrm>
            <a:off x="825500" y="4793528"/>
            <a:ext cx="2444370" cy="2039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001" t="57667" r="59270" b="11834"/>
          <a:stretch/>
        </p:blipFill>
        <p:spPr>
          <a:xfrm>
            <a:off x="3269870" y="4793100"/>
            <a:ext cx="2477673" cy="20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A Case Against Porn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It’s addictive</a:t>
            </a:r>
          </a:p>
          <a:p>
            <a:r>
              <a:rPr lang="en-US" dirty="0"/>
              <a:t>It degrades women (abuse, human trafficking)</a:t>
            </a:r>
          </a:p>
          <a:p>
            <a:r>
              <a:rPr lang="en-US" dirty="0"/>
              <a:t>It promotes non-relational sex, altering tastes</a:t>
            </a:r>
          </a:p>
          <a:p>
            <a:r>
              <a:rPr lang="en-US" dirty="0" smtClean="0"/>
              <a:t>It promotes passivity</a:t>
            </a:r>
          </a:p>
          <a:p>
            <a:r>
              <a:rPr lang="en-US" dirty="0" smtClean="0"/>
              <a:t>It negatively affects mental health</a:t>
            </a:r>
          </a:p>
          <a:p>
            <a:r>
              <a:rPr lang="en-US" dirty="0" smtClean="0"/>
              <a:t>It negatively affects relationships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6284" y="1334875"/>
            <a:ext cx="6235699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There are… some 15 studies revealing escalation of porn use or habituation to porn (a sign of tolerance, and of addiction).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With respect to porn-induced sexual problems there are now 23 studies linking porn use and porn addiction to sexual problems [e.g. E.D.] and lower arousal to sexual stimuli.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addition, more than 50 studies now link porn use to less sexual and relationship satisfaction. Similarly, some 40 studies link porn use to poorer cognitive function and mental health problems.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Wilson, Kindle Locations 89-95 </a:t>
            </a:r>
          </a:p>
        </p:txBody>
      </p:sp>
      <p:pic>
        <p:nvPicPr>
          <p:cNvPr id="3078" name="Picture 6" descr="Image result for bruno mars uptown fun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4" r="30191"/>
          <a:stretch/>
        </p:blipFill>
        <p:spPr bwMode="auto">
          <a:xfrm>
            <a:off x="6779622" y="1342609"/>
            <a:ext cx="4741817" cy="53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ary wilson your brain on p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1298">
            <a:off x="8038646" y="3277945"/>
            <a:ext cx="971955" cy="1501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7006" y="1334875"/>
            <a:ext cx="428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Don’t believe me?</a:t>
            </a:r>
            <a:endParaRPr lang="en-US" sz="44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7133" y="5890538"/>
            <a:ext cx="4286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Just read.</a:t>
            </a:r>
            <a:endParaRPr lang="en-US" sz="44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A Case Against Porn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It’s addictive</a:t>
            </a:r>
          </a:p>
          <a:p>
            <a:r>
              <a:rPr lang="en-US" dirty="0" smtClean="0"/>
              <a:t>It degrades women (abuse, human trafficking)</a:t>
            </a:r>
          </a:p>
          <a:p>
            <a:r>
              <a:rPr lang="en-US" dirty="0" smtClean="0"/>
              <a:t>It promotes non-relational sex, altering tastes</a:t>
            </a:r>
          </a:p>
          <a:p>
            <a:r>
              <a:rPr lang="en-US" dirty="0" smtClean="0"/>
              <a:t>It promotes passivity</a:t>
            </a:r>
          </a:p>
          <a:p>
            <a:r>
              <a:rPr lang="en-US" dirty="0" smtClean="0"/>
              <a:t>It negatively affects mental health</a:t>
            </a:r>
          </a:p>
          <a:p>
            <a:r>
              <a:rPr lang="en-US" dirty="0" smtClean="0"/>
              <a:t>It negatively affects relationships</a:t>
            </a:r>
          </a:p>
          <a:p>
            <a:r>
              <a:rPr lang="en-US" dirty="0" smtClean="0"/>
              <a:t>It inhibits a life lived for God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15100" y="3754060"/>
            <a:ext cx="518160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Pornography is “the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extinguisher of dreams”.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-Gardner, </a:t>
            </a:r>
            <a:r>
              <a:rPr lang="en-US" sz="2400" i="1" dirty="0" smtClean="0">
                <a:solidFill>
                  <a:schemeClr val="bg1"/>
                </a:solidFill>
              </a:rPr>
              <a:t>Porn Free,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Kindle Location 2071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Porn Free: Finding Renewal through Truth and Community by [Gardner, Brian W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330" y="3754060"/>
            <a:ext cx="1979370" cy="305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4800" b="1" dirty="0" smtClean="0"/>
              <a:t>It’s time for us as parents to take action!</a:t>
            </a:r>
          </a:p>
          <a:p>
            <a:pPr marL="0" indent="0" algn="ctr">
              <a:buNone/>
            </a:pPr>
            <a:r>
              <a:rPr lang="en-US" sz="4800" b="1" dirty="0" smtClean="0"/>
              <a:t>Don’t be naïve!</a:t>
            </a:r>
          </a:p>
          <a:p>
            <a:pPr marL="0" indent="0" algn="ctr">
              <a:buNone/>
            </a:pPr>
            <a:r>
              <a:rPr lang="en-US" sz="4800" b="1" dirty="0" smtClean="0"/>
              <a:t>Don’t be passive!</a:t>
            </a:r>
          </a:p>
          <a:p>
            <a:pPr marL="0" indent="0" algn="ctr">
              <a:buNone/>
            </a:pPr>
            <a:r>
              <a:rPr lang="en-US" sz="4800" b="1" i="1" dirty="0" smtClean="0"/>
              <a:t>Be strong and courageous!</a:t>
            </a:r>
          </a:p>
          <a:p>
            <a:pPr marL="0" indent="0" algn="r">
              <a:buNone/>
            </a:pPr>
            <a:endParaRPr lang="en-US" sz="3200" dirty="0" smtClean="0"/>
          </a:p>
          <a:p>
            <a:pPr marL="0" indent="0" algn="r">
              <a:buNone/>
            </a:pPr>
            <a:r>
              <a:rPr lang="en-US" sz="3200" dirty="0" smtClean="0"/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17451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3300" cy="4351338"/>
          </a:xfrm>
        </p:spPr>
        <p:txBody>
          <a:bodyPr>
            <a:noAutofit/>
          </a:bodyPr>
          <a:lstStyle/>
          <a:p>
            <a:r>
              <a:rPr lang="en-US" sz="2600" dirty="0" smtClean="0"/>
              <a:t>You yourself (not what you do) are the biggest influence on their choices</a:t>
            </a:r>
          </a:p>
          <a:p>
            <a:r>
              <a:rPr lang="en-US" sz="2600" dirty="0" smtClean="0"/>
              <a:t>Your </a:t>
            </a:r>
            <a:r>
              <a:rPr lang="en-US" sz="2600" i="1" dirty="0" smtClean="0"/>
              <a:t>investment</a:t>
            </a:r>
            <a:r>
              <a:rPr lang="en-US" sz="2600" dirty="0" smtClean="0"/>
              <a:t> and your </a:t>
            </a:r>
            <a:r>
              <a:rPr lang="en-US" sz="2600" i="1" dirty="0" smtClean="0"/>
              <a:t>model</a:t>
            </a:r>
            <a:r>
              <a:rPr lang="en-US" sz="2600" dirty="0" smtClean="0"/>
              <a:t> give you </a:t>
            </a:r>
            <a:r>
              <a:rPr lang="en-US" sz="2600" i="1" dirty="0" smtClean="0"/>
              <a:t>credibility</a:t>
            </a:r>
            <a:endParaRPr lang="en-US" sz="2600" dirty="0" smtClean="0"/>
          </a:p>
          <a:p>
            <a:r>
              <a:rPr lang="en-US" sz="2600" dirty="0" smtClean="0"/>
              <a:t>Get there first- </a:t>
            </a:r>
            <a:r>
              <a:rPr lang="en-US" sz="2600" dirty="0" smtClean="0"/>
              <a:t>explain to </a:t>
            </a:r>
            <a:r>
              <a:rPr lang="en-US" sz="2600" dirty="0" smtClean="0"/>
              <a:t>them what sex is, what porn is, and what you think they should avoid</a:t>
            </a:r>
          </a:p>
          <a:p>
            <a:endParaRPr lang="en-US" sz="2600" dirty="0" smtClean="0"/>
          </a:p>
        </p:txBody>
      </p:sp>
      <p:sp>
        <p:nvSpPr>
          <p:cNvPr id="4" name="Trapezoid 3"/>
          <p:cNvSpPr/>
          <p:nvPr/>
        </p:nvSpPr>
        <p:spPr>
          <a:xfrm>
            <a:off x="6342063" y="5140422"/>
            <a:ext cx="5797550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relationship with your kids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7147720" y="3806524"/>
            <a:ext cx="4186237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direct instruction about sexuality and pornography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7947026" y="2472626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467123"/>
            <a:ext cx="4778827" cy="193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Porn teaches boys that it’s good to do things with a girl that’s pleasurable for him but painful for her.  </a:t>
            </a:r>
            <a:r>
              <a:rPr lang="en-US" sz="2400" dirty="0" smtClean="0"/>
              <a:t>If you don’t want your kids to think that way, then explain that!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13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53300" cy="4351338"/>
          </a:xfrm>
        </p:spPr>
        <p:txBody>
          <a:bodyPr>
            <a:noAutofit/>
          </a:bodyPr>
          <a:lstStyle/>
          <a:p>
            <a:r>
              <a:rPr lang="en-US" sz="2600" dirty="0" smtClean="0"/>
              <a:t>You yourself (not what you do) are the biggest influence on their choices</a:t>
            </a:r>
          </a:p>
          <a:p>
            <a:r>
              <a:rPr lang="en-US" sz="2600" dirty="0" smtClean="0"/>
              <a:t>Your </a:t>
            </a:r>
            <a:r>
              <a:rPr lang="en-US" sz="2600" i="1" dirty="0" smtClean="0"/>
              <a:t>investment</a:t>
            </a:r>
            <a:r>
              <a:rPr lang="en-US" sz="2600" dirty="0" smtClean="0"/>
              <a:t> and your </a:t>
            </a:r>
            <a:r>
              <a:rPr lang="en-US" sz="2600" i="1" dirty="0" smtClean="0"/>
              <a:t>model</a:t>
            </a:r>
            <a:r>
              <a:rPr lang="en-US" sz="2600" dirty="0" smtClean="0"/>
              <a:t> give you </a:t>
            </a:r>
            <a:r>
              <a:rPr lang="en-US" sz="2600" i="1" dirty="0" smtClean="0"/>
              <a:t>credibility</a:t>
            </a:r>
            <a:endParaRPr lang="en-US" sz="2600" dirty="0" smtClean="0"/>
          </a:p>
          <a:p>
            <a:r>
              <a:rPr lang="en-US" sz="2600" dirty="0" smtClean="0"/>
              <a:t>Get there first- </a:t>
            </a:r>
            <a:r>
              <a:rPr lang="en-US" sz="2600" dirty="0" smtClean="0"/>
              <a:t>explain to </a:t>
            </a:r>
            <a:r>
              <a:rPr lang="en-US" sz="2600" dirty="0" smtClean="0"/>
              <a:t>them what sex is, what porn is, and what you think they should avoid</a:t>
            </a:r>
          </a:p>
          <a:p>
            <a:r>
              <a:rPr lang="en-US" sz="2600" dirty="0" smtClean="0"/>
              <a:t>A series of conversations</a:t>
            </a:r>
          </a:p>
          <a:p>
            <a:r>
              <a:rPr lang="en-US" sz="2600" dirty="0" smtClean="0"/>
              <a:t>Manage your expectations: equip them                                                             for </a:t>
            </a:r>
            <a:r>
              <a:rPr lang="en-US" sz="2600" i="1" dirty="0" smtClean="0"/>
              <a:t>when</a:t>
            </a:r>
            <a:r>
              <a:rPr lang="en-US" sz="2600" dirty="0" smtClean="0"/>
              <a:t> (not </a:t>
            </a:r>
            <a:r>
              <a:rPr lang="en-US" sz="2600" i="1" dirty="0" smtClean="0"/>
              <a:t>if</a:t>
            </a:r>
            <a:r>
              <a:rPr lang="en-US" sz="2600" dirty="0" smtClean="0"/>
              <a:t>) they see porn</a:t>
            </a:r>
          </a:p>
          <a:p>
            <a:r>
              <a:rPr lang="en-US" sz="2600" dirty="0"/>
              <a:t>Blocking access (intentional or not), </a:t>
            </a:r>
            <a:r>
              <a:rPr lang="en-US" sz="2600" dirty="0" smtClean="0"/>
              <a:t>          facilitating accountability</a:t>
            </a:r>
            <a:endParaRPr lang="en-US" sz="2600" dirty="0"/>
          </a:p>
          <a:p>
            <a:endParaRPr lang="en-US" sz="2600" dirty="0" smtClean="0"/>
          </a:p>
        </p:txBody>
      </p:sp>
      <p:sp>
        <p:nvSpPr>
          <p:cNvPr id="4" name="Trapezoid 3"/>
          <p:cNvSpPr/>
          <p:nvPr/>
        </p:nvSpPr>
        <p:spPr>
          <a:xfrm>
            <a:off x="6342063" y="5140422"/>
            <a:ext cx="5797550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relationship with your kids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7147720" y="3806524"/>
            <a:ext cx="4186237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direct instruction about sexuality and pornography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7947026" y="2472626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177338" y="15012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0" y="3822700"/>
            <a:ext cx="8001000" cy="25400"/>
          </a:xfrm>
          <a:prstGeom prst="line">
            <a:avLst/>
          </a:prstGeom>
          <a:ln w="762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38200" y="2015086"/>
            <a:ext cx="3111500" cy="946943"/>
          </a:xfrm>
          <a:prstGeom prst="wedgeRoundRectCallout">
            <a:avLst>
              <a:gd name="adj1" fmla="val -27750"/>
              <a:gd name="adj2" fmla="val 1411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 independent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59000" y="4821237"/>
            <a:ext cx="2705100" cy="946943"/>
          </a:xfrm>
          <a:prstGeom prst="wedgeRoundRectCallout">
            <a:avLst>
              <a:gd name="adj1" fmla="val 35612"/>
              <a:gd name="adj2" fmla="val -1512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Restricted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832100" y="4821237"/>
            <a:ext cx="2032000" cy="946943"/>
          </a:xfrm>
          <a:prstGeom prst="wedgeRoundRectCallout">
            <a:avLst>
              <a:gd name="adj1" fmla="val -21011"/>
              <a:gd name="adj2" fmla="val -1472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Restricted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159000" y="4821237"/>
            <a:ext cx="2705100" cy="946943"/>
          </a:xfrm>
          <a:prstGeom prst="wedgeRoundRectCallout">
            <a:avLst>
              <a:gd name="adj1" fmla="val -39036"/>
              <a:gd name="adj2" fmla="val -1539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Restricted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524500" y="2015086"/>
            <a:ext cx="2705100" cy="946943"/>
          </a:xfrm>
          <a:prstGeom prst="wedgeRoundRectCallout">
            <a:avLst>
              <a:gd name="adj1" fmla="val 45002"/>
              <a:gd name="adj2" fmla="val 1411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Restricted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97600" y="2015086"/>
            <a:ext cx="2032000" cy="946943"/>
          </a:xfrm>
          <a:prstGeom prst="wedgeRoundRectCallout">
            <a:avLst>
              <a:gd name="adj1" fmla="val -21011"/>
              <a:gd name="adj2" fmla="val 1411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Restricted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524500" y="2015086"/>
            <a:ext cx="2705100" cy="946943"/>
          </a:xfrm>
          <a:prstGeom prst="wedgeRoundRectCallout">
            <a:avLst>
              <a:gd name="adj1" fmla="val -41384"/>
              <a:gd name="adj2" fmla="val 14112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Accountable internet 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867400" y="4816475"/>
            <a:ext cx="5181600" cy="946943"/>
          </a:xfrm>
          <a:prstGeom prst="wedgeRoundRectCallout">
            <a:avLst>
              <a:gd name="adj1" fmla="val 20830"/>
              <a:gd name="adj2" fmla="val -1525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Completely independent internet use with no accountability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944144" y="3475808"/>
            <a:ext cx="6194016" cy="7445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Filtering Software</a:t>
            </a:r>
            <a:r>
              <a:rPr lang="en-US" dirty="0" smtClean="0"/>
              <a:t>: </a:t>
            </a:r>
            <a:r>
              <a:rPr lang="en-US" dirty="0" err="1" smtClean="0"/>
              <a:t>Qustodio</a:t>
            </a:r>
            <a:r>
              <a:rPr lang="en-US" dirty="0" smtClean="0"/>
              <a:t>/Net Nanny</a:t>
            </a:r>
          </a:p>
          <a:p>
            <a:r>
              <a:rPr lang="en-US" dirty="0" smtClean="0"/>
              <a:t>Paid subscription- download on all devices</a:t>
            </a:r>
          </a:p>
          <a:p>
            <a:r>
              <a:rPr lang="en-US" dirty="0" smtClean="0"/>
              <a:t>Set 1) RESTRICTIONS, 2) ALERTS, or 3) TIME LIMITS</a:t>
            </a:r>
          </a:p>
          <a:p>
            <a:pPr lvl="1"/>
            <a:r>
              <a:rPr lang="en-US" sz="2800" dirty="0" smtClean="0"/>
              <a:t>For any WEBSITE, CATEGORY of website, or APP</a:t>
            </a:r>
          </a:p>
          <a:p>
            <a:pPr lvl="1"/>
            <a:r>
              <a:rPr lang="en-US" sz="2800" dirty="0" smtClean="0"/>
              <a:t>On any DEVICE and for any USER</a:t>
            </a:r>
          </a:p>
          <a:p>
            <a:r>
              <a:rPr lang="en-US" dirty="0" smtClean="0"/>
              <a:t>E.g. Lizzie’s iPad can only be used from 5pm-9pm, but there’s a 2-hour total limit per user.  Within that 2 hours, Lizzie is limited to 20 minutes on Facebook (other social media is restricted).  Teddy gets 0 minutes on Facebook, and is restricted to 30 minutes of games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6" name="Trapezoid 5"/>
          <p:cNvSpPr/>
          <p:nvPr/>
        </p:nvSpPr>
        <p:spPr>
          <a:xfrm>
            <a:off x="9177338" y="15012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Filtering Software</a:t>
            </a:r>
            <a:r>
              <a:rPr lang="en-US" dirty="0" smtClean="0"/>
              <a:t>: </a:t>
            </a:r>
            <a:r>
              <a:rPr lang="en-US" dirty="0" err="1" smtClean="0"/>
              <a:t>Qustodio</a:t>
            </a:r>
            <a:r>
              <a:rPr lang="en-US" dirty="0" smtClean="0"/>
              <a:t>/Net Nanny</a:t>
            </a:r>
          </a:p>
          <a:p>
            <a:r>
              <a:rPr lang="en-US" dirty="0" smtClean="0"/>
              <a:t>Option to restrict any non-categorized website</a:t>
            </a:r>
          </a:p>
          <a:p>
            <a:r>
              <a:rPr lang="en-US" dirty="0" smtClean="0"/>
              <a:t>Restrictions are much more reliable than they used to be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177338" y="15012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 bwMode="auto">
          <a:xfrm>
            <a:off x="5334001" y="3290688"/>
            <a:ext cx="6182618" cy="35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3352800"/>
            <a:ext cx="632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Me when my mom downloaded Net Nanny.</a:t>
            </a:r>
            <a:endParaRPr lang="en-US" sz="28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Filtering Software</a:t>
            </a:r>
            <a:r>
              <a:rPr lang="en-US" dirty="0" smtClean="0"/>
              <a:t>: </a:t>
            </a:r>
            <a:r>
              <a:rPr lang="en-US" dirty="0" err="1" smtClean="0"/>
              <a:t>Qustodio</a:t>
            </a:r>
            <a:r>
              <a:rPr lang="en-US" dirty="0" smtClean="0"/>
              <a:t>/Net Nanny</a:t>
            </a:r>
          </a:p>
          <a:p>
            <a:r>
              <a:rPr lang="en-US" dirty="0" smtClean="0"/>
              <a:t>Option to restrict any non-categorized website</a:t>
            </a:r>
          </a:p>
          <a:p>
            <a:r>
              <a:rPr lang="en-US" dirty="0" smtClean="0"/>
              <a:t>Restrictions are much more reliable than they used to be</a:t>
            </a:r>
          </a:p>
          <a:p>
            <a:r>
              <a:rPr lang="en-US" dirty="0"/>
              <a:t>$4-$8/month, </a:t>
            </a:r>
            <a:r>
              <a:rPr lang="en-US" dirty="0" smtClean="0"/>
              <a:t>depending on </a:t>
            </a:r>
            <a:r>
              <a:rPr lang="en-US" dirty="0"/>
              <a:t>how many devices </a:t>
            </a:r>
            <a:r>
              <a:rPr lang="en-US" dirty="0" smtClean="0"/>
              <a:t>and premium </a:t>
            </a:r>
            <a:r>
              <a:rPr lang="en-US" dirty="0"/>
              <a:t>features</a:t>
            </a:r>
          </a:p>
          <a:p>
            <a:r>
              <a:rPr lang="en-US" dirty="0" smtClean="0"/>
              <a:t>Alerts can be sent to email (or text just for </a:t>
            </a:r>
            <a:r>
              <a:rPr lang="en-US" dirty="0" err="1" smtClean="0"/>
              <a:t>Qustodio</a:t>
            </a:r>
            <a:r>
              <a:rPr lang="en-US" dirty="0" smtClean="0"/>
              <a:t>)</a:t>
            </a:r>
          </a:p>
          <a:p>
            <a:pPr lvl="1"/>
            <a:r>
              <a:rPr lang="en-US" sz="2800" dirty="0" smtClean="0"/>
              <a:t>You decide what causes alerts</a:t>
            </a:r>
          </a:p>
          <a:p>
            <a:pPr lvl="1"/>
            <a:r>
              <a:rPr lang="en-US" sz="2800" dirty="0" smtClean="0"/>
              <a:t>Automatic for attempts to access anything restricted</a:t>
            </a:r>
          </a:p>
          <a:p>
            <a:r>
              <a:rPr lang="en-US" dirty="0" smtClean="0"/>
              <a:t>Viewing history- detailed log that can’t be erased (unlike browser history—they all know how to clear that)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177338" y="15012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Parenting and Porn: 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has always been porn…</a:t>
            </a:r>
          </a:p>
          <a:p>
            <a:endParaRPr lang="en-US" dirty="0"/>
          </a:p>
        </p:txBody>
      </p:sp>
      <p:pic>
        <p:nvPicPr>
          <p:cNvPr id="1026" name="Picture 2" descr="https://www.sciencemag.org/sites/default/files/styles/article_main_large/public/images/200951311.jpg?itok=NjlnpJ3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6" t="27396" r="33255" b="25937"/>
          <a:stretch/>
        </p:blipFill>
        <p:spPr bwMode="auto">
          <a:xfrm>
            <a:off x="838200" y="4840434"/>
            <a:ext cx="2056613" cy="16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v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03" y="3225873"/>
            <a:ext cx="1880394" cy="18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gaz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7" y="4181298"/>
            <a:ext cx="2208062" cy="147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10017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0" y="2865437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Filtering Software</a:t>
            </a:r>
            <a:r>
              <a:rPr lang="en-US" dirty="0" smtClean="0"/>
              <a:t>: </a:t>
            </a:r>
            <a:r>
              <a:rPr lang="en-US" dirty="0" err="1" smtClean="0"/>
              <a:t>Qustodio</a:t>
            </a:r>
            <a:r>
              <a:rPr lang="en-US" dirty="0" smtClean="0"/>
              <a:t>/Net Nanny</a:t>
            </a:r>
          </a:p>
          <a:p>
            <a:r>
              <a:rPr lang="en-US" dirty="0" smtClean="0"/>
              <a:t>Top Ten Reviews and PC Mag both favor </a:t>
            </a:r>
            <a:r>
              <a:rPr lang="en-US" dirty="0" err="1" smtClean="0"/>
              <a:t>Qustodio</a:t>
            </a:r>
            <a:endParaRPr lang="en-US" dirty="0" smtClean="0"/>
          </a:p>
          <a:p>
            <a:r>
              <a:rPr lang="en-US" dirty="0" smtClean="0"/>
              <a:t>Norton Family- same product for cheaper, but no Mac devices</a:t>
            </a:r>
          </a:p>
          <a:p>
            <a:r>
              <a:rPr lang="en-US" dirty="0" smtClean="0"/>
              <a:t>Other uses like tracking kids’ phones’ locations, masking foul language</a:t>
            </a:r>
          </a:p>
          <a:p>
            <a:r>
              <a:rPr lang="en-US" dirty="0" smtClean="0"/>
              <a:t>Designed for PARENTS, not PEERS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177338" y="15012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70" y="4481014"/>
            <a:ext cx="2810205" cy="22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qustodio dash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4481014"/>
            <a:ext cx="5537200" cy="22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qustodio block sc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01" y="4001294"/>
            <a:ext cx="2536826" cy="27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Accountability Software</a:t>
            </a:r>
            <a:r>
              <a:rPr lang="en-US" dirty="0" smtClean="0"/>
              <a:t>: Covenant Eyes/Accountable2You</a:t>
            </a:r>
          </a:p>
          <a:p>
            <a:r>
              <a:rPr lang="en-US" dirty="0" smtClean="0"/>
              <a:t>Create account &amp; download on all devices</a:t>
            </a:r>
          </a:p>
          <a:p>
            <a:r>
              <a:rPr lang="en-US" dirty="0" smtClean="0"/>
              <a:t>Each user has set ACCOUNTABILITY PARTNERS that receive the user’s internet history</a:t>
            </a:r>
          </a:p>
          <a:p>
            <a:r>
              <a:rPr lang="en-US" dirty="0" smtClean="0"/>
              <a:t>Reports are detailed and organized by time/date, category, maturity level (children, teens, highly mature, etc.), and time spent on each device/app</a:t>
            </a:r>
          </a:p>
          <a:p>
            <a:r>
              <a:rPr lang="en-US" dirty="0" smtClean="0"/>
              <a:t>This facilitates </a:t>
            </a:r>
            <a:r>
              <a:rPr lang="en-US" i="1" dirty="0" smtClean="0"/>
              <a:t>conversations </a:t>
            </a:r>
            <a:r>
              <a:rPr lang="en-US" dirty="0" smtClean="0"/>
              <a:t>about porn use—best option for adults </a:t>
            </a:r>
          </a:p>
          <a:p>
            <a:r>
              <a:rPr lang="en-US" dirty="0" smtClean="0"/>
              <a:t>Covenant Eyes and Accountable2You both have filtering options, too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418638" y="14377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Accountability Software</a:t>
            </a:r>
            <a:r>
              <a:rPr lang="en-US" dirty="0" smtClean="0"/>
              <a:t>: Covenant Eyes/Accountable2You</a:t>
            </a:r>
          </a:p>
          <a:p>
            <a:r>
              <a:rPr lang="en-US" dirty="0" smtClean="0"/>
              <a:t>Previous versions could only track mobile devices when                             you used their browser (e.g. could track Covenant Eyes               browser, but not Chrome/Safari), but NOT ANY MORE!</a:t>
            </a:r>
          </a:p>
          <a:p>
            <a:r>
              <a:rPr lang="en-US" dirty="0" smtClean="0"/>
              <a:t>Now uses a VPN-like system- works                                                                even with in-app browsers</a:t>
            </a:r>
          </a:p>
          <a:p>
            <a:r>
              <a:rPr lang="en-US" dirty="0" smtClean="0"/>
              <a:t>Designed for PEERS, not necessarily                                                                PARENTS</a:t>
            </a:r>
          </a:p>
          <a:p>
            <a:r>
              <a:rPr lang="en-US" dirty="0" smtClean="0"/>
              <a:t>$16/month for CE, $12/month for A2U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418638" y="14377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 descr="Image result for v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3691780"/>
            <a:ext cx="5092700" cy="26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Filtering Through Wireless Router</a:t>
            </a:r>
            <a:r>
              <a:rPr lang="en-US" dirty="0" smtClean="0"/>
              <a:t>: </a:t>
            </a:r>
            <a:r>
              <a:rPr lang="en-US" dirty="0" err="1" smtClean="0"/>
              <a:t>OpenDNS</a:t>
            </a:r>
            <a:r>
              <a:rPr lang="en-US" dirty="0" smtClean="0"/>
              <a:t>/</a:t>
            </a:r>
            <a:r>
              <a:rPr lang="en-US" dirty="0" err="1" smtClean="0"/>
              <a:t>Cirlce</a:t>
            </a:r>
            <a:endParaRPr lang="en-US" dirty="0" smtClean="0"/>
          </a:p>
          <a:p>
            <a:r>
              <a:rPr lang="en-US" dirty="0" smtClean="0"/>
              <a:t>Allows you to control what content comes through your                           </a:t>
            </a:r>
            <a:r>
              <a:rPr lang="en-US" dirty="0" err="1" smtClean="0"/>
              <a:t>wifi</a:t>
            </a:r>
            <a:r>
              <a:rPr lang="en-US" dirty="0" smtClean="0"/>
              <a:t> network</a:t>
            </a:r>
          </a:p>
          <a:p>
            <a:r>
              <a:rPr lang="en-US" dirty="0" smtClean="0"/>
              <a:t>Circle with Disney- A box that plugs into your Router- $90 plus $5/month.  Control restrictions/alerts from online dashboard.</a:t>
            </a:r>
          </a:p>
          <a:p>
            <a:r>
              <a:rPr lang="en-US" dirty="0" err="1" smtClean="0"/>
              <a:t>OpenDNS</a:t>
            </a:r>
            <a:r>
              <a:rPr lang="en-US" dirty="0" smtClean="0"/>
              <a:t>- free online service that affects the way your internet traffic is routed, with dozens of filtering categories you can restrict  </a:t>
            </a:r>
          </a:p>
          <a:p>
            <a:pPr lvl="1"/>
            <a:r>
              <a:rPr lang="en-US" sz="2800" dirty="0" smtClean="0"/>
              <a:t>Technical, but their website will walk you through how to install for you hardware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418638" y="14377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8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Filtering Through Wireless Router</a:t>
            </a:r>
            <a:r>
              <a:rPr lang="en-US" dirty="0" smtClean="0"/>
              <a:t>: </a:t>
            </a:r>
            <a:r>
              <a:rPr lang="en-US" dirty="0" err="1" smtClean="0"/>
              <a:t>OpenDNS</a:t>
            </a:r>
            <a:r>
              <a:rPr lang="en-US" dirty="0" smtClean="0"/>
              <a:t>/</a:t>
            </a:r>
            <a:r>
              <a:rPr lang="en-US" dirty="0" err="1" smtClean="0"/>
              <a:t>Cirlce</a:t>
            </a:r>
            <a:endParaRPr lang="en-US" dirty="0" smtClean="0"/>
          </a:p>
          <a:p>
            <a:r>
              <a:rPr lang="en-US" dirty="0" smtClean="0"/>
              <a:t>These can’t distinguish between </a:t>
            </a:r>
            <a:r>
              <a:rPr lang="en-US" i="1" dirty="0" smtClean="0"/>
              <a:t>users</a:t>
            </a:r>
            <a:endParaRPr lang="en-US" dirty="0"/>
          </a:p>
          <a:p>
            <a:r>
              <a:rPr lang="en-US" sz="2800" dirty="0" smtClean="0"/>
              <a:t>Circle can distinguish between </a:t>
            </a:r>
            <a:r>
              <a:rPr lang="en-US" sz="2800" i="1" dirty="0" smtClean="0"/>
              <a:t>devices</a:t>
            </a:r>
            <a:r>
              <a:rPr lang="en-US" sz="2800" dirty="0" smtClean="0"/>
              <a:t>, but </a:t>
            </a:r>
            <a:r>
              <a:rPr lang="en-US" sz="2800" dirty="0" err="1" smtClean="0"/>
              <a:t>OpenDNS</a:t>
            </a:r>
            <a:r>
              <a:rPr lang="en-US" sz="2800" dirty="0" smtClean="0"/>
              <a:t> can’t</a:t>
            </a:r>
          </a:p>
          <a:p>
            <a:r>
              <a:rPr lang="en-US" dirty="0" smtClean="0"/>
              <a:t>All filtering is through your wireless network:</a:t>
            </a:r>
          </a:p>
          <a:p>
            <a:pPr lvl="1"/>
            <a:r>
              <a:rPr lang="en-US" sz="2800" dirty="0" smtClean="0"/>
              <a:t>If your son/daughter’s friends are over, their devices will be restricted at your house </a:t>
            </a:r>
            <a:r>
              <a:rPr lang="en-US" sz="2800" i="1" dirty="0" smtClean="0"/>
              <a:t>as long as they are connected to the internet through your </a:t>
            </a:r>
            <a:r>
              <a:rPr lang="en-US" sz="2800" i="1" dirty="0" err="1" smtClean="0"/>
              <a:t>wifi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Your son/daughter’s devices won’t be protected on any other </a:t>
            </a:r>
            <a:r>
              <a:rPr lang="en-US" sz="2800" dirty="0" err="1" smtClean="0"/>
              <a:t>wifi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Data-enabled devices (4G) can easily beat this by turning off </a:t>
            </a:r>
            <a:r>
              <a:rPr lang="en-US" sz="2800" dirty="0" err="1" smtClean="0"/>
              <a:t>wifi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418638" y="14377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125"/>
            <a:ext cx="10947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Big Picture</a:t>
            </a:r>
            <a:r>
              <a:rPr lang="en-US" dirty="0" smtClean="0"/>
              <a:t>: Tech Solutions</a:t>
            </a:r>
          </a:p>
          <a:p>
            <a:r>
              <a:rPr lang="en-US" dirty="0" smtClean="0"/>
              <a:t>A combination of different tech solutions may be best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sz="2800" dirty="0" smtClean="0"/>
              <a:t>If just restricting devices, note that video game consoles have internet browsers.</a:t>
            </a:r>
          </a:p>
          <a:p>
            <a:r>
              <a:rPr lang="en-US" dirty="0" smtClean="0"/>
              <a:t>Social media sites often display pornographic material, particularly Instagram and Snapchat—these won’t be found unless clicked on.</a:t>
            </a:r>
          </a:p>
          <a:p>
            <a:r>
              <a:rPr lang="en-US" sz="2800" dirty="0" smtClean="0"/>
              <a:t>There are free variants of each paid solution, but all are poorly reviewed.</a:t>
            </a:r>
          </a:p>
          <a:p>
            <a:r>
              <a:rPr lang="en-US" dirty="0" smtClean="0"/>
              <a:t>Older devices might not work</a:t>
            </a:r>
            <a:r>
              <a:rPr lang="en-US" sz="2800" dirty="0" smtClean="0"/>
              <a:t> (e.g. </a:t>
            </a:r>
            <a:r>
              <a:rPr lang="en-US" sz="2800" dirty="0" err="1" smtClean="0"/>
              <a:t>Cov</a:t>
            </a:r>
            <a:r>
              <a:rPr lang="en-US" sz="2800" dirty="0" smtClean="0"/>
              <a:t>. Eyes only works with iOS 9.0 &amp; Android 5.1 or newer—</a:t>
            </a:r>
            <a:r>
              <a:rPr lang="en-US" dirty="0" smtClean="0"/>
              <a:t>for reference, iPhone 4 won’t work but 5 will).</a:t>
            </a:r>
          </a:p>
          <a:p>
            <a:r>
              <a:rPr lang="en-US" dirty="0" smtClean="0"/>
              <a:t>Consider </a:t>
            </a:r>
            <a:r>
              <a:rPr lang="en-US" dirty="0"/>
              <a:t>simple environmental restrictions- e.g. no devices in bedrooms.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6" name="Trapezoid 5"/>
          <p:cNvSpPr/>
          <p:nvPr/>
        </p:nvSpPr>
        <p:spPr>
          <a:xfrm>
            <a:off x="9418638" y="1399627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1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</a:t>
            </a:r>
            <a:r>
              <a:rPr lang="en-US" dirty="0" smtClean="0"/>
              <a:t>Protecting Your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125"/>
            <a:ext cx="10947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Big Picture</a:t>
            </a:r>
            <a:r>
              <a:rPr lang="en-US" dirty="0" smtClean="0"/>
              <a:t>: Tech Solutions</a:t>
            </a:r>
          </a:p>
          <a:p>
            <a:r>
              <a:rPr lang="en-US" dirty="0" smtClean="0"/>
              <a:t>Remember the rest of the pyramid!</a:t>
            </a:r>
          </a:p>
          <a:p>
            <a:r>
              <a:rPr lang="en-US" sz="2800" dirty="0" smtClean="0"/>
              <a:t>Fight the good fight!</a:t>
            </a:r>
          </a:p>
          <a:p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5897563" y="5140422"/>
            <a:ext cx="5797550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relationship with your kids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6703220" y="3806524"/>
            <a:ext cx="4186237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Your direct instruction about sexuality and pornography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7502526" y="2472626"/>
            <a:ext cx="2587625" cy="132119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Dealing with the source: tech solutions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27326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Where We’re At, Why It’s Alarming, </a:t>
            </a:r>
            <a:r>
              <a:rPr lang="en-US" sz="3600" dirty="0" smtClean="0"/>
              <a:t>                and </a:t>
            </a:r>
            <a:r>
              <a:rPr lang="en-US" sz="3600" dirty="0" smtClean="0"/>
              <a:t>What To Do About It</a:t>
            </a:r>
          </a:p>
          <a:p>
            <a:endParaRPr lang="en-US" sz="3600" dirty="0" smtClean="0"/>
          </a:p>
          <a:p>
            <a:r>
              <a:rPr lang="en-US" sz="5400" b="1" dirty="0" smtClean="0"/>
              <a:t>Comments or Questions?</a:t>
            </a:r>
          </a:p>
          <a:p>
            <a:pPr algn="r"/>
            <a:endParaRPr lang="en-US" sz="1000" dirty="0" smtClean="0"/>
          </a:p>
          <a:p>
            <a:pPr algn="r"/>
            <a:r>
              <a:rPr lang="en-US" sz="2000" dirty="0" smtClean="0"/>
              <a:t>Brad </a:t>
            </a:r>
            <a:r>
              <a:rPr lang="en-US" sz="2000" dirty="0" err="1" smtClean="0"/>
              <a:t>DuFault</a:t>
            </a:r>
            <a:r>
              <a:rPr lang="en-US" sz="2000" dirty="0" smtClean="0"/>
              <a:t>, Youth Pastor</a:t>
            </a:r>
          </a:p>
          <a:p>
            <a:pPr algn="r"/>
            <a:r>
              <a:rPr lang="en-US" sz="2000" dirty="0" smtClean="0"/>
              <a:t>dufaultb@xenos.org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3397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/>
              <a:t>Parenting in a  Porn-Saturated World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02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and </a:t>
            </a:r>
            <a:r>
              <a:rPr lang="en-US" dirty="0" smtClean="0"/>
              <a:t>Porn: 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233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There has always been porn…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available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dirty="0" smtClean="0"/>
              <a:t>“A </a:t>
            </a:r>
            <a:r>
              <a:rPr lang="en-US" dirty="0"/>
              <a:t>2008 study reported that 14.4 percent of boys were exposed to porn prior to age 13</a:t>
            </a:r>
            <a:r>
              <a:rPr lang="en-US" dirty="0" smtClean="0"/>
              <a:t>.  By </a:t>
            </a:r>
            <a:r>
              <a:rPr lang="en-US" dirty="0"/>
              <a:t>the time stats were gathered in 2011, early exposure had jumped to 48.7 percent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-Wilson</a:t>
            </a:r>
            <a:r>
              <a:rPr lang="en-US" dirty="0"/>
              <a:t>, </a:t>
            </a:r>
            <a:r>
              <a:rPr lang="en-US" dirty="0" smtClean="0"/>
              <a:t>Kindle </a:t>
            </a:r>
            <a:r>
              <a:rPr lang="en-US" dirty="0"/>
              <a:t>Locations </a:t>
            </a:r>
            <a:r>
              <a:rPr lang="en-US" dirty="0" smtClean="0"/>
              <a:t>153-157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Image result fo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10017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gary wilson your brain on 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2784474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kid looking at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64" y="0"/>
            <a:ext cx="10337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7064" y="230188"/>
            <a:ext cx="1033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“Not my little Johnny!”</a:t>
            </a:r>
            <a:endParaRPr lang="en-US" sz="80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064" y="5515243"/>
            <a:ext cx="1033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</a:rPr>
              <a:t>Yes, your little Johnny.</a:t>
            </a:r>
            <a:endParaRPr lang="en-US" sz="8000" dirty="0">
              <a:ln>
                <a:solidFill>
                  <a:schemeClr val="bg1"/>
                </a:solidFill>
              </a:ln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and Porn: </a:t>
            </a:r>
            <a:r>
              <a:rPr lang="en-US" dirty="0" smtClean="0"/>
              <a:t>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There has always been porn…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available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powerful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sz="2600" dirty="0" smtClean="0"/>
              <a:t>“</a:t>
            </a:r>
            <a:r>
              <a:rPr lang="en-US" sz="2600" dirty="0"/>
              <a:t>Visual pornography entered the mainstream with magazines, but users had to content themselves with static erotica. Each instalment’s novelty and its arousal potential faded fairly quickly, and a person either had to… make a substantial, perhaps awkward or costly, foray to obtain more material. There were a few </a:t>
            </a:r>
            <a:r>
              <a:rPr lang="en-US" sz="2600" dirty="0" err="1"/>
              <a:t>x-rated</a:t>
            </a:r>
            <a:r>
              <a:rPr lang="en-US" sz="2600" dirty="0"/>
              <a:t> movies and some of them were big commercial successes. </a:t>
            </a:r>
          </a:p>
          <a:p>
            <a:pPr marL="0" indent="0">
              <a:buNone/>
            </a:pPr>
            <a:r>
              <a:rPr lang="en-US" sz="2600" dirty="0" smtClean="0"/>
              <a:t>-Wilson</a:t>
            </a:r>
            <a:r>
              <a:rPr lang="en-US" sz="2600" dirty="0"/>
              <a:t>, </a:t>
            </a:r>
            <a:r>
              <a:rPr lang="en-US" sz="2600" dirty="0" smtClean="0"/>
              <a:t>Kindle </a:t>
            </a:r>
            <a:r>
              <a:rPr lang="en-US" sz="2600" dirty="0"/>
              <a:t>Locations </a:t>
            </a:r>
            <a:r>
              <a:rPr lang="en-US" sz="2600" dirty="0" smtClean="0"/>
              <a:t>325-343 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Image result fo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10017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and Porn: </a:t>
            </a:r>
            <a:r>
              <a:rPr lang="en-US" dirty="0" smtClean="0"/>
              <a:t>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There has always been porn…</a:t>
            </a:r>
          </a:p>
          <a:p>
            <a:r>
              <a:rPr lang="en-US" dirty="0"/>
              <a:t>T</a:t>
            </a:r>
            <a:r>
              <a:rPr lang="en-US" dirty="0" smtClean="0"/>
              <a:t>oday’s porn is </a:t>
            </a:r>
            <a:r>
              <a:rPr lang="en-US" i="1" dirty="0" smtClean="0"/>
              <a:t>much more available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powerful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sz="2600" dirty="0" smtClean="0"/>
              <a:t>“</a:t>
            </a:r>
            <a:r>
              <a:rPr lang="en-US" sz="2600" dirty="0"/>
              <a:t>Dedicated fans of hardcore could also find sexually explicit clips in adult bookstores. But supply was still restricted to a handful of public or semi-public venues and most people didn’t want to spend much time in movie houses or peepshow booths. Then came video rentals and late-night cable channels. These media were more stimulating than static porn, and much less awkward to access than a film at the cinema.</a:t>
            </a:r>
          </a:p>
          <a:p>
            <a:pPr marL="0" indent="0">
              <a:buNone/>
            </a:pPr>
            <a:r>
              <a:rPr lang="en-US" sz="2600" dirty="0" smtClean="0"/>
              <a:t>-Wilson</a:t>
            </a:r>
            <a:r>
              <a:rPr lang="en-US" sz="2600" dirty="0"/>
              <a:t>, </a:t>
            </a:r>
            <a:r>
              <a:rPr lang="en-US" sz="2600" dirty="0" smtClean="0"/>
              <a:t>Kindle </a:t>
            </a:r>
            <a:r>
              <a:rPr lang="en-US" sz="2600" dirty="0"/>
              <a:t>Locations </a:t>
            </a:r>
            <a:r>
              <a:rPr lang="en-US" sz="2600" dirty="0" smtClean="0"/>
              <a:t>325-343 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Image result fo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10017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and Porn: </a:t>
            </a:r>
            <a:r>
              <a:rPr lang="en-US" dirty="0" smtClean="0"/>
              <a:t>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There has always been porn…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available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powerful</a:t>
            </a:r>
            <a:endParaRPr lang="en-US" dirty="0" smtClean="0"/>
          </a:p>
          <a:p>
            <a:endParaRPr lang="en-US" i="1" dirty="0"/>
          </a:p>
          <a:p>
            <a:pPr marL="0" indent="0">
              <a:buNone/>
            </a:pPr>
            <a:r>
              <a:rPr lang="en-US" sz="2600" dirty="0" smtClean="0"/>
              <a:t>“</a:t>
            </a:r>
            <a:r>
              <a:rPr lang="en-US" sz="2600" dirty="0"/>
              <a:t>Yet how many times could a person watch the same </a:t>
            </a:r>
            <a:r>
              <a:rPr lang="en-US" sz="2600" dirty="0" smtClean="0"/>
              <a:t>video…? </a:t>
            </a:r>
            <a:r>
              <a:rPr lang="en-US" sz="2600" dirty="0"/>
              <a:t>… Most minors still had very limited access. Next, porn viewers turned to dial-up: private, cheaper, but mostly stills</a:t>
            </a:r>
            <a:r>
              <a:rPr lang="en-US" sz="2600" dirty="0" smtClean="0"/>
              <a:t>…. All </a:t>
            </a:r>
            <a:r>
              <a:rPr lang="en-US" sz="2600" dirty="0"/>
              <a:t>that was about to change. In 2006, high-speed internet gave rise to a whole new creature: galleries of short porn clips of the </a:t>
            </a:r>
            <a:r>
              <a:rPr lang="en-US" sz="2600" dirty="0" smtClean="0"/>
              <a:t>[most explicit] few </a:t>
            </a:r>
            <a:r>
              <a:rPr lang="en-US" sz="2600" dirty="0"/>
              <a:t>minutes of an unending supply of streaming hardcore videos</a:t>
            </a:r>
            <a:r>
              <a:rPr lang="en-US" sz="2600" dirty="0" smtClean="0"/>
              <a:t>.”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-Wilson</a:t>
            </a:r>
            <a:r>
              <a:rPr lang="en-US" sz="2600" dirty="0"/>
              <a:t>, </a:t>
            </a:r>
            <a:r>
              <a:rPr lang="en-US" sz="2600" dirty="0" smtClean="0"/>
              <a:t>Kindle </a:t>
            </a:r>
            <a:r>
              <a:rPr lang="en-US" sz="2600" dirty="0"/>
              <a:t>Locations </a:t>
            </a:r>
            <a:r>
              <a:rPr lang="en-US" sz="2600" dirty="0" smtClean="0"/>
              <a:t>325-343 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Image result fo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10017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Parenting and Porn: </a:t>
            </a:r>
            <a:r>
              <a:rPr lang="en-US" dirty="0" smtClean="0"/>
              <a:t>Where We’re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There has always been porn…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available</a:t>
            </a:r>
          </a:p>
          <a:p>
            <a:r>
              <a:rPr lang="en-US" dirty="0" smtClean="0"/>
              <a:t>Today’s porn is </a:t>
            </a:r>
            <a:r>
              <a:rPr lang="en-US" i="1" dirty="0" smtClean="0"/>
              <a:t>much more </a:t>
            </a:r>
            <a:r>
              <a:rPr lang="en-US" i="1" dirty="0" smtClean="0"/>
              <a:t>powerful</a:t>
            </a:r>
            <a:endParaRPr lang="en-US" dirty="0" smtClean="0"/>
          </a:p>
          <a:p>
            <a:pPr lvl="1"/>
            <a:r>
              <a:rPr lang="en-US" sz="2800" dirty="0" smtClean="0"/>
              <a:t>Key component: constant novelty = brain overload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1032" name="Picture 8" descr="Image result for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1001712"/>
            <a:ext cx="2095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Parenting and Porn: A</a:t>
            </a:r>
            <a:r>
              <a:rPr lang="en-US" dirty="0" smtClean="0"/>
              <a:t> Case Against Porn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It’s addictive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evidenceunseen.com/wp-content/uploads/2013/02/Pictur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06" y="1442491"/>
            <a:ext cx="6404768" cy="480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6375" y="3106766"/>
            <a:ext cx="41148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Brain scans with higher activity when exposed to trigger- indicates physical addiction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371" y="6200597"/>
            <a:ext cx="99234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Referenced from Rochford, James</a:t>
            </a:r>
            <a:r>
              <a:rPr lang="en-US" dirty="0">
                <a:latin typeface="Arial Narrow" panose="020B0606020202030204" pitchFamily="34" charset="0"/>
              </a:rPr>
              <a:t>. http://www.evidenceunseen.com/theology/practical-theology/3807-2/#_ftnref13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620203" y="3776805"/>
            <a:ext cx="2425700" cy="946943"/>
          </a:xfrm>
          <a:prstGeom prst="wedgeRoundRectCallout">
            <a:avLst>
              <a:gd name="adj1" fmla="val 167132"/>
              <a:gd name="adj2" fmla="val -8955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Buildup of </a:t>
            </a:r>
            <a:r>
              <a:rPr lang="en-US" sz="2800" dirty="0" err="1" smtClean="0">
                <a:solidFill>
                  <a:schemeClr val="bg1"/>
                </a:solidFill>
              </a:rPr>
              <a:t>DeltaFosB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2556</TotalTime>
  <Words>1876</Words>
  <Application>Microsoft Office PowerPoint</Application>
  <PresentationFormat>Widescreen</PresentationFormat>
  <Paragraphs>214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Impact</vt:lpstr>
      <vt:lpstr>Office Theme</vt:lpstr>
      <vt:lpstr>Parenting in a Porn-Saturated World</vt:lpstr>
      <vt:lpstr>Parenting and Porn: Where We’re At</vt:lpstr>
      <vt:lpstr>Parenting and Porn: Where We’re At</vt:lpstr>
      <vt:lpstr>PowerPoint Presentation</vt:lpstr>
      <vt:lpstr>Parenting and Porn: Where We’re At</vt:lpstr>
      <vt:lpstr>Parenting and Porn: Where We’re At</vt:lpstr>
      <vt:lpstr>Parenting and Porn: Where We’re At</vt:lpstr>
      <vt:lpstr>Parenting and Porn: Where We’re At</vt:lpstr>
      <vt:lpstr>Parenting and Porn: A Case Against Porn Use</vt:lpstr>
      <vt:lpstr>Parenting and Porn: A Case Against Porn Use</vt:lpstr>
      <vt:lpstr>Parenting and Porn: A Case Against Porn Use</vt:lpstr>
      <vt:lpstr>Parenting and Porn: A Case Against Porn Use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Parenting and Porn: Protecting Your Children</vt:lpstr>
      <vt:lpstr>PowerPoint Presentation</vt:lpstr>
    </vt:vector>
  </TitlesOfParts>
  <Company>xenos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Parenting in Pornland</dc:title>
  <dc:creator>DufaultB</dc:creator>
  <cp:lastModifiedBy>DufaultB</cp:lastModifiedBy>
  <cp:revision>43</cp:revision>
  <dcterms:created xsi:type="dcterms:W3CDTF">2018-11-01T17:55:37Z</dcterms:created>
  <dcterms:modified xsi:type="dcterms:W3CDTF">2018-11-03T12:40:19Z</dcterms:modified>
</cp:coreProperties>
</file>