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7" r:id="rId2"/>
    <p:sldId id="712" r:id="rId3"/>
    <p:sldId id="714" r:id="rId4"/>
    <p:sldId id="635" r:id="rId5"/>
    <p:sldId id="715" r:id="rId6"/>
    <p:sldId id="627" r:id="rId7"/>
    <p:sldId id="645" r:id="rId8"/>
    <p:sldId id="693" r:id="rId9"/>
    <p:sldId id="679" r:id="rId10"/>
    <p:sldId id="744" r:id="rId11"/>
    <p:sldId id="680" r:id="rId12"/>
    <p:sldId id="717" r:id="rId13"/>
    <p:sldId id="745" r:id="rId14"/>
    <p:sldId id="638" r:id="rId15"/>
    <p:sldId id="648" r:id="rId16"/>
    <p:sldId id="649" r:id="rId17"/>
    <p:sldId id="650" r:id="rId18"/>
    <p:sldId id="709" r:id="rId19"/>
    <p:sldId id="726" r:id="rId20"/>
    <p:sldId id="727" r:id="rId21"/>
    <p:sldId id="749" r:id="rId22"/>
    <p:sldId id="743" r:id="rId23"/>
    <p:sldId id="742" r:id="rId24"/>
    <p:sldId id="642" r:id="rId25"/>
    <p:sldId id="633" r:id="rId26"/>
    <p:sldId id="728" r:id="rId27"/>
    <p:sldId id="729" r:id="rId28"/>
    <p:sldId id="752" r:id="rId29"/>
    <p:sldId id="753" r:id="rId30"/>
    <p:sldId id="737" r:id="rId31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B3B"/>
    <a:srgbClr val="6B6B6B"/>
    <a:srgbClr val="000000"/>
    <a:srgbClr val="00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61" autoAdjust="0"/>
    <p:restoredTop sz="94660"/>
  </p:normalViewPr>
  <p:slideViewPr>
    <p:cSldViewPr>
      <p:cViewPr varScale="1">
        <p:scale>
          <a:sx n="83" d="100"/>
          <a:sy n="83" d="100"/>
        </p:scale>
        <p:origin x="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6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b="0"/>
              <a:t>Page </a:t>
            </a:r>
            <a:fld id="{200716A9-93ED-480D-BF29-B61219F008AA}" type="slidenum">
              <a:rPr lang="en-US" b="0"/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08464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b="0"/>
              <a:t>Page </a:t>
            </a:r>
            <a:fld id="{4F47F783-72E5-4C14-B15F-86743007A97B}" type="slidenum">
              <a:rPr lang="en-US" b="0"/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b="0"/>
          </a:p>
        </p:txBody>
      </p:sp>
      <p:sp>
        <p:nvSpPr>
          <p:cNvPr id="7373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089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60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139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7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0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704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85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813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184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899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974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05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23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803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897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455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078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307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369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070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996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957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8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22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58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98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30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7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54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54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1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 smtClean="0"/>
              <a:t>1 Thessalonians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971800"/>
            <a:ext cx="8382000" cy="2514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600" dirty="0" smtClean="0"/>
              <a:t>10 Key Elements of </a:t>
            </a:r>
            <a:br>
              <a:rPr lang="en-US" sz="6600" dirty="0" smtClean="0"/>
            </a:br>
            <a:r>
              <a:rPr lang="en-US" sz="6600" dirty="0" smtClean="0"/>
              <a:t>        Serving Love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 So you can see that we were not preaching with any </a:t>
            </a:r>
            <a:r>
              <a:rPr lang="en-US" sz="5400" u="sng" smtClean="0"/>
              <a:t>deceit</a:t>
            </a:r>
            <a:r>
              <a:rPr lang="en-US" sz="5400" smtClean="0"/>
              <a:t> or </a:t>
            </a:r>
            <a:r>
              <a:rPr lang="en-US" sz="5400" u="sng" smtClean="0"/>
              <a:t>impure purposes</a:t>
            </a:r>
            <a:r>
              <a:rPr lang="en-US" sz="5400" smtClean="0"/>
              <a:t> or trickery.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447800" y="4114800"/>
            <a:ext cx="54864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ts val="600"/>
              </a:spcBef>
            </a:pPr>
            <a:r>
              <a:rPr lang="en-US" sz="5400" b="0" dirty="0">
                <a:latin typeface="Times New Roman" pitchFamily="18" charset="0"/>
              </a:rPr>
              <a:t>Not </a:t>
            </a:r>
            <a:r>
              <a:rPr lang="en-US" sz="5400" b="0" dirty="0" smtClean="0">
                <a:latin typeface="Times New Roman" pitchFamily="18" charset="0"/>
              </a:rPr>
              <a:t>self-serving</a:t>
            </a:r>
            <a:br>
              <a:rPr lang="en-US" sz="5400" b="0" dirty="0" smtClean="0">
                <a:latin typeface="Times New Roman" pitchFamily="18" charset="0"/>
              </a:rPr>
            </a:br>
            <a:r>
              <a:rPr lang="en-US" sz="5400" b="0" dirty="0" smtClean="0">
                <a:latin typeface="Times New Roman" pitchFamily="18" charset="0"/>
              </a:rPr>
              <a:t>Never using others</a:t>
            </a: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6705600" y="14478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762000" y="30480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 So you can see that we were not preaching with any </a:t>
            </a:r>
            <a:r>
              <a:rPr lang="en-US" sz="5400" u="sng" smtClean="0"/>
              <a:t>deceit</a:t>
            </a:r>
            <a:r>
              <a:rPr lang="en-US" sz="5400" smtClean="0"/>
              <a:t> or </a:t>
            </a:r>
            <a:r>
              <a:rPr lang="en-US" sz="5400" u="sng" smtClean="0"/>
              <a:t>impure purposes</a:t>
            </a:r>
            <a:r>
              <a:rPr lang="en-US" sz="5400" smtClean="0"/>
              <a:t> or </a:t>
            </a:r>
            <a:r>
              <a:rPr lang="en-US" sz="5400" u="sng" smtClean="0"/>
              <a:t>trickery</a:t>
            </a:r>
            <a:r>
              <a:rPr lang="en-US" sz="5400" smtClean="0"/>
              <a:t>.</a:t>
            </a:r>
          </a:p>
        </p:txBody>
      </p:sp>
      <p:sp>
        <p:nvSpPr>
          <p:cNvPr id="481284" name="Oval 4"/>
          <p:cNvSpPr>
            <a:spLocks noChangeArrowheads="1"/>
          </p:cNvSpPr>
          <p:nvPr/>
        </p:nvSpPr>
        <p:spPr bwMode="auto">
          <a:xfrm>
            <a:off x="6705600" y="14478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481285" name="Oval 5"/>
          <p:cNvSpPr>
            <a:spLocks noChangeArrowheads="1"/>
          </p:cNvSpPr>
          <p:nvPr/>
        </p:nvSpPr>
        <p:spPr bwMode="auto">
          <a:xfrm>
            <a:off x="762000" y="30480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481286" name="Oval 6"/>
          <p:cNvSpPr>
            <a:spLocks noChangeArrowheads="1"/>
          </p:cNvSpPr>
          <p:nvPr/>
        </p:nvSpPr>
        <p:spPr bwMode="auto">
          <a:xfrm>
            <a:off x="8001000" y="32766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447800" y="4114800"/>
            <a:ext cx="48768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5400" b="0">
                <a:latin typeface="Times New Roman" pitchFamily="18" charset="0"/>
              </a:rPr>
              <a:t>No manipulation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4 For we speak as messengers who have been approved by God to be entrusted with the Good News. </a:t>
            </a:r>
            <a:r>
              <a:rPr lang="en-US" sz="4800" u="sng" smtClean="0"/>
              <a:t>Our purpose is to please God, not people</a:t>
            </a:r>
            <a:r>
              <a:rPr lang="en-US" sz="4800" smtClean="0"/>
              <a:t>. He is the one who examines the motives of our hearts. </a:t>
            </a: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1143000" y="4495800"/>
            <a:ext cx="78486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000" b="0">
                <a:latin typeface="Times New Roman" pitchFamily="18" charset="0"/>
              </a:rPr>
              <a:t>Gal. 1:10 Am I now seeking the favor of men, or of God? Or am I striving to please men? If I were still trying to please men, I would not be a bond-servant of Christ.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543800" y="20574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4 For we speak as messengers who have been approved by God to be entrusted with the Good News. </a:t>
            </a:r>
            <a:r>
              <a:rPr lang="en-US" sz="4800" u="sng" smtClean="0"/>
              <a:t>Our purpose is to please God, not people</a:t>
            </a:r>
            <a:r>
              <a:rPr lang="en-US" sz="4800" smtClean="0"/>
              <a:t>. He is the one who examines the motives of our hearts. </a:t>
            </a: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1143000" y="4495800"/>
            <a:ext cx="50292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5400" b="0" dirty="0" smtClean="0">
                <a:latin typeface="Times New Roman" pitchFamily="18" charset="0"/>
              </a:rPr>
              <a:t>No man-pleasing</a:t>
            </a: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543800" y="20574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5 Never once did we try to </a:t>
            </a:r>
            <a:r>
              <a:rPr lang="en-US" sz="4800" u="sng" smtClean="0"/>
              <a:t>win you with flattery</a:t>
            </a:r>
            <a:r>
              <a:rPr lang="en-US" sz="4800" smtClean="0"/>
              <a:t>, as you very well know.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447800" y="3962400"/>
            <a:ext cx="50292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Not a butt-kisser!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200400" y="23622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5 Never once did we try to win you with flattery, as you very well know. And God is our witness that we were not just </a:t>
            </a:r>
            <a:r>
              <a:rPr lang="en-US" sz="4800" u="sng" smtClean="0"/>
              <a:t>pretending to be your friends so you would give us money</a:t>
            </a:r>
            <a:r>
              <a:rPr lang="en-US" sz="4800" smtClean="0"/>
              <a:t>! 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600200" y="5105400"/>
            <a:ext cx="39624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Free from the profit motive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286000" y="41910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6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6 As for </a:t>
            </a:r>
            <a:r>
              <a:rPr lang="en-US" sz="4800" u="sng" smtClean="0"/>
              <a:t>praise</a:t>
            </a:r>
            <a:r>
              <a:rPr lang="en-US" sz="4800" smtClean="0"/>
              <a:t>, we have never asked for it from you or anyone else. 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600200" y="3048000"/>
            <a:ext cx="40386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Free from the glory motive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05200" y="9144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6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7 As apostles of Christ we certainly had a right to make some demands of you, but we were </a:t>
            </a:r>
            <a:r>
              <a:rPr lang="en-US" sz="4800" u="sng" dirty="0" smtClean="0"/>
              <a:t>as gentle among you as a mother feeding and caring for her own children</a:t>
            </a:r>
            <a:r>
              <a:rPr lang="en-US" sz="4800" dirty="0" smtClean="0"/>
              <a:t>. 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743200" y="4724400"/>
            <a:ext cx="38100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As nurturing as a mother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077200" y="38100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8 We loved you so much that we </a:t>
            </a:r>
            <a:r>
              <a:rPr lang="en-US" sz="4800" u="sng" dirty="0" smtClean="0"/>
              <a:t>shared with you not only God’s Good News but our own lives</a:t>
            </a:r>
            <a:r>
              <a:rPr lang="en-US" sz="4800" dirty="0" smtClean="0"/>
              <a:t>, too.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33400" y="3962400"/>
            <a:ext cx="64008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Pouring out his life = investing personally 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543800" y="29718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8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8 We loved you so much that we </a:t>
            </a:r>
            <a:r>
              <a:rPr lang="en-US" sz="4800" u="sng" dirty="0" smtClean="0"/>
              <a:t>shared with you not only God’s Good News but our own lives</a:t>
            </a:r>
            <a:r>
              <a:rPr lang="en-US" sz="4800" dirty="0" smtClean="0"/>
              <a:t>, too.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3962400"/>
            <a:ext cx="64008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Pouring out his life = investing personally 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886200" y="152400"/>
            <a:ext cx="5105400" cy="5867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400" b="0" dirty="0">
                <a:latin typeface="Times New Roman" pitchFamily="18" charset="0"/>
              </a:rPr>
              <a:t>Personal “discipleship”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400" b="0" dirty="0">
                <a:latin typeface="Times New Roman" pitchFamily="18" charset="0"/>
              </a:rPr>
              <a:t>- teaching truth in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the context of a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close personal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relationship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400" b="0" dirty="0">
                <a:latin typeface="Times New Roman" pitchFamily="18" charset="0"/>
              </a:rPr>
              <a:t>- facilitating others’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quest to become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more Christ-like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400" b="0" dirty="0">
                <a:latin typeface="Times New Roman" pitchFamily="18" charset="0"/>
              </a:rPr>
              <a:t>- slow and non-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showy, but leads to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“multiplication”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 smtClean="0"/>
              <a:t>1 Thessalonians 2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915400" cy="2514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5400" dirty="0" smtClean="0"/>
              <a:t>Last time:</a:t>
            </a:r>
          </a:p>
          <a:p>
            <a:pPr>
              <a:defRPr/>
            </a:pPr>
            <a:r>
              <a:rPr lang="en-US" sz="5400" dirty="0" smtClean="0"/>
              <a:t>For believers, faith and expectancy lead to the “labor of love” = “serving love”</a:t>
            </a:r>
          </a:p>
          <a:p>
            <a:pPr>
              <a:defRPr/>
            </a:pPr>
            <a:r>
              <a:rPr lang="en-US" sz="5400" dirty="0" smtClean="0"/>
              <a:t>Paul uses his own example at Thessalonica to illustrate how the concept of serving love works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8 We loved you so much that we </a:t>
            </a:r>
            <a:r>
              <a:rPr lang="en-US" sz="4800" u="sng" dirty="0" smtClean="0"/>
              <a:t>shared with you not only God’s Good News but our own lives</a:t>
            </a:r>
            <a:r>
              <a:rPr lang="en-US" sz="4800" dirty="0" smtClean="0"/>
              <a:t>, too.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3962400"/>
            <a:ext cx="64008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Pouring out his life = investing personally 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7543800" y="29718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8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9 Don’t you remember, dear brothers and sisters, </a:t>
            </a:r>
            <a:r>
              <a:rPr lang="en-US" sz="4800" u="sng" dirty="0" smtClean="0"/>
              <a:t>how hard we worked among you</a:t>
            </a:r>
            <a:r>
              <a:rPr lang="en-US" sz="4800" dirty="0" smtClean="0"/>
              <a:t>? Night and day we toiled to earn a living so that our expenses would not be a burden to anyone there as we preached God’s Good News among you. 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7543800" y="13716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9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9 Don’t you remember, dear brothers and sisters, how hard we </a:t>
            </a:r>
            <a:r>
              <a:rPr lang="en-US" sz="4800" u="sng" dirty="0" smtClean="0"/>
              <a:t>worked amo</a:t>
            </a:r>
            <a:r>
              <a:rPr lang="en-US" sz="4800" dirty="0" smtClean="0"/>
              <a:t>ng you? Night and day we toiled to earn a living so that our expenses would not be a burden to anyone there as we preached God’s Good News among you.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895600" y="152400"/>
            <a:ext cx="6096000" cy="571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4000" b="0">
                <a:latin typeface="Times New Roman" pitchFamily="18" charset="0"/>
              </a:rPr>
              <a:t>2 Thess. 3:7 For you yourselves know how you ought to follow our example, because we did not act in an undisciplined manner among you, </a:t>
            </a:r>
          </a:p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4000" b="0">
                <a:latin typeface="Times New Roman" pitchFamily="18" charset="0"/>
              </a:rPr>
              <a:t> 8 nor did we eat anyone’s bread without paying for it, but with labor and hardship we kept working night and day so that we would not be a burden to any of you;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9 Don’t you remember, dear brothers and sisters, how hard we </a:t>
            </a:r>
            <a:r>
              <a:rPr lang="en-US" sz="4800" u="sng" dirty="0" smtClean="0"/>
              <a:t>worked amon</a:t>
            </a:r>
            <a:r>
              <a:rPr lang="en-US" sz="4800" dirty="0" smtClean="0"/>
              <a:t>g you? Night and day we toiled to earn a living so that our expenses would not be a burden to anyone there as we preached God’s Good News among you. 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895600" y="152400"/>
            <a:ext cx="6096000" cy="571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en-US" sz="4000" b="0">
                <a:latin typeface="Times New Roman" pitchFamily="18" charset="0"/>
              </a:rPr>
              <a:t>2 Thess. 3:9 not because we do not have the right to this, but in order to offer ourselves as a model for you, so that you would follow our example.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9 Don’t you remember, dear brothers and sisters, </a:t>
            </a:r>
            <a:r>
              <a:rPr lang="en-US" sz="4800" u="sng" dirty="0" smtClean="0"/>
              <a:t>how hard we worked among you</a:t>
            </a:r>
            <a:r>
              <a:rPr lang="en-US" sz="4800" dirty="0" smtClean="0"/>
              <a:t>? Night and day we toiled to earn a living so that our expenses would not be a burden to anyone there as we preached God’s Good News among you.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505200" y="5105400"/>
            <a:ext cx="3733800" cy="1600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sz="6600" b="0" dirty="0" smtClean="0">
                <a:latin typeface="Times New Roman" pitchFamily="18" charset="0"/>
              </a:rPr>
              <a:t>Modeling hard work</a:t>
            </a:r>
            <a:endParaRPr lang="en-US" sz="6600" b="0" dirty="0">
              <a:latin typeface="Times New Roman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543800" y="13716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9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You yourselves are our witnesses—and so is God—that we were pure and honest and faultless toward all of you believers.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And you know that we treated each of you as a </a:t>
            </a:r>
            <a:r>
              <a:rPr lang="en-US" sz="4800" u="sng" smtClean="0"/>
              <a:t>father</a:t>
            </a:r>
            <a:r>
              <a:rPr lang="en-US" sz="4800" smtClean="0"/>
              <a:t> treats his own children.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12 We </a:t>
            </a:r>
            <a:r>
              <a:rPr lang="en-US" sz="4800" u="sng" smtClean="0"/>
              <a:t>pleaded</a:t>
            </a:r>
            <a:r>
              <a:rPr lang="en-US" sz="4800" smtClean="0"/>
              <a:t> with you, </a:t>
            </a:r>
            <a:r>
              <a:rPr lang="en-US" sz="4800" u="sng" smtClean="0"/>
              <a:t>encouraged</a:t>
            </a:r>
            <a:r>
              <a:rPr lang="en-US" sz="4800" smtClean="0"/>
              <a:t> you, and </a:t>
            </a:r>
            <a:r>
              <a:rPr lang="en-US" sz="4800" u="sng" smtClean="0"/>
              <a:t>urged</a:t>
            </a:r>
            <a:r>
              <a:rPr lang="en-US" sz="4800" smtClean="0"/>
              <a:t> you to live your lives in a way that God would consider worthy. For he called you into his Kingdom to share his glory.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6477000" y="2819400"/>
            <a:ext cx="6858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0800000" flipV="1">
            <a:off x="3581400" y="2557347"/>
            <a:ext cx="914400" cy="533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0800000" flipV="1">
            <a:off x="3124200" y="2557347"/>
            <a:ext cx="1524000" cy="1295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4724400" y="2644698"/>
            <a:ext cx="1143000" cy="9906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11 And you know that we treated each of you as a father treats his own children.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12 We </a:t>
            </a:r>
            <a:r>
              <a:rPr lang="en-US" sz="4800" u="sng" dirty="0" smtClean="0"/>
              <a:t>pleaded</a:t>
            </a:r>
            <a:r>
              <a:rPr lang="en-US" sz="4800" dirty="0" smtClean="0"/>
              <a:t> with you, </a:t>
            </a:r>
            <a:r>
              <a:rPr lang="en-US" sz="4800" u="sng" dirty="0" smtClean="0"/>
              <a:t>encouraged</a:t>
            </a:r>
            <a:r>
              <a:rPr lang="en-US" sz="4800" dirty="0" smtClean="0"/>
              <a:t> you, and </a:t>
            </a:r>
            <a:r>
              <a:rPr lang="en-US" sz="4800" u="sng" dirty="0" smtClean="0"/>
              <a:t>urged</a:t>
            </a:r>
            <a:r>
              <a:rPr lang="en-US" sz="4800" dirty="0" smtClean="0"/>
              <a:t> you to live your lives in a way that God would consider worthy. For he called you into his Kingdom to share his glory.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6477000" y="2819400"/>
            <a:ext cx="6858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 flipV="1">
            <a:off x="3581400" y="2557347"/>
            <a:ext cx="914400" cy="533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0800000" flipV="1">
            <a:off x="3124200" y="2557347"/>
            <a:ext cx="1524000" cy="1295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4724400" y="2644698"/>
            <a:ext cx="1143000" cy="9906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3495" name="Rectangle 4"/>
          <p:cNvSpPr>
            <a:spLocks noChangeArrowheads="1"/>
          </p:cNvSpPr>
          <p:nvPr/>
        </p:nvSpPr>
        <p:spPr bwMode="auto">
          <a:xfrm>
            <a:off x="152400" y="381000"/>
            <a:ext cx="8458200" cy="2286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</a:pPr>
            <a:r>
              <a:rPr lang="en-US" sz="6000" b="0">
                <a:latin typeface="Times New Roman" pitchFamily="18" charset="0"/>
              </a:rPr>
              <a:t>Directive pleading and persuading</a:t>
            </a:r>
          </a:p>
          <a:p>
            <a:pPr>
              <a:lnSpc>
                <a:spcPct val="75000"/>
              </a:lnSpc>
              <a:spcBef>
                <a:spcPct val="5000"/>
              </a:spcBef>
            </a:pPr>
            <a:r>
              <a:rPr lang="en-US" sz="6000" b="0">
                <a:latin typeface="Times New Roman" pitchFamily="18" charset="0"/>
              </a:rPr>
              <a:t>             = manipulation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5400000">
            <a:off x="2552700" y="1943100"/>
            <a:ext cx="609600" cy="38100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11 And you know that we treated each of you as a </a:t>
            </a:r>
            <a:r>
              <a:rPr lang="en-US" sz="4800" u="sng" dirty="0" smtClean="0"/>
              <a:t>father</a:t>
            </a:r>
            <a:r>
              <a:rPr lang="en-US" sz="4800" dirty="0" smtClean="0"/>
              <a:t> treats his own children.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12 We </a:t>
            </a:r>
            <a:r>
              <a:rPr lang="en-US" sz="4800" u="sng" dirty="0" smtClean="0"/>
              <a:t>pleaded</a:t>
            </a:r>
            <a:r>
              <a:rPr lang="en-US" sz="4800" dirty="0" smtClean="0"/>
              <a:t> with you, </a:t>
            </a:r>
            <a:r>
              <a:rPr lang="en-US" sz="4800" u="sng" dirty="0" smtClean="0"/>
              <a:t>encouraged</a:t>
            </a:r>
            <a:r>
              <a:rPr lang="en-US" sz="4800" dirty="0" smtClean="0"/>
              <a:t> you, and </a:t>
            </a:r>
            <a:r>
              <a:rPr lang="en-US" sz="4800" u="sng" dirty="0" smtClean="0"/>
              <a:t>urged</a:t>
            </a:r>
            <a:r>
              <a:rPr lang="en-US" sz="4800" dirty="0" smtClean="0"/>
              <a:t> you to live your lives in a way that God would consider </a:t>
            </a:r>
            <a:r>
              <a:rPr lang="en-US" sz="4800" u="sng" dirty="0" smtClean="0"/>
              <a:t>worthy</a:t>
            </a:r>
            <a:r>
              <a:rPr lang="en-US" sz="4800" dirty="0" smtClean="0"/>
              <a:t>. For he called you into his Kingdom to share his glory.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6477000" y="2819400"/>
            <a:ext cx="6858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 flipV="1">
            <a:off x="3581400" y="2557347"/>
            <a:ext cx="914400" cy="533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0800000" flipV="1">
            <a:off x="3124200" y="2557347"/>
            <a:ext cx="1524000" cy="1295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4724400" y="2644698"/>
            <a:ext cx="1143000" cy="9906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11 And you know that we treated each of you as a </a:t>
            </a:r>
            <a:r>
              <a:rPr lang="en-US" sz="4800" u="sng" dirty="0" smtClean="0"/>
              <a:t>father</a:t>
            </a:r>
            <a:r>
              <a:rPr lang="en-US" sz="4800" dirty="0" smtClean="0"/>
              <a:t> treats his own children.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12 We </a:t>
            </a:r>
            <a:r>
              <a:rPr lang="en-US" sz="4800" u="sng" dirty="0" smtClean="0"/>
              <a:t>pleaded</a:t>
            </a:r>
            <a:r>
              <a:rPr lang="en-US" sz="4800" dirty="0" smtClean="0"/>
              <a:t> with you, </a:t>
            </a:r>
            <a:r>
              <a:rPr lang="en-US" sz="4800" u="sng" dirty="0" smtClean="0"/>
              <a:t>encouraged</a:t>
            </a:r>
            <a:r>
              <a:rPr lang="en-US" sz="4800" dirty="0" smtClean="0"/>
              <a:t> you, and </a:t>
            </a:r>
            <a:r>
              <a:rPr lang="en-US" sz="4800" u="sng" dirty="0" smtClean="0"/>
              <a:t>urged</a:t>
            </a:r>
            <a:r>
              <a:rPr lang="en-US" sz="4800" dirty="0" smtClean="0"/>
              <a:t> you to live your lives in a way that God would consider </a:t>
            </a:r>
            <a:r>
              <a:rPr lang="en-US" sz="4800" u="sng" dirty="0" smtClean="0"/>
              <a:t>worthy</a:t>
            </a:r>
            <a:r>
              <a:rPr lang="en-US" sz="4800" dirty="0" smtClean="0"/>
              <a:t>. For he called you into his Kingdom to share his glory.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6477000" y="2819400"/>
            <a:ext cx="6858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 flipV="1">
            <a:off x="3581400" y="2557347"/>
            <a:ext cx="914400" cy="533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0800000" flipV="1">
            <a:off x="3124200" y="2557347"/>
            <a:ext cx="1524000" cy="1295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4724400" y="2644698"/>
            <a:ext cx="1143000" cy="9906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V="1">
            <a:off x="4495800" y="5638800"/>
            <a:ext cx="1066800" cy="152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419600" y="5791200"/>
            <a:ext cx="41148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</a:pPr>
            <a:r>
              <a:rPr lang="en-US" sz="6000" b="0" dirty="0" smtClean="0">
                <a:latin typeface="Times New Roman" pitchFamily="18" charset="0"/>
              </a:rPr>
              <a:t>= “befitting”</a:t>
            </a:r>
            <a:endParaRPr lang="en-US" sz="60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 smtClean="0"/>
              <a:t>1 Thessalonians 2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915400" cy="2514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5400" dirty="0" smtClean="0"/>
              <a:t>Last time:</a:t>
            </a:r>
          </a:p>
          <a:p>
            <a:pPr>
              <a:defRPr/>
            </a:pPr>
            <a:r>
              <a:rPr lang="en-US" sz="5400" dirty="0" smtClean="0"/>
              <a:t>For believers, n faith and expectancy lead to the “labor of love” = “ministry”</a:t>
            </a:r>
          </a:p>
          <a:p>
            <a:pPr>
              <a:defRPr/>
            </a:pPr>
            <a:r>
              <a:rPr lang="en-US" sz="5400" dirty="0" smtClean="0"/>
              <a:t>Paul uses his own example at Thessalonica to illustrate how the concept of serving love works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86000" y="152400"/>
            <a:ext cx="6477000" cy="4724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800" b="0" dirty="0" smtClean="0">
                <a:latin typeface="Times New Roman" pitchFamily="18" charset="0"/>
              </a:rPr>
              <a:t>Is Paul boasting?</a:t>
            </a:r>
          </a:p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800" b="0" dirty="0" smtClean="0">
                <a:latin typeface="Times New Roman" pitchFamily="18" charset="0"/>
              </a:rPr>
              <a:t>1 Cor. 11:1 “Be imitators of me, just as I also am of Christ.”</a:t>
            </a:r>
          </a:p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800" b="0" dirty="0" smtClean="0">
                <a:latin typeface="Times New Roman" pitchFamily="18" charset="0"/>
              </a:rPr>
              <a:t>When teaching through modeling, must make sure people are seeing the right things</a:t>
            </a:r>
            <a:endParaRPr lang="en-US" sz="48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And you know that we treated each of you as a father treats his own children.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12 We </a:t>
            </a:r>
            <a:r>
              <a:rPr lang="en-US" sz="4800" u="sng" smtClean="0"/>
              <a:t>pleaded</a:t>
            </a:r>
            <a:r>
              <a:rPr lang="en-US" sz="4800" smtClean="0"/>
              <a:t> with you, </a:t>
            </a:r>
            <a:r>
              <a:rPr lang="en-US" sz="4800" u="sng" smtClean="0"/>
              <a:t>encouraged</a:t>
            </a:r>
            <a:r>
              <a:rPr lang="en-US" sz="4800" smtClean="0"/>
              <a:t> you, and </a:t>
            </a:r>
            <a:r>
              <a:rPr lang="en-US" sz="4800" u="sng" smtClean="0"/>
              <a:t>urged</a:t>
            </a:r>
            <a:r>
              <a:rPr lang="en-US" sz="4800" smtClean="0"/>
              <a:t> you to live your lives in a way that God would consider worthy. For </a:t>
            </a:r>
            <a:r>
              <a:rPr lang="en-US" sz="4800" u="sng" smtClean="0"/>
              <a:t>he called you into his Kingdom to share his glory</a:t>
            </a:r>
            <a:r>
              <a:rPr lang="en-US" sz="4800" smtClean="0"/>
              <a:t>.</a:t>
            </a:r>
          </a:p>
        </p:txBody>
      </p:sp>
      <p:sp>
        <p:nvSpPr>
          <p:cNvPr id="71684" name="AutoShape 4"/>
          <p:cNvSpPr>
            <a:spLocks noChangeArrowheads="1"/>
          </p:cNvSpPr>
          <p:nvPr/>
        </p:nvSpPr>
        <p:spPr bwMode="auto">
          <a:xfrm rot="3834566">
            <a:off x="4518025" y="2103438"/>
            <a:ext cx="228600" cy="1676400"/>
          </a:xfrm>
          <a:prstGeom prst="downArrow">
            <a:avLst>
              <a:gd name="adj1" fmla="val 50000"/>
              <a:gd name="adj2" fmla="val 183333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 rot="-2264722">
            <a:off x="5618163" y="2417763"/>
            <a:ext cx="238125" cy="1447800"/>
          </a:xfrm>
          <a:prstGeom prst="downArrow">
            <a:avLst>
              <a:gd name="adj1" fmla="val 50000"/>
              <a:gd name="adj2" fmla="val 1520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 rot="3217604">
            <a:off x="4271169" y="2077244"/>
            <a:ext cx="228600" cy="2484438"/>
          </a:xfrm>
          <a:prstGeom prst="downArrow">
            <a:avLst>
              <a:gd name="adj1" fmla="val 50000"/>
              <a:gd name="adj2" fmla="val 271701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ct val="5000"/>
              </a:spcBef>
            </a:pPr>
            <a:r>
              <a:rPr lang="en-US" sz="7200" b="0" dirty="0">
                <a:latin typeface="Times New Roman" pitchFamily="18" charset="0"/>
              </a:rPr>
              <a:t>Serving love:</a:t>
            </a:r>
          </a:p>
          <a:p>
            <a:pPr>
              <a:lnSpc>
                <a:spcPct val="75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>
                <a:latin typeface="Times New Roman" pitchFamily="18" charset="0"/>
              </a:rPr>
              <a:t>Counter-intuitive </a:t>
            </a:r>
          </a:p>
          <a:p>
            <a:pPr>
              <a:lnSpc>
                <a:spcPct val="75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>
                <a:latin typeface="Times New Roman" pitchFamily="18" charset="0"/>
              </a:rPr>
              <a:t>Based on the </a:t>
            </a:r>
            <a:r>
              <a:rPr lang="en-US" sz="6000" b="0" dirty="0" smtClean="0">
                <a:latin typeface="Times New Roman" pitchFamily="18" charset="0"/>
              </a:rPr>
              <a:t>good news</a:t>
            </a:r>
            <a:endParaRPr lang="en-US" sz="6000" b="0" dirty="0"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>
                <a:latin typeface="Times New Roman" pitchFamily="18" charset="0"/>
              </a:rPr>
              <a:t>Must have integrity</a:t>
            </a:r>
          </a:p>
          <a:p>
            <a:pPr marL="742950" lvl="1" indent="-285750">
              <a:lnSpc>
                <a:spcPct val="75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6000" b="0" dirty="0">
                <a:latin typeface="Times New Roman" pitchFamily="18" charset="0"/>
              </a:rPr>
              <a:t>honest and truthful</a:t>
            </a:r>
          </a:p>
          <a:p>
            <a:pPr marL="742950" lvl="1" indent="-285750">
              <a:lnSpc>
                <a:spcPct val="75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6000" b="0" dirty="0">
                <a:latin typeface="Times New Roman" pitchFamily="18" charset="0"/>
              </a:rPr>
              <a:t>not self-serving</a:t>
            </a:r>
          </a:p>
          <a:p>
            <a:pPr marL="742950" lvl="1" indent="-285750">
              <a:lnSpc>
                <a:spcPct val="75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6000" b="0" dirty="0">
                <a:latin typeface="Times New Roman" pitchFamily="18" charset="0"/>
              </a:rPr>
              <a:t>relational</a:t>
            </a:r>
          </a:p>
          <a:p>
            <a:pPr>
              <a:lnSpc>
                <a:spcPct val="75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>
                <a:latin typeface="Times New Roman" pitchFamily="18" charset="0"/>
              </a:rPr>
              <a:t>Supremely </a:t>
            </a:r>
            <a:r>
              <a:rPr lang="en-US" sz="6000" b="0" dirty="0" smtClean="0">
                <a:latin typeface="Times New Roman" pitchFamily="18" charset="0"/>
              </a:rPr>
              <a:t>valuable</a:t>
            </a:r>
          </a:p>
          <a:p>
            <a:pPr>
              <a:lnSpc>
                <a:spcPct val="75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 smtClean="0">
                <a:latin typeface="Times New Roman" pitchFamily="18" charset="0"/>
              </a:rPr>
              <a:t>Also a “means of grace”</a:t>
            </a:r>
            <a:endParaRPr lang="en-US" sz="60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6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6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6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6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6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2:1 You know, brothers, that our visit to you was not a failure.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2 We had previously suffered and been insulted in Philippi, as you know, but with the help of our God we dared to </a:t>
            </a:r>
            <a:r>
              <a:rPr lang="en-US" sz="4800" u="sng" dirty="0" smtClean="0"/>
              <a:t>tell you his good news</a:t>
            </a:r>
            <a:r>
              <a:rPr lang="en-US" sz="4800" dirty="0" smtClean="0"/>
              <a:t> in spite of strong opposition.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2:1 You know, brothers, that our visit to you was not a failure.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2 We had previously suffered and been insulted in Philippi, as you know, but with the help of our God we dared to tell you his good news </a:t>
            </a:r>
            <a:r>
              <a:rPr lang="en-US" sz="4800" u="sng" dirty="0" smtClean="0"/>
              <a:t>in spite of strong opposition</a:t>
            </a:r>
            <a:r>
              <a:rPr lang="en-US" sz="4800" dirty="0" smtClean="0"/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 So you can see that we were not preaching with any deceit or impure purposes or trickery.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 So you can see that we were not preaching with any </a:t>
            </a:r>
            <a:r>
              <a:rPr lang="en-US" sz="5400" u="sng" smtClean="0"/>
              <a:t>deceit</a:t>
            </a:r>
            <a:r>
              <a:rPr lang="en-US" sz="5400" smtClean="0"/>
              <a:t> or impure purposes or trickery.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705600" y="14478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 So you can see that we were not preaching with any </a:t>
            </a:r>
            <a:r>
              <a:rPr lang="en-US" sz="5400" u="sng" smtClean="0"/>
              <a:t>deceit</a:t>
            </a:r>
            <a:r>
              <a:rPr lang="en-US" sz="5400" smtClean="0"/>
              <a:t> or impure purposes or trickery.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43000" y="3581400"/>
            <a:ext cx="64770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800" b="0" i="1" dirty="0" err="1">
                <a:latin typeface="Times New Roman" pitchFamily="18" charset="0"/>
              </a:rPr>
              <a:t>plan</a:t>
            </a:r>
            <a:r>
              <a:rPr lang="en-US" sz="4800" b="0" i="1" dirty="0" err="1">
                <a:latin typeface="Times New Roman" pitchFamily="18" charset="0"/>
                <a:cs typeface="Times New Roman" pitchFamily="18" charset="0"/>
              </a:rPr>
              <a:t>ë</a:t>
            </a:r>
            <a:r>
              <a:rPr lang="en-US" sz="4800" b="0" dirty="0">
                <a:latin typeface="Times New Roman" pitchFamily="18" charset="0"/>
              </a:rPr>
              <a:t> “error” “deception”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Must be true in intent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Must be true in fact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	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705600" y="14478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1 Thessalonians 2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 So you can see that we were not preaching with any </a:t>
            </a:r>
            <a:r>
              <a:rPr lang="en-US" sz="5400" u="sng" smtClean="0"/>
              <a:t>deceit</a:t>
            </a:r>
            <a:r>
              <a:rPr lang="en-US" sz="5400" smtClean="0"/>
              <a:t> or </a:t>
            </a:r>
            <a:r>
              <a:rPr lang="en-US" sz="5400" u="sng" smtClean="0"/>
              <a:t>impure purposes</a:t>
            </a:r>
            <a:r>
              <a:rPr lang="en-US" sz="5400" smtClean="0"/>
              <a:t> or trickery.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447800" y="4114800"/>
            <a:ext cx="54864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ct val="75000"/>
              </a:lnSpc>
              <a:spcBef>
                <a:spcPts val="600"/>
              </a:spcBef>
            </a:pPr>
            <a:r>
              <a:rPr lang="en-US" sz="5400" b="0" dirty="0">
                <a:latin typeface="Times New Roman" pitchFamily="18" charset="0"/>
              </a:rPr>
              <a:t>Not </a:t>
            </a:r>
            <a:r>
              <a:rPr lang="en-US" sz="5400" b="0" dirty="0" smtClean="0">
                <a:latin typeface="Times New Roman" pitchFamily="18" charset="0"/>
              </a:rPr>
              <a:t>self-serving</a:t>
            </a:r>
            <a:br>
              <a:rPr lang="en-US" sz="5400" b="0" dirty="0" smtClean="0">
                <a:latin typeface="Times New Roman" pitchFamily="18" charset="0"/>
              </a:rPr>
            </a:b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6705600" y="14478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762000" y="3048000"/>
            <a:ext cx="533400" cy="762000"/>
          </a:xfrm>
          <a:prstGeom prst="ellipse">
            <a:avLst/>
          </a:prstGeom>
          <a:solidFill>
            <a:schemeClr val="bg1"/>
          </a:solidFill>
          <a:ln w="104775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047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047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Office\Templates\den1.pot</Template>
  <TotalTime>0</TotalTime>
  <Words>1385</Words>
  <Application>Microsoft Office PowerPoint</Application>
  <PresentationFormat>Letter Paper (8.5x11 in)</PresentationFormat>
  <Paragraphs>133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den1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  <vt:lpstr>1 Thessalonians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2023-04-18T14:55:55Z</dcterms:created>
  <dcterms:modified xsi:type="dcterms:W3CDTF">2023-04-18T14:56:00Z</dcterms:modified>
</cp:coreProperties>
</file>