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82" r:id="rId3"/>
    <p:sldId id="286" r:id="rId4"/>
    <p:sldId id="279" r:id="rId5"/>
    <p:sldId id="283" r:id="rId6"/>
    <p:sldId id="274" r:id="rId7"/>
    <p:sldId id="284" r:id="rId8"/>
    <p:sldId id="276" r:id="rId9"/>
    <p:sldId id="273" r:id="rId10"/>
    <p:sldId id="281" r:id="rId11"/>
    <p:sldId id="259" r:id="rId12"/>
    <p:sldId id="258" r:id="rId13"/>
    <p:sldId id="260" r:id="rId14"/>
    <p:sldId id="262" r:id="rId15"/>
    <p:sldId id="263" r:id="rId16"/>
    <p:sldId id="264" r:id="rId17"/>
    <p:sldId id="266" r:id="rId18"/>
    <p:sldId id="267" r:id="rId19"/>
    <p:sldId id="268" r:id="rId20"/>
    <p:sldId id="287" r:id="rId21"/>
    <p:sldId id="269" r:id="rId22"/>
    <p:sldId id="270" r:id="rId23"/>
    <p:sldId id="280" r:id="rId24"/>
    <p:sldId id="265" r:id="rId25"/>
    <p:sldId id="277" r:id="rId26"/>
  </p:sldIdLst>
  <p:sldSz cx="9144000" cy="6858000" type="screen4x3"/>
  <p:notesSz cx="7077075" cy="9383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026"/>
    <a:srgbClr val="FC04C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1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0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7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067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08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55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3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42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1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36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1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6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20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778895"/>
            <a:ext cx="6619244" cy="2497186"/>
          </a:xfrm>
        </p:spPr>
        <p:txBody>
          <a:bodyPr/>
          <a:lstStyle/>
          <a:p>
            <a:r>
              <a:rPr lang="en-US" sz="4400" b="1" dirty="0"/>
              <a:t>Serving Christ </a:t>
            </a:r>
            <a:br>
              <a:rPr lang="en-US" sz="4400" b="1" dirty="0"/>
            </a:br>
            <a:r>
              <a:rPr lang="en-US" sz="4400" b="1" dirty="0"/>
              <a:t>Through Life’s Stages &amp; Shifting Priorities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520485"/>
            <a:ext cx="7569220" cy="1118315"/>
          </a:xfrm>
        </p:spPr>
        <p:txBody>
          <a:bodyPr>
            <a:normAutofit/>
          </a:bodyPr>
          <a:lstStyle/>
          <a:p>
            <a:r>
              <a:rPr lang="en-US" sz="3200" b="1" dirty="0"/>
              <a:t>A biblical Framework to Help Christians live Integrated lives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616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96049" y="955016"/>
            <a:ext cx="1658867" cy="1592588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1999447" y="1475438"/>
            <a:ext cx="1684354" cy="1629838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618104" y="4185966"/>
            <a:ext cx="1726064" cy="168895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5390334" y="3498510"/>
            <a:ext cx="1666409" cy="1670306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5390335" y="1761818"/>
            <a:ext cx="1683583" cy="1586423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028428" y="3277024"/>
            <a:ext cx="1684322" cy="1685369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4168196" y="1380814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3538" y="2055553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275" y="4006049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6675" y="5168818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8943" y="3969355"/>
            <a:ext cx="1895043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1:28,29,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1609" y="1953299"/>
            <a:ext cx="2041172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38833" y="2768023"/>
            <a:ext cx="3511061" cy="120032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Rooted in the Gospel</a:t>
            </a:r>
          </a:p>
          <a:p>
            <a:pPr algn="ctr"/>
            <a:r>
              <a:rPr lang="en-US" sz="2400" b="1" dirty="0"/>
              <a:t>Mission-Driven</a:t>
            </a:r>
          </a:p>
          <a:p>
            <a:pPr algn="ctr"/>
            <a:r>
              <a:rPr lang="en-US" sz="2400" b="1" dirty="0"/>
              <a:t>Community-Based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1050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6465965" y="1610664"/>
            <a:ext cx="2356063" cy="120032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BD026"/>
                </a:solidFill>
              </a:rPr>
              <a:t>“Body Life” / Home Group Participation</a:t>
            </a:r>
            <a:endParaRPr lang="en-US" sz="2400" b="1" dirty="0">
              <a:solidFill>
                <a:srgbClr val="6BD026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395977" y="933290"/>
            <a:ext cx="408396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12 </a:t>
            </a:r>
            <a:r>
              <a:rPr lang="en-US" sz="2000" b="1" dirty="0"/>
              <a:t>So, as those who have been chosen of God, holy and beloved, put on a heart of compassion, kindness, humility, gentleness and </a:t>
            </a:r>
            <a:r>
              <a:rPr lang="en-US" sz="2000" b="1" dirty="0"/>
              <a:t>patience</a:t>
            </a:r>
            <a:r>
              <a:rPr lang="en-US" sz="2000" b="1" dirty="0"/>
              <a:t>; </a:t>
            </a:r>
            <a:r>
              <a:rPr lang="en-US" sz="2000" b="1" baseline="30000" dirty="0"/>
              <a:t>13 </a:t>
            </a:r>
            <a:r>
              <a:rPr lang="en-US" sz="2000" b="1" dirty="0"/>
              <a:t>bearing with one another, and forgiving each other, whoever has a complaint against anyone; just as the Lord forgave you, so also should you. </a:t>
            </a:r>
            <a:r>
              <a:rPr lang="en-US" sz="2000" b="1" baseline="30000" dirty="0"/>
              <a:t>14 </a:t>
            </a:r>
            <a:r>
              <a:rPr lang="en-US" sz="2000" b="1" dirty="0"/>
              <a:t>Beyond all these things </a:t>
            </a:r>
            <a:r>
              <a:rPr lang="en-US" sz="2000" b="1" i="1" dirty="0"/>
              <a:t>put on</a:t>
            </a:r>
            <a:r>
              <a:rPr lang="en-US" sz="2000" b="1" dirty="0"/>
              <a:t> love, which is </a:t>
            </a:r>
            <a:r>
              <a:rPr lang="en-US" sz="2000" b="1" dirty="0"/>
              <a:t>the </a:t>
            </a:r>
            <a:r>
              <a:rPr lang="en-US" sz="2000" b="1" dirty="0"/>
              <a:t>perfect bond of unity. </a:t>
            </a:r>
            <a:r>
              <a:rPr lang="en-US" sz="2000" b="1" baseline="30000" dirty="0"/>
              <a:t>15 </a:t>
            </a:r>
            <a:r>
              <a:rPr lang="en-US" sz="2000" b="1" dirty="0"/>
              <a:t>Let the peace of Christ </a:t>
            </a:r>
            <a:r>
              <a:rPr lang="en-US" sz="2000" b="1" dirty="0"/>
              <a:t>rule </a:t>
            </a:r>
            <a:r>
              <a:rPr lang="en-US" sz="2000" b="1" dirty="0"/>
              <a:t>in your hearts, to which </a:t>
            </a:r>
            <a:r>
              <a:rPr lang="en-US" sz="2000" b="1" dirty="0"/>
              <a:t>indeed </a:t>
            </a:r>
            <a:r>
              <a:rPr lang="en-US" sz="2000" b="1" dirty="0"/>
              <a:t>you were called in one body; and </a:t>
            </a:r>
            <a:r>
              <a:rPr lang="en-US" sz="2000" b="1" dirty="0"/>
              <a:t>be </a:t>
            </a:r>
            <a:r>
              <a:rPr lang="en-US" sz="2000" b="1" dirty="0"/>
              <a:t>thankful</a:t>
            </a:r>
            <a:r>
              <a:rPr lang="en-US" sz="2000" b="1" dirty="0"/>
              <a:t>.    </a:t>
            </a:r>
            <a:r>
              <a:rPr lang="en-US" sz="2000" b="1" dirty="0">
                <a:solidFill>
                  <a:srgbClr val="6BD026"/>
                </a:solidFill>
              </a:rPr>
              <a:t>Col. 3:12-15</a:t>
            </a:r>
            <a:endParaRPr lang="en-US" sz="2000" b="1" dirty="0">
              <a:solidFill>
                <a:srgbClr val="6BD0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9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695460" y="3959725"/>
            <a:ext cx="1692202" cy="120032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464" y="1200875"/>
            <a:ext cx="38642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 </a:t>
            </a:r>
            <a:r>
              <a:rPr lang="en-US" sz="2000" b="1" baseline="30000" dirty="0"/>
              <a:t>23 </a:t>
            </a:r>
            <a:r>
              <a:rPr lang="en-US" sz="2000" b="1" dirty="0"/>
              <a:t>Whatever you do, do your work </a:t>
            </a:r>
            <a:r>
              <a:rPr lang="en-US" sz="2000" b="1" dirty="0"/>
              <a:t>heartily</a:t>
            </a:r>
            <a:r>
              <a:rPr lang="en-US" sz="2000" b="1" dirty="0"/>
              <a:t>, as for the Lord </a:t>
            </a:r>
            <a:r>
              <a:rPr lang="en-US" sz="2000" b="1" dirty="0"/>
              <a:t>rather </a:t>
            </a:r>
            <a:r>
              <a:rPr lang="en-US" sz="2000" b="1" dirty="0"/>
              <a:t>than for men, </a:t>
            </a:r>
            <a:r>
              <a:rPr lang="en-US" sz="2000" b="1" baseline="30000" dirty="0"/>
              <a:t>24 </a:t>
            </a:r>
            <a:r>
              <a:rPr lang="en-US" sz="2000" b="1" dirty="0"/>
              <a:t>knowing that from the Lord you will receive the reward </a:t>
            </a:r>
            <a:r>
              <a:rPr lang="en-US" sz="2000" b="1" dirty="0"/>
              <a:t>of </a:t>
            </a:r>
            <a:r>
              <a:rPr lang="en-US" sz="2000" b="1" dirty="0"/>
              <a:t>the inheritance. </a:t>
            </a:r>
            <a:r>
              <a:rPr lang="en-US" sz="2000" b="1" dirty="0"/>
              <a:t>It is the Lord Christ whom you </a:t>
            </a:r>
            <a:r>
              <a:rPr lang="en-US" sz="2000" b="1" dirty="0"/>
              <a:t>serve. </a:t>
            </a:r>
            <a:r>
              <a:rPr lang="en-US" sz="2000" b="1" dirty="0" smtClean="0"/>
              <a:t>   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Col</a:t>
            </a:r>
            <a:r>
              <a:rPr lang="en-US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en-US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3:23-24</a:t>
            </a:r>
            <a:endParaRPr lang="en-US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3635" y="1612264"/>
            <a:ext cx="1821759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“Body Life” / Home Group Participation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12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1777285" y="1092810"/>
            <a:ext cx="2065954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Outreach: Col. 4:2-6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1591" y="1621922"/>
            <a:ext cx="2401310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“Body Life” / Home Group Participation:       Col. 3:12-15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4084995" y="1347471"/>
            <a:ext cx="4974465" cy="5224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2 </a:t>
            </a:r>
            <a:r>
              <a:rPr lang="en-US" sz="2000" b="1" dirty="0"/>
              <a:t>Devote yourselves to prayer, keeping alert in it with </a:t>
            </a:r>
            <a:r>
              <a:rPr lang="en-US" sz="2000" b="1" i="1" dirty="0"/>
              <a:t>an attitude of</a:t>
            </a:r>
            <a:r>
              <a:rPr lang="en-US" sz="2000" b="1" dirty="0"/>
              <a:t> </a:t>
            </a:r>
            <a:r>
              <a:rPr lang="en-US" sz="2000" b="1" dirty="0"/>
              <a:t>thanksgiving</a:t>
            </a:r>
            <a:r>
              <a:rPr lang="en-US" sz="2000" b="1" dirty="0"/>
              <a:t>; </a:t>
            </a:r>
            <a:r>
              <a:rPr lang="en-US" sz="2000" b="1" baseline="30000" dirty="0"/>
              <a:t>3 </a:t>
            </a:r>
            <a:r>
              <a:rPr lang="en-US" sz="2000" b="1" dirty="0"/>
              <a:t>praying at the same time for us as well, that God will open up to us a door for the word, so that we may speak forth the mystery of Christ, for which I have also been imprisoned; </a:t>
            </a:r>
            <a:r>
              <a:rPr lang="en-US" sz="2000" b="1" baseline="30000" dirty="0"/>
              <a:t>4 </a:t>
            </a:r>
            <a:r>
              <a:rPr lang="en-US" sz="2000" b="1" dirty="0"/>
              <a:t>that I may make it clear in the way I ought to speak.</a:t>
            </a:r>
          </a:p>
          <a:p>
            <a:r>
              <a:rPr lang="en-US" sz="2000" b="1" baseline="30000" dirty="0"/>
              <a:t>5 </a:t>
            </a:r>
            <a:r>
              <a:rPr lang="en-US" sz="2000" b="1" dirty="0"/>
              <a:t>Conduct </a:t>
            </a:r>
            <a:r>
              <a:rPr lang="en-US" sz="2000" b="1" dirty="0"/>
              <a:t>yourselves with wisdom toward outsiders, </a:t>
            </a:r>
            <a:r>
              <a:rPr lang="en-US" sz="2000" b="1" dirty="0"/>
              <a:t>making </a:t>
            </a:r>
            <a:r>
              <a:rPr lang="en-US" sz="2000" b="1" dirty="0"/>
              <a:t>the most of the opportunity. </a:t>
            </a:r>
            <a:r>
              <a:rPr lang="en-US" sz="2000" b="1" baseline="30000" dirty="0"/>
              <a:t>6 </a:t>
            </a:r>
            <a:r>
              <a:rPr lang="en-US" sz="2000" b="1" dirty="0"/>
              <a:t>Let your speech always be </a:t>
            </a:r>
            <a:r>
              <a:rPr lang="en-US" sz="2000" b="1" dirty="0"/>
              <a:t>with </a:t>
            </a:r>
            <a:r>
              <a:rPr lang="en-US" sz="2000" b="1" dirty="0"/>
              <a:t>grace, </a:t>
            </a:r>
            <a:r>
              <a:rPr lang="en-US" sz="2000" b="1" i="1" dirty="0"/>
              <a:t>as though</a:t>
            </a:r>
            <a:r>
              <a:rPr lang="en-US" sz="2000" b="1" dirty="0"/>
              <a:t> seasoned with salt, so that you will know how you should respond to each person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FFFF00"/>
                </a:solidFill>
              </a:rPr>
              <a:t>Col. 4:2-6</a:t>
            </a:r>
            <a:endParaRPr lang="en-US" sz="2000" b="1" dirty="0">
              <a:solidFill>
                <a:srgbClr val="FFFF00"/>
              </a:solidFill>
            </a:endParaRP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16133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420207" y="1092809"/>
            <a:ext cx="1553658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Outreach: Col. 4:2-6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1591" y="1621922"/>
            <a:ext cx="2401310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“Body Life” / Home Group Participation:       Col. 3:12-15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1170" y="1092809"/>
            <a:ext cx="4607160" cy="21467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16 </a:t>
            </a:r>
            <a:r>
              <a:rPr lang="en-US" sz="2000" b="1" dirty="0"/>
              <a:t>Let the word of </a:t>
            </a:r>
            <a:r>
              <a:rPr lang="en-US" sz="2000" b="1" dirty="0"/>
              <a:t>Christ </a:t>
            </a:r>
            <a:r>
              <a:rPr lang="en-US" sz="2000" b="1" dirty="0"/>
              <a:t>richly dwell within you, </a:t>
            </a:r>
            <a:r>
              <a:rPr lang="en-US" sz="2000" b="1" dirty="0"/>
              <a:t>with </a:t>
            </a:r>
            <a:r>
              <a:rPr lang="en-US" sz="2000" b="1" dirty="0"/>
              <a:t>all wisdom teaching and admonishing </a:t>
            </a:r>
            <a:r>
              <a:rPr lang="en-US" sz="2000" b="1" dirty="0"/>
              <a:t>one </a:t>
            </a:r>
            <a:r>
              <a:rPr lang="en-US" sz="2000" b="1" dirty="0"/>
              <a:t>another with psalms </a:t>
            </a:r>
            <a:r>
              <a:rPr lang="en-US" sz="2000" b="1" i="1" dirty="0"/>
              <a:t>and</a:t>
            </a:r>
            <a:r>
              <a:rPr lang="en-US" sz="2000" b="1" dirty="0"/>
              <a:t> hymns </a:t>
            </a:r>
            <a:r>
              <a:rPr lang="en-US" sz="2000" b="1" i="1" dirty="0"/>
              <a:t>and</a:t>
            </a:r>
            <a:r>
              <a:rPr lang="en-US" sz="2000" b="1" dirty="0"/>
              <a:t> spiritual songs, singing </a:t>
            </a:r>
            <a:r>
              <a:rPr lang="en-US" sz="2000" b="1" dirty="0"/>
              <a:t>with </a:t>
            </a:r>
            <a:r>
              <a:rPr lang="en-US" sz="2000" b="1" dirty="0"/>
              <a:t>thankfulness in your hearts to God. </a:t>
            </a:r>
            <a:r>
              <a:rPr lang="en-US" sz="2000" b="1" dirty="0">
                <a:solidFill>
                  <a:srgbClr val="00B0F0"/>
                </a:solidFill>
              </a:rPr>
              <a:t>Col. 3:16</a:t>
            </a:r>
            <a:endParaRPr lang="en-US" sz="2000" b="1" dirty="0">
              <a:solidFill>
                <a:srgbClr val="00B0F0"/>
              </a:solidFill>
            </a:endParaRPr>
          </a:p>
          <a:p>
            <a:endParaRPr lang="en-US" sz="1350" dirty="0"/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Work &amp; Service: Col. 3:23-24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3804" y="5118743"/>
            <a:ext cx="2980190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Corporate Teaching           Col. 3:16a, 2:6-8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492204" y="1341754"/>
            <a:ext cx="4974465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370240" y="1102566"/>
            <a:ext cx="3797631" cy="55322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Therefore as you have received Christ Jesus the Lord, </a:t>
            </a:r>
            <a:r>
              <a:rPr lang="en-US" sz="2000" b="1" i="1" dirty="0"/>
              <a:t>so</a:t>
            </a:r>
            <a:r>
              <a:rPr lang="en-US" sz="2000" b="1" dirty="0"/>
              <a:t> walk </a:t>
            </a:r>
            <a:r>
              <a:rPr lang="en-US" sz="2000" b="1" dirty="0"/>
              <a:t>in Him, </a:t>
            </a:r>
            <a:r>
              <a:rPr lang="en-US" sz="2000" b="1" baseline="30000" dirty="0"/>
              <a:t>7 </a:t>
            </a:r>
            <a:r>
              <a:rPr lang="en-US" sz="2000" b="1" dirty="0"/>
              <a:t>having been firmly rooted </a:t>
            </a:r>
            <a:r>
              <a:rPr lang="en-US" sz="2000" b="1" i="1" dirty="0"/>
              <a:t>and now</a:t>
            </a:r>
            <a:r>
              <a:rPr lang="en-US" sz="2000" b="1" dirty="0"/>
              <a:t> being built up in Him &amp;</a:t>
            </a:r>
            <a:r>
              <a:rPr lang="en-US" sz="2000" b="1" dirty="0"/>
              <a:t> </a:t>
            </a:r>
            <a:r>
              <a:rPr lang="en-US" sz="2000" b="1" dirty="0"/>
              <a:t>established </a:t>
            </a:r>
            <a:r>
              <a:rPr lang="en-US" sz="2000" b="1" dirty="0"/>
              <a:t>in </a:t>
            </a:r>
            <a:r>
              <a:rPr lang="en-US" sz="2000" b="1" dirty="0"/>
              <a:t>your faith, just as you were instructed, </a:t>
            </a:r>
            <a:r>
              <a:rPr lang="en-US" sz="2000" b="1" i="1" dirty="0"/>
              <a:t>and</a:t>
            </a:r>
            <a:r>
              <a:rPr lang="en-US" sz="2000" b="1" dirty="0"/>
              <a:t> overflowing </a:t>
            </a:r>
            <a:r>
              <a:rPr lang="en-US" sz="2000" b="1" dirty="0"/>
              <a:t>with </a:t>
            </a:r>
            <a:r>
              <a:rPr lang="en-US" sz="2000" b="1" dirty="0"/>
              <a:t>gratitude</a:t>
            </a:r>
            <a:r>
              <a:rPr lang="en-US" sz="2000" b="1" dirty="0"/>
              <a:t>.  </a:t>
            </a:r>
            <a:r>
              <a:rPr lang="en-US" sz="2000" b="1" baseline="30000" dirty="0"/>
              <a:t>8</a:t>
            </a:r>
            <a:r>
              <a:rPr lang="en-US" sz="2000" b="1" baseline="30000" dirty="0"/>
              <a:t> </a:t>
            </a:r>
            <a:r>
              <a:rPr lang="en-US" sz="2000" b="1" dirty="0"/>
              <a:t>See to it that no one takes you captive through philosophy and empty deception, according to the tradition of men, according to the elementary principles of the world, </a:t>
            </a:r>
            <a:r>
              <a:rPr lang="en-US" sz="2000" b="1" dirty="0"/>
              <a:t>rather </a:t>
            </a:r>
            <a:r>
              <a:rPr lang="en-US" sz="2000" b="1" dirty="0"/>
              <a:t>than according to Christ.</a:t>
            </a:r>
          </a:p>
          <a:p>
            <a:r>
              <a:rPr lang="en-US" sz="2000" b="1" dirty="0">
                <a:solidFill>
                  <a:srgbClr val="00B0F0"/>
                </a:solidFill>
              </a:rPr>
              <a:t>Col. 2:6-8</a:t>
            </a:r>
            <a:endParaRPr lang="en-US" sz="2000" b="1" dirty="0">
              <a:solidFill>
                <a:srgbClr val="00B0F0"/>
              </a:solidFill>
            </a:endParaRP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3757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6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420207" y="1092809"/>
            <a:ext cx="1553658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Outreach: Col. 4:2-6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1591" y="1621923"/>
            <a:ext cx="2401310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Home Group Participation</a:t>
            </a:r>
            <a:r>
              <a:rPr lang="en-US" b="1">
                <a:solidFill>
                  <a:schemeClr val="accent4">
                    <a:lumMod val="75000"/>
                  </a:schemeClr>
                </a:solidFill>
              </a:rPr>
              <a:t>:       Col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 3:12-15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Work &amp; Service: Col. 3:23-24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8418" y="5101204"/>
            <a:ext cx="2554255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Corporate Teaching           Col. 3:16a, 2:6-8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0990" y="4863846"/>
            <a:ext cx="2721911" cy="1569660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9900"/>
                </a:solidFill>
              </a:rPr>
              <a:t>Discipleship     &amp; Spiritual Friendships: Col. 1:28-29, 2:1-2</a:t>
            </a:r>
            <a:endParaRPr lang="en-US" sz="2400" b="1" dirty="0">
              <a:solidFill>
                <a:srgbClr val="FF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630" y="1092809"/>
            <a:ext cx="3215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</a:t>
            </a:r>
            <a:r>
              <a:rPr lang="en-US" sz="2000" b="1" dirty="0"/>
              <a:t>I want you to know how great a struggle I have on your behalf </a:t>
            </a:r>
            <a:r>
              <a:rPr lang="en-US" sz="2000" b="1" dirty="0"/>
              <a:t>… </a:t>
            </a:r>
            <a:r>
              <a:rPr lang="en-US" sz="2000" b="1" baseline="30000" dirty="0"/>
              <a:t>2</a:t>
            </a:r>
            <a:r>
              <a:rPr lang="en-US" sz="2000" b="1" baseline="30000" dirty="0"/>
              <a:t> </a:t>
            </a:r>
            <a:r>
              <a:rPr lang="en-US" sz="2000" b="1" dirty="0"/>
              <a:t>that </a:t>
            </a:r>
            <a:r>
              <a:rPr lang="en-US" sz="2000" b="1" dirty="0"/>
              <a:t>[your] </a:t>
            </a:r>
            <a:r>
              <a:rPr lang="en-US" sz="2000" b="1" dirty="0"/>
              <a:t>hearts may be encouraged, having been knit together in love, and </a:t>
            </a:r>
            <a:r>
              <a:rPr lang="en-US" sz="2000" b="1" i="1" dirty="0"/>
              <a:t>attaining</a:t>
            </a:r>
            <a:r>
              <a:rPr lang="en-US" sz="2000" b="1" dirty="0"/>
              <a:t> to all the wealth </a:t>
            </a:r>
            <a:r>
              <a:rPr lang="en-US" sz="2000" b="1" dirty="0"/>
              <a:t>that </a:t>
            </a:r>
            <a:r>
              <a:rPr lang="en-US" sz="2000" b="1" dirty="0"/>
              <a:t>comes from the full assurance of understanding, </a:t>
            </a:r>
            <a:r>
              <a:rPr lang="en-US" sz="2000" b="1" i="1" dirty="0"/>
              <a:t>resulting</a:t>
            </a:r>
            <a:r>
              <a:rPr lang="en-US" sz="2000" b="1" dirty="0"/>
              <a:t> in a true knowledge of God’s mystery, </a:t>
            </a:r>
            <a:r>
              <a:rPr lang="en-US" sz="2000" b="1" i="1" dirty="0"/>
              <a:t>that is</a:t>
            </a:r>
            <a:r>
              <a:rPr lang="en-US" sz="2000" b="1" dirty="0"/>
              <a:t>, Christ </a:t>
            </a:r>
            <a:r>
              <a:rPr lang="en-US" sz="2000" b="1" i="1" dirty="0"/>
              <a:t>Himself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9900"/>
                </a:solidFill>
              </a:rPr>
              <a:t>Col. 2:1-2</a:t>
            </a:r>
            <a:endParaRPr lang="en-US" sz="2000" b="1" dirty="0">
              <a:solidFill>
                <a:srgbClr val="FF99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3930398" y="1636212"/>
            <a:ext cx="4974465" cy="24545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28 </a:t>
            </a:r>
            <a:r>
              <a:rPr lang="en-US" sz="2000" b="1" dirty="0"/>
              <a:t>We proclaim Him, admonishing every man and teaching every man </a:t>
            </a:r>
            <a:r>
              <a:rPr lang="en-US" sz="2000" b="1" dirty="0"/>
              <a:t>with </a:t>
            </a:r>
            <a:r>
              <a:rPr lang="en-US" sz="2000" b="1" dirty="0"/>
              <a:t>all wisdom, so that we may present every man </a:t>
            </a:r>
            <a:r>
              <a:rPr lang="en-US" sz="2000" b="1" dirty="0"/>
              <a:t>complete </a:t>
            </a:r>
            <a:r>
              <a:rPr lang="en-US" sz="2000" b="1" dirty="0"/>
              <a:t>in Christ. </a:t>
            </a:r>
            <a:r>
              <a:rPr lang="en-US" sz="2000" b="1" baseline="30000" dirty="0"/>
              <a:t>29 </a:t>
            </a:r>
            <a:r>
              <a:rPr lang="en-US" sz="2000" b="1" dirty="0"/>
              <a:t>For this purpose also I labor, striving according to His </a:t>
            </a:r>
            <a:r>
              <a:rPr lang="en-US" sz="2000" b="1" dirty="0"/>
              <a:t>power</a:t>
            </a:r>
            <a:r>
              <a:rPr lang="en-US" sz="2000" b="1" dirty="0"/>
              <a:t>, which </a:t>
            </a:r>
            <a:r>
              <a:rPr lang="en-US" sz="2000" b="1" dirty="0"/>
              <a:t>mightily </a:t>
            </a:r>
            <a:r>
              <a:rPr lang="en-US" sz="2000" b="1" dirty="0"/>
              <a:t>works within me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FF9900"/>
                </a:solidFill>
              </a:rPr>
              <a:t>Col. 1:28,29</a:t>
            </a:r>
            <a:endParaRPr lang="en-US" sz="2000" b="1" dirty="0">
              <a:solidFill>
                <a:srgbClr val="FF9900"/>
              </a:solidFill>
            </a:endParaRP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4821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/>
      <p:bldP spid="7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420207" y="1092809"/>
            <a:ext cx="1553658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Outreach: Col. 4:2-6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1591" y="1621922"/>
            <a:ext cx="2401310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“Body Life” / Home Group Participation:       Col. 3:12-15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8418" y="5101204"/>
            <a:ext cx="2554255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Corporate Teaching           Col. 3:16a, 2:6-8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9402" y="4123899"/>
            <a:ext cx="1895043" cy="1200329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Spiritual Friendships: Col. 1:28-29, 2:1-2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971" y="1445595"/>
            <a:ext cx="2749645" cy="83099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52118" y="2754898"/>
            <a:ext cx="3663769" cy="39934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baseline="30000" dirty="0"/>
              <a:t>18 </a:t>
            </a:r>
            <a:r>
              <a:rPr lang="en-US" sz="2000" b="1" dirty="0"/>
              <a:t>Wives, be subject to your husbands, as is fitting in the Lord. </a:t>
            </a:r>
            <a:r>
              <a:rPr lang="en-US" sz="2000" b="1" baseline="30000" dirty="0"/>
              <a:t>19 </a:t>
            </a:r>
            <a:r>
              <a:rPr lang="en-US" sz="2000" b="1" dirty="0"/>
              <a:t>Husbands, love your wives and do not be embittered against them. </a:t>
            </a:r>
            <a:r>
              <a:rPr lang="en-US" sz="2000" b="1" baseline="30000" dirty="0"/>
              <a:t>20 </a:t>
            </a:r>
            <a:r>
              <a:rPr lang="en-US" sz="2000" b="1" dirty="0"/>
              <a:t>Children, be obedient to your parents in all things, for this is well-pleasing </a:t>
            </a:r>
            <a:r>
              <a:rPr lang="en-US" sz="2000" b="1" dirty="0"/>
              <a:t>to </a:t>
            </a:r>
            <a:r>
              <a:rPr lang="en-US" sz="2000" b="1" dirty="0"/>
              <a:t>the Lord. </a:t>
            </a:r>
            <a:r>
              <a:rPr lang="en-US" sz="2000" b="1" baseline="30000" dirty="0"/>
              <a:t>21 </a:t>
            </a:r>
            <a:r>
              <a:rPr lang="en-US" sz="2000" b="1" dirty="0"/>
              <a:t>Fathers, do not </a:t>
            </a:r>
            <a:r>
              <a:rPr lang="en-US" sz="2000" b="1" dirty="0"/>
              <a:t>exasperate your </a:t>
            </a:r>
            <a:r>
              <a:rPr lang="en-US" sz="2000" b="1" dirty="0"/>
              <a:t>children, so that they will not lose heart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Col. 3:18-21</a:t>
            </a:r>
            <a:endParaRPr lang="en-US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1350" dirty="0"/>
          </a:p>
        </p:txBody>
      </p:sp>
      <p:sp>
        <p:nvSpPr>
          <p:cNvPr id="5" name="Oval 4"/>
          <p:cNvSpPr/>
          <p:nvPr/>
        </p:nvSpPr>
        <p:spPr>
          <a:xfrm>
            <a:off x="2275886" y="1730808"/>
            <a:ext cx="2443766" cy="2385811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729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1196331" y="2289675"/>
            <a:ext cx="1349317" cy="1261117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3089051" y="2809805"/>
            <a:ext cx="1393203" cy="1371597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091794" y="1005876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65796" y="1621922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13437" y="3658873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7396" y="5168818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9402" y="4123898"/>
            <a:ext cx="1895043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1:28-29,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6366" y="2004062"/>
            <a:ext cx="203384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50451" y="2132258"/>
            <a:ext cx="1545610" cy="1463298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705242" y="2214967"/>
            <a:ext cx="2014410" cy="1901651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4011474" y="4083892"/>
            <a:ext cx="1561859" cy="1496686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235483" y="3436776"/>
            <a:ext cx="1337849" cy="1256112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900579" y="2663517"/>
            <a:ext cx="1493638" cy="1453103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1671036" y="2663517"/>
            <a:ext cx="3019640" cy="2985158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4243685" y="1440916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4215" y="2533890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285" y="2954877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7396" y="5168818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7343" y="4243610"/>
            <a:ext cx="1895043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1:28-29,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8453" y="1747346"/>
            <a:ext cx="203384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</a:t>
            </a:r>
          </a:p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233289" y="2496133"/>
            <a:ext cx="1472394" cy="1421858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1364228" y="935752"/>
            <a:ext cx="3355424" cy="3191753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4"/>
            <a:ext cx="1975229" cy="201828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6523484" y="2653773"/>
            <a:ext cx="1328609" cy="1338524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496133" y="1030895"/>
            <a:ext cx="1841512" cy="1820154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4784246" y="2909379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37643" y="1216865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11543" y="5227255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84" y="3992295"/>
            <a:ext cx="1668804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1:28-29,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759" y="1856665"/>
            <a:ext cx="203384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68" y="514208"/>
            <a:ext cx="7223423" cy="1050398"/>
          </a:xfrm>
        </p:spPr>
        <p:txBody>
          <a:bodyPr/>
          <a:lstStyle/>
          <a:p>
            <a:r>
              <a:rPr lang="en-US" dirty="0" smtClean="0"/>
              <a:t>What is the situation in your </a:t>
            </a:r>
            <a:r>
              <a:rPr lang="en-US" dirty="0" smtClean="0"/>
              <a:t>lives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Stages?  </a:t>
            </a:r>
            <a:r>
              <a:rPr lang="en-US" sz="2400" b="1" dirty="0"/>
              <a:t>Newborn?  More than one?  Out-numbered?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What is the concern of each day?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Did you try and walk with God before kids?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Has God become a bigger part of life while you have had a family?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Do you also have a paying job?</a:t>
            </a:r>
          </a:p>
        </p:txBody>
      </p:sp>
    </p:spTree>
    <p:extLst>
      <p:ext uri="{BB962C8B-B14F-4D97-AF65-F5344CB8AC3E}">
        <p14:creationId xmlns:p14="http://schemas.microsoft.com/office/powerpoint/2010/main" val="127166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22001" y="1856662"/>
            <a:ext cx="2249223" cy="2161763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1364228" y="935752"/>
            <a:ext cx="3355424" cy="3191753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4379679" y="3361334"/>
            <a:ext cx="1614815" cy="1597106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801531" y="2094731"/>
            <a:ext cx="1328609" cy="1338524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02658" y="1002573"/>
            <a:ext cx="1363178" cy="1346635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3210021" y="2040269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56125" y="1103647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74120" y="5001984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2016" y="2673259"/>
            <a:ext cx="1668804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1:28-29,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759" y="1856665"/>
            <a:ext cx="203384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95869" y="1086961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2239" y="1885059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2374" y="3907282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70399" y="5209497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2239" y="3872331"/>
            <a:ext cx="1895043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1:28,29,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94474" y="1836346"/>
            <a:ext cx="217592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13645" y="450761"/>
            <a:ext cx="6091707" cy="6014433"/>
            <a:chOff x="2665927" y="130352"/>
            <a:chExt cx="6765961" cy="6559870"/>
          </a:xfrm>
        </p:grpSpPr>
        <p:sp>
          <p:nvSpPr>
            <p:cNvPr id="4" name="Oval 3"/>
            <p:cNvSpPr/>
            <p:nvPr/>
          </p:nvSpPr>
          <p:spPr>
            <a:xfrm>
              <a:off x="5061396" y="130352"/>
              <a:ext cx="2211823" cy="2123451"/>
            </a:xfrm>
            <a:prstGeom prst="ellipse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" name="Oval 4"/>
            <p:cNvSpPr/>
            <p:nvPr/>
          </p:nvSpPr>
          <p:spPr>
            <a:xfrm>
              <a:off x="2665927" y="824248"/>
              <a:ext cx="2245805" cy="2173117"/>
            </a:xfrm>
            <a:prstGeom prst="ellipse">
              <a:avLst/>
            </a:prstGeom>
            <a:noFill/>
            <a:ln w="571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Oval 5"/>
            <p:cNvSpPr/>
            <p:nvPr/>
          </p:nvSpPr>
          <p:spPr>
            <a:xfrm>
              <a:off x="4824139" y="4438288"/>
              <a:ext cx="2301418" cy="2251934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Oval 6"/>
            <p:cNvSpPr/>
            <p:nvPr/>
          </p:nvSpPr>
          <p:spPr>
            <a:xfrm>
              <a:off x="7187112" y="3521680"/>
              <a:ext cx="2221878" cy="2227074"/>
            </a:xfrm>
            <a:prstGeom prst="ellipse">
              <a:avLst/>
            </a:prstGeom>
            <a:noFill/>
            <a:ln w="5715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Oval 7"/>
            <p:cNvSpPr/>
            <p:nvPr/>
          </p:nvSpPr>
          <p:spPr>
            <a:xfrm>
              <a:off x="7187111" y="1206091"/>
              <a:ext cx="2244777" cy="2115230"/>
            </a:xfrm>
            <a:prstGeom prst="ellipse">
              <a:avLst/>
            </a:prstGeom>
            <a:noFill/>
            <a:ln w="57150">
              <a:solidFill>
                <a:srgbClr val="6BD0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Oval 8"/>
            <p:cNvSpPr/>
            <p:nvPr/>
          </p:nvSpPr>
          <p:spPr>
            <a:xfrm>
              <a:off x="2704568" y="3226363"/>
              <a:ext cx="2245763" cy="2247159"/>
            </a:xfrm>
            <a:prstGeom prst="ellipse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" name="Down Arrow 1"/>
            <p:cNvSpPr/>
            <p:nvPr/>
          </p:nvSpPr>
          <p:spPr>
            <a:xfrm>
              <a:off x="5734795" y="3396842"/>
              <a:ext cx="546991" cy="11524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Down Arrow 16"/>
            <p:cNvSpPr/>
            <p:nvPr/>
          </p:nvSpPr>
          <p:spPr>
            <a:xfrm rot="6994981">
              <a:off x="5215989" y="2386939"/>
              <a:ext cx="546991" cy="11919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Down Arrow 17"/>
            <p:cNvSpPr/>
            <p:nvPr/>
          </p:nvSpPr>
          <p:spPr>
            <a:xfrm rot="10800000">
              <a:off x="5750220" y="2117362"/>
              <a:ext cx="546991" cy="11524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Down Arrow 18"/>
            <p:cNvSpPr/>
            <p:nvPr/>
          </p:nvSpPr>
          <p:spPr>
            <a:xfrm rot="3934557">
              <a:off x="5175804" y="2922179"/>
              <a:ext cx="546991" cy="119244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Down Arrow 19"/>
            <p:cNvSpPr/>
            <p:nvPr/>
          </p:nvSpPr>
          <p:spPr>
            <a:xfrm rot="17760910">
              <a:off x="6340178" y="2930272"/>
              <a:ext cx="546991" cy="130886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Down Arrow 20"/>
            <p:cNvSpPr/>
            <p:nvPr/>
          </p:nvSpPr>
          <p:spPr>
            <a:xfrm rot="14580942">
              <a:off x="6327923" y="2296803"/>
              <a:ext cx="546991" cy="127742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374051" y="2998402"/>
              <a:ext cx="1360396" cy="55388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b="1" dirty="0">
                  <a:solidFill>
                    <a:schemeClr val="bg1"/>
                  </a:solidFill>
                </a:rPr>
                <a:t>TIME</a:t>
              </a:r>
              <a:endParaRPr lang="en-US" sz="27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50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659290" cy="1400530"/>
          </a:xfrm>
        </p:spPr>
        <p:txBody>
          <a:bodyPr/>
          <a:lstStyle/>
          <a:p>
            <a:r>
              <a:rPr lang="en-US" dirty="0" smtClean="0"/>
              <a:t>Gospel-Rooted, Mission-Driven, Community-Based </a:t>
            </a:r>
            <a:r>
              <a:rPr lang="en-US" dirty="0" smtClean="0">
                <a:solidFill>
                  <a:schemeClr val="tx1"/>
                </a:solidFill>
              </a:rPr>
              <a:t>Lifestyle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865539" cy="4195481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6BD026"/>
                </a:solidFill>
              </a:rPr>
              <a:t>When viewed in isolation, these areas of life can feel like COMPETING priorities</a:t>
            </a:r>
          </a:p>
          <a:p>
            <a:pPr lvl="1"/>
            <a:r>
              <a:rPr lang="en-US" sz="2200" b="1" dirty="0"/>
              <a:t>Functional approach to all – Legalism</a:t>
            </a:r>
          </a:p>
          <a:p>
            <a:pPr lvl="1"/>
            <a:r>
              <a:rPr lang="en-US" sz="2200" b="1" dirty="0"/>
              <a:t>Discouraging – no full investment</a:t>
            </a:r>
          </a:p>
          <a:p>
            <a:pPr lvl="1"/>
            <a:r>
              <a:rPr lang="en-US" sz="2200" b="1" dirty="0"/>
              <a:t>Anxious; Duty-Driven; Self-Protective; Guilty</a:t>
            </a:r>
          </a:p>
          <a:p>
            <a:pPr lvl="1"/>
            <a:r>
              <a:rPr lang="en-US" sz="2200" b="1" dirty="0"/>
              <a:t>Accusation – “You’re not good enough/spiritual enough.”</a:t>
            </a:r>
          </a:p>
          <a:p>
            <a:pPr lvl="1"/>
            <a:r>
              <a:rPr lang="en-US" sz="2200" b="1" dirty="0"/>
              <a:t>“People are judging you.” “You’re a crappy parent.”</a:t>
            </a:r>
          </a:p>
          <a:p>
            <a:pPr lvl="1"/>
            <a:r>
              <a:rPr lang="en-US" sz="2200" b="1" dirty="0"/>
              <a:t>“it’s not important for me to come to HG anyway!”</a:t>
            </a:r>
          </a:p>
        </p:txBody>
      </p:sp>
    </p:spTree>
    <p:extLst>
      <p:ext uri="{BB962C8B-B14F-4D97-AF65-F5344CB8AC3E}">
        <p14:creationId xmlns:p14="http://schemas.microsoft.com/office/powerpoint/2010/main" val="305690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8195651" cy="1400530"/>
          </a:xfrm>
        </p:spPr>
        <p:txBody>
          <a:bodyPr/>
          <a:lstStyle/>
          <a:p>
            <a:r>
              <a:rPr lang="en-US" dirty="0" smtClean="0"/>
              <a:t>How do we avoid neglect and imbalance of these critical areas of life?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5" y="2794907"/>
            <a:ext cx="6709906" cy="2748642"/>
          </a:xfrm>
        </p:spPr>
        <p:txBody>
          <a:bodyPr>
            <a:normAutofit/>
          </a:bodyPr>
          <a:lstStyle/>
          <a:p>
            <a:r>
              <a:rPr lang="en-US" sz="2400" dirty="0"/>
              <a:t>Balance is the wrong idea</a:t>
            </a:r>
          </a:p>
          <a:p>
            <a:r>
              <a:rPr lang="en-US" sz="2400" dirty="0"/>
              <a:t>We need to see them all as completely necessary as they are!</a:t>
            </a:r>
          </a:p>
          <a:p>
            <a:r>
              <a:rPr lang="en-US" sz="2400" b="1" dirty="0">
                <a:solidFill>
                  <a:srgbClr val="6BD026"/>
                </a:solidFill>
              </a:rPr>
              <a:t>ALL INTERDEPENDENT AND NECESSARY for healthy spiritual living</a:t>
            </a:r>
            <a:endParaRPr lang="en-US" sz="2400" b="1" dirty="0">
              <a:solidFill>
                <a:srgbClr val="6BD0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02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97036" y="1209747"/>
            <a:ext cx="2443766" cy="238581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Oval 4"/>
          <p:cNvSpPr/>
          <p:nvPr/>
        </p:nvSpPr>
        <p:spPr>
          <a:xfrm>
            <a:off x="2275886" y="1741694"/>
            <a:ext cx="2443766" cy="2385811"/>
          </a:xfrm>
          <a:prstGeom prst="ellipse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258061" y="3262865"/>
            <a:ext cx="2443766" cy="2385811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Oval 6"/>
          <p:cNvSpPr/>
          <p:nvPr/>
        </p:nvSpPr>
        <p:spPr>
          <a:xfrm>
            <a:off x="4167871" y="2732932"/>
            <a:ext cx="2443766" cy="2385811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147164" y="1730809"/>
            <a:ext cx="2443766" cy="2385811"/>
          </a:xfrm>
          <a:prstGeom prst="ellipse">
            <a:avLst/>
          </a:prstGeom>
          <a:noFill/>
          <a:ln w="57150">
            <a:solidFill>
              <a:srgbClr val="6BD0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2246908" y="2663517"/>
            <a:ext cx="2443766" cy="2385811"/>
          </a:xfrm>
          <a:prstGeom prst="ellipse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/>
          <p:cNvSpPr txBox="1"/>
          <p:nvPr/>
        </p:nvSpPr>
        <p:spPr>
          <a:xfrm>
            <a:off x="2091794" y="1005876"/>
            <a:ext cx="155365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Outreach: Col. 4:2-6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65796" y="1621922"/>
            <a:ext cx="2401310" cy="923330"/>
          </a:xfrm>
          <a:prstGeom prst="rect">
            <a:avLst/>
          </a:prstGeom>
          <a:noFill/>
          <a:ln>
            <a:solidFill>
              <a:srgbClr val="6BD0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BD026"/>
                </a:solidFill>
              </a:rPr>
              <a:t>“Body Life” / Home Group Participation:       Col. 3:12-15</a:t>
            </a:r>
            <a:endParaRPr lang="en-US" b="1" dirty="0">
              <a:solidFill>
                <a:srgbClr val="6BD02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617" y="3959725"/>
            <a:ext cx="189504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School, Work &amp; Service: Col. 3:23-24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7396" y="5168818"/>
            <a:ext cx="255425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Corporate Teaching           Col. 3:16a, 2:6-8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9402" y="4123898"/>
            <a:ext cx="1895043" cy="147732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9900"/>
                </a:solidFill>
              </a:rPr>
              <a:t>Discipleship &amp; Spiritual Friendships: Col. 1:28-29, 2:1-2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6366" y="2004063"/>
            <a:ext cx="203384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Marriage/Family: Col. 3:18-21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8350197" cy="1400530"/>
          </a:xfrm>
        </p:spPr>
        <p:txBody>
          <a:bodyPr/>
          <a:lstStyle/>
          <a:p>
            <a:r>
              <a:rPr lang="en-US" dirty="0" smtClean="0"/>
              <a:t>Gospel-Rooted, Mission-Driven, Community-Based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5" y="2047741"/>
            <a:ext cx="7775602" cy="4687910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r>
              <a:rPr lang="en-US" sz="3800" b="1" dirty="0">
                <a:solidFill>
                  <a:srgbClr val="FFFF00"/>
                </a:solidFill>
              </a:rPr>
              <a:t>We need to fight for deep investment in all of these areas!  Teach friends to fight for this as well!!</a:t>
            </a:r>
          </a:p>
          <a:p>
            <a:r>
              <a:rPr lang="en-US" sz="3800" b="1" dirty="0"/>
              <a:t>Significant </a:t>
            </a:r>
            <a:r>
              <a:rPr lang="en-US" sz="3800" b="1" dirty="0"/>
              <a:t>environments we are called to give and receive God’s love</a:t>
            </a:r>
            <a:r>
              <a:rPr lang="en-US" sz="3800" b="1" dirty="0"/>
              <a:t>.</a:t>
            </a:r>
            <a:r>
              <a:rPr lang="en-US" sz="3800" b="1" dirty="0">
                <a:solidFill>
                  <a:srgbClr val="FFFF00"/>
                </a:solidFill>
              </a:rPr>
              <a:t> </a:t>
            </a:r>
          </a:p>
          <a:p>
            <a:r>
              <a:rPr lang="en-US" sz="3800" b="1" dirty="0">
                <a:solidFill>
                  <a:srgbClr val="FFFF00"/>
                </a:solidFill>
              </a:rPr>
              <a:t>Who is adequate for these things?</a:t>
            </a:r>
          </a:p>
          <a:p>
            <a:r>
              <a:rPr lang="en-US" sz="3800" b="1" dirty="0"/>
              <a:t>2 Cor. 4: “perplexed, struck down, persecuted”</a:t>
            </a:r>
          </a:p>
          <a:p>
            <a:r>
              <a:rPr lang="en-US" sz="3800" b="1" dirty="0"/>
              <a:t>Col. 3:2 “Set your mind on the things above . . .”</a:t>
            </a:r>
          </a:p>
          <a:p>
            <a:r>
              <a:rPr lang="en-US" sz="3800" b="1" dirty="0"/>
              <a:t>Allow the struggle to drive you to Christ!</a:t>
            </a:r>
          </a:p>
          <a:p>
            <a:r>
              <a:rPr lang="en-US" sz="3800" b="1" dirty="0"/>
              <a:t>“Work out your salvation with fear and trembling, for it is God who is at work in your both to will and to work for His good pleasure.” (Phil. 2:!2,13)</a:t>
            </a:r>
          </a:p>
          <a:p>
            <a:endParaRPr lang="en-US" sz="21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04" y="514208"/>
            <a:ext cx="7223423" cy="1050398"/>
          </a:xfrm>
        </p:spPr>
        <p:txBody>
          <a:bodyPr/>
          <a:lstStyle/>
          <a:p>
            <a:r>
              <a:rPr lang="en-US" dirty="0" smtClean="0"/>
              <a:t>What is the situation in your </a:t>
            </a:r>
            <a:r>
              <a:rPr lang="en-US" dirty="0" smtClean="0"/>
              <a:t>lives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Certain threads that should remain constant in any stage of life . . .</a:t>
            </a:r>
          </a:p>
          <a:p>
            <a:r>
              <a:rPr lang="en-US" sz="2800" b="1" dirty="0"/>
              <a:t>Goal is a healthy spiritual lifestyle.  Why?</a:t>
            </a:r>
          </a:p>
          <a:p>
            <a:r>
              <a:rPr lang="en-US" sz="2800" b="1" dirty="0"/>
              <a:t>All throughout the NT, Paul instructs about the living out our lives </a:t>
            </a:r>
            <a:r>
              <a:rPr lang="en-US" sz="2800" b="1" dirty="0" smtClean="0"/>
              <a:t>– Lets look at his letter to the Colossians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567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Gospel-Rooted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793422"/>
            <a:ext cx="7685451" cy="3750128"/>
          </a:xfrm>
        </p:spPr>
        <p:txBody>
          <a:bodyPr>
            <a:noAutofit/>
          </a:bodyPr>
          <a:lstStyle/>
          <a:p>
            <a:r>
              <a:rPr lang="en-US" sz="2400" b="1" dirty="0"/>
              <a:t>Colossians 1:3-6  “We </a:t>
            </a:r>
            <a:r>
              <a:rPr lang="en-US" sz="2400" b="1" dirty="0"/>
              <a:t>give thanks to God, </a:t>
            </a:r>
            <a:r>
              <a:rPr lang="en-US" sz="2400" b="1" dirty="0"/>
              <a:t>. . . praying </a:t>
            </a:r>
            <a:r>
              <a:rPr lang="en-US" sz="2400" b="1" dirty="0"/>
              <a:t>always for you, </a:t>
            </a:r>
            <a:r>
              <a:rPr lang="en-US" sz="2400" b="1" baseline="30000" dirty="0"/>
              <a:t>4 </a:t>
            </a:r>
            <a:r>
              <a:rPr lang="en-US" sz="2400" b="1" dirty="0"/>
              <a:t>since we heard of your faith in Christ Jesus and the love which you have </a:t>
            </a:r>
            <a:r>
              <a:rPr lang="en-US" sz="2400" b="1" dirty="0"/>
              <a:t>for </a:t>
            </a:r>
            <a:r>
              <a:rPr lang="en-US" sz="2400" b="1" dirty="0"/>
              <a:t>all the </a:t>
            </a:r>
            <a:r>
              <a:rPr lang="en-US" sz="2400" b="1" dirty="0"/>
              <a:t>saints</a:t>
            </a:r>
            <a:r>
              <a:rPr lang="en-US" sz="2400" b="1" dirty="0"/>
              <a:t>; </a:t>
            </a:r>
            <a:r>
              <a:rPr lang="en-US" sz="2400" b="1" baseline="30000" dirty="0"/>
              <a:t>5 </a:t>
            </a:r>
            <a:r>
              <a:rPr lang="en-US" sz="2400" b="1" dirty="0"/>
              <a:t>because of the hope laid up for you in </a:t>
            </a:r>
            <a:r>
              <a:rPr lang="en-US" sz="2400" b="1" dirty="0"/>
              <a:t>heaven</a:t>
            </a:r>
            <a:r>
              <a:rPr lang="en-US" sz="2400" b="1" dirty="0"/>
              <a:t>, of which you previously heard in the word of truth, </a:t>
            </a:r>
            <a:r>
              <a:rPr lang="en-US" sz="2400" b="1" dirty="0"/>
              <a:t>the </a:t>
            </a:r>
            <a:r>
              <a:rPr lang="en-US" sz="2400" b="1" dirty="0"/>
              <a:t>gospel </a:t>
            </a:r>
            <a:r>
              <a:rPr lang="en-US" sz="2400" b="1" baseline="30000" dirty="0"/>
              <a:t>6 </a:t>
            </a:r>
            <a:r>
              <a:rPr lang="en-US" sz="2400" b="1" dirty="0"/>
              <a:t>which has come to </a:t>
            </a:r>
            <a:r>
              <a:rPr lang="en-US" sz="2400" b="1" dirty="0"/>
              <a:t>you . . .  </a:t>
            </a:r>
            <a:r>
              <a:rPr lang="en-US" sz="2400" b="1" dirty="0"/>
              <a:t>it is constantly bearing fruit and </a:t>
            </a:r>
            <a:r>
              <a:rPr lang="en-US" sz="2400" b="1" dirty="0"/>
              <a:t>increasing</a:t>
            </a:r>
            <a:r>
              <a:rPr lang="en-US" sz="2400" b="1" dirty="0"/>
              <a:t>, even as </a:t>
            </a:r>
            <a:r>
              <a:rPr lang="en-US" sz="2400" b="1" i="1" dirty="0"/>
              <a:t>it has been doing</a:t>
            </a:r>
            <a:r>
              <a:rPr lang="en-US" sz="2400" b="1" dirty="0"/>
              <a:t> in you also since the day you heard </a:t>
            </a:r>
            <a:r>
              <a:rPr lang="en-US" sz="2400" b="1" i="1" dirty="0"/>
              <a:t>of it</a:t>
            </a:r>
            <a:r>
              <a:rPr lang="en-US" sz="2400" b="1" dirty="0"/>
              <a:t> and </a:t>
            </a:r>
            <a:r>
              <a:rPr lang="en-US" sz="2400" b="1" dirty="0"/>
              <a:t>understood </a:t>
            </a:r>
            <a:r>
              <a:rPr lang="en-US" sz="2400" b="1" dirty="0"/>
              <a:t>the grace of God in </a:t>
            </a:r>
            <a:r>
              <a:rPr lang="en-US" sz="2400" b="1" dirty="0"/>
              <a:t>truth </a:t>
            </a:r>
            <a:r>
              <a:rPr lang="en-US" sz="2400" dirty="0"/>
              <a:t>. . .” </a:t>
            </a:r>
          </a:p>
        </p:txBody>
      </p:sp>
    </p:spTree>
    <p:extLst>
      <p:ext uri="{BB962C8B-B14F-4D97-AF65-F5344CB8AC3E}">
        <p14:creationId xmlns:p14="http://schemas.microsoft.com/office/powerpoint/2010/main" val="32698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Gospel-Rooted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5" y="1793422"/>
            <a:ext cx="7685450" cy="3750128"/>
          </a:xfrm>
        </p:spPr>
        <p:txBody>
          <a:bodyPr>
            <a:noAutofit/>
          </a:bodyPr>
          <a:lstStyle/>
          <a:p>
            <a:r>
              <a:rPr lang="en-US" sz="2400" b="1" dirty="0"/>
              <a:t>Colossians 1:3-6  “We </a:t>
            </a:r>
            <a:r>
              <a:rPr lang="en-US" sz="2400" b="1" dirty="0"/>
              <a:t>give thanks to God, </a:t>
            </a:r>
            <a:r>
              <a:rPr lang="en-US" sz="2400" b="1" dirty="0"/>
              <a:t>. . . praying </a:t>
            </a:r>
            <a:r>
              <a:rPr lang="en-US" sz="2400" b="1" dirty="0"/>
              <a:t>always for you, </a:t>
            </a:r>
            <a:r>
              <a:rPr lang="en-US" sz="2400" b="1" baseline="30000" dirty="0"/>
              <a:t>4 </a:t>
            </a:r>
            <a:r>
              <a:rPr lang="en-US" sz="2400" b="1" dirty="0"/>
              <a:t>since we heard of </a:t>
            </a:r>
            <a:r>
              <a:rPr lang="en-US" sz="2400" b="1" u="sng" dirty="0">
                <a:solidFill>
                  <a:srgbClr val="6BD026"/>
                </a:solidFill>
              </a:rPr>
              <a:t>your faith in Christ Jesus</a:t>
            </a:r>
            <a:r>
              <a:rPr lang="en-US" sz="2400" b="1" dirty="0">
                <a:solidFill>
                  <a:srgbClr val="92D050"/>
                </a:solidFill>
              </a:rPr>
              <a:t> </a:t>
            </a:r>
            <a:r>
              <a:rPr lang="en-US" sz="2400" b="1" dirty="0"/>
              <a:t>and the love which you have </a:t>
            </a:r>
            <a:r>
              <a:rPr lang="en-US" sz="2400" b="1" dirty="0"/>
              <a:t>for </a:t>
            </a:r>
            <a:r>
              <a:rPr lang="en-US" sz="2400" b="1" dirty="0"/>
              <a:t>all the </a:t>
            </a:r>
            <a:r>
              <a:rPr lang="en-US" sz="2400" b="1" dirty="0"/>
              <a:t>saints</a:t>
            </a:r>
            <a:r>
              <a:rPr lang="en-US" sz="2400" b="1" dirty="0"/>
              <a:t>; </a:t>
            </a:r>
            <a:r>
              <a:rPr lang="en-US" sz="2400" b="1" baseline="30000" dirty="0"/>
              <a:t>5 </a:t>
            </a:r>
            <a:r>
              <a:rPr lang="en-US" sz="2400" b="1" dirty="0"/>
              <a:t>because of the </a:t>
            </a:r>
            <a:r>
              <a:rPr lang="en-US" sz="2400" b="1" u="sng" dirty="0">
                <a:solidFill>
                  <a:srgbClr val="6BD026"/>
                </a:solidFill>
              </a:rPr>
              <a:t>hope laid up for you in </a:t>
            </a:r>
            <a:r>
              <a:rPr lang="en-US" sz="2400" b="1" u="sng" dirty="0">
                <a:solidFill>
                  <a:srgbClr val="6BD026"/>
                </a:solidFill>
              </a:rPr>
              <a:t>heaven</a:t>
            </a:r>
            <a:r>
              <a:rPr lang="en-US" sz="2400" b="1" dirty="0">
                <a:solidFill>
                  <a:srgbClr val="6BD026"/>
                </a:solidFill>
              </a:rPr>
              <a:t>, </a:t>
            </a:r>
            <a:r>
              <a:rPr lang="en-US" sz="2400" b="1" dirty="0"/>
              <a:t>of which you previously heard in</a:t>
            </a:r>
            <a:r>
              <a:rPr lang="en-US" sz="2400" b="1" dirty="0">
                <a:solidFill>
                  <a:srgbClr val="92D050"/>
                </a:solidFill>
              </a:rPr>
              <a:t> </a:t>
            </a:r>
            <a:r>
              <a:rPr lang="en-US" sz="2400" b="1" u="sng" dirty="0">
                <a:solidFill>
                  <a:srgbClr val="6BD026"/>
                </a:solidFill>
              </a:rPr>
              <a:t>the word of truth, </a:t>
            </a:r>
            <a:r>
              <a:rPr lang="en-US" sz="2400" b="1" u="sng" dirty="0">
                <a:solidFill>
                  <a:srgbClr val="6BD026"/>
                </a:solidFill>
              </a:rPr>
              <a:t>the </a:t>
            </a:r>
            <a:r>
              <a:rPr lang="en-US" sz="2400" b="1" u="sng" dirty="0">
                <a:solidFill>
                  <a:srgbClr val="6BD026"/>
                </a:solidFill>
              </a:rPr>
              <a:t>gospel </a:t>
            </a:r>
            <a:r>
              <a:rPr lang="en-US" sz="2400" b="1" u="sng" baseline="30000" dirty="0">
                <a:solidFill>
                  <a:srgbClr val="6BD026"/>
                </a:solidFill>
              </a:rPr>
              <a:t>6 </a:t>
            </a:r>
            <a:r>
              <a:rPr lang="en-US" sz="2400" b="1" u="sng" dirty="0">
                <a:solidFill>
                  <a:srgbClr val="6BD026"/>
                </a:solidFill>
              </a:rPr>
              <a:t>which has come to </a:t>
            </a:r>
            <a:r>
              <a:rPr lang="en-US" sz="2400" b="1" u="sng" dirty="0">
                <a:solidFill>
                  <a:srgbClr val="6BD026"/>
                </a:solidFill>
              </a:rPr>
              <a:t>you</a:t>
            </a:r>
            <a:r>
              <a:rPr lang="en-US" sz="2400" b="1" dirty="0">
                <a:solidFill>
                  <a:srgbClr val="6BD026"/>
                </a:solidFill>
              </a:rPr>
              <a:t> . . .  </a:t>
            </a:r>
            <a:r>
              <a:rPr lang="en-US" sz="2400" b="1" dirty="0">
                <a:solidFill>
                  <a:srgbClr val="6BD026"/>
                </a:solidFill>
              </a:rPr>
              <a:t>it is constantly bearing fruit and </a:t>
            </a:r>
            <a:r>
              <a:rPr lang="en-US" sz="2400" b="1" dirty="0">
                <a:solidFill>
                  <a:srgbClr val="6BD026"/>
                </a:solidFill>
              </a:rPr>
              <a:t>increasing</a:t>
            </a:r>
            <a:r>
              <a:rPr lang="en-US" sz="2400" b="1" dirty="0"/>
              <a:t>, even as </a:t>
            </a:r>
            <a:r>
              <a:rPr lang="en-US" sz="2400" b="1" i="1" dirty="0"/>
              <a:t>it has been doing</a:t>
            </a:r>
            <a:r>
              <a:rPr lang="en-US" sz="2400" b="1" dirty="0"/>
              <a:t> in you also since the day you heard </a:t>
            </a:r>
            <a:r>
              <a:rPr lang="en-US" sz="2400" b="1" i="1" dirty="0"/>
              <a:t>of it</a:t>
            </a:r>
            <a:r>
              <a:rPr lang="en-US" sz="2400" b="1" dirty="0"/>
              <a:t> and </a:t>
            </a:r>
            <a:r>
              <a:rPr lang="en-US" sz="2400" b="1" u="sng" dirty="0">
                <a:solidFill>
                  <a:srgbClr val="6BD026"/>
                </a:solidFill>
              </a:rPr>
              <a:t>understood </a:t>
            </a:r>
            <a:r>
              <a:rPr lang="en-US" sz="2400" b="1" u="sng" dirty="0">
                <a:solidFill>
                  <a:srgbClr val="6BD026"/>
                </a:solidFill>
              </a:rPr>
              <a:t>the grace of God in </a:t>
            </a:r>
            <a:r>
              <a:rPr lang="en-US" sz="2400" b="1" u="sng" dirty="0">
                <a:solidFill>
                  <a:srgbClr val="6BD026"/>
                </a:solidFill>
              </a:rPr>
              <a:t>truth</a:t>
            </a:r>
            <a:r>
              <a:rPr lang="en-US" sz="2400" b="1" dirty="0">
                <a:solidFill>
                  <a:srgbClr val="6BD026"/>
                </a:solidFill>
              </a:rPr>
              <a:t> </a:t>
            </a:r>
            <a:r>
              <a:rPr lang="en-US" sz="2400" dirty="0"/>
              <a:t>. . .” </a:t>
            </a:r>
          </a:p>
          <a:p>
            <a:r>
              <a:rPr lang="en-US" sz="2400" b="1" dirty="0">
                <a:solidFill>
                  <a:srgbClr val="6BD026"/>
                </a:solidFill>
              </a:rPr>
              <a:t>Because of the gospel . . . </a:t>
            </a:r>
            <a:endParaRPr lang="en-US" sz="2400" b="1" dirty="0">
              <a:solidFill>
                <a:srgbClr val="6BD0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Mission-Driven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784531"/>
            <a:ext cx="7762723" cy="4397328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/>
              <a:t>Colossian 1:9-12:  For </a:t>
            </a:r>
            <a:r>
              <a:rPr lang="en-US" sz="2600" b="1" dirty="0"/>
              <a:t>this reason also, since the day we heard </a:t>
            </a:r>
            <a:r>
              <a:rPr lang="en-US" sz="2600" b="1" i="1" dirty="0"/>
              <a:t>of it</a:t>
            </a:r>
            <a:r>
              <a:rPr lang="en-US" sz="2600" b="1" dirty="0"/>
              <a:t>, we have not ceased to pray for you and to ask that </a:t>
            </a:r>
            <a:r>
              <a:rPr lang="en-US" sz="2600" b="1" dirty="0">
                <a:solidFill>
                  <a:srgbClr val="6BD026"/>
                </a:solidFill>
              </a:rPr>
              <a:t>you may be filled with the knowledge of His will in all spiritual wisdom and understanding, </a:t>
            </a:r>
            <a:r>
              <a:rPr lang="en-US" sz="2600" baseline="30000" dirty="0">
                <a:solidFill>
                  <a:srgbClr val="6BD026"/>
                </a:solidFill>
              </a:rPr>
              <a:t>10</a:t>
            </a:r>
            <a:r>
              <a:rPr lang="en-US" sz="2600" b="1" baseline="30000" dirty="0">
                <a:solidFill>
                  <a:srgbClr val="6BD026"/>
                </a:solidFill>
              </a:rPr>
              <a:t> </a:t>
            </a:r>
            <a:r>
              <a:rPr lang="en-US" sz="2600" b="1" dirty="0">
                <a:solidFill>
                  <a:srgbClr val="6BD026"/>
                </a:solidFill>
              </a:rPr>
              <a:t>so that you will walk in a manner worthy of the Lord, to please </a:t>
            </a:r>
            <a:r>
              <a:rPr lang="en-US" sz="2600" b="1" i="1" dirty="0">
                <a:solidFill>
                  <a:srgbClr val="6BD026"/>
                </a:solidFill>
              </a:rPr>
              <a:t>Him</a:t>
            </a:r>
            <a:r>
              <a:rPr lang="en-US" sz="2600" b="1" dirty="0">
                <a:solidFill>
                  <a:srgbClr val="6BD026"/>
                </a:solidFill>
              </a:rPr>
              <a:t> in all respects, bearing fruit in every good work and increasing in the knowledge of God; </a:t>
            </a:r>
            <a:r>
              <a:rPr lang="en-US" sz="2600" b="1" baseline="30000" dirty="0">
                <a:solidFill>
                  <a:srgbClr val="6BD026"/>
                </a:solidFill>
              </a:rPr>
              <a:t>11 </a:t>
            </a:r>
            <a:r>
              <a:rPr lang="en-US" sz="2600" b="1" dirty="0">
                <a:solidFill>
                  <a:srgbClr val="6BD026"/>
                </a:solidFill>
              </a:rPr>
              <a:t>strengthened with all power, according to His glorious might, for the attaining of all steadfastness and patience; joyously </a:t>
            </a:r>
            <a:r>
              <a:rPr lang="en-US" sz="2600" b="1" baseline="30000" dirty="0">
                <a:solidFill>
                  <a:srgbClr val="6BD026"/>
                </a:solidFill>
              </a:rPr>
              <a:t>12 </a:t>
            </a:r>
            <a:r>
              <a:rPr lang="en-US" sz="2600" b="1" dirty="0">
                <a:solidFill>
                  <a:srgbClr val="6BD026"/>
                </a:solidFill>
              </a:rPr>
              <a:t>giving thanks to the Father</a:t>
            </a:r>
            <a:r>
              <a:rPr lang="en-US" sz="2600" dirty="0"/>
              <a:t>, </a:t>
            </a:r>
            <a:r>
              <a:rPr lang="en-US" sz="2600" b="1" dirty="0"/>
              <a:t>who has qualified us to share in the inheritance of the saints in Light.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2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Mission-Driven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121" y="1320890"/>
            <a:ext cx="8110454" cy="5814006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/>
              <a:t>Colossian 1:9-12: 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you </a:t>
            </a:r>
            <a:r>
              <a:rPr lang="en-US" sz="3800" b="1" dirty="0">
                <a:solidFill>
                  <a:srgbClr val="6BD026"/>
                </a:solidFill>
              </a:rPr>
              <a:t>may be filled with the knowledge of His will in all spiritual wisdom and understanding</a:t>
            </a:r>
            <a:r>
              <a:rPr lang="en-US" sz="3800" b="1" dirty="0"/>
              <a:t>, </a:t>
            </a:r>
            <a:endParaRPr lang="en-US" sz="3800" baseline="30000" dirty="0"/>
          </a:p>
          <a:p>
            <a:pPr marL="385763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so </a:t>
            </a:r>
            <a:r>
              <a:rPr lang="en-US" sz="3800" b="1" dirty="0">
                <a:solidFill>
                  <a:srgbClr val="6BD026"/>
                </a:solidFill>
              </a:rPr>
              <a:t>that you will walk in a manner worthy of the </a:t>
            </a:r>
            <a:r>
              <a:rPr lang="en-US" sz="3800" b="1" dirty="0">
                <a:solidFill>
                  <a:srgbClr val="6BD026"/>
                </a:solidFill>
              </a:rPr>
              <a:t>Lord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bearing </a:t>
            </a:r>
            <a:r>
              <a:rPr lang="en-US" sz="3800" b="1" dirty="0">
                <a:solidFill>
                  <a:srgbClr val="6BD026"/>
                </a:solidFill>
              </a:rPr>
              <a:t>fruit in every good </a:t>
            </a:r>
            <a:r>
              <a:rPr lang="en-US" sz="3800" b="1" dirty="0">
                <a:solidFill>
                  <a:srgbClr val="6BD026"/>
                </a:solidFill>
              </a:rPr>
              <a:t>work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increasing </a:t>
            </a:r>
            <a:r>
              <a:rPr lang="en-US" sz="3800" b="1" dirty="0">
                <a:solidFill>
                  <a:srgbClr val="6BD026"/>
                </a:solidFill>
              </a:rPr>
              <a:t>in the knowledge of </a:t>
            </a:r>
            <a:r>
              <a:rPr lang="en-US" sz="3800" b="1" dirty="0">
                <a:solidFill>
                  <a:srgbClr val="6BD026"/>
                </a:solidFill>
              </a:rPr>
              <a:t>God</a:t>
            </a:r>
            <a:endParaRPr lang="en-US" sz="3800" b="1" baseline="30000" dirty="0">
              <a:solidFill>
                <a:srgbClr val="6BD026"/>
              </a:solidFill>
            </a:endParaRPr>
          </a:p>
          <a:p>
            <a:pPr marL="685800" lvl="1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strengthened </a:t>
            </a:r>
            <a:r>
              <a:rPr lang="en-US" sz="3800" b="1" dirty="0">
                <a:solidFill>
                  <a:srgbClr val="6BD026"/>
                </a:solidFill>
              </a:rPr>
              <a:t>with all power, according to His glorious might, </a:t>
            </a:r>
            <a:endParaRPr lang="en-US" sz="3800" b="1" dirty="0">
              <a:solidFill>
                <a:srgbClr val="6BD026"/>
              </a:solidFill>
            </a:endParaRPr>
          </a:p>
          <a:p>
            <a:pPr marL="685800" lvl="1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for </a:t>
            </a:r>
            <a:r>
              <a:rPr lang="en-US" sz="3800" b="1" dirty="0">
                <a:solidFill>
                  <a:srgbClr val="6BD026"/>
                </a:solidFill>
              </a:rPr>
              <a:t>the attaining of all steadfastness and </a:t>
            </a:r>
            <a:r>
              <a:rPr lang="en-US" sz="3800" b="1" dirty="0">
                <a:solidFill>
                  <a:srgbClr val="6BD026"/>
                </a:solidFill>
              </a:rPr>
              <a:t>patience 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3800" b="1" dirty="0">
                <a:solidFill>
                  <a:srgbClr val="6BD026"/>
                </a:solidFill>
              </a:rPr>
              <a:t>joyously</a:t>
            </a:r>
            <a:r>
              <a:rPr lang="en-US" sz="3800" b="1" baseline="30000" dirty="0">
                <a:solidFill>
                  <a:srgbClr val="6BD026"/>
                </a:solidFill>
              </a:rPr>
              <a:t> </a:t>
            </a:r>
            <a:r>
              <a:rPr lang="en-US" sz="3800" b="1" dirty="0">
                <a:solidFill>
                  <a:srgbClr val="6BD026"/>
                </a:solidFill>
              </a:rPr>
              <a:t>giving thanks to the </a:t>
            </a:r>
            <a:r>
              <a:rPr lang="en-US" sz="3800" b="1" dirty="0">
                <a:solidFill>
                  <a:srgbClr val="6BD026"/>
                </a:solidFill>
              </a:rPr>
              <a:t>Father</a:t>
            </a:r>
          </a:p>
          <a:p>
            <a:r>
              <a:rPr lang="en-US" sz="3800" b="1" baseline="30000" dirty="0"/>
              <a:t>13</a:t>
            </a:r>
            <a:r>
              <a:rPr lang="en-US" sz="3800" b="1" baseline="30000" dirty="0"/>
              <a:t> </a:t>
            </a:r>
            <a:r>
              <a:rPr lang="en-US" sz="3800" b="1" dirty="0"/>
              <a:t>For He rescued us from the domain of darkness, and transferred us to the kingdom of His beloved Son, </a:t>
            </a:r>
            <a:r>
              <a:rPr lang="en-US" sz="3800" b="1" baseline="30000" dirty="0"/>
              <a:t>14 </a:t>
            </a:r>
            <a:r>
              <a:rPr lang="en-US" sz="3800" b="1" dirty="0"/>
              <a:t>in whom we have redemption, the forgiveness of sins.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7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Community-Based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784531"/>
            <a:ext cx="7633935" cy="3759020"/>
          </a:xfrm>
        </p:spPr>
        <p:txBody>
          <a:bodyPr>
            <a:normAutofit/>
          </a:bodyPr>
          <a:lstStyle/>
          <a:p>
            <a:r>
              <a:rPr lang="en-US" sz="2400" b="1" dirty="0"/>
              <a:t>Our mission is to live a life motivated by the grace of the gospel, glorifying God by loving the lost and others with the power that he supplies.  </a:t>
            </a:r>
            <a:r>
              <a:rPr lang="en-US" sz="2400" b="1" dirty="0">
                <a:solidFill>
                  <a:srgbClr val="6BD026"/>
                </a:solidFill>
              </a:rPr>
              <a:t>All of this happens within the context of the community of the Body of Christ</a:t>
            </a:r>
            <a:r>
              <a:rPr lang="en-US" sz="24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981262" cy="1400530"/>
          </a:xfrm>
        </p:spPr>
        <p:txBody>
          <a:bodyPr/>
          <a:lstStyle/>
          <a:p>
            <a:r>
              <a:rPr lang="en-US" dirty="0" smtClean="0"/>
              <a:t>Gospel-Rooted, Mission-Driven, Community-Based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2086377"/>
            <a:ext cx="7608178" cy="4533364"/>
          </a:xfrm>
        </p:spPr>
        <p:txBody>
          <a:bodyPr>
            <a:normAutofit fontScale="85000" lnSpcReduction="10000"/>
          </a:bodyPr>
          <a:lstStyle/>
          <a:p>
            <a:r>
              <a:rPr lang="en-US" sz="2600" b="1" dirty="0"/>
              <a:t>Areas of life/demands on our </a:t>
            </a:r>
            <a:r>
              <a:rPr lang="en-US" sz="2600" b="1" dirty="0" smtClean="0"/>
              <a:t>time in this letter:  </a:t>
            </a:r>
            <a:r>
              <a:rPr lang="en-US" sz="2600" b="1" dirty="0"/>
              <a:t>Colossians </a:t>
            </a:r>
          </a:p>
          <a:p>
            <a:pPr lvl="1"/>
            <a:r>
              <a:rPr lang="en-US" sz="2600" b="1" dirty="0"/>
              <a:t>Outreach / Evangelism</a:t>
            </a:r>
          </a:p>
          <a:p>
            <a:pPr lvl="1"/>
            <a:r>
              <a:rPr lang="en-US" sz="2600" b="1" dirty="0"/>
              <a:t>“Body” Life: Home Group</a:t>
            </a:r>
          </a:p>
          <a:p>
            <a:pPr lvl="1"/>
            <a:r>
              <a:rPr lang="en-US" sz="2600" b="1" dirty="0"/>
              <a:t>Marriage &amp; Family</a:t>
            </a:r>
          </a:p>
          <a:p>
            <a:pPr lvl="1"/>
            <a:r>
              <a:rPr lang="en-US" sz="2600" b="1" dirty="0"/>
              <a:t>Discipleship Ministry &amp; Spiritual Friendships</a:t>
            </a:r>
          </a:p>
          <a:p>
            <a:pPr lvl="1"/>
            <a:r>
              <a:rPr lang="en-US" sz="2600" b="1" dirty="0" smtClean="0"/>
              <a:t>(School), </a:t>
            </a:r>
            <a:r>
              <a:rPr lang="en-US" sz="2600" b="1" dirty="0"/>
              <a:t>Work &amp; Service</a:t>
            </a:r>
          </a:p>
          <a:p>
            <a:pPr lvl="1"/>
            <a:r>
              <a:rPr lang="en-US" sz="2600" b="1" dirty="0"/>
              <a:t>Corporate Teaching: Central Teaching</a:t>
            </a:r>
          </a:p>
          <a:p>
            <a:r>
              <a:rPr lang="en-US" sz="2600" b="1" dirty="0">
                <a:solidFill>
                  <a:srgbClr val="6BD026"/>
                </a:solidFill>
              </a:rPr>
              <a:t>Prayer and personal time with the Lord </a:t>
            </a:r>
          </a:p>
          <a:p>
            <a:r>
              <a:rPr lang="en-US" sz="2600" b="1" dirty="0" smtClean="0">
                <a:solidFill>
                  <a:srgbClr val="6BD026"/>
                </a:solidFill>
              </a:rPr>
              <a:t>Biblical</a:t>
            </a:r>
            <a:r>
              <a:rPr lang="en-US" sz="2600" b="1" dirty="0">
                <a:solidFill>
                  <a:srgbClr val="6BD026"/>
                </a:solidFill>
              </a:rPr>
              <a:t> </a:t>
            </a:r>
            <a:r>
              <a:rPr lang="en-US" sz="2600" b="1" dirty="0" smtClean="0">
                <a:solidFill>
                  <a:srgbClr val="6BD026"/>
                </a:solidFill>
              </a:rPr>
              <a:t>– </a:t>
            </a:r>
            <a:r>
              <a:rPr lang="en-US" sz="2600" b="1" dirty="0">
                <a:solidFill>
                  <a:srgbClr val="6BD026"/>
                </a:solidFill>
              </a:rPr>
              <a:t>all rooted in the gospel, driven by God’s </a:t>
            </a:r>
            <a:r>
              <a:rPr lang="en-US" sz="2600" b="1" dirty="0" smtClean="0">
                <a:solidFill>
                  <a:srgbClr val="6BD026"/>
                </a:solidFill>
              </a:rPr>
              <a:t>mission, &amp; </a:t>
            </a:r>
            <a:r>
              <a:rPr lang="en-US" sz="2600" b="1" dirty="0">
                <a:solidFill>
                  <a:srgbClr val="6BD026"/>
                </a:solidFill>
              </a:rPr>
              <a:t>based in the community of believers.</a:t>
            </a:r>
            <a:endParaRPr lang="en-US" sz="2600" b="1" dirty="0">
              <a:solidFill>
                <a:srgbClr val="6BD026"/>
              </a:solidFill>
            </a:endParaRPr>
          </a:p>
          <a:p>
            <a:endParaRPr lang="en-US" sz="1950" dirty="0"/>
          </a:p>
        </p:txBody>
      </p:sp>
    </p:spTree>
    <p:extLst>
      <p:ext uri="{BB962C8B-B14F-4D97-AF65-F5344CB8AC3E}">
        <p14:creationId xmlns:p14="http://schemas.microsoft.com/office/powerpoint/2010/main" val="296534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13867</TotalTime>
  <Words>1180</Words>
  <Application>Microsoft Office PowerPoint</Application>
  <PresentationFormat>On-screen Show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</vt:lpstr>
      <vt:lpstr>Serving Christ  Through Life’s Stages &amp; Shifting Priorities</vt:lpstr>
      <vt:lpstr>What is the situation in your lives?</vt:lpstr>
      <vt:lpstr>What is the situation in your lives?</vt:lpstr>
      <vt:lpstr>Gospel-Rooted . . .</vt:lpstr>
      <vt:lpstr>Gospel-Rooted . . .</vt:lpstr>
      <vt:lpstr>Mission-Driven . . . </vt:lpstr>
      <vt:lpstr>Mission-Driven . . . </vt:lpstr>
      <vt:lpstr>Community-Based</vt:lpstr>
      <vt:lpstr>Gospel-Rooted, Mission-Driven, Community-Based Lifestyle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Gospel-Rooted, Mission-Driven, Community-Based Lifestyle</vt:lpstr>
      <vt:lpstr>How do we avoid neglect and imbalance of these critical areas of life?</vt:lpstr>
      <vt:lpstr>PowerPoint Presentation</vt:lpstr>
      <vt:lpstr>Gospel-Rooted, Mission-Driven, Community-Based Lifestyle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Mission-Driven Lifestyle</dc:title>
  <dc:creator>Mary</dc:creator>
  <cp:lastModifiedBy>Mary</cp:lastModifiedBy>
  <cp:revision>81</cp:revision>
  <cp:lastPrinted>2015-05-17T15:42:53Z</cp:lastPrinted>
  <dcterms:created xsi:type="dcterms:W3CDTF">2015-04-30T16:33:37Z</dcterms:created>
  <dcterms:modified xsi:type="dcterms:W3CDTF">2016-01-06T04:14:38Z</dcterms:modified>
</cp:coreProperties>
</file>