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7"/>
  </p:notesMasterIdLst>
  <p:sldIdLst>
    <p:sldId id="257" r:id="rId5"/>
    <p:sldId id="6033" r:id="rId6"/>
    <p:sldId id="6091" r:id="rId7"/>
    <p:sldId id="6093" r:id="rId8"/>
    <p:sldId id="6094" r:id="rId9"/>
    <p:sldId id="6092" r:id="rId10"/>
    <p:sldId id="504" r:id="rId11"/>
    <p:sldId id="494" r:id="rId12"/>
    <p:sldId id="6098" r:id="rId13"/>
    <p:sldId id="6099" r:id="rId14"/>
    <p:sldId id="6100" r:id="rId15"/>
    <p:sldId id="6101" r:id="rId16"/>
    <p:sldId id="6102" r:id="rId17"/>
    <p:sldId id="6103" r:id="rId18"/>
    <p:sldId id="6104" r:id="rId19"/>
    <p:sldId id="6106" r:id="rId20"/>
    <p:sldId id="6108" r:id="rId21"/>
    <p:sldId id="6107" r:id="rId22"/>
    <p:sldId id="6109" r:id="rId23"/>
    <p:sldId id="6110" r:id="rId24"/>
    <p:sldId id="6111" r:id="rId25"/>
    <p:sldId id="6112" r:id="rId26"/>
    <p:sldId id="6113" r:id="rId27"/>
    <p:sldId id="6114" r:id="rId28"/>
    <p:sldId id="6115" r:id="rId29"/>
    <p:sldId id="6116" r:id="rId30"/>
    <p:sldId id="6117" r:id="rId31"/>
    <p:sldId id="6118" r:id="rId32"/>
    <p:sldId id="6119" r:id="rId33"/>
    <p:sldId id="6120" r:id="rId34"/>
    <p:sldId id="6121" r:id="rId35"/>
    <p:sldId id="6122" r:id="rId36"/>
    <p:sldId id="6123" r:id="rId37"/>
    <p:sldId id="6124" r:id="rId38"/>
    <p:sldId id="6125" r:id="rId39"/>
    <p:sldId id="6126" r:id="rId40"/>
    <p:sldId id="6127" r:id="rId41"/>
    <p:sldId id="6128" r:id="rId42"/>
    <p:sldId id="6129" r:id="rId43"/>
    <p:sldId id="6089" r:id="rId44"/>
    <p:sldId id="6132" r:id="rId45"/>
    <p:sldId id="6131"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B" initials="A" lastIdx="7" clrIdx="0">
    <p:extLst>
      <p:ext uri="{19B8F6BF-5375-455C-9EA6-DF929625EA0E}">
        <p15:presenceInfo xmlns:p15="http://schemas.microsoft.com/office/powerpoint/2012/main" userId="S-1-5-21-4265015632-2890982846-1145617646-7136" providerId="AD"/>
      </p:ext>
    </p:extLst>
  </p:cmAuthor>
  <p:cmAuthor id="2" name="AdamsB" initials="A [2]" lastIdx="1" clrIdx="1">
    <p:extLst>
      <p:ext uri="{19B8F6BF-5375-455C-9EA6-DF929625EA0E}">
        <p15:presenceInfo xmlns:p15="http://schemas.microsoft.com/office/powerpoint/2012/main" userId="S::AdamsB@xenos.org::804e3c20-7c2d-40b1-917b-9c567d5542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9165" autoAdjust="0"/>
  </p:normalViewPr>
  <p:slideViewPr>
    <p:cSldViewPr snapToGrid="0">
      <p:cViewPr varScale="1">
        <p:scale>
          <a:sx n="65" d="100"/>
          <a:sy n="65" d="100"/>
        </p:scale>
        <p:origin x="912" y="78"/>
      </p:cViewPr>
      <p:guideLst/>
    </p:cSldViewPr>
  </p:slideViewPr>
  <p:notesTextViewPr>
    <p:cViewPr>
      <p:scale>
        <a:sx n="1" d="1"/>
        <a:sy n="1" d="1"/>
      </p:scale>
      <p:origin x="0" y="0"/>
    </p:cViewPr>
  </p:notesTextViewPr>
  <p:notesViewPr>
    <p:cSldViewPr snapToGrid="0">
      <p:cViewPr varScale="1">
        <p:scale>
          <a:sx n="70" d="100"/>
          <a:sy n="70" d="100"/>
        </p:scale>
        <p:origin x="3240"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0A0213-B28A-4CB2-812D-990230FA6FF3}" type="datetimeFigureOut">
              <a:rPr lang="en-US" smtClean="0"/>
              <a:t>7/18/2023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C80140-4816-450C-AE2B-F5C59B1DC9D0}" type="slidenum">
              <a:rPr lang="en-US" smtClean="0"/>
              <a:t>‹#›</a:t>
            </a:fld>
            <a:endParaRPr lang="en-US"/>
          </a:p>
        </p:txBody>
      </p:sp>
    </p:spTree>
    <p:extLst>
      <p:ext uri="{BB962C8B-B14F-4D97-AF65-F5344CB8AC3E}">
        <p14:creationId xmlns:p14="http://schemas.microsoft.com/office/powerpoint/2010/main" val="3047784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56F864E-3332-406C-9257-B538C021379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571487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EF7E24-54CF-447B-B928-ACF47B519A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360472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EF7E24-54CF-447B-B928-ACF47B519A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06829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EF7E24-54CF-447B-B928-ACF47B519A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075357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EF7E24-54CF-447B-B928-ACF47B519A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353996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EF7E24-54CF-447B-B928-ACF47B519A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079996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EF7E24-54CF-447B-B928-ACF47B519A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260570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EF7E24-54CF-447B-B928-ACF47B519A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69723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EF7E24-54CF-447B-B928-ACF47B519A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043221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EF7E24-54CF-447B-B928-ACF47B519A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280006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EF7E24-54CF-447B-B928-ACF47B519A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396424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EF7E24-54CF-447B-B928-ACF47B519A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512297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EF7E24-54CF-447B-B928-ACF47B519A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0235908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EF7E24-54CF-447B-B928-ACF47B519A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6808150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EF7E24-54CF-447B-B928-ACF47B519A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6576762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EF7E24-54CF-447B-B928-ACF47B519A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65593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EF7E24-54CF-447B-B928-ACF47B519A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2787446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EF7E24-54CF-447B-B928-ACF47B519A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7017684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EF7E24-54CF-447B-B928-ACF47B519A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7595770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C80140-4816-450C-AE2B-F5C59B1DC9D0}" type="slidenum">
              <a:rPr lang="en-US" smtClean="0"/>
              <a:t>36</a:t>
            </a:fld>
            <a:endParaRPr lang="en-US"/>
          </a:p>
        </p:txBody>
      </p:sp>
    </p:spTree>
    <p:extLst>
      <p:ext uri="{BB962C8B-B14F-4D97-AF65-F5344CB8AC3E}">
        <p14:creationId xmlns:p14="http://schemas.microsoft.com/office/powerpoint/2010/main" val="26396061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C80140-4816-450C-AE2B-F5C59B1DC9D0}" type="slidenum">
              <a:rPr lang="en-US" smtClean="0"/>
              <a:t>37</a:t>
            </a:fld>
            <a:endParaRPr lang="en-US"/>
          </a:p>
        </p:txBody>
      </p:sp>
    </p:spTree>
    <p:extLst>
      <p:ext uri="{BB962C8B-B14F-4D97-AF65-F5344CB8AC3E}">
        <p14:creationId xmlns:p14="http://schemas.microsoft.com/office/powerpoint/2010/main" val="33655740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EF7E24-54CF-447B-B928-ACF47B519A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007837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EF7E24-54CF-447B-B928-ACF47B519A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8171433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kern="1200" dirty="0">
              <a:solidFill>
                <a:schemeClr val="tx1"/>
              </a:solidFill>
              <a:effectLst/>
              <a:latin typeface="+mn-lt"/>
              <a:ea typeface="+mn-ea"/>
              <a:cs typeface="+mn-cs"/>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EF7E24-54CF-447B-B928-ACF47B519A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6509663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EF7E24-54CF-447B-B928-ACF47B519A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8218654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56F864E-3332-406C-9257-B538C021379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708294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C80140-4816-450C-AE2B-F5C59B1DC9D0}" type="slidenum">
              <a:rPr lang="en-US" smtClean="0"/>
              <a:t>7</a:t>
            </a:fld>
            <a:endParaRPr lang="en-US"/>
          </a:p>
        </p:txBody>
      </p:sp>
    </p:spTree>
    <p:extLst>
      <p:ext uri="{BB962C8B-B14F-4D97-AF65-F5344CB8AC3E}">
        <p14:creationId xmlns:p14="http://schemas.microsoft.com/office/powerpoint/2010/main" val="1199651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EF7E24-54CF-447B-B928-ACF47B519A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152848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EF7E24-54CF-447B-B928-ACF47B519A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535997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EF7E24-54CF-447B-B928-ACF47B519A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440934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EF7E24-54CF-447B-B928-ACF47B519A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037852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EF7E24-54CF-447B-B928-ACF47B519A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330236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3BD256C-FC3C-4D68-A0FE-27C1396AD01D}" type="datetimeFigureOut">
              <a:rPr lang="en-US"/>
              <a:pPr>
                <a:defRPr/>
              </a:pPr>
              <a:t>7/18/2023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F981A1-4845-4BB8-9D43-F6882A9DA1E3}" type="slidenum">
              <a:rPr lang="en-US" altLang="en-US"/>
              <a:pPr>
                <a:defRPr/>
              </a:pPr>
              <a:t>‹#›</a:t>
            </a:fld>
            <a:endParaRPr lang="en-US" altLang="en-US"/>
          </a:p>
        </p:txBody>
      </p:sp>
    </p:spTree>
    <p:extLst>
      <p:ext uri="{BB962C8B-B14F-4D97-AF65-F5344CB8AC3E}">
        <p14:creationId xmlns:p14="http://schemas.microsoft.com/office/powerpoint/2010/main" val="578038813"/>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B930AB7-94FF-4A12-87B6-12BF6B060502}" type="datetimeFigureOut">
              <a:rPr lang="en-US"/>
              <a:pPr>
                <a:defRPr/>
              </a:pPr>
              <a:t>7/18/2023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675A1C-5711-4518-9FD1-0737E439512F}" type="slidenum">
              <a:rPr lang="en-US" altLang="en-US"/>
              <a:pPr>
                <a:defRPr/>
              </a:pPr>
              <a:t>‹#›</a:t>
            </a:fld>
            <a:endParaRPr lang="en-US" altLang="en-US"/>
          </a:p>
        </p:txBody>
      </p:sp>
    </p:spTree>
    <p:extLst>
      <p:ext uri="{BB962C8B-B14F-4D97-AF65-F5344CB8AC3E}">
        <p14:creationId xmlns:p14="http://schemas.microsoft.com/office/powerpoint/2010/main" val="427855537"/>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9C0892F-64E3-4E4D-A779-4AC117A7042A}" type="datetimeFigureOut">
              <a:rPr lang="en-US"/>
              <a:pPr>
                <a:defRPr/>
              </a:pPr>
              <a:t>7/18/2023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B55791-5D71-41CA-ADEF-30150793F3DB}" type="slidenum">
              <a:rPr lang="en-US" altLang="en-US"/>
              <a:pPr>
                <a:defRPr/>
              </a:pPr>
              <a:t>‹#›</a:t>
            </a:fld>
            <a:endParaRPr lang="en-US" altLang="en-US"/>
          </a:p>
        </p:txBody>
      </p:sp>
    </p:spTree>
    <p:extLst>
      <p:ext uri="{BB962C8B-B14F-4D97-AF65-F5344CB8AC3E}">
        <p14:creationId xmlns:p14="http://schemas.microsoft.com/office/powerpoint/2010/main" val="4015958070"/>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CD21051-A16A-427C-8899-C35613957D83}" type="datetimeFigureOut">
              <a:rPr lang="en-US"/>
              <a:pPr>
                <a:defRPr/>
              </a:pPr>
              <a:t>7/18/2023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BBD3AF-902B-469E-A6D9-B77733F4B5E1}" type="slidenum">
              <a:rPr lang="en-US" altLang="en-US"/>
              <a:pPr>
                <a:defRPr/>
              </a:pPr>
              <a:t>‹#›</a:t>
            </a:fld>
            <a:endParaRPr lang="en-US" altLang="en-US"/>
          </a:p>
        </p:txBody>
      </p:sp>
    </p:spTree>
    <p:extLst>
      <p:ext uri="{BB962C8B-B14F-4D97-AF65-F5344CB8AC3E}">
        <p14:creationId xmlns:p14="http://schemas.microsoft.com/office/powerpoint/2010/main" val="376465615"/>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A59A3BB-9766-4096-8FE5-15E95B6C98DB}" type="datetimeFigureOut">
              <a:rPr lang="en-US"/>
              <a:pPr>
                <a:defRPr/>
              </a:pPr>
              <a:t>7/18/2023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F3F273-6B82-4A41-B97F-88FABCE2BC35}" type="slidenum">
              <a:rPr lang="en-US" altLang="en-US"/>
              <a:pPr>
                <a:defRPr/>
              </a:pPr>
              <a:t>‹#›</a:t>
            </a:fld>
            <a:endParaRPr lang="en-US" altLang="en-US"/>
          </a:p>
        </p:txBody>
      </p:sp>
    </p:spTree>
    <p:extLst>
      <p:ext uri="{BB962C8B-B14F-4D97-AF65-F5344CB8AC3E}">
        <p14:creationId xmlns:p14="http://schemas.microsoft.com/office/powerpoint/2010/main" val="4184698951"/>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88D21A2-18DF-4662-B9EF-CDBC5477518B}" type="datetimeFigureOut">
              <a:rPr lang="en-US"/>
              <a:pPr>
                <a:defRPr/>
              </a:pPr>
              <a:t>7/18/2023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DA25FB5-0516-4E4D-B2B5-A7F094E378BF}" type="slidenum">
              <a:rPr lang="en-US" altLang="en-US"/>
              <a:pPr>
                <a:defRPr/>
              </a:pPr>
              <a:t>‹#›</a:t>
            </a:fld>
            <a:endParaRPr lang="en-US" altLang="en-US"/>
          </a:p>
        </p:txBody>
      </p:sp>
    </p:spTree>
    <p:extLst>
      <p:ext uri="{BB962C8B-B14F-4D97-AF65-F5344CB8AC3E}">
        <p14:creationId xmlns:p14="http://schemas.microsoft.com/office/powerpoint/2010/main" val="107313706"/>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DDB6D34-BA4E-4F32-A7BA-3F0CFF91848E}" type="datetimeFigureOut">
              <a:rPr lang="en-US"/>
              <a:pPr>
                <a:defRPr/>
              </a:pPr>
              <a:t>7/18/2023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390A413-04E4-435A-9179-602D01E89ADE}" type="slidenum">
              <a:rPr lang="en-US" altLang="en-US"/>
              <a:pPr>
                <a:defRPr/>
              </a:pPr>
              <a:t>‹#›</a:t>
            </a:fld>
            <a:endParaRPr lang="en-US" altLang="en-US"/>
          </a:p>
        </p:txBody>
      </p:sp>
    </p:spTree>
    <p:extLst>
      <p:ext uri="{BB962C8B-B14F-4D97-AF65-F5344CB8AC3E}">
        <p14:creationId xmlns:p14="http://schemas.microsoft.com/office/powerpoint/2010/main" val="3011214134"/>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541B3BF-C193-4091-8F7F-50CA82A7AE6A}" type="datetimeFigureOut">
              <a:rPr lang="en-US"/>
              <a:pPr>
                <a:defRPr/>
              </a:pPr>
              <a:t>7/18/2023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5E46C55-15AA-40E2-96B8-644A4561C123}" type="slidenum">
              <a:rPr lang="en-US" altLang="en-US"/>
              <a:pPr>
                <a:defRPr/>
              </a:pPr>
              <a:t>‹#›</a:t>
            </a:fld>
            <a:endParaRPr lang="en-US" altLang="en-US"/>
          </a:p>
        </p:txBody>
      </p:sp>
    </p:spTree>
    <p:extLst>
      <p:ext uri="{BB962C8B-B14F-4D97-AF65-F5344CB8AC3E}">
        <p14:creationId xmlns:p14="http://schemas.microsoft.com/office/powerpoint/2010/main" val="2398546813"/>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19C2AF3-96BB-4DF7-BEED-8CA7EB7663EB}" type="datetimeFigureOut">
              <a:rPr lang="en-US"/>
              <a:pPr>
                <a:defRPr/>
              </a:pPr>
              <a:t>7/18/2023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94B0B05-6BB4-4AE0-BE15-7EF11E40A173}" type="slidenum">
              <a:rPr lang="en-US" altLang="en-US"/>
              <a:pPr>
                <a:defRPr/>
              </a:pPr>
              <a:t>‹#›</a:t>
            </a:fld>
            <a:endParaRPr lang="en-US" altLang="en-US"/>
          </a:p>
        </p:txBody>
      </p:sp>
    </p:spTree>
    <p:extLst>
      <p:ext uri="{BB962C8B-B14F-4D97-AF65-F5344CB8AC3E}">
        <p14:creationId xmlns:p14="http://schemas.microsoft.com/office/powerpoint/2010/main" val="3607625830"/>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4EA64FA-08FF-4583-881C-E434C3AA3999}" type="datetimeFigureOut">
              <a:rPr lang="en-US"/>
              <a:pPr>
                <a:defRPr/>
              </a:pPr>
              <a:t>7/18/2023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84C1C39-2802-4575-9D6E-ECDBD10DC4E6}" type="slidenum">
              <a:rPr lang="en-US" altLang="en-US"/>
              <a:pPr>
                <a:defRPr/>
              </a:pPr>
              <a:t>‹#›</a:t>
            </a:fld>
            <a:endParaRPr lang="en-US" altLang="en-US"/>
          </a:p>
        </p:txBody>
      </p:sp>
    </p:spTree>
    <p:extLst>
      <p:ext uri="{BB962C8B-B14F-4D97-AF65-F5344CB8AC3E}">
        <p14:creationId xmlns:p14="http://schemas.microsoft.com/office/powerpoint/2010/main" val="1248024354"/>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6FDA91D-8149-4669-B53C-738122626FB4}" type="datetimeFigureOut">
              <a:rPr lang="en-US"/>
              <a:pPr>
                <a:defRPr/>
              </a:pPr>
              <a:t>7/18/2023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798DB6-7A1E-4948-9F4F-7C73CA98C041}" type="slidenum">
              <a:rPr lang="en-US" altLang="en-US"/>
              <a:pPr>
                <a:defRPr/>
              </a:pPr>
              <a:t>‹#›</a:t>
            </a:fld>
            <a:endParaRPr lang="en-US" altLang="en-US"/>
          </a:p>
        </p:txBody>
      </p:sp>
    </p:spTree>
    <p:extLst>
      <p:ext uri="{BB962C8B-B14F-4D97-AF65-F5344CB8AC3E}">
        <p14:creationId xmlns:p14="http://schemas.microsoft.com/office/powerpoint/2010/main" val="127592388"/>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304EC063-737A-4011-A470-CDA529CC06EA}" type="datetimeFigureOut">
              <a:rPr lang="en-US"/>
              <a:pPr>
                <a:defRPr/>
              </a:pPr>
              <a:t>7/18/2023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latin typeface="Calibri" panose="020F0502020204030204" pitchFamily="34" charset="0"/>
              </a:defRPr>
            </a:lvl1pPr>
          </a:lstStyle>
          <a:p>
            <a:pPr>
              <a:defRPr/>
            </a:pPr>
            <a:fld id="{2325029F-3199-43D2-869F-5577BEC1BC0C}" type="slidenum">
              <a:rPr lang="en-US" altLang="en-US"/>
              <a:pPr>
                <a:defRPr/>
              </a:pPr>
              <a:t>‹#›</a:t>
            </a:fld>
            <a:endParaRPr lang="en-US" altLang="en-US"/>
          </a:p>
        </p:txBody>
      </p:sp>
    </p:spTree>
    <p:extLst>
      <p:ext uri="{BB962C8B-B14F-4D97-AF65-F5344CB8AC3E}">
        <p14:creationId xmlns:p14="http://schemas.microsoft.com/office/powerpoint/2010/main" val="219786076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ref.ly/logosres/nasb95?ref=BibleNASB95.Ps139.23&amp;off=5&amp;ctx=+%E2%80%A2my+enemies.+%0a+23+%EF%BB%BF~a%EF%BB%BFSearch+me,+O+God,+"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ref.ly/logosres/nasb95?ref=BibleNASB95.Ro12.2&amp;off=3&amp;ctx=ice+of+worship.+%0a+2+~And+do+not+a%EF%BB%BFbe+con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ref.ly/logosres/nasb95?ref=BibleNASB95.Ro12.2&amp;off=3&amp;ctx=ice+of+worship.+%0a+2+~And+do+not+a%EF%BB%BFbe+con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ref.ly/logosres/nasb95?ref=BibleNASB95.Je17.9&amp;off=4&amp;ctx=o+yield+fruit.+%0a+9+%EF%BB%BF~%E2%80%9CThe+a%EF%BB%BFheart+is+mor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ref.ly/logosres/nasb95?ref=BibleNASB95.Ro12.2&amp;off=3&amp;ctx=ice+of+worship.+%0a+2+~And+do+not+a%EF%BB%BFbe+con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ref.ly/logosres/nasb95?ref=BibleNASB95.Je17.9&amp;off=4&amp;ctx=o+yield+fruit.+%0a+9+%EF%BB%BF~%E2%80%9CThe+a%EF%BB%BFheart+is+mor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ref.ly/logosres/nasb95?ref=BibleNASB95.Ro12.2&amp;off=3&amp;ctx=ice+of+worship.+%0a+2+~And+do+not+a%EF%BB%BFbe+con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751840" y="304800"/>
            <a:ext cx="10749280" cy="4419600"/>
          </a:xfrm>
        </p:spPr>
        <p:txBody>
          <a:bodyPr/>
          <a:lstStyle/>
          <a:p>
            <a:pPr eaLnBrk="1" hangingPunct="1"/>
            <a:r>
              <a:rPr lang="en-US" altLang="en-US" sz="9600" dirty="0">
                <a:latin typeface="Gill Sans MT Condensed" panose="020B0506020104020203" pitchFamily="34" charset="0"/>
              </a:rPr>
              <a:t>Freedom from the </a:t>
            </a:r>
            <a:br>
              <a:rPr lang="en-US" altLang="en-US" sz="9600" dirty="0">
                <a:latin typeface="Gill Sans MT Condensed" panose="020B0506020104020203" pitchFamily="34" charset="0"/>
              </a:rPr>
            </a:br>
            <a:r>
              <a:rPr lang="en-US" altLang="en-US" sz="9600" dirty="0">
                <a:latin typeface="Gill Sans MT Condensed" panose="020B0506020104020203" pitchFamily="34" charset="0"/>
              </a:rPr>
              <a:t>Fear of Man</a:t>
            </a:r>
            <a:endParaRPr lang="en-US" altLang="en-US" sz="6000" dirty="0">
              <a:latin typeface="Gill Sans MT Condensed" panose="020B0506020104020203" pitchFamily="34" charset="0"/>
            </a:endParaRPr>
          </a:p>
        </p:txBody>
      </p:sp>
      <p:cxnSp>
        <p:nvCxnSpPr>
          <p:cNvPr id="5" name="Straight Connector 4"/>
          <p:cNvCxnSpPr/>
          <p:nvPr/>
        </p:nvCxnSpPr>
        <p:spPr>
          <a:xfrm>
            <a:off x="1905000" y="4175919"/>
            <a:ext cx="8458200" cy="0"/>
          </a:xfrm>
          <a:prstGeom prst="line">
            <a:avLst/>
          </a:prstGeom>
          <a:ln w="25400">
            <a:gradFill>
              <a:gsLst>
                <a:gs pos="0">
                  <a:schemeClr val="accent1">
                    <a:tint val="66000"/>
                    <a:satMod val="160000"/>
                    <a:alpha val="0"/>
                  </a:schemeClr>
                </a:gs>
                <a:gs pos="50000">
                  <a:schemeClr val="accent1">
                    <a:tint val="66000"/>
                    <a:satMod val="160000"/>
                  </a:schemeClr>
                </a:gs>
                <a:gs pos="100000">
                  <a:schemeClr val="tx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4100" name="TextBox 1"/>
          <p:cNvSpPr txBox="1">
            <a:spLocks noChangeArrowheads="1"/>
          </p:cNvSpPr>
          <p:nvPr/>
        </p:nvSpPr>
        <p:spPr bwMode="auto">
          <a:xfrm>
            <a:off x="2209800" y="4724400"/>
            <a:ext cx="7772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US" altLang="en-US" sz="5400" dirty="0">
                <a:solidFill>
                  <a:prstClr val="white"/>
                </a:solidFill>
                <a:latin typeface="Gill Sans MT Condensed" panose="020B0506020104020203" pitchFamily="34" charset="0"/>
                <a:cs typeface="Arial" panose="020B0604020202020204" pitchFamily="34" charset="0"/>
              </a:rPr>
              <a:t>XSI 2023</a:t>
            </a:r>
          </a:p>
        </p:txBody>
      </p:sp>
    </p:spTree>
    <p:extLst>
      <p:ext uri="{BB962C8B-B14F-4D97-AF65-F5344CB8AC3E}">
        <p14:creationId xmlns:p14="http://schemas.microsoft.com/office/powerpoint/2010/main" val="1366961752"/>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sz="7500" b="1" dirty="0">
                <a:latin typeface="Garamond" panose="02020404030301010803" pitchFamily="18" charset="0"/>
              </a:rPr>
              <a:t>1 Corinthians 13</a:t>
            </a:r>
          </a:p>
        </p:txBody>
      </p:sp>
      <p:sp>
        <p:nvSpPr>
          <p:cNvPr id="3" name="Content Placeholder 2"/>
          <p:cNvSpPr>
            <a:spLocks noGrp="1"/>
          </p:cNvSpPr>
          <p:nvPr>
            <p:ph idx="1"/>
          </p:nvPr>
        </p:nvSpPr>
        <p:spPr>
          <a:xfrm>
            <a:off x="633663" y="1600201"/>
            <a:ext cx="10972800" cy="4525963"/>
          </a:xfrm>
        </p:spPr>
        <p:txBody>
          <a:bodyPr/>
          <a:lstStyle/>
          <a:p>
            <a:pPr marL="0" indent="0">
              <a:buNone/>
            </a:pPr>
            <a:r>
              <a:rPr lang="en-US" sz="3500" baseline="30000" dirty="0">
                <a:latin typeface="Garamond" panose="02020404030301010803" pitchFamily="18" charset="0"/>
              </a:rPr>
              <a:t>4</a:t>
            </a:r>
            <a:r>
              <a:rPr lang="en-US" sz="3500" dirty="0">
                <a:latin typeface="Garamond" panose="02020404030301010803" pitchFamily="18" charset="0"/>
              </a:rPr>
              <a:t>…love is kind and is not jealous…</a:t>
            </a:r>
            <a:endParaRPr lang="en-US" sz="3500" baseline="30000" dirty="0">
              <a:latin typeface="Garamond" panose="02020404030301010803" pitchFamily="18" charset="0"/>
            </a:endParaRPr>
          </a:p>
          <a:p>
            <a:pPr marL="0" indent="0">
              <a:buNone/>
            </a:pPr>
            <a:r>
              <a:rPr lang="en-US" sz="3500" baseline="30000" dirty="0">
                <a:latin typeface="Garamond" panose="02020404030301010803" pitchFamily="18" charset="0"/>
              </a:rPr>
              <a:t>5</a:t>
            </a:r>
            <a:r>
              <a:rPr lang="en-US" sz="3500" dirty="0">
                <a:latin typeface="Garamond" panose="02020404030301010803" pitchFamily="18" charset="0"/>
              </a:rPr>
              <a:t>…[Love] does not seek its own…</a:t>
            </a:r>
            <a:endParaRPr lang="en-US" sz="3500" baseline="30000" dirty="0">
              <a:latin typeface="Garamond" panose="02020404030301010803" pitchFamily="18" charset="0"/>
            </a:endParaRPr>
          </a:p>
        </p:txBody>
      </p:sp>
    </p:spTree>
    <p:extLst>
      <p:ext uri="{BB962C8B-B14F-4D97-AF65-F5344CB8AC3E}">
        <p14:creationId xmlns:p14="http://schemas.microsoft.com/office/powerpoint/2010/main" val="3896553857"/>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sz="7500" b="1" dirty="0">
                <a:latin typeface="Garamond" panose="02020404030301010803" pitchFamily="18" charset="0"/>
              </a:rPr>
              <a:t>Exodus 20</a:t>
            </a:r>
          </a:p>
        </p:txBody>
      </p:sp>
      <p:sp>
        <p:nvSpPr>
          <p:cNvPr id="3" name="Content Placeholder 2"/>
          <p:cNvSpPr>
            <a:spLocks noGrp="1"/>
          </p:cNvSpPr>
          <p:nvPr>
            <p:ph idx="1"/>
          </p:nvPr>
        </p:nvSpPr>
        <p:spPr>
          <a:xfrm>
            <a:off x="633663" y="1600201"/>
            <a:ext cx="10972800" cy="4525963"/>
          </a:xfrm>
        </p:spPr>
        <p:txBody>
          <a:bodyPr/>
          <a:lstStyle/>
          <a:p>
            <a:pPr marL="0" indent="0">
              <a:buNone/>
            </a:pPr>
            <a:r>
              <a:rPr lang="en-US" sz="3500" baseline="30000" dirty="0">
                <a:latin typeface="Garamond" panose="02020404030301010803" pitchFamily="18" charset="0"/>
              </a:rPr>
              <a:t>2</a:t>
            </a:r>
            <a:r>
              <a:rPr lang="en-US" sz="3500" dirty="0">
                <a:latin typeface="Garamond" panose="02020404030301010803" pitchFamily="18" charset="0"/>
              </a:rPr>
              <a:t>I am the LORD your God, who brought you out of the land of Egypt, out of the house of slavery.</a:t>
            </a:r>
          </a:p>
          <a:p>
            <a:pPr marL="0" indent="0">
              <a:buNone/>
            </a:pPr>
            <a:r>
              <a:rPr lang="en-US" sz="3500" baseline="30000" dirty="0">
                <a:latin typeface="Garamond" panose="02020404030301010803" pitchFamily="18" charset="0"/>
              </a:rPr>
              <a:t>3</a:t>
            </a:r>
            <a:r>
              <a:rPr lang="en-US" sz="3500" dirty="0">
                <a:latin typeface="Garamond" panose="02020404030301010803" pitchFamily="18" charset="0"/>
              </a:rPr>
              <a:t>You shall have no other gods before Me. </a:t>
            </a:r>
            <a:endParaRPr lang="en-US" sz="3500" baseline="30000" dirty="0">
              <a:latin typeface="Garamond" panose="02020404030301010803" pitchFamily="18" charset="0"/>
            </a:endParaRPr>
          </a:p>
        </p:txBody>
      </p:sp>
      <p:sp>
        <p:nvSpPr>
          <p:cNvPr id="2" name="TextBox 1">
            <a:extLst>
              <a:ext uri="{FF2B5EF4-FFF2-40B4-BE49-F238E27FC236}">
                <a16:creationId xmlns:a16="http://schemas.microsoft.com/office/drawing/2014/main" xmlns="" id="{00B318CC-8A8E-46F7-9D6A-C68332FA9C11}"/>
              </a:ext>
            </a:extLst>
          </p:cNvPr>
          <p:cNvSpPr txBox="1"/>
          <p:nvPr/>
        </p:nvSpPr>
        <p:spPr>
          <a:xfrm>
            <a:off x="3433313" y="4226943"/>
            <a:ext cx="7936302" cy="1169551"/>
          </a:xfrm>
          <a:prstGeom prst="rect">
            <a:avLst/>
          </a:prstGeom>
          <a:solidFill>
            <a:schemeClr val="accent1"/>
          </a:solidFill>
          <a:ln w="25400">
            <a:solidFill>
              <a:schemeClr val="tx1"/>
            </a:solidFill>
          </a:ln>
        </p:spPr>
        <p:txBody>
          <a:bodyPr wrap="square" rtlCol="0">
            <a:spAutoFit/>
          </a:bodyPr>
          <a:lstStyle/>
          <a:p>
            <a:pPr algn="ctr"/>
            <a:r>
              <a:rPr lang="en-US" sz="3500" dirty="0">
                <a:latin typeface="Garamond" pitchFamily="18" charset="0"/>
              </a:rPr>
              <a:t>It’s not just that man pleasing is bad for us</a:t>
            </a:r>
          </a:p>
          <a:p>
            <a:pPr algn="ctr"/>
            <a:r>
              <a:rPr lang="en-US" sz="3500" dirty="0">
                <a:latin typeface="Garamond" pitchFamily="18" charset="0"/>
              </a:rPr>
              <a:t>It is disobedient to God</a:t>
            </a:r>
          </a:p>
        </p:txBody>
      </p:sp>
    </p:spTree>
    <p:extLst>
      <p:ext uri="{BB962C8B-B14F-4D97-AF65-F5344CB8AC3E}">
        <p14:creationId xmlns:p14="http://schemas.microsoft.com/office/powerpoint/2010/main" val="17383942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22" presetClass="entr" presetSubtype="8" fill="hold"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left)">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wipe(left)">
                                      <p:cBhvr>
                                        <p:cTn id="2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sz="7500" b="1" dirty="0">
                <a:latin typeface="Garamond" panose="02020404030301010803" pitchFamily="18" charset="0"/>
              </a:rPr>
              <a:t>Reflection Questions</a:t>
            </a:r>
          </a:p>
        </p:txBody>
      </p:sp>
      <p:sp>
        <p:nvSpPr>
          <p:cNvPr id="3" name="Content Placeholder 2"/>
          <p:cNvSpPr>
            <a:spLocks noGrp="1"/>
          </p:cNvSpPr>
          <p:nvPr>
            <p:ph idx="1"/>
          </p:nvPr>
        </p:nvSpPr>
        <p:spPr>
          <a:xfrm>
            <a:off x="633663" y="1600201"/>
            <a:ext cx="10972800" cy="4525963"/>
          </a:xfrm>
        </p:spPr>
        <p:txBody>
          <a:bodyPr/>
          <a:lstStyle/>
          <a:p>
            <a:pPr lvl="0"/>
            <a:r>
              <a:rPr lang="en-US" sz="3500" dirty="0">
                <a:latin typeface="Garamond" panose="02020404030301010803" pitchFamily="18" charset="0"/>
              </a:rPr>
              <a:t>Do I blame my man-pleasing tendencies on others, or do I own my part as a sinner before God? </a:t>
            </a:r>
          </a:p>
          <a:p>
            <a:pPr lvl="0"/>
            <a:r>
              <a:rPr lang="en-US" sz="3500" dirty="0">
                <a:latin typeface="Garamond" panose="02020404030301010803" pitchFamily="18" charset="0"/>
              </a:rPr>
              <a:t>Do I believe that my man-pleasing isn’t just bad for me, but that it is a sin against God?</a:t>
            </a:r>
          </a:p>
          <a:p>
            <a:pPr lvl="0"/>
            <a:r>
              <a:rPr lang="en-US" sz="3500" dirty="0">
                <a:latin typeface="Garamond" panose="02020404030301010803" pitchFamily="18" charset="0"/>
              </a:rPr>
              <a:t>Where does recognizing my sin usually take me? </a:t>
            </a:r>
          </a:p>
          <a:p>
            <a:pPr marL="0" indent="0">
              <a:buNone/>
            </a:pPr>
            <a:endParaRPr lang="en-US" sz="3500" dirty="0">
              <a:latin typeface="Garamond" panose="02020404030301010803" pitchFamily="18" charset="0"/>
            </a:endParaRPr>
          </a:p>
        </p:txBody>
      </p:sp>
    </p:spTree>
    <p:extLst>
      <p:ext uri="{BB962C8B-B14F-4D97-AF65-F5344CB8AC3E}">
        <p14:creationId xmlns:p14="http://schemas.microsoft.com/office/powerpoint/2010/main" val="39631308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3" descr="C:\Users\Ross\Desktop\teal-fabric-textu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1733550" y="219076"/>
            <a:ext cx="2324100" cy="2847975"/>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Palatino Linotype"/>
            </a:endParaRPr>
          </a:p>
        </p:txBody>
      </p:sp>
      <p:sp>
        <p:nvSpPr>
          <p:cNvPr id="15" name="Rectangle 14"/>
          <p:cNvSpPr/>
          <p:nvPr/>
        </p:nvSpPr>
        <p:spPr>
          <a:xfrm>
            <a:off x="4933950" y="219076"/>
            <a:ext cx="2324100" cy="2847975"/>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Palatino Linotype"/>
            </a:endParaRPr>
          </a:p>
        </p:txBody>
      </p:sp>
      <p:sp>
        <p:nvSpPr>
          <p:cNvPr id="16" name="Rectangle 15"/>
          <p:cNvSpPr/>
          <p:nvPr/>
        </p:nvSpPr>
        <p:spPr>
          <a:xfrm>
            <a:off x="8105775" y="219076"/>
            <a:ext cx="2324100" cy="2847975"/>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Palatino Linotype"/>
            </a:endParaRPr>
          </a:p>
        </p:txBody>
      </p:sp>
      <p:sp>
        <p:nvSpPr>
          <p:cNvPr id="18" name="Rectangle 17"/>
          <p:cNvSpPr/>
          <p:nvPr/>
        </p:nvSpPr>
        <p:spPr>
          <a:xfrm>
            <a:off x="1733550" y="3829051"/>
            <a:ext cx="2324100" cy="2828925"/>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Palatino Linotype"/>
            </a:endParaRPr>
          </a:p>
        </p:txBody>
      </p:sp>
      <p:sp>
        <p:nvSpPr>
          <p:cNvPr id="19" name="Rectangle 18"/>
          <p:cNvSpPr/>
          <p:nvPr/>
        </p:nvSpPr>
        <p:spPr>
          <a:xfrm>
            <a:off x="4953000" y="3829051"/>
            <a:ext cx="2324100" cy="2828925"/>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Palatino Linotype"/>
            </a:endParaRPr>
          </a:p>
        </p:txBody>
      </p:sp>
      <p:sp>
        <p:nvSpPr>
          <p:cNvPr id="45064" name="TextBox 19"/>
          <p:cNvSpPr txBox="1">
            <a:spLocks noChangeArrowheads="1"/>
          </p:cNvSpPr>
          <p:nvPr/>
        </p:nvSpPr>
        <p:spPr bwMode="auto">
          <a:xfrm>
            <a:off x="1752601" y="247650"/>
            <a:ext cx="1895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b="1">
                <a:solidFill>
                  <a:srgbClr val="FFFF00"/>
                </a:solidFill>
                <a:latin typeface="Cambria" pitchFamily="18" charset="0"/>
              </a:rPr>
              <a:t>STAGE 1</a:t>
            </a:r>
          </a:p>
        </p:txBody>
      </p:sp>
      <p:sp>
        <p:nvSpPr>
          <p:cNvPr id="45065" name="TextBox 20"/>
          <p:cNvSpPr txBox="1">
            <a:spLocks noChangeArrowheads="1"/>
          </p:cNvSpPr>
          <p:nvPr/>
        </p:nvSpPr>
        <p:spPr bwMode="auto">
          <a:xfrm>
            <a:off x="1752601" y="3848100"/>
            <a:ext cx="1895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b="1" dirty="0">
                <a:solidFill>
                  <a:srgbClr val="FFFF00"/>
                </a:solidFill>
                <a:latin typeface="Cambria" pitchFamily="18" charset="0"/>
              </a:rPr>
              <a:t>STAGE 2</a:t>
            </a:r>
          </a:p>
        </p:txBody>
      </p:sp>
      <p:sp>
        <p:nvSpPr>
          <p:cNvPr id="45066" name="TextBox 21"/>
          <p:cNvSpPr txBox="1">
            <a:spLocks noChangeArrowheads="1"/>
          </p:cNvSpPr>
          <p:nvPr/>
        </p:nvSpPr>
        <p:spPr bwMode="auto">
          <a:xfrm>
            <a:off x="4953001" y="3829050"/>
            <a:ext cx="1895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b="1">
                <a:solidFill>
                  <a:srgbClr val="FFFF00"/>
                </a:solidFill>
                <a:latin typeface="Cambria" pitchFamily="18" charset="0"/>
              </a:rPr>
              <a:t>STAGE 3</a:t>
            </a:r>
          </a:p>
        </p:txBody>
      </p:sp>
      <p:sp>
        <p:nvSpPr>
          <p:cNvPr id="45067" name="TextBox 22"/>
          <p:cNvSpPr txBox="1">
            <a:spLocks noChangeArrowheads="1"/>
          </p:cNvSpPr>
          <p:nvPr/>
        </p:nvSpPr>
        <p:spPr bwMode="auto">
          <a:xfrm>
            <a:off x="4933951" y="219075"/>
            <a:ext cx="1895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b="1">
                <a:solidFill>
                  <a:srgbClr val="FFFF00"/>
                </a:solidFill>
                <a:latin typeface="Cambria" pitchFamily="18" charset="0"/>
              </a:rPr>
              <a:t>STAGE 4</a:t>
            </a:r>
          </a:p>
        </p:txBody>
      </p:sp>
      <p:sp>
        <p:nvSpPr>
          <p:cNvPr id="45068" name="TextBox 23"/>
          <p:cNvSpPr txBox="1">
            <a:spLocks noChangeArrowheads="1"/>
          </p:cNvSpPr>
          <p:nvPr/>
        </p:nvSpPr>
        <p:spPr bwMode="auto">
          <a:xfrm>
            <a:off x="8105776" y="219075"/>
            <a:ext cx="1895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b="1">
                <a:solidFill>
                  <a:srgbClr val="FFFF00"/>
                </a:solidFill>
                <a:latin typeface="Cambria" pitchFamily="18" charset="0"/>
              </a:rPr>
              <a:t>STAGE 5</a:t>
            </a:r>
          </a:p>
        </p:txBody>
      </p:sp>
      <p:sp>
        <p:nvSpPr>
          <p:cNvPr id="45069" name="TextBox 24"/>
          <p:cNvSpPr txBox="1">
            <a:spLocks noChangeArrowheads="1"/>
          </p:cNvSpPr>
          <p:nvPr/>
        </p:nvSpPr>
        <p:spPr bwMode="auto">
          <a:xfrm>
            <a:off x="1762126" y="850900"/>
            <a:ext cx="22955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sz="2400" b="1" dirty="0">
                <a:solidFill>
                  <a:prstClr val="white"/>
                </a:solidFill>
                <a:latin typeface="Cambria" pitchFamily="18" charset="0"/>
                <a:cs typeface="Times New Roman" pitchFamily="18" charset="0"/>
              </a:rPr>
              <a:t>Identify wrong actions, habits, attitudes or feelings </a:t>
            </a:r>
          </a:p>
        </p:txBody>
      </p:sp>
      <p:sp>
        <p:nvSpPr>
          <p:cNvPr id="45070" name="TextBox 25"/>
          <p:cNvSpPr txBox="1">
            <a:spLocks noChangeArrowheads="1"/>
          </p:cNvSpPr>
          <p:nvPr/>
        </p:nvSpPr>
        <p:spPr bwMode="auto">
          <a:xfrm>
            <a:off x="1762126" y="4468814"/>
            <a:ext cx="22002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sz="2400" b="1" dirty="0">
                <a:solidFill>
                  <a:prstClr val="white"/>
                </a:solidFill>
                <a:latin typeface="Cambria" pitchFamily="18" charset="0"/>
                <a:cs typeface="Times New Roman" pitchFamily="18" charset="0"/>
              </a:rPr>
              <a:t>Identify wrong or sinful beliefs</a:t>
            </a:r>
          </a:p>
        </p:txBody>
      </p:sp>
      <p:sp>
        <p:nvSpPr>
          <p:cNvPr id="45071" name="TextBox 26"/>
          <p:cNvSpPr txBox="1">
            <a:spLocks noChangeArrowheads="1"/>
          </p:cNvSpPr>
          <p:nvPr/>
        </p:nvSpPr>
        <p:spPr bwMode="auto">
          <a:xfrm>
            <a:off x="5010150" y="4468814"/>
            <a:ext cx="22288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sz="2400" b="1" dirty="0">
                <a:solidFill>
                  <a:prstClr val="white"/>
                </a:solidFill>
                <a:latin typeface="Cambria" pitchFamily="18" charset="0"/>
                <a:cs typeface="Times New Roman" pitchFamily="18" charset="0"/>
              </a:rPr>
              <a:t>Establish correct and godly beliefs</a:t>
            </a:r>
          </a:p>
        </p:txBody>
      </p:sp>
      <p:sp>
        <p:nvSpPr>
          <p:cNvPr id="45072" name="TextBox 27"/>
          <p:cNvSpPr txBox="1">
            <a:spLocks noChangeArrowheads="1"/>
          </p:cNvSpPr>
          <p:nvPr/>
        </p:nvSpPr>
        <p:spPr bwMode="auto">
          <a:xfrm>
            <a:off x="4991100" y="831851"/>
            <a:ext cx="234315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sz="2400" b="1">
                <a:solidFill>
                  <a:prstClr val="white"/>
                </a:solidFill>
                <a:latin typeface="Cambria" pitchFamily="18" charset="0"/>
                <a:cs typeface="Times New Roman" pitchFamily="18" charset="0"/>
              </a:rPr>
              <a:t>Establish correct and godly actions (practicing truth)</a:t>
            </a:r>
          </a:p>
        </p:txBody>
      </p:sp>
      <p:sp>
        <p:nvSpPr>
          <p:cNvPr id="45073" name="TextBox 28"/>
          <p:cNvSpPr txBox="1">
            <a:spLocks noChangeArrowheads="1"/>
          </p:cNvSpPr>
          <p:nvPr/>
        </p:nvSpPr>
        <p:spPr bwMode="auto">
          <a:xfrm>
            <a:off x="8153400" y="850901"/>
            <a:ext cx="23145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sz="2400" b="1" dirty="0">
                <a:solidFill>
                  <a:prstClr val="white"/>
                </a:solidFill>
                <a:latin typeface="Cambria" pitchFamily="18" charset="0"/>
                <a:cs typeface="Times New Roman" pitchFamily="18" charset="0"/>
              </a:rPr>
              <a:t>See gradual change in habits, actions, feelings and attitudes</a:t>
            </a:r>
          </a:p>
        </p:txBody>
      </p:sp>
      <p:sp>
        <p:nvSpPr>
          <p:cNvPr id="30" name="Right Arrow 29"/>
          <p:cNvSpPr/>
          <p:nvPr/>
        </p:nvSpPr>
        <p:spPr>
          <a:xfrm>
            <a:off x="4162425" y="4851401"/>
            <a:ext cx="685800" cy="923925"/>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Palatino Linotype"/>
            </a:endParaRPr>
          </a:p>
        </p:txBody>
      </p:sp>
      <p:sp>
        <p:nvSpPr>
          <p:cNvPr id="31" name="Right Arrow 30"/>
          <p:cNvSpPr/>
          <p:nvPr/>
        </p:nvSpPr>
        <p:spPr>
          <a:xfrm>
            <a:off x="7343775" y="1193801"/>
            <a:ext cx="685800" cy="923925"/>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Palatino Linotype"/>
            </a:endParaRPr>
          </a:p>
        </p:txBody>
      </p:sp>
      <p:sp>
        <p:nvSpPr>
          <p:cNvPr id="32" name="Right Arrow 31"/>
          <p:cNvSpPr/>
          <p:nvPr/>
        </p:nvSpPr>
        <p:spPr>
          <a:xfrm rot="5400000">
            <a:off x="2557464" y="2981326"/>
            <a:ext cx="561975" cy="923925"/>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Palatino Linotype"/>
            </a:endParaRPr>
          </a:p>
        </p:txBody>
      </p:sp>
      <p:sp>
        <p:nvSpPr>
          <p:cNvPr id="33" name="Right Arrow 32"/>
          <p:cNvSpPr/>
          <p:nvPr/>
        </p:nvSpPr>
        <p:spPr>
          <a:xfrm rot="16200000">
            <a:off x="5862639" y="2981326"/>
            <a:ext cx="561975" cy="923925"/>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Palatino Linotype"/>
            </a:endParaRPr>
          </a:p>
        </p:txBody>
      </p:sp>
      <p:sp>
        <p:nvSpPr>
          <p:cNvPr id="22" name="TextBox 7"/>
          <p:cNvSpPr txBox="1">
            <a:spLocks noChangeArrowheads="1"/>
          </p:cNvSpPr>
          <p:nvPr/>
        </p:nvSpPr>
        <p:spPr bwMode="auto">
          <a:xfrm>
            <a:off x="7772400" y="4267200"/>
            <a:ext cx="2667000" cy="1938992"/>
          </a:xfrm>
          <a:prstGeom prst="rect">
            <a:avLst/>
          </a:prstGeom>
          <a:solidFill>
            <a:schemeClr val="bg1">
              <a:lumMod val="95000"/>
              <a:lumOff val="5000"/>
            </a:schemeClr>
          </a:solidFill>
          <a:ln>
            <a:solidFill>
              <a:srgbClr val="FFFF00"/>
            </a:solidFill>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en-US" altLang="en-US" sz="4000" b="1" dirty="0">
                <a:solidFill>
                  <a:srgbClr val="FFFF00"/>
                </a:solidFill>
              </a:rPr>
              <a:t>Biblical counseling model</a:t>
            </a:r>
          </a:p>
        </p:txBody>
      </p:sp>
      <p:sp>
        <p:nvSpPr>
          <p:cNvPr id="23" name="Oval 22">
            <a:extLst>
              <a:ext uri="{FF2B5EF4-FFF2-40B4-BE49-F238E27FC236}">
                <a16:creationId xmlns:a16="http://schemas.microsoft.com/office/drawing/2014/main" xmlns="" id="{F420928C-077B-4847-A793-584FBCBD5BBF}"/>
              </a:ext>
            </a:extLst>
          </p:cNvPr>
          <p:cNvSpPr/>
          <p:nvPr/>
        </p:nvSpPr>
        <p:spPr>
          <a:xfrm>
            <a:off x="1255413" y="3429000"/>
            <a:ext cx="3280374" cy="2971800"/>
          </a:xfrm>
          <a:prstGeom prst="ellipse">
            <a:avLst/>
          </a:prstGeom>
          <a:noFill/>
          <a:ln w="1905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2" name="TextBox 1">
            <a:extLst>
              <a:ext uri="{FF2B5EF4-FFF2-40B4-BE49-F238E27FC236}">
                <a16:creationId xmlns:a16="http://schemas.microsoft.com/office/drawing/2014/main" xmlns="" id="{2A7AEDE9-E206-41D6-84EE-5C742C5375D5}"/>
              </a:ext>
            </a:extLst>
          </p:cNvPr>
          <p:cNvSpPr txBox="1"/>
          <p:nvPr/>
        </p:nvSpPr>
        <p:spPr>
          <a:xfrm>
            <a:off x="4933949" y="861180"/>
            <a:ext cx="6038491" cy="1754326"/>
          </a:xfrm>
          <a:prstGeom prst="rect">
            <a:avLst/>
          </a:prstGeom>
          <a:solidFill>
            <a:schemeClr val="accent1"/>
          </a:solidFill>
          <a:ln w="25400">
            <a:solidFill>
              <a:schemeClr val="tx1"/>
            </a:solidFill>
          </a:ln>
        </p:spPr>
        <p:txBody>
          <a:bodyPr wrap="square" rtlCol="0">
            <a:spAutoFit/>
          </a:bodyPr>
          <a:lstStyle/>
          <a:p>
            <a:pPr algn="ctr"/>
            <a:r>
              <a:rPr lang="en-US" sz="5400" dirty="0">
                <a:latin typeface="Garamond" pitchFamily="18" charset="0"/>
              </a:rPr>
              <a:t>The real battle is in stages 2 and 3</a:t>
            </a:r>
          </a:p>
        </p:txBody>
      </p:sp>
    </p:spTree>
    <p:extLst>
      <p:ext uri="{BB962C8B-B14F-4D97-AF65-F5344CB8AC3E}">
        <p14:creationId xmlns:p14="http://schemas.microsoft.com/office/powerpoint/2010/main" val="30051958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sz="7500" b="1" dirty="0">
                <a:latin typeface="Garamond" panose="02020404030301010803" pitchFamily="18" charset="0"/>
              </a:rPr>
              <a:t>Psalm 139</a:t>
            </a:r>
          </a:p>
        </p:txBody>
      </p:sp>
      <p:sp>
        <p:nvSpPr>
          <p:cNvPr id="3" name="Content Placeholder 2"/>
          <p:cNvSpPr>
            <a:spLocks noGrp="1"/>
          </p:cNvSpPr>
          <p:nvPr>
            <p:ph idx="1"/>
          </p:nvPr>
        </p:nvSpPr>
        <p:spPr>
          <a:xfrm>
            <a:off x="633663" y="1600201"/>
            <a:ext cx="10972800" cy="4525963"/>
          </a:xfrm>
        </p:spPr>
        <p:txBody>
          <a:bodyPr/>
          <a:lstStyle/>
          <a:p>
            <a:pPr marL="0" indent="0">
              <a:buNone/>
            </a:pPr>
            <a:r>
              <a:rPr lang="en-US" sz="3500" baseline="30000" dirty="0">
                <a:latin typeface="Garamond" panose="02020404030301010803" pitchFamily="18" charset="0"/>
              </a:rPr>
              <a:t>23</a:t>
            </a:r>
            <a:r>
              <a:rPr lang="en-US" sz="3500" dirty="0">
                <a:latin typeface="Garamond" panose="02020404030301010803" pitchFamily="18" charset="0"/>
              </a:rPr>
              <a:t>Search me, O God, and know my heart; Try me and know my anxious thoughts; </a:t>
            </a:r>
          </a:p>
          <a:p>
            <a:pPr marL="0" indent="0">
              <a:buNone/>
            </a:pPr>
            <a:r>
              <a:rPr lang="en-US" sz="3500" baseline="30000" dirty="0">
                <a:latin typeface="Garamond" panose="02020404030301010803" pitchFamily="18" charset="0"/>
              </a:rPr>
              <a:t>24</a:t>
            </a:r>
            <a:r>
              <a:rPr lang="en-US" sz="3500" dirty="0">
                <a:latin typeface="Garamond" panose="02020404030301010803" pitchFamily="18" charset="0"/>
              </a:rPr>
              <a:t>And see if there be any hurtful way in me, And lead me in the everlasting way.</a:t>
            </a:r>
            <a:endParaRPr lang="en-US" sz="3500" dirty="0">
              <a:latin typeface="Garamond" panose="02020404030301010803" pitchFamily="18" charset="0"/>
              <a:hlinkClick r:id="rId3"/>
            </a:endParaRPr>
          </a:p>
        </p:txBody>
      </p:sp>
    </p:spTree>
    <p:extLst>
      <p:ext uri="{BB962C8B-B14F-4D97-AF65-F5344CB8AC3E}">
        <p14:creationId xmlns:p14="http://schemas.microsoft.com/office/powerpoint/2010/main" val="29114921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sz="7500" b="1" dirty="0">
                <a:latin typeface="Garamond" panose="02020404030301010803" pitchFamily="18" charset="0"/>
              </a:rPr>
              <a:t>Romans 12</a:t>
            </a:r>
          </a:p>
        </p:txBody>
      </p:sp>
      <p:sp>
        <p:nvSpPr>
          <p:cNvPr id="3" name="Content Placeholder 2"/>
          <p:cNvSpPr>
            <a:spLocks noGrp="1"/>
          </p:cNvSpPr>
          <p:nvPr>
            <p:ph idx="1"/>
          </p:nvPr>
        </p:nvSpPr>
        <p:spPr>
          <a:xfrm>
            <a:off x="633663" y="1600201"/>
            <a:ext cx="10972800" cy="4525963"/>
          </a:xfrm>
        </p:spPr>
        <p:txBody>
          <a:bodyPr/>
          <a:lstStyle/>
          <a:p>
            <a:pPr marL="0" indent="0">
              <a:buNone/>
            </a:pPr>
            <a:r>
              <a:rPr lang="en-US" sz="3500" baseline="30000" dirty="0">
                <a:latin typeface="Garamond" panose="02020404030301010803" pitchFamily="18" charset="0"/>
              </a:rPr>
              <a:t>2</a:t>
            </a:r>
            <a:r>
              <a:rPr lang="en-US" sz="3500" dirty="0">
                <a:latin typeface="Garamond" panose="02020404030301010803" pitchFamily="18" charset="0"/>
              </a:rPr>
              <a:t>And do not be conformed to this world, but be transformed by the renewing of your mind, so that you may prove what the will of God is, that which is good and acceptable and perfect. </a:t>
            </a:r>
            <a:endParaRPr lang="en-US" sz="3500" dirty="0">
              <a:latin typeface="Garamond" panose="02020404030301010803" pitchFamily="18" charset="0"/>
              <a:hlinkClick r:id="rId3"/>
            </a:endParaRPr>
          </a:p>
        </p:txBody>
      </p:sp>
    </p:spTree>
    <p:extLst>
      <p:ext uri="{BB962C8B-B14F-4D97-AF65-F5344CB8AC3E}">
        <p14:creationId xmlns:p14="http://schemas.microsoft.com/office/powerpoint/2010/main" val="225389360"/>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sz="7500" b="1" dirty="0">
                <a:latin typeface="Garamond" panose="02020404030301010803" pitchFamily="18" charset="0"/>
              </a:rPr>
              <a:t>Wrong Beliefs</a:t>
            </a:r>
          </a:p>
        </p:txBody>
      </p:sp>
      <p:sp>
        <p:nvSpPr>
          <p:cNvPr id="3" name="Content Placeholder 2"/>
          <p:cNvSpPr>
            <a:spLocks noGrp="1"/>
          </p:cNvSpPr>
          <p:nvPr>
            <p:ph idx="1"/>
          </p:nvPr>
        </p:nvSpPr>
        <p:spPr>
          <a:xfrm>
            <a:off x="633663" y="1600201"/>
            <a:ext cx="10972800" cy="4525963"/>
          </a:xfrm>
        </p:spPr>
        <p:txBody>
          <a:bodyPr/>
          <a:lstStyle/>
          <a:p>
            <a:r>
              <a:rPr lang="en-US" sz="3500" dirty="0">
                <a:latin typeface="Garamond" panose="02020404030301010803" pitchFamily="18" charset="0"/>
              </a:rPr>
              <a:t>Who is God?</a:t>
            </a:r>
          </a:p>
          <a:p>
            <a:r>
              <a:rPr lang="en-US" sz="3500" dirty="0">
                <a:latin typeface="Garamond" panose="02020404030301010803" pitchFamily="18" charset="0"/>
              </a:rPr>
              <a:t>Who am I?</a:t>
            </a:r>
          </a:p>
          <a:p>
            <a:r>
              <a:rPr lang="en-US" sz="3500" dirty="0">
                <a:latin typeface="Garamond" panose="02020404030301010803" pitchFamily="18" charset="0"/>
              </a:rPr>
              <a:t>Who are they?</a:t>
            </a:r>
          </a:p>
        </p:txBody>
      </p:sp>
    </p:spTree>
    <p:extLst>
      <p:ext uri="{BB962C8B-B14F-4D97-AF65-F5344CB8AC3E}">
        <p14:creationId xmlns:p14="http://schemas.microsoft.com/office/powerpoint/2010/main" val="18878448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B25DF3-58FA-4E6E-B76D-80F144330F8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437AC0EF-B756-4A18-923E-5D4970B5BBB4}"/>
              </a:ext>
            </a:extLst>
          </p:cNvPr>
          <p:cNvSpPr>
            <a:spLocks noGrp="1"/>
          </p:cNvSpPr>
          <p:nvPr>
            <p:ph idx="1"/>
          </p:nvPr>
        </p:nvSpPr>
        <p:spPr/>
        <p:txBody>
          <a:bodyPr/>
          <a:lstStyle/>
          <a:p>
            <a:endParaRPr lang="en-US"/>
          </a:p>
        </p:txBody>
      </p:sp>
      <p:pic>
        <p:nvPicPr>
          <p:cNvPr id="5124" name="Picture 4" descr="What Do You Think of Me? Why Do I Care?: Answers to the Big Questions of  Life: Edward T. Welch: 9781935273868: Amazon.com: Books">
            <a:extLst>
              <a:ext uri="{FF2B5EF4-FFF2-40B4-BE49-F238E27FC236}">
                <a16:creationId xmlns:a16="http://schemas.microsoft.com/office/drawing/2014/main" xmlns="" id="{AC7C9E39-0EB9-4919-85B9-35D425404C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3163" y="0"/>
            <a:ext cx="47656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124191"/>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sz="7500" b="1" dirty="0">
                <a:latin typeface="Garamond" panose="02020404030301010803" pitchFamily="18" charset="0"/>
              </a:rPr>
              <a:t>Wrong Beliefs</a:t>
            </a:r>
          </a:p>
        </p:txBody>
      </p:sp>
      <p:sp>
        <p:nvSpPr>
          <p:cNvPr id="3" name="Content Placeholder 2"/>
          <p:cNvSpPr>
            <a:spLocks noGrp="1"/>
          </p:cNvSpPr>
          <p:nvPr>
            <p:ph idx="1"/>
          </p:nvPr>
        </p:nvSpPr>
        <p:spPr>
          <a:xfrm>
            <a:off x="633663" y="1600201"/>
            <a:ext cx="10972800" cy="4525963"/>
          </a:xfrm>
        </p:spPr>
        <p:txBody>
          <a:bodyPr/>
          <a:lstStyle/>
          <a:p>
            <a:r>
              <a:rPr lang="en-US" sz="3500" dirty="0">
                <a:latin typeface="Garamond" panose="02020404030301010803" pitchFamily="18" charset="0"/>
              </a:rPr>
              <a:t>Who is God?</a:t>
            </a:r>
          </a:p>
          <a:p>
            <a:pPr lvl="1"/>
            <a:r>
              <a:rPr lang="en-US" sz="3100" dirty="0">
                <a:latin typeface="Garamond" panose="02020404030301010803" pitchFamily="18" charset="0"/>
              </a:rPr>
              <a:t>Someone distant who doesn’t care</a:t>
            </a:r>
          </a:p>
          <a:p>
            <a:pPr lvl="1"/>
            <a:r>
              <a:rPr lang="en-US" sz="3100" dirty="0">
                <a:latin typeface="Garamond" panose="02020404030301010803" pitchFamily="18" charset="0"/>
              </a:rPr>
              <a:t>Someone who needs to give me what I want</a:t>
            </a:r>
          </a:p>
          <a:p>
            <a:pPr lvl="1"/>
            <a:r>
              <a:rPr lang="en-US" sz="3100" dirty="0">
                <a:latin typeface="Garamond" panose="02020404030301010803" pitchFamily="18" charset="0"/>
              </a:rPr>
              <a:t>Someone who is unfair </a:t>
            </a:r>
          </a:p>
          <a:p>
            <a:r>
              <a:rPr lang="en-US" sz="3500" dirty="0">
                <a:latin typeface="Garamond" panose="02020404030301010803" pitchFamily="18" charset="0"/>
              </a:rPr>
              <a:t>Who am I?</a:t>
            </a:r>
          </a:p>
          <a:p>
            <a:r>
              <a:rPr lang="en-US" sz="3500" dirty="0">
                <a:latin typeface="Garamond" panose="02020404030301010803" pitchFamily="18" charset="0"/>
              </a:rPr>
              <a:t>Who are they?</a:t>
            </a:r>
          </a:p>
        </p:txBody>
      </p:sp>
    </p:spTree>
    <p:extLst>
      <p:ext uri="{BB962C8B-B14F-4D97-AF65-F5344CB8AC3E}">
        <p14:creationId xmlns:p14="http://schemas.microsoft.com/office/powerpoint/2010/main" val="33765787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sz="7500" b="1" dirty="0">
                <a:latin typeface="Garamond" panose="02020404030301010803" pitchFamily="18" charset="0"/>
              </a:rPr>
              <a:t>Wrong Beliefs</a:t>
            </a:r>
          </a:p>
        </p:txBody>
      </p:sp>
      <p:sp>
        <p:nvSpPr>
          <p:cNvPr id="3" name="Content Placeholder 2"/>
          <p:cNvSpPr>
            <a:spLocks noGrp="1"/>
          </p:cNvSpPr>
          <p:nvPr>
            <p:ph idx="1"/>
          </p:nvPr>
        </p:nvSpPr>
        <p:spPr>
          <a:xfrm>
            <a:off x="633663" y="1600201"/>
            <a:ext cx="10972800" cy="4525963"/>
          </a:xfrm>
        </p:spPr>
        <p:txBody>
          <a:bodyPr/>
          <a:lstStyle/>
          <a:p>
            <a:r>
              <a:rPr lang="en-US" sz="3500" dirty="0">
                <a:latin typeface="Garamond" panose="02020404030301010803" pitchFamily="18" charset="0"/>
              </a:rPr>
              <a:t>Who is God?</a:t>
            </a:r>
          </a:p>
          <a:p>
            <a:r>
              <a:rPr lang="en-US" sz="3500" dirty="0">
                <a:latin typeface="Garamond" panose="02020404030301010803" pitchFamily="18" charset="0"/>
              </a:rPr>
              <a:t>Who am I?</a:t>
            </a:r>
          </a:p>
          <a:p>
            <a:pPr lvl="1"/>
            <a:r>
              <a:rPr lang="en-US" sz="3100" dirty="0">
                <a:latin typeface="Garamond" panose="02020404030301010803" pitchFamily="18" charset="0"/>
              </a:rPr>
              <a:t>Worthless, unwanted, unneeded</a:t>
            </a:r>
          </a:p>
          <a:p>
            <a:pPr lvl="1"/>
            <a:r>
              <a:rPr lang="en-US" sz="3100" dirty="0">
                <a:latin typeface="Garamond" panose="02020404030301010803" pitchFamily="18" charset="0"/>
              </a:rPr>
              <a:t>A judge who should get to determine what people do and don’t deserve</a:t>
            </a:r>
          </a:p>
          <a:p>
            <a:pPr lvl="1"/>
            <a:r>
              <a:rPr lang="en-US" sz="3100" dirty="0">
                <a:latin typeface="Garamond" panose="02020404030301010803" pitchFamily="18" charset="0"/>
              </a:rPr>
              <a:t>Needy</a:t>
            </a:r>
          </a:p>
          <a:p>
            <a:r>
              <a:rPr lang="en-US" sz="3500" dirty="0">
                <a:latin typeface="Garamond" panose="02020404030301010803" pitchFamily="18" charset="0"/>
              </a:rPr>
              <a:t>Who are they?</a:t>
            </a:r>
          </a:p>
        </p:txBody>
      </p:sp>
    </p:spTree>
    <p:extLst>
      <p:ext uri="{BB962C8B-B14F-4D97-AF65-F5344CB8AC3E}">
        <p14:creationId xmlns:p14="http://schemas.microsoft.com/office/powerpoint/2010/main" val="16707062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sz="7500" b="1" dirty="0">
                <a:latin typeface="Garamond" panose="02020404030301010803" pitchFamily="18" charset="0"/>
              </a:rPr>
              <a:t>Fear of Man</a:t>
            </a:r>
          </a:p>
        </p:txBody>
      </p:sp>
      <p:sp>
        <p:nvSpPr>
          <p:cNvPr id="3" name="Content Placeholder 2"/>
          <p:cNvSpPr>
            <a:spLocks noGrp="1"/>
          </p:cNvSpPr>
          <p:nvPr>
            <p:ph idx="1"/>
          </p:nvPr>
        </p:nvSpPr>
        <p:spPr>
          <a:xfrm>
            <a:off x="633663" y="1600201"/>
            <a:ext cx="10972800" cy="4525963"/>
          </a:xfrm>
        </p:spPr>
        <p:txBody>
          <a:bodyPr/>
          <a:lstStyle/>
          <a:p>
            <a:r>
              <a:rPr lang="en-US" altLang="en-US" sz="3500" dirty="0">
                <a:latin typeface="Garamond" panose="02020404030301010803" pitchFamily="18" charset="0"/>
              </a:rPr>
              <a:t>Feelings like anxiety, self-consciousness, being a burden, embarrassment, being a failure</a:t>
            </a:r>
          </a:p>
          <a:p>
            <a:r>
              <a:rPr lang="en-US" altLang="en-US" sz="3500" dirty="0">
                <a:latin typeface="Garamond" panose="02020404030301010803" pitchFamily="18" charset="0"/>
              </a:rPr>
              <a:t>Fears of rejection or disappointing others</a:t>
            </a:r>
          </a:p>
          <a:p>
            <a:r>
              <a:rPr lang="en-US" altLang="en-US" sz="3500" dirty="0">
                <a:latin typeface="Garamond" panose="02020404030301010803" pitchFamily="18" charset="0"/>
              </a:rPr>
              <a:t>Desires for approval or acceptance </a:t>
            </a:r>
          </a:p>
          <a:p>
            <a:r>
              <a:rPr lang="en-US" altLang="en-US" sz="3500" dirty="0">
                <a:latin typeface="Garamond" panose="02020404030301010803" pitchFamily="18" charset="0"/>
              </a:rPr>
              <a:t>Feelings of pressure (real or perceived)</a:t>
            </a:r>
          </a:p>
          <a:p>
            <a:r>
              <a:rPr lang="en-US" altLang="en-US" sz="3500" dirty="0">
                <a:latin typeface="Garamond" panose="02020404030301010803" pitchFamily="18" charset="0"/>
              </a:rPr>
              <a:t>Making choices based on other’s actions/desires (real or perceived)</a:t>
            </a:r>
          </a:p>
        </p:txBody>
      </p:sp>
      <p:sp>
        <p:nvSpPr>
          <p:cNvPr id="2" name="TextBox 1">
            <a:extLst>
              <a:ext uri="{FF2B5EF4-FFF2-40B4-BE49-F238E27FC236}">
                <a16:creationId xmlns:a16="http://schemas.microsoft.com/office/drawing/2014/main" xmlns="" id="{ADE363D6-1792-4C36-BE79-126FAAEC6ABF}"/>
              </a:ext>
            </a:extLst>
          </p:cNvPr>
          <p:cNvSpPr txBox="1"/>
          <p:nvPr/>
        </p:nvSpPr>
        <p:spPr>
          <a:xfrm>
            <a:off x="4814069" y="563558"/>
            <a:ext cx="7067909" cy="1708160"/>
          </a:xfrm>
          <a:prstGeom prst="rect">
            <a:avLst/>
          </a:prstGeom>
          <a:solidFill>
            <a:schemeClr val="accent1"/>
          </a:solidFill>
          <a:ln w="25400">
            <a:solidFill>
              <a:schemeClr val="tx1"/>
            </a:solidFill>
          </a:ln>
        </p:spPr>
        <p:txBody>
          <a:bodyPr wrap="square" rtlCol="0">
            <a:spAutoFit/>
          </a:bodyPr>
          <a:lstStyle/>
          <a:p>
            <a:pPr algn="ctr"/>
            <a:r>
              <a:rPr lang="en-US" sz="3500" dirty="0">
                <a:latin typeface="Garamond" pitchFamily="18" charset="0"/>
              </a:rPr>
              <a:t>Obsession with how we appear to others</a:t>
            </a:r>
          </a:p>
          <a:p>
            <a:pPr algn="ctr"/>
            <a:r>
              <a:rPr lang="en-US" sz="3500" dirty="0">
                <a:latin typeface="Garamond" pitchFamily="18" charset="0"/>
              </a:rPr>
              <a:t>Lack of love for others</a:t>
            </a:r>
          </a:p>
        </p:txBody>
      </p:sp>
    </p:spTree>
    <p:extLst>
      <p:ext uri="{BB962C8B-B14F-4D97-AF65-F5344CB8AC3E}">
        <p14:creationId xmlns:p14="http://schemas.microsoft.com/office/powerpoint/2010/main" val="1614979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childTnLst>
                                </p:cTn>
                              </p:par>
                              <p:par>
                                <p:cTn id="32" presetID="22" presetClass="entr" presetSubtype="8" fill="hold" nodeType="withEffect">
                                  <p:stCondLst>
                                    <p:cond delay="0"/>
                                  </p:stCondLst>
                                  <p:childTnLst>
                                    <p:set>
                                      <p:cBhvr>
                                        <p:cTn id="33" dur="1" fill="hold">
                                          <p:stCondLst>
                                            <p:cond delay="0"/>
                                          </p:stCondLst>
                                        </p:cTn>
                                        <p:tgtEl>
                                          <p:spTgt spid="2">
                                            <p:txEl>
                                              <p:pRg st="0" end="0"/>
                                            </p:txEl>
                                          </p:spTgt>
                                        </p:tgtEl>
                                        <p:attrNameLst>
                                          <p:attrName>style.visibility</p:attrName>
                                        </p:attrNameLst>
                                      </p:cBhvr>
                                      <p:to>
                                        <p:strVal val="visible"/>
                                      </p:to>
                                    </p:set>
                                    <p:animEffect transition="in" filter="wipe(left)">
                                      <p:cBhvr>
                                        <p:cTn id="34" dur="500"/>
                                        <p:tgtEl>
                                          <p:spTgt spid="2">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
                                            <p:txEl>
                                              <p:pRg st="1" end="1"/>
                                            </p:txEl>
                                          </p:spTgt>
                                        </p:tgtEl>
                                        <p:attrNameLst>
                                          <p:attrName>style.visibility</p:attrName>
                                        </p:attrNameLst>
                                      </p:cBhvr>
                                      <p:to>
                                        <p:strVal val="visible"/>
                                      </p:to>
                                    </p:set>
                                    <p:animEffect transition="in" filter="wipe(left)">
                                      <p:cBhvr>
                                        <p:cTn id="39"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sz="7500" b="1" dirty="0">
                <a:latin typeface="Garamond" panose="02020404030301010803" pitchFamily="18" charset="0"/>
              </a:rPr>
              <a:t>Wrong Beliefs</a:t>
            </a:r>
          </a:p>
        </p:txBody>
      </p:sp>
      <p:sp>
        <p:nvSpPr>
          <p:cNvPr id="3" name="Content Placeholder 2"/>
          <p:cNvSpPr>
            <a:spLocks noGrp="1"/>
          </p:cNvSpPr>
          <p:nvPr>
            <p:ph idx="1"/>
          </p:nvPr>
        </p:nvSpPr>
        <p:spPr>
          <a:xfrm>
            <a:off x="633663" y="1600201"/>
            <a:ext cx="10972800" cy="4525963"/>
          </a:xfrm>
        </p:spPr>
        <p:txBody>
          <a:bodyPr/>
          <a:lstStyle/>
          <a:p>
            <a:r>
              <a:rPr lang="en-US" sz="3500" dirty="0">
                <a:latin typeface="Garamond" panose="02020404030301010803" pitchFamily="18" charset="0"/>
              </a:rPr>
              <a:t>Who is God?</a:t>
            </a:r>
          </a:p>
          <a:p>
            <a:r>
              <a:rPr lang="en-US" sz="3500" dirty="0">
                <a:latin typeface="Garamond" panose="02020404030301010803" pitchFamily="18" charset="0"/>
              </a:rPr>
              <a:t>Who am I?</a:t>
            </a:r>
          </a:p>
          <a:p>
            <a:r>
              <a:rPr lang="en-US" sz="3500" dirty="0">
                <a:latin typeface="Garamond" panose="02020404030301010803" pitchFamily="18" charset="0"/>
              </a:rPr>
              <a:t>Who are they?</a:t>
            </a:r>
          </a:p>
          <a:p>
            <a:pPr lvl="1"/>
            <a:r>
              <a:rPr lang="en-US" sz="3100" dirty="0">
                <a:latin typeface="Garamond" panose="02020404030301010803" pitchFamily="18" charset="0"/>
              </a:rPr>
              <a:t>Threats to my well-being</a:t>
            </a:r>
          </a:p>
          <a:p>
            <a:pPr lvl="1"/>
            <a:r>
              <a:rPr lang="en-US" sz="3100" dirty="0">
                <a:latin typeface="Garamond" panose="02020404030301010803" pitchFamily="18" charset="0"/>
              </a:rPr>
              <a:t>Objects to be manipulated</a:t>
            </a:r>
          </a:p>
          <a:p>
            <a:pPr lvl="1"/>
            <a:r>
              <a:rPr lang="en-US" sz="3100" dirty="0">
                <a:latin typeface="Garamond" panose="02020404030301010803" pitchFamily="18" charset="0"/>
              </a:rPr>
              <a:t>Idols to be worshipped </a:t>
            </a:r>
          </a:p>
        </p:txBody>
      </p:sp>
      <p:sp>
        <p:nvSpPr>
          <p:cNvPr id="2" name="TextBox 1">
            <a:extLst>
              <a:ext uri="{FF2B5EF4-FFF2-40B4-BE49-F238E27FC236}">
                <a16:creationId xmlns:a16="http://schemas.microsoft.com/office/drawing/2014/main" xmlns="" id="{80A9B0CA-46DE-4B4D-9F07-2574E3B472E5}"/>
              </a:ext>
            </a:extLst>
          </p:cNvPr>
          <p:cNvSpPr txBox="1"/>
          <p:nvPr/>
        </p:nvSpPr>
        <p:spPr>
          <a:xfrm>
            <a:off x="6324751" y="2018581"/>
            <a:ext cx="5469147" cy="1708160"/>
          </a:xfrm>
          <a:prstGeom prst="rect">
            <a:avLst/>
          </a:prstGeom>
          <a:solidFill>
            <a:schemeClr val="accent1"/>
          </a:solidFill>
          <a:ln w="25400">
            <a:solidFill>
              <a:schemeClr val="tx1"/>
            </a:solidFill>
          </a:ln>
        </p:spPr>
        <p:txBody>
          <a:bodyPr wrap="square" rtlCol="0">
            <a:spAutoFit/>
          </a:bodyPr>
          <a:lstStyle/>
          <a:p>
            <a:pPr algn="ctr"/>
            <a:r>
              <a:rPr lang="en-US" sz="3500" dirty="0">
                <a:latin typeface="Garamond" pitchFamily="18" charset="0"/>
              </a:rPr>
              <a:t>These wrong beliefs are what lead to the actions we want to see change</a:t>
            </a:r>
          </a:p>
        </p:txBody>
      </p:sp>
    </p:spTree>
    <p:extLst>
      <p:ext uri="{BB962C8B-B14F-4D97-AF65-F5344CB8AC3E}">
        <p14:creationId xmlns:p14="http://schemas.microsoft.com/office/powerpoint/2010/main" val="15228767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left)">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sz="7500" b="1" dirty="0">
                <a:latin typeface="Garamond" panose="02020404030301010803" pitchFamily="18" charset="0"/>
              </a:rPr>
              <a:t>Proverbs 23</a:t>
            </a:r>
          </a:p>
        </p:txBody>
      </p:sp>
      <p:sp>
        <p:nvSpPr>
          <p:cNvPr id="3" name="Content Placeholder 2"/>
          <p:cNvSpPr>
            <a:spLocks noGrp="1"/>
          </p:cNvSpPr>
          <p:nvPr>
            <p:ph idx="1"/>
          </p:nvPr>
        </p:nvSpPr>
        <p:spPr>
          <a:xfrm>
            <a:off x="633663" y="1600201"/>
            <a:ext cx="10972800" cy="4525963"/>
          </a:xfrm>
        </p:spPr>
        <p:txBody>
          <a:bodyPr/>
          <a:lstStyle/>
          <a:p>
            <a:pPr marL="0" indent="0">
              <a:buNone/>
            </a:pPr>
            <a:r>
              <a:rPr lang="en-US" sz="3500" baseline="30000" dirty="0">
                <a:latin typeface="Garamond" panose="02020404030301010803" pitchFamily="18" charset="0"/>
              </a:rPr>
              <a:t>7</a:t>
            </a:r>
            <a:r>
              <a:rPr lang="en-US" sz="3500" dirty="0">
                <a:latin typeface="Garamond" panose="02020404030301010803" pitchFamily="18" charset="0"/>
              </a:rPr>
              <a:t>For as he thinks within himself, so he is.</a:t>
            </a:r>
            <a:endParaRPr lang="en-US" sz="3500" dirty="0">
              <a:latin typeface="Garamond" panose="02020404030301010803" pitchFamily="18" charset="0"/>
              <a:hlinkClick r:id="rId3"/>
            </a:endParaRPr>
          </a:p>
        </p:txBody>
      </p:sp>
      <p:sp>
        <p:nvSpPr>
          <p:cNvPr id="2" name="TextBox 1">
            <a:extLst>
              <a:ext uri="{FF2B5EF4-FFF2-40B4-BE49-F238E27FC236}">
                <a16:creationId xmlns:a16="http://schemas.microsoft.com/office/drawing/2014/main" xmlns="" id="{E07F7F07-7E6F-489D-B794-FBD57C764FCF}"/>
              </a:ext>
            </a:extLst>
          </p:cNvPr>
          <p:cNvSpPr txBox="1"/>
          <p:nvPr/>
        </p:nvSpPr>
        <p:spPr>
          <a:xfrm>
            <a:off x="431321" y="3105509"/>
            <a:ext cx="10351698" cy="1169551"/>
          </a:xfrm>
          <a:prstGeom prst="rect">
            <a:avLst/>
          </a:prstGeom>
          <a:solidFill>
            <a:schemeClr val="accent1"/>
          </a:solidFill>
          <a:ln w="25400">
            <a:solidFill>
              <a:schemeClr val="tx1"/>
            </a:solidFill>
          </a:ln>
        </p:spPr>
        <p:txBody>
          <a:bodyPr wrap="square" rtlCol="0">
            <a:spAutoFit/>
          </a:bodyPr>
          <a:lstStyle/>
          <a:p>
            <a:pPr algn="ctr"/>
            <a:r>
              <a:rPr lang="en-US" sz="3500" b="1" u="sng" dirty="0">
                <a:latin typeface="Garamond" pitchFamily="18" charset="0"/>
              </a:rPr>
              <a:t>Discovering Your Wrong Beliefs</a:t>
            </a:r>
            <a:endParaRPr lang="en-US" sz="3500" dirty="0">
              <a:latin typeface="Garamond" pitchFamily="18" charset="0"/>
            </a:endParaRPr>
          </a:p>
          <a:p>
            <a:pPr algn="ctr"/>
            <a:r>
              <a:rPr lang="en-US" sz="3500" dirty="0">
                <a:latin typeface="Garamond" pitchFamily="18" charset="0"/>
              </a:rPr>
              <a:t>Get with God and start talking about it (Jer. 17:9-10)</a:t>
            </a:r>
          </a:p>
        </p:txBody>
      </p:sp>
    </p:spTree>
    <p:extLst>
      <p:ext uri="{BB962C8B-B14F-4D97-AF65-F5344CB8AC3E}">
        <p14:creationId xmlns:p14="http://schemas.microsoft.com/office/powerpoint/2010/main" val="7228783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left)">
                                      <p:cBhvr>
                                        <p:cTn id="1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sz="7500" b="1" dirty="0">
                <a:latin typeface="Garamond" panose="02020404030301010803" pitchFamily="18" charset="0"/>
              </a:rPr>
              <a:t>Jeremiah 17</a:t>
            </a:r>
          </a:p>
        </p:txBody>
      </p:sp>
      <p:sp>
        <p:nvSpPr>
          <p:cNvPr id="3" name="Content Placeholder 2"/>
          <p:cNvSpPr>
            <a:spLocks noGrp="1"/>
          </p:cNvSpPr>
          <p:nvPr>
            <p:ph idx="1"/>
          </p:nvPr>
        </p:nvSpPr>
        <p:spPr>
          <a:xfrm>
            <a:off x="633663" y="1600201"/>
            <a:ext cx="10972800" cy="4525963"/>
          </a:xfrm>
        </p:spPr>
        <p:txBody>
          <a:bodyPr/>
          <a:lstStyle/>
          <a:p>
            <a:pPr marL="0" indent="0">
              <a:buNone/>
            </a:pPr>
            <a:r>
              <a:rPr lang="en-US" sz="3500" baseline="30000" dirty="0">
                <a:latin typeface="Garamond" panose="02020404030301010803" pitchFamily="18" charset="0"/>
              </a:rPr>
              <a:t>9</a:t>
            </a:r>
            <a:r>
              <a:rPr lang="en-US" sz="3500" dirty="0">
                <a:latin typeface="Garamond" panose="02020404030301010803" pitchFamily="18" charset="0"/>
              </a:rPr>
              <a:t>“The heart is more deceitful than all else And is desperately sick; Who can understand it? </a:t>
            </a:r>
          </a:p>
          <a:p>
            <a:pPr marL="0" indent="0">
              <a:buNone/>
            </a:pPr>
            <a:r>
              <a:rPr lang="en-US" sz="3500" baseline="30000" dirty="0">
                <a:latin typeface="Garamond" panose="02020404030301010803" pitchFamily="18" charset="0"/>
              </a:rPr>
              <a:t>10</a:t>
            </a:r>
            <a:r>
              <a:rPr lang="en-US" sz="3500" dirty="0">
                <a:latin typeface="Garamond" panose="02020404030301010803" pitchFamily="18" charset="0"/>
              </a:rPr>
              <a:t>“I, the Lord, search the heart, I test the mind, Even to give to each man according to his ways, According to the results of his deeds.</a:t>
            </a:r>
            <a:endParaRPr lang="en-US" sz="3500" dirty="0">
              <a:latin typeface="Garamond" panose="02020404030301010803" pitchFamily="18" charset="0"/>
              <a:hlinkClick r:id="rId3"/>
            </a:endParaRPr>
          </a:p>
        </p:txBody>
      </p:sp>
    </p:spTree>
    <p:extLst>
      <p:ext uri="{BB962C8B-B14F-4D97-AF65-F5344CB8AC3E}">
        <p14:creationId xmlns:p14="http://schemas.microsoft.com/office/powerpoint/2010/main" val="245710519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sz="7500" b="1" dirty="0">
                <a:latin typeface="Garamond" panose="02020404030301010803" pitchFamily="18" charset="0"/>
              </a:rPr>
              <a:t>Proverbs 23</a:t>
            </a:r>
          </a:p>
        </p:txBody>
      </p:sp>
      <p:sp>
        <p:nvSpPr>
          <p:cNvPr id="3" name="Content Placeholder 2"/>
          <p:cNvSpPr>
            <a:spLocks noGrp="1"/>
          </p:cNvSpPr>
          <p:nvPr>
            <p:ph idx="1"/>
          </p:nvPr>
        </p:nvSpPr>
        <p:spPr>
          <a:xfrm>
            <a:off x="633663" y="1600201"/>
            <a:ext cx="10972800" cy="4525963"/>
          </a:xfrm>
        </p:spPr>
        <p:txBody>
          <a:bodyPr/>
          <a:lstStyle/>
          <a:p>
            <a:pPr marL="0" indent="0">
              <a:buNone/>
            </a:pPr>
            <a:r>
              <a:rPr lang="en-US" sz="3500" baseline="30000" dirty="0">
                <a:latin typeface="Garamond" panose="02020404030301010803" pitchFamily="18" charset="0"/>
              </a:rPr>
              <a:t>7</a:t>
            </a:r>
            <a:r>
              <a:rPr lang="en-US" sz="3500" dirty="0">
                <a:latin typeface="Garamond" panose="02020404030301010803" pitchFamily="18" charset="0"/>
              </a:rPr>
              <a:t>For as he thinks within himself, so he is.</a:t>
            </a:r>
            <a:endParaRPr lang="en-US" sz="3500" dirty="0">
              <a:latin typeface="Garamond" panose="02020404030301010803" pitchFamily="18" charset="0"/>
              <a:hlinkClick r:id="rId3"/>
            </a:endParaRPr>
          </a:p>
        </p:txBody>
      </p:sp>
      <p:sp>
        <p:nvSpPr>
          <p:cNvPr id="2" name="TextBox 1">
            <a:extLst>
              <a:ext uri="{FF2B5EF4-FFF2-40B4-BE49-F238E27FC236}">
                <a16:creationId xmlns:a16="http://schemas.microsoft.com/office/drawing/2014/main" xmlns="" id="{E07F7F07-7E6F-489D-B794-FBD57C764FCF}"/>
              </a:ext>
            </a:extLst>
          </p:cNvPr>
          <p:cNvSpPr txBox="1"/>
          <p:nvPr/>
        </p:nvSpPr>
        <p:spPr>
          <a:xfrm>
            <a:off x="431321" y="3105509"/>
            <a:ext cx="10351698" cy="1708160"/>
          </a:xfrm>
          <a:prstGeom prst="rect">
            <a:avLst/>
          </a:prstGeom>
          <a:solidFill>
            <a:schemeClr val="accent1"/>
          </a:solidFill>
          <a:ln w="25400">
            <a:solidFill>
              <a:schemeClr val="tx1"/>
            </a:solidFill>
          </a:ln>
        </p:spPr>
        <p:txBody>
          <a:bodyPr wrap="square" rtlCol="0">
            <a:spAutoFit/>
          </a:bodyPr>
          <a:lstStyle/>
          <a:p>
            <a:pPr algn="ctr"/>
            <a:r>
              <a:rPr lang="en-US" sz="3500" b="1" u="sng" dirty="0">
                <a:latin typeface="Garamond" pitchFamily="18" charset="0"/>
              </a:rPr>
              <a:t>Discovering Your Wrong Beliefs</a:t>
            </a:r>
            <a:endParaRPr lang="en-US" sz="3500" dirty="0">
              <a:latin typeface="Garamond" pitchFamily="18" charset="0"/>
            </a:endParaRPr>
          </a:p>
          <a:p>
            <a:pPr algn="ctr"/>
            <a:r>
              <a:rPr lang="en-US" sz="3500" dirty="0">
                <a:latin typeface="Garamond" pitchFamily="18" charset="0"/>
              </a:rPr>
              <a:t>Get with God and start talking about it (Jer. 17:9-10)</a:t>
            </a:r>
          </a:p>
          <a:p>
            <a:pPr algn="ctr"/>
            <a:r>
              <a:rPr lang="en-US" sz="3500" dirty="0">
                <a:latin typeface="Garamond" pitchFamily="18" charset="0"/>
              </a:rPr>
              <a:t>Involve other people (Prov. 11:14)</a:t>
            </a:r>
          </a:p>
        </p:txBody>
      </p:sp>
    </p:spTree>
    <p:extLst>
      <p:ext uri="{BB962C8B-B14F-4D97-AF65-F5344CB8AC3E}">
        <p14:creationId xmlns:p14="http://schemas.microsoft.com/office/powerpoint/2010/main" val="2471894559"/>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sz="7500" b="1" dirty="0">
                <a:latin typeface="Garamond" panose="02020404030301010803" pitchFamily="18" charset="0"/>
              </a:rPr>
              <a:t>Proverbs 11</a:t>
            </a:r>
          </a:p>
        </p:txBody>
      </p:sp>
      <p:sp>
        <p:nvSpPr>
          <p:cNvPr id="3" name="Content Placeholder 2"/>
          <p:cNvSpPr>
            <a:spLocks noGrp="1"/>
          </p:cNvSpPr>
          <p:nvPr>
            <p:ph idx="1"/>
          </p:nvPr>
        </p:nvSpPr>
        <p:spPr>
          <a:xfrm>
            <a:off x="633663" y="1600201"/>
            <a:ext cx="10972800" cy="4525963"/>
          </a:xfrm>
        </p:spPr>
        <p:txBody>
          <a:bodyPr/>
          <a:lstStyle/>
          <a:p>
            <a:pPr marL="0" indent="0">
              <a:buNone/>
            </a:pPr>
            <a:r>
              <a:rPr lang="en-US" sz="3500" baseline="30000" dirty="0">
                <a:latin typeface="Garamond" panose="02020404030301010803" pitchFamily="18" charset="0"/>
              </a:rPr>
              <a:t>14</a:t>
            </a:r>
            <a:r>
              <a:rPr lang="en-US" sz="3500" dirty="0">
                <a:latin typeface="Garamond" panose="02020404030301010803" pitchFamily="18" charset="0"/>
              </a:rPr>
              <a:t>Where there is no guidance the people fall, but in an abundance of counselors there is victory.</a:t>
            </a:r>
            <a:endParaRPr lang="en-US" sz="3500" dirty="0">
              <a:latin typeface="Garamond" panose="02020404030301010803" pitchFamily="18" charset="0"/>
              <a:hlinkClick r:id="rId3"/>
            </a:endParaRPr>
          </a:p>
        </p:txBody>
      </p:sp>
    </p:spTree>
    <p:extLst>
      <p:ext uri="{BB962C8B-B14F-4D97-AF65-F5344CB8AC3E}">
        <p14:creationId xmlns:p14="http://schemas.microsoft.com/office/powerpoint/2010/main" val="1350656625"/>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sz="7500" b="1" dirty="0">
                <a:latin typeface="Garamond" panose="02020404030301010803" pitchFamily="18" charset="0"/>
              </a:rPr>
              <a:t>Proverbs 23</a:t>
            </a:r>
          </a:p>
        </p:txBody>
      </p:sp>
      <p:sp>
        <p:nvSpPr>
          <p:cNvPr id="3" name="Content Placeholder 2"/>
          <p:cNvSpPr>
            <a:spLocks noGrp="1"/>
          </p:cNvSpPr>
          <p:nvPr>
            <p:ph idx="1"/>
          </p:nvPr>
        </p:nvSpPr>
        <p:spPr>
          <a:xfrm>
            <a:off x="633663" y="1600201"/>
            <a:ext cx="10972800" cy="4525963"/>
          </a:xfrm>
        </p:spPr>
        <p:txBody>
          <a:bodyPr/>
          <a:lstStyle/>
          <a:p>
            <a:pPr marL="0" indent="0">
              <a:buNone/>
            </a:pPr>
            <a:r>
              <a:rPr lang="en-US" sz="3500" baseline="30000" dirty="0">
                <a:latin typeface="Garamond" panose="02020404030301010803" pitchFamily="18" charset="0"/>
              </a:rPr>
              <a:t>7</a:t>
            </a:r>
            <a:r>
              <a:rPr lang="en-US" sz="3500" dirty="0">
                <a:latin typeface="Garamond" panose="02020404030301010803" pitchFamily="18" charset="0"/>
              </a:rPr>
              <a:t>For as he thinks within himself, so he is.</a:t>
            </a:r>
            <a:endParaRPr lang="en-US" sz="3500" dirty="0">
              <a:latin typeface="Garamond" panose="02020404030301010803" pitchFamily="18" charset="0"/>
              <a:hlinkClick r:id="rId3"/>
            </a:endParaRPr>
          </a:p>
        </p:txBody>
      </p:sp>
      <p:sp>
        <p:nvSpPr>
          <p:cNvPr id="2" name="TextBox 1">
            <a:extLst>
              <a:ext uri="{FF2B5EF4-FFF2-40B4-BE49-F238E27FC236}">
                <a16:creationId xmlns:a16="http://schemas.microsoft.com/office/drawing/2014/main" xmlns="" id="{E07F7F07-7E6F-489D-B794-FBD57C764FCF}"/>
              </a:ext>
            </a:extLst>
          </p:cNvPr>
          <p:cNvSpPr txBox="1"/>
          <p:nvPr/>
        </p:nvSpPr>
        <p:spPr>
          <a:xfrm>
            <a:off x="431321" y="3105509"/>
            <a:ext cx="10351698" cy="2246769"/>
          </a:xfrm>
          <a:prstGeom prst="rect">
            <a:avLst/>
          </a:prstGeom>
          <a:solidFill>
            <a:schemeClr val="accent1"/>
          </a:solidFill>
          <a:ln w="25400">
            <a:solidFill>
              <a:schemeClr val="tx1"/>
            </a:solidFill>
          </a:ln>
        </p:spPr>
        <p:txBody>
          <a:bodyPr wrap="square" rtlCol="0">
            <a:spAutoFit/>
          </a:bodyPr>
          <a:lstStyle/>
          <a:p>
            <a:pPr algn="ctr"/>
            <a:r>
              <a:rPr lang="en-US" sz="3500" b="1" u="sng" dirty="0">
                <a:latin typeface="Garamond" pitchFamily="18" charset="0"/>
              </a:rPr>
              <a:t>Discovering Your Wrong Beliefs</a:t>
            </a:r>
            <a:endParaRPr lang="en-US" sz="3500" dirty="0">
              <a:latin typeface="Garamond" pitchFamily="18" charset="0"/>
            </a:endParaRPr>
          </a:p>
          <a:p>
            <a:pPr algn="ctr"/>
            <a:r>
              <a:rPr lang="en-US" sz="3500" dirty="0">
                <a:latin typeface="Garamond" pitchFamily="18" charset="0"/>
              </a:rPr>
              <a:t>Get with God and start talking about it (Jer. 17:9-10)</a:t>
            </a:r>
          </a:p>
          <a:p>
            <a:pPr algn="ctr"/>
            <a:r>
              <a:rPr lang="en-US" sz="3500" dirty="0">
                <a:latin typeface="Garamond" pitchFamily="18" charset="0"/>
              </a:rPr>
              <a:t>Involve other people (Prov. 11:14)</a:t>
            </a:r>
          </a:p>
          <a:p>
            <a:pPr algn="ctr"/>
            <a:r>
              <a:rPr lang="en-US" sz="3500" dirty="0">
                <a:latin typeface="Garamond" pitchFamily="18" charset="0"/>
              </a:rPr>
              <a:t>Journal</a:t>
            </a:r>
          </a:p>
        </p:txBody>
      </p:sp>
    </p:spTree>
    <p:extLst>
      <p:ext uri="{BB962C8B-B14F-4D97-AF65-F5344CB8AC3E}">
        <p14:creationId xmlns:p14="http://schemas.microsoft.com/office/powerpoint/2010/main" val="1371464300"/>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3" descr="C:\Users\Ross\Desktop\teal-fabric-textu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1733550" y="219076"/>
            <a:ext cx="2324100" cy="2847975"/>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Palatino Linotype"/>
            </a:endParaRPr>
          </a:p>
        </p:txBody>
      </p:sp>
      <p:sp>
        <p:nvSpPr>
          <p:cNvPr id="15" name="Rectangle 14"/>
          <p:cNvSpPr/>
          <p:nvPr/>
        </p:nvSpPr>
        <p:spPr>
          <a:xfrm>
            <a:off x="4933950" y="219076"/>
            <a:ext cx="2324100" cy="2847975"/>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Palatino Linotype"/>
            </a:endParaRPr>
          </a:p>
        </p:txBody>
      </p:sp>
      <p:sp>
        <p:nvSpPr>
          <p:cNvPr id="16" name="Rectangle 15"/>
          <p:cNvSpPr/>
          <p:nvPr/>
        </p:nvSpPr>
        <p:spPr>
          <a:xfrm>
            <a:off x="8105775" y="219076"/>
            <a:ext cx="2324100" cy="2847975"/>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Palatino Linotype"/>
            </a:endParaRPr>
          </a:p>
        </p:txBody>
      </p:sp>
      <p:sp>
        <p:nvSpPr>
          <p:cNvPr id="18" name="Rectangle 17"/>
          <p:cNvSpPr/>
          <p:nvPr/>
        </p:nvSpPr>
        <p:spPr>
          <a:xfrm>
            <a:off x="1733550" y="3829051"/>
            <a:ext cx="2324100" cy="2828925"/>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Palatino Linotype"/>
            </a:endParaRPr>
          </a:p>
        </p:txBody>
      </p:sp>
      <p:sp>
        <p:nvSpPr>
          <p:cNvPr id="19" name="Rectangle 18"/>
          <p:cNvSpPr/>
          <p:nvPr/>
        </p:nvSpPr>
        <p:spPr>
          <a:xfrm>
            <a:off x="4953000" y="3829051"/>
            <a:ext cx="2324100" cy="2828925"/>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Palatino Linotype"/>
            </a:endParaRPr>
          </a:p>
        </p:txBody>
      </p:sp>
      <p:sp>
        <p:nvSpPr>
          <p:cNvPr id="45064" name="TextBox 19"/>
          <p:cNvSpPr txBox="1">
            <a:spLocks noChangeArrowheads="1"/>
          </p:cNvSpPr>
          <p:nvPr/>
        </p:nvSpPr>
        <p:spPr bwMode="auto">
          <a:xfrm>
            <a:off x="1752601" y="247650"/>
            <a:ext cx="1895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b="1">
                <a:solidFill>
                  <a:srgbClr val="FFFF00"/>
                </a:solidFill>
                <a:latin typeface="Cambria" pitchFamily="18" charset="0"/>
              </a:rPr>
              <a:t>STAGE 1</a:t>
            </a:r>
          </a:p>
        </p:txBody>
      </p:sp>
      <p:sp>
        <p:nvSpPr>
          <p:cNvPr id="45065" name="TextBox 20"/>
          <p:cNvSpPr txBox="1">
            <a:spLocks noChangeArrowheads="1"/>
          </p:cNvSpPr>
          <p:nvPr/>
        </p:nvSpPr>
        <p:spPr bwMode="auto">
          <a:xfrm>
            <a:off x="1752601" y="3848100"/>
            <a:ext cx="1895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b="1" dirty="0">
                <a:solidFill>
                  <a:srgbClr val="FFFF00"/>
                </a:solidFill>
                <a:latin typeface="Cambria" pitchFamily="18" charset="0"/>
              </a:rPr>
              <a:t>STAGE 2</a:t>
            </a:r>
          </a:p>
        </p:txBody>
      </p:sp>
      <p:sp>
        <p:nvSpPr>
          <p:cNvPr id="45066" name="TextBox 21"/>
          <p:cNvSpPr txBox="1">
            <a:spLocks noChangeArrowheads="1"/>
          </p:cNvSpPr>
          <p:nvPr/>
        </p:nvSpPr>
        <p:spPr bwMode="auto">
          <a:xfrm>
            <a:off x="4953001" y="3829050"/>
            <a:ext cx="1895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b="1">
                <a:solidFill>
                  <a:srgbClr val="FFFF00"/>
                </a:solidFill>
                <a:latin typeface="Cambria" pitchFamily="18" charset="0"/>
              </a:rPr>
              <a:t>STAGE 3</a:t>
            </a:r>
          </a:p>
        </p:txBody>
      </p:sp>
      <p:sp>
        <p:nvSpPr>
          <p:cNvPr id="45067" name="TextBox 22"/>
          <p:cNvSpPr txBox="1">
            <a:spLocks noChangeArrowheads="1"/>
          </p:cNvSpPr>
          <p:nvPr/>
        </p:nvSpPr>
        <p:spPr bwMode="auto">
          <a:xfrm>
            <a:off x="4933951" y="219075"/>
            <a:ext cx="1895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b="1">
                <a:solidFill>
                  <a:srgbClr val="FFFF00"/>
                </a:solidFill>
                <a:latin typeface="Cambria" pitchFamily="18" charset="0"/>
              </a:rPr>
              <a:t>STAGE 4</a:t>
            </a:r>
          </a:p>
        </p:txBody>
      </p:sp>
      <p:sp>
        <p:nvSpPr>
          <p:cNvPr id="45068" name="TextBox 23"/>
          <p:cNvSpPr txBox="1">
            <a:spLocks noChangeArrowheads="1"/>
          </p:cNvSpPr>
          <p:nvPr/>
        </p:nvSpPr>
        <p:spPr bwMode="auto">
          <a:xfrm>
            <a:off x="8105776" y="219075"/>
            <a:ext cx="1895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b="1">
                <a:solidFill>
                  <a:srgbClr val="FFFF00"/>
                </a:solidFill>
                <a:latin typeface="Cambria" pitchFamily="18" charset="0"/>
              </a:rPr>
              <a:t>STAGE 5</a:t>
            </a:r>
          </a:p>
        </p:txBody>
      </p:sp>
      <p:sp>
        <p:nvSpPr>
          <p:cNvPr id="45069" name="TextBox 24"/>
          <p:cNvSpPr txBox="1">
            <a:spLocks noChangeArrowheads="1"/>
          </p:cNvSpPr>
          <p:nvPr/>
        </p:nvSpPr>
        <p:spPr bwMode="auto">
          <a:xfrm>
            <a:off x="1762126" y="850900"/>
            <a:ext cx="22955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sz="2400" b="1" dirty="0">
                <a:solidFill>
                  <a:prstClr val="white"/>
                </a:solidFill>
                <a:latin typeface="Cambria" pitchFamily="18" charset="0"/>
                <a:cs typeface="Times New Roman" pitchFamily="18" charset="0"/>
              </a:rPr>
              <a:t>Identify wrong actions, habits, attitudes or feelings </a:t>
            </a:r>
          </a:p>
        </p:txBody>
      </p:sp>
      <p:sp>
        <p:nvSpPr>
          <p:cNvPr id="45070" name="TextBox 25"/>
          <p:cNvSpPr txBox="1">
            <a:spLocks noChangeArrowheads="1"/>
          </p:cNvSpPr>
          <p:nvPr/>
        </p:nvSpPr>
        <p:spPr bwMode="auto">
          <a:xfrm>
            <a:off x="1762126" y="4468814"/>
            <a:ext cx="22002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sz="2400" b="1" dirty="0">
                <a:solidFill>
                  <a:prstClr val="white"/>
                </a:solidFill>
                <a:latin typeface="Cambria" pitchFamily="18" charset="0"/>
                <a:cs typeface="Times New Roman" pitchFamily="18" charset="0"/>
              </a:rPr>
              <a:t>Identify wrong or sinful beliefs</a:t>
            </a:r>
          </a:p>
        </p:txBody>
      </p:sp>
      <p:sp>
        <p:nvSpPr>
          <p:cNvPr id="45071" name="TextBox 26"/>
          <p:cNvSpPr txBox="1">
            <a:spLocks noChangeArrowheads="1"/>
          </p:cNvSpPr>
          <p:nvPr/>
        </p:nvSpPr>
        <p:spPr bwMode="auto">
          <a:xfrm>
            <a:off x="5010150" y="4468814"/>
            <a:ext cx="22288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sz="2400" b="1" dirty="0">
                <a:solidFill>
                  <a:prstClr val="white"/>
                </a:solidFill>
                <a:latin typeface="Cambria" pitchFamily="18" charset="0"/>
                <a:cs typeface="Times New Roman" pitchFamily="18" charset="0"/>
              </a:rPr>
              <a:t>Establish correct and godly beliefs</a:t>
            </a:r>
          </a:p>
        </p:txBody>
      </p:sp>
      <p:sp>
        <p:nvSpPr>
          <p:cNvPr id="45072" name="TextBox 27"/>
          <p:cNvSpPr txBox="1">
            <a:spLocks noChangeArrowheads="1"/>
          </p:cNvSpPr>
          <p:nvPr/>
        </p:nvSpPr>
        <p:spPr bwMode="auto">
          <a:xfrm>
            <a:off x="4991100" y="831851"/>
            <a:ext cx="234315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sz="2400" b="1">
                <a:solidFill>
                  <a:prstClr val="white"/>
                </a:solidFill>
                <a:latin typeface="Cambria" pitchFamily="18" charset="0"/>
                <a:cs typeface="Times New Roman" pitchFamily="18" charset="0"/>
              </a:rPr>
              <a:t>Establish correct and godly actions (practicing truth)</a:t>
            </a:r>
          </a:p>
        </p:txBody>
      </p:sp>
      <p:sp>
        <p:nvSpPr>
          <p:cNvPr id="45073" name="TextBox 28"/>
          <p:cNvSpPr txBox="1">
            <a:spLocks noChangeArrowheads="1"/>
          </p:cNvSpPr>
          <p:nvPr/>
        </p:nvSpPr>
        <p:spPr bwMode="auto">
          <a:xfrm>
            <a:off x="8153400" y="850901"/>
            <a:ext cx="23145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sz="2400" b="1" dirty="0">
                <a:solidFill>
                  <a:prstClr val="white"/>
                </a:solidFill>
                <a:latin typeface="Cambria" pitchFamily="18" charset="0"/>
                <a:cs typeface="Times New Roman" pitchFamily="18" charset="0"/>
              </a:rPr>
              <a:t>See gradual change in habits, actions, feelings and attitudes</a:t>
            </a:r>
          </a:p>
        </p:txBody>
      </p:sp>
      <p:sp>
        <p:nvSpPr>
          <p:cNvPr id="30" name="Right Arrow 29"/>
          <p:cNvSpPr/>
          <p:nvPr/>
        </p:nvSpPr>
        <p:spPr>
          <a:xfrm>
            <a:off x="4162425" y="4851401"/>
            <a:ext cx="685800" cy="923925"/>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Palatino Linotype"/>
            </a:endParaRPr>
          </a:p>
        </p:txBody>
      </p:sp>
      <p:sp>
        <p:nvSpPr>
          <p:cNvPr id="31" name="Right Arrow 30"/>
          <p:cNvSpPr/>
          <p:nvPr/>
        </p:nvSpPr>
        <p:spPr>
          <a:xfrm>
            <a:off x="7343775" y="1193801"/>
            <a:ext cx="685800" cy="923925"/>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Palatino Linotype"/>
            </a:endParaRPr>
          </a:p>
        </p:txBody>
      </p:sp>
      <p:sp>
        <p:nvSpPr>
          <p:cNvPr id="32" name="Right Arrow 31"/>
          <p:cNvSpPr/>
          <p:nvPr/>
        </p:nvSpPr>
        <p:spPr>
          <a:xfrm rot="5400000">
            <a:off x="2557464" y="2981326"/>
            <a:ext cx="561975" cy="923925"/>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Palatino Linotype"/>
            </a:endParaRPr>
          </a:p>
        </p:txBody>
      </p:sp>
      <p:sp>
        <p:nvSpPr>
          <p:cNvPr id="33" name="Right Arrow 32"/>
          <p:cNvSpPr/>
          <p:nvPr/>
        </p:nvSpPr>
        <p:spPr>
          <a:xfrm rot="16200000">
            <a:off x="5862639" y="2981326"/>
            <a:ext cx="561975" cy="923925"/>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Palatino Linotype"/>
            </a:endParaRPr>
          </a:p>
        </p:txBody>
      </p:sp>
      <p:sp>
        <p:nvSpPr>
          <p:cNvPr id="22" name="TextBox 7"/>
          <p:cNvSpPr txBox="1">
            <a:spLocks noChangeArrowheads="1"/>
          </p:cNvSpPr>
          <p:nvPr/>
        </p:nvSpPr>
        <p:spPr bwMode="auto">
          <a:xfrm>
            <a:off x="7772400" y="4267200"/>
            <a:ext cx="2667000" cy="1938992"/>
          </a:xfrm>
          <a:prstGeom prst="rect">
            <a:avLst/>
          </a:prstGeom>
          <a:solidFill>
            <a:schemeClr val="bg1">
              <a:lumMod val="95000"/>
              <a:lumOff val="5000"/>
            </a:schemeClr>
          </a:solidFill>
          <a:ln>
            <a:solidFill>
              <a:srgbClr val="FFFF00"/>
            </a:solidFill>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en-US" altLang="en-US" sz="4000" b="1" dirty="0">
                <a:solidFill>
                  <a:srgbClr val="FFFF00"/>
                </a:solidFill>
              </a:rPr>
              <a:t>Biblical counseling model</a:t>
            </a:r>
          </a:p>
        </p:txBody>
      </p:sp>
      <p:sp>
        <p:nvSpPr>
          <p:cNvPr id="23" name="Oval 22">
            <a:extLst>
              <a:ext uri="{FF2B5EF4-FFF2-40B4-BE49-F238E27FC236}">
                <a16:creationId xmlns:a16="http://schemas.microsoft.com/office/drawing/2014/main" xmlns="" id="{F420928C-077B-4847-A793-584FBCBD5BBF}"/>
              </a:ext>
            </a:extLst>
          </p:cNvPr>
          <p:cNvSpPr/>
          <p:nvPr/>
        </p:nvSpPr>
        <p:spPr>
          <a:xfrm>
            <a:off x="4273671" y="3583078"/>
            <a:ext cx="3280374" cy="2971800"/>
          </a:xfrm>
          <a:prstGeom prst="ellipse">
            <a:avLst/>
          </a:prstGeom>
          <a:noFill/>
          <a:ln w="1905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2" name="TextBox 1">
            <a:extLst>
              <a:ext uri="{FF2B5EF4-FFF2-40B4-BE49-F238E27FC236}">
                <a16:creationId xmlns:a16="http://schemas.microsoft.com/office/drawing/2014/main" xmlns="" id="{2A7AEDE9-E206-41D6-84EE-5C742C5375D5}"/>
              </a:ext>
            </a:extLst>
          </p:cNvPr>
          <p:cNvSpPr txBox="1"/>
          <p:nvPr/>
        </p:nvSpPr>
        <p:spPr>
          <a:xfrm>
            <a:off x="5754449" y="138976"/>
            <a:ext cx="6038491" cy="3416320"/>
          </a:xfrm>
          <a:prstGeom prst="rect">
            <a:avLst/>
          </a:prstGeom>
          <a:solidFill>
            <a:schemeClr val="accent1"/>
          </a:solidFill>
          <a:ln w="25400">
            <a:solidFill>
              <a:schemeClr val="tx1"/>
            </a:solidFill>
          </a:ln>
        </p:spPr>
        <p:txBody>
          <a:bodyPr wrap="square" rtlCol="0">
            <a:spAutoFit/>
          </a:bodyPr>
          <a:lstStyle/>
          <a:p>
            <a:pPr algn="ctr"/>
            <a:r>
              <a:rPr lang="en-US" sz="5400" dirty="0">
                <a:latin typeface="Garamond" pitchFamily="18" charset="0"/>
              </a:rPr>
              <a:t>Once you figure out your core desires, you can start learning how God meets them</a:t>
            </a:r>
          </a:p>
        </p:txBody>
      </p:sp>
    </p:spTree>
    <p:extLst>
      <p:ext uri="{BB962C8B-B14F-4D97-AF65-F5344CB8AC3E}">
        <p14:creationId xmlns:p14="http://schemas.microsoft.com/office/powerpoint/2010/main" val="7195033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sz="7500" b="1" dirty="0">
                <a:latin typeface="Garamond" panose="02020404030301010803" pitchFamily="18" charset="0"/>
              </a:rPr>
              <a:t>Right Beliefs</a:t>
            </a:r>
          </a:p>
        </p:txBody>
      </p:sp>
      <p:sp>
        <p:nvSpPr>
          <p:cNvPr id="3" name="Content Placeholder 2"/>
          <p:cNvSpPr>
            <a:spLocks noGrp="1"/>
          </p:cNvSpPr>
          <p:nvPr>
            <p:ph idx="1"/>
          </p:nvPr>
        </p:nvSpPr>
        <p:spPr>
          <a:xfrm>
            <a:off x="633663" y="1600201"/>
            <a:ext cx="10972800" cy="4525963"/>
          </a:xfrm>
        </p:spPr>
        <p:txBody>
          <a:bodyPr/>
          <a:lstStyle/>
          <a:p>
            <a:r>
              <a:rPr lang="en-US" sz="3500" dirty="0">
                <a:latin typeface="Garamond" panose="02020404030301010803" pitchFamily="18" charset="0"/>
              </a:rPr>
              <a:t>False belief: I am alone with unmet needs</a:t>
            </a:r>
          </a:p>
          <a:p>
            <a:pPr lvl="1"/>
            <a:r>
              <a:rPr lang="en-US" sz="3500" dirty="0">
                <a:latin typeface="Garamond" panose="02020404030301010803" pitchFamily="18" charset="0"/>
              </a:rPr>
              <a:t>Reality: God has met every need I have because I am His loved child (Ephesians 1:3-5)</a:t>
            </a:r>
          </a:p>
          <a:p>
            <a:pPr marL="0" indent="0">
              <a:buNone/>
            </a:pPr>
            <a:endParaRPr lang="en-US" sz="3500" dirty="0">
              <a:latin typeface="Garamond" panose="02020404030301010803" pitchFamily="18" charset="0"/>
            </a:endParaRPr>
          </a:p>
          <a:p>
            <a:pPr lvl="1"/>
            <a:endParaRPr lang="en-US" sz="3100" dirty="0">
              <a:latin typeface="Garamond" panose="02020404030301010803" pitchFamily="18" charset="0"/>
            </a:endParaRPr>
          </a:p>
        </p:txBody>
      </p:sp>
    </p:spTree>
    <p:extLst>
      <p:ext uri="{BB962C8B-B14F-4D97-AF65-F5344CB8AC3E}">
        <p14:creationId xmlns:p14="http://schemas.microsoft.com/office/powerpoint/2010/main" val="41360261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sz="7500" b="1" dirty="0">
                <a:latin typeface="Garamond" panose="02020404030301010803" pitchFamily="18" charset="0"/>
              </a:rPr>
              <a:t>Right Beliefs</a:t>
            </a:r>
          </a:p>
        </p:txBody>
      </p:sp>
      <p:sp>
        <p:nvSpPr>
          <p:cNvPr id="3" name="Content Placeholder 2"/>
          <p:cNvSpPr>
            <a:spLocks noGrp="1"/>
          </p:cNvSpPr>
          <p:nvPr>
            <p:ph idx="1"/>
          </p:nvPr>
        </p:nvSpPr>
        <p:spPr>
          <a:xfrm>
            <a:off x="633663" y="1600201"/>
            <a:ext cx="10972800" cy="4525963"/>
          </a:xfrm>
        </p:spPr>
        <p:txBody>
          <a:bodyPr/>
          <a:lstStyle/>
          <a:p>
            <a:r>
              <a:rPr lang="en-US" sz="3500" dirty="0">
                <a:latin typeface="Garamond" panose="02020404030301010803" pitchFamily="18" charset="0"/>
              </a:rPr>
              <a:t>False belief: I need others approval to be happy</a:t>
            </a:r>
          </a:p>
          <a:p>
            <a:pPr lvl="1"/>
            <a:r>
              <a:rPr lang="en-US" sz="3500" dirty="0">
                <a:latin typeface="Garamond" panose="02020404030301010803" pitchFamily="18" charset="0"/>
              </a:rPr>
              <a:t>Reality: It’s not good to be liked by everyone (Luke 6:26)</a:t>
            </a:r>
          </a:p>
          <a:p>
            <a:pPr lvl="1"/>
            <a:r>
              <a:rPr lang="en-US" sz="3500" dirty="0">
                <a:latin typeface="Garamond" panose="02020404030301010803" pitchFamily="18" charset="0"/>
              </a:rPr>
              <a:t>Reality: God is the only objective source and has already given me His verdict of approval (Eph. 1:7)</a:t>
            </a:r>
          </a:p>
          <a:p>
            <a:pPr marL="0" indent="0">
              <a:buNone/>
            </a:pPr>
            <a:endParaRPr lang="en-US" sz="3500" dirty="0">
              <a:latin typeface="Garamond" panose="02020404030301010803" pitchFamily="18" charset="0"/>
            </a:endParaRPr>
          </a:p>
          <a:p>
            <a:pPr lvl="1"/>
            <a:endParaRPr lang="en-US" sz="3100" dirty="0">
              <a:latin typeface="Garamond" panose="02020404030301010803" pitchFamily="18" charset="0"/>
            </a:endParaRPr>
          </a:p>
        </p:txBody>
      </p:sp>
    </p:spTree>
    <p:extLst>
      <p:ext uri="{BB962C8B-B14F-4D97-AF65-F5344CB8AC3E}">
        <p14:creationId xmlns:p14="http://schemas.microsoft.com/office/powerpoint/2010/main" val="15856494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sz="7500" b="1" dirty="0">
                <a:latin typeface="Garamond" panose="02020404030301010803" pitchFamily="18" charset="0"/>
              </a:rPr>
              <a:t>Right Beliefs</a:t>
            </a:r>
          </a:p>
        </p:txBody>
      </p:sp>
      <p:sp>
        <p:nvSpPr>
          <p:cNvPr id="3" name="Content Placeholder 2"/>
          <p:cNvSpPr>
            <a:spLocks noGrp="1"/>
          </p:cNvSpPr>
          <p:nvPr>
            <p:ph idx="1"/>
          </p:nvPr>
        </p:nvSpPr>
        <p:spPr>
          <a:xfrm>
            <a:off x="633663" y="1600201"/>
            <a:ext cx="10972800" cy="4525963"/>
          </a:xfrm>
        </p:spPr>
        <p:txBody>
          <a:bodyPr/>
          <a:lstStyle/>
          <a:p>
            <a:r>
              <a:rPr lang="en-US" sz="3500" dirty="0">
                <a:latin typeface="Garamond" panose="02020404030301010803" pitchFamily="18" charset="0"/>
              </a:rPr>
              <a:t>False belief: I am being pressured by others to live a certain lifestyle</a:t>
            </a:r>
          </a:p>
          <a:p>
            <a:pPr lvl="1"/>
            <a:r>
              <a:rPr lang="en-US" sz="3500" dirty="0">
                <a:latin typeface="Garamond" panose="02020404030301010803" pitchFamily="18" charset="0"/>
              </a:rPr>
              <a:t>Reality: I am a free-choosing human being who can live for or against God and/or people (2 Tim. 1:15-18)</a:t>
            </a:r>
          </a:p>
          <a:p>
            <a:pPr lvl="1"/>
            <a:r>
              <a:rPr lang="en-US" sz="3500" dirty="0">
                <a:latin typeface="Garamond" panose="02020404030301010803" pitchFamily="18" charset="0"/>
              </a:rPr>
              <a:t>Reality: I am responsible to consider my own life and my own faithfulness to God’s word (2 Cor. 5:14; Prov. 14:12) </a:t>
            </a:r>
          </a:p>
          <a:p>
            <a:pPr marL="0" indent="0">
              <a:buNone/>
            </a:pPr>
            <a:endParaRPr lang="en-US" sz="3500" dirty="0">
              <a:latin typeface="Garamond" panose="02020404030301010803" pitchFamily="18" charset="0"/>
            </a:endParaRPr>
          </a:p>
          <a:p>
            <a:pPr lvl="1"/>
            <a:endParaRPr lang="en-US" sz="3100" dirty="0">
              <a:latin typeface="Garamond" panose="02020404030301010803" pitchFamily="18" charset="0"/>
            </a:endParaRPr>
          </a:p>
        </p:txBody>
      </p:sp>
    </p:spTree>
    <p:extLst>
      <p:ext uri="{BB962C8B-B14F-4D97-AF65-F5344CB8AC3E}">
        <p14:creationId xmlns:p14="http://schemas.microsoft.com/office/powerpoint/2010/main" val="1153432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55C96B-3B6A-4062-AFB1-AB784E13D53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73E0F845-9CB1-4E90-B6C1-79CEBB4C8034}"/>
              </a:ext>
            </a:extLst>
          </p:cNvPr>
          <p:cNvSpPr>
            <a:spLocks noGrp="1"/>
          </p:cNvSpPr>
          <p:nvPr>
            <p:ph idx="1"/>
          </p:nvPr>
        </p:nvSpPr>
        <p:spPr/>
        <p:txBody>
          <a:bodyPr/>
          <a:lstStyle/>
          <a:p>
            <a:endParaRPr lang="en-US"/>
          </a:p>
        </p:txBody>
      </p:sp>
      <p:pic>
        <p:nvPicPr>
          <p:cNvPr id="4" name="Picture 3" descr="C:\Users\adamsb\AppData\Local\Microsoft\Windows\INetCache\Content.MSO\4AEE70C0.tmp">
            <a:extLst>
              <a:ext uri="{FF2B5EF4-FFF2-40B4-BE49-F238E27FC236}">
                <a16:creationId xmlns:a16="http://schemas.microsoft.com/office/drawing/2014/main" xmlns="" id="{03D93059-A9CB-41BA-A39F-59E63BD1F78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
        <p:nvSpPr>
          <p:cNvPr id="5" name="TextBox 4">
            <a:extLst>
              <a:ext uri="{FF2B5EF4-FFF2-40B4-BE49-F238E27FC236}">
                <a16:creationId xmlns:a16="http://schemas.microsoft.com/office/drawing/2014/main" xmlns="" id="{E7078661-6E55-473C-BD76-59B3302919FE}"/>
              </a:ext>
            </a:extLst>
          </p:cNvPr>
          <p:cNvSpPr txBox="1"/>
          <p:nvPr/>
        </p:nvSpPr>
        <p:spPr>
          <a:xfrm>
            <a:off x="609600" y="3261489"/>
            <a:ext cx="3669102" cy="1754326"/>
          </a:xfrm>
          <a:prstGeom prst="rect">
            <a:avLst/>
          </a:prstGeom>
          <a:solidFill>
            <a:schemeClr val="accent1"/>
          </a:solidFill>
          <a:ln w="25400">
            <a:solidFill>
              <a:schemeClr val="tx1"/>
            </a:solidFill>
          </a:ln>
        </p:spPr>
        <p:txBody>
          <a:bodyPr wrap="square" rtlCol="0">
            <a:spAutoFit/>
          </a:bodyPr>
          <a:lstStyle/>
          <a:p>
            <a:pPr algn="ctr"/>
            <a:r>
              <a:rPr lang="en-US" sz="5400" dirty="0">
                <a:latin typeface="Garamond" pitchFamily="18" charset="0"/>
              </a:rPr>
              <a:t>Fear people</a:t>
            </a:r>
          </a:p>
          <a:p>
            <a:pPr algn="ctr"/>
            <a:r>
              <a:rPr lang="en-US" sz="5400" dirty="0">
                <a:latin typeface="Garamond" pitchFamily="18" charset="0"/>
              </a:rPr>
              <a:t>Love self</a:t>
            </a:r>
          </a:p>
        </p:txBody>
      </p:sp>
      <p:sp>
        <p:nvSpPr>
          <p:cNvPr id="6" name="TextBox 5">
            <a:extLst>
              <a:ext uri="{FF2B5EF4-FFF2-40B4-BE49-F238E27FC236}">
                <a16:creationId xmlns:a16="http://schemas.microsoft.com/office/drawing/2014/main" xmlns="" id="{2C3088EF-7874-4004-87B6-9FC92C3E9FA7}"/>
              </a:ext>
            </a:extLst>
          </p:cNvPr>
          <p:cNvSpPr txBox="1"/>
          <p:nvPr/>
        </p:nvSpPr>
        <p:spPr>
          <a:xfrm>
            <a:off x="8051321" y="3261489"/>
            <a:ext cx="3669102" cy="1754326"/>
          </a:xfrm>
          <a:prstGeom prst="rect">
            <a:avLst/>
          </a:prstGeom>
          <a:solidFill>
            <a:schemeClr val="accent1"/>
          </a:solidFill>
          <a:ln w="25400">
            <a:solidFill>
              <a:schemeClr val="tx1"/>
            </a:solidFill>
          </a:ln>
        </p:spPr>
        <p:txBody>
          <a:bodyPr wrap="square" rtlCol="0">
            <a:spAutoFit/>
          </a:bodyPr>
          <a:lstStyle/>
          <a:p>
            <a:pPr algn="ctr"/>
            <a:r>
              <a:rPr lang="en-US" sz="5400" dirty="0">
                <a:latin typeface="Garamond" pitchFamily="18" charset="0"/>
              </a:rPr>
              <a:t>Fear God</a:t>
            </a:r>
          </a:p>
          <a:p>
            <a:pPr algn="ctr"/>
            <a:r>
              <a:rPr lang="en-US" sz="5400" dirty="0">
                <a:latin typeface="Garamond" pitchFamily="18" charset="0"/>
              </a:rPr>
              <a:t>Love people</a:t>
            </a:r>
          </a:p>
        </p:txBody>
      </p:sp>
    </p:spTree>
    <p:extLst>
      <p:ext uri="{BB962C8B-B14F-4D97-AF65-F5344CB8AC3E}">
        <p14:creationId xmlns:p14="http://schemas.microsoft.com/office/powerpoint/2010/main" val="14280714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sz="7500" b="1" dirty="0">
                <a:latin typeface="Garamond" panose="02020404030301010803" pitchFamily="18" charset="0"/>
              </a:rPr>
              <a:t>Right Beliefs</a:t>
            </a:r>
          </a:p>
        </p:txBody>
      </p:sp>
      <p:sp>
        <p:nvSpPr>
          <p:cNvPr id="3" name="Content Placeholder 2"/>
          <p:cNvSpPr>
            <a:spLocks noGrp="1"/>
          </p:cNvSpPr>
          <p:nvPr>
            <p:ph idx="1"/>
          </p:nvPr>
        </p:nvSpPr>
        <p:spPr>
          <a:xfrm>
            <a:off x="633663" y="1600201"/>
            <a:ext cx="10972800" cy="4525963"/>
          </a:xfrm>
        </p:spPr>
        <p:txBody>
          <a:bodyPr/>
          <a:lstStyle/>
          <a:p>
            <a:r>
              <a:rPr lang="en-US" sz="3500" dirty="0">
                <a:latin typeface="Garamond" panose="02020404030301010803" pitchFamily="18" charset="0"/>
              </a:rPr>
              <a:t>Who is God?</a:t>
            </a:r>
          </a:p>
          <a:p>
            <a:pPr lvl="1"/>
            <a:r>
              <a:rPr lang="en-US" sz="3500" dirty="0">
                <a:latin typeface="Garamond" panose="02020404030301010803" pitchFamily="18" charset="0"/>
              </a:rPr>
              <a:t>A holy being worthy of my complete devotion because He made me and sacrificed Himself for me</a:t>
            </a:r>
          </a:p>
          <a:p>
            <a:r>
              <a:rPr lang="en-US" sz="3500" dirty="0">
                <a:latin typeface="Garamond" panose="02020404030301010803" pitchFamily="18" charset="0"/>
              </a:rPr>
              <a:t>Who am I?</a:t>
            </a:r>
          </a:p>
          <a:p>
            <a:r>
              <a:rPr lang="en-US" sz="3500" dirty="0">
                <a:latin typeface="Garamond" panose="02020404030301010803" pitchFamily="18" charset="0"/>
              </a:rPr>
              <a:t>Who are they?</a:t>
            </a:r>
          </a:p>
          <a:p>
            <a:pPr marL="0" indent="0">
              <a:buNone/>
            </a:pPr>
            <a:endParaRPr lang="en-US" sz="3500" dirty="0">
              <a:latin typeface="Garamond" panose="02020404030301010803" pitchFamily="18" charset="0"/>
            </a:endParaRPr>
          </a:p>
          <a:p>
            <a:pPr lvl="1"/>
            <a:endParaRPr lang="en-US" sz="3500" dirty="0">
              <a:latin typeface="Garamond" panose="02020404030301010803" pitchFamily="18" charset="0"/>
            </a:endParaRPr>
          </a:p>
        </p:txBody>
      </p:sp>
    </p:spTree>
    <p:extLst>
      <p:ext uri="{BB962C8B-B14F-4D97-AF65-F5344CB8AC3E}">
        <p14:creationId xmlns:p14="http://schemas.microsoft.com/office/powerpoint/2010/main" val="34981767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sz="7500" b="1" dirty="0">
                <a:latin typeface="Garamond" panose="02020404030301010803" pitchFamily="18" charset="0"/>
              </a:rPr>
              <a:t>Right Beliefs</a:t>
            </a:r>
          </a:p>
        </p:txBody>
      </p:sp>
      <p:sp>
        <p:nvSpPr>
          <p:cNvPr id="3" name="Content Placeholder 2"/>
          <p:cNvSpPr>
            <a:spLocks noGrp="1"/>
          </p:cNvSpPr>
          <p:nvPr>
            <p:ph idx="1"/>
          </p:nvPr>
        </p:nvSpPr>
        <p:spPr>
          <a:xfrm>
            <a:off x="633663" y="1600201"/>
            <a:ext cx="10972800" cy="4525963"/>
          </a:xfrm>
        </p:spPr>
        <p:txBody>
          <a:bodyPr/>
          <a:lstStyle/>
          <a:p>
            <a:r>
              <a:rPr lang="en-US" sz="3500" dirty="0">
                <a:latin typeface="Garamond" panose="02020404030301010803" pitchFamily="18" charset="0"/>
              </a:rPr>
              <a:t>Who is God?</a:t>
            </a:r>
          </a:p>
          <a:p>
            <a:r>
              <a:rPr lang="en-US" sz="3500" dirty="0">
                <a:latin typeface="Garamond" panose="02020404030301010803" pitchFamily="18" charset="0"/>
              </a:rPr>
              <a:t>Who am I?</a:t>
            </a:r>
          </a:p>
          <a:p>
            <a:pPr lvl="1"/>
            <a:r>
              <a:rPr lang="en-US" sz="3500" dirty="0">
                <a:latin typeface="Garamond" panose="02020404030301010803" pitchFamily="18" charset="0"/>
              </a:rPr>
              <a:t>A created being who is fully loved, accepted and appreciated by the only one whose opinion really matters</a:t>
            </a:r>
          </a:p>
          <a:p>
            <a:r>
              <a:rPr lang="en-US" sz="3500" dirty="0">
                <a:latin typeface="Garamond" panose="02020404030301010803" pitchFamily="18" charset="0"/>
              </a:rPr>
              <a:t>Who are they?</a:t>
            </a:r>
          </a:p>
          <a:p>
            <a:pPr marL="0" indent="0">
              <a:buNone/>
            </a:pPr>
            <a:endParaRPr lang="en-US" sz="3500" dirty="0">
              <a:latin typeface="Garamond" panose="02020404030301010803" pitchFamily="18" charset="0"/>
            </a:endParaRPr>
          </a:p>
          <a:p>
            <a:pPr lvl="1"/>
            <a:endParaRPr lang="en-US" sz="3500" dirty="0">
              <a:latin typeface="Garamond" panose="02020404030301010803" pitchFamily="18" charset="0"/>
            </a:endParaRPr>
          </a:p>
        </p:txBody>
      </p:sp>
    </p:spTree>
    <p:extLst>
      <p:ext uri="{BB962C8B-B14F-4D97-AF65-F5344CB8AC3E}">
        <p14:creationId xmlns:p14="http://schemas.microsoft.com/office/powerpoint/2010/main" val="17723010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sz="7500" b="1" dirty="0">
                <a:latin typeface="Garamond" panose="02020404030301010803" pitchFamily="18" charset="0"/>
              </a:rPr>
              <a:t>Right Beliefs</a:t>
            </a:r>
          </a:p>
        </p:txBody>
      </p:sp>
      <p:sp>
        <p:nvSpPr>
          <p:cNvPr id="3" name="Content Placeholder 2"/>
          <p:cNvSpPr>
            <a:spLocks noGrp="1"/>
          </p:cNvSpPr>
          <p:nvPr>
            <p:ph idx="1"/>
          </p:nvPr>
        </p:nvSpPr>
        <p:spPr>
          <a:xfrm>
            <a:off x="633663" y="1600201"/>
            <a:ext cx="10972800" cy="4525963"/>
          </a:xfrm>
        </p:spPr>
        <p:txBody>
          <a:bodyPr/>
          <a:lstStyle/>
          <a:p>
            <a:r>
              <a:rPr lang="en-US" sz="3500" dirty="0">
                <a:latin typeface="Garamond" panose="02020404030301010803" pitchFamily="18" charset="0"/>
              </a:rPr>
              <a:t>Who is God?</a:t>
            </a:r>
          </a:p>
          <a:p>
            <a:r>
              <a:rPr lang="en-US" sz="3500" dirty="0">
                <a:latin typeface="Garamond" panose="02020404030301010803" pitchFamily="18" charset="0"/>
              </a:rPr>
              <a:t>Who am I?</a:t>
            </a:r>
          </a:p>
          <a:p>
            <a:r>
              <a:rPr lang="en-US" sz="3500" dirty="0">
                <a:latin typeface="Garamond" panose="02020404030301010803" pitchFamily="18" charset="0"/>
              </a:rPr>
              <a:t>Who are they?</a:t>
            </a:r>
          </a:p>
          <a:p>
            <a:pPr lvl="1"/>
            <a:r>
              <a:rPr lang="en-US" sz="3500" dirty="0">
                <a:latin typeface="Garamond" panose="02020404030301010803" pitchFamily="18" charset="0"/>
              </a:rPr>
              <a:t>Other created beings, no greater or lesser than me, who my Creator calls me to love rather than fear</a:t>
            </a:r>
          </a:p>
          <a:p>
            <a:pPr marL="0" indent="0">
              <a:buNone/>
            </a:pPr>
            <a:endParaRPr lang="en-US" sz="3500" dirty="0">
              <a:latin typeface="Garamond" panose="02020404030301010803" pitchFamily="18" charset="0"/>
            </a:endParaRPr>
          </a:p>
          <a:p>
            <a:pPr lvl="1"/>
            <a:endParaRPr lang="en-US" sz="3500" dirty="0">
              <a:latin typeface="Garamond" panose="02020404030301010803" pitchFamily="18" charset="0"/>
            </a:endParaRPr>
          </a:p>
        </p:txBody>
      </p:sp>
    </p:spTree>
    <p:extLst>
      <p:ext uri="{BB962C8B-B14F-4D97-AF65-F5344CB8AC3E}">
        <p14:creationId xmlns:p14="http://schemas.microsoft.com/office/powerpoint/2010/main" val="173903337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sz="7500" b="1" dirty="0">
                <a:latin typeface="Garamond" panose="02020404030301010803" pitchFamily="18" charset="0"/>
              </a:rPr>
              <a:t>Right Beliefs</a:t>
            </a:r>
          </a:p>
        </p:txBody>
      </p:sp>
      <p:sp>
        <p:nvSpPr>
          <p:cNvPr id="3" name="Content Placeholder 2"/>
          <p:cNvSpPr>
            <a:spLocks noGrp="1"/>
          </p:cNvSpPr>
          <p:nvPr>
            <p:ph idx="1"/>
          </p:nvPr>
        </p:nvSpPr>
        <p:spPr>
          <a:xfrm>
            <a:off x="633663" y="1600201"/>
            <a:ext cx="10972800" cy="4525963"/>
          </a:xfrm>
        </p:spPr>
        <p:txBody>
          <a:bodyPr/>
          <a:lstStyle/>
          <a:p>
            <a:r>
              <a:rPr lang="en-US" sz="3500" dirty="0">
                <a:latin typeface="Garamond" panose="02020404030301010803" pitchFamily="18" charset="0"/>
              </a:rPr>
              <a:t>Who is God?</a:t>
            </a:r>
          </a:p>
          <a:p>
            <a:r>
              <a:rPr lang="en-US" sz="3500" dirty="0">
                <a:latin typeface="Garamond" panose="02020404030301010803" pitchFamily="18" charset="0"/>
              </a:rPr>
              <a:t>Who am I?</a:t>
            </a:r>
          </a:p>
          <a:p>
            <a:r>
              <a:rPr lang="en-US" sz="3500" dirty="0">
                <a:latin typeface="Garamond" panose="02020404030301010803" pitchFamily="18" charset="0"/>
              </a:rPr>
              <a:t>Who are they?</a:t>
            </a:r>
          </a:p>
          <a:p>
            <a:pPr marL="0" indent="0">
              <a:buNone/>
            </a:pPr>
            <a:endParaRPr lang="en-US" sz="3500" dirty="0">
              <a:latin typeface="Garamond" panose="02020404030301010803" pitchFamily="18" charset="0"/>
            </a:endParaRPr>
          </a:p>
          <a:p>
            <a:pPr lvl="1"/>
            <a:endParaRPr lang="en-US" sz="3500" dirty="0">
              <a:latin typeface="Garamond" panose="02020404030301010803" pitchFamily="18" charset="0"/>
            </a:endParaRPr>
          </a:p>
        </p:txBody>
      </p:sp>
      <p:sp>
        <p:nvSpPr>
          <p:cNvPr id="2" name="TextBox 1">
            <a:extLst>
              <a:ext uri="{FF2B5EF4-FFF2-40B4-BE49-F238E27FC236}">
                <a16:creationId xmlns:a16="http://schemas.microsoft.com/office/drawing/2014/main" xmlns="" id="{6B42EE6B-A0EA-44D9-8AA7-BB73CC4B2930}"/>
              </a:ext>
            </a:extLst>
          </p:cNvPr>
          <p:cNvSpPr txBox="1"/>
          <p:nvPr/>
        </p:nvSpPr>
        <p:spPr>
          <a:xfrm>
            <a:off x="3864634" y="1600201"/>
            <a:ext cx="7228936" cy="3862596"/>
          </a:xfrm>
          <a:prstGeom prst="rect">
            <a:avLst/>
          </a:prstGeom>
          <a:solidFill>
            <a:schemeClr val="accent1"/>
          </a:solidFill>
          <a:ln w="25400">
            <a:solidFill>
              <a:schemeClr val="tx1"/>
            </a:solidFill>
          </a:ln>
        </p:spPr>
        <p:txBody>
          <a:bodyPr wrap="square" rtlCol="0">
            <a:spAutoFit/>
          </a:bodyPr>
          <a:lstStyle/>
          <a:p>
            <a:r>
              <a:rPr lang="en-US" sz="3500" dirty="0">
                <a:latin typeface="Garamond" pitchFamily="18" charset="0"/>
              </a:rPr>
              <a:t>When you find the truth, you have to fight to believe the truth</a:t>
            </a:r>
          </a:p>
          <a:p>
            <a:pPr algn="ctr"/>
            <a:r>
              <a:rPr lang="en-US" sz="3500" b="1" u="sng" dirty="0">
                <a:latin typeface="Garamond" pitchFamily="18" charset="0"/>
              </a:rPr>
              <a:t>Practical Steps</a:t>
            </a:r>
            <a:endParaRPr lang="en-US" sz="3500" dirty="0">
              <a:latin typeface="Garamond" pitchFamily="18" charset="0"/>
            </a:endParaRPr>
          </a:p>
          <a:p>
            <a:pPr marL="457200" indent="-457200">
              <a:buFont typeface="Arial" panose="020B0604020202020204" pitchFamily="34" charset="0"/>
              <a:buChar char="•"/>
            </a:pPr>
            <a:r>
              <a:rPr lang="en-US" sz="3500" dirty="0">
                <a:latin typeface="Garamond" pitchFamily="18" charset="0"/>
              </a:rPr>
              <a:t>Ask your friends to pray (be specific)</a:t>
            </a:r>
          </a:p>
          <a:p>
            <a:pPr marL="457200" indent="-457200">
              <a:buFont typeface="Arial" panose="020B0604020202020204" pitchFamily="34" charset="0"/>
              <a:buChar char="•"/>
            </a:pPr>
            <a:r>
              <a:rPr lang="en-US" sz="3500" dirty="0">
                <a:latin typeface="Garamond" pitchFamily="18" charset="0"/>
              </a:rPr>
              <a:t>Memorize verses</a:t>
            </a:r>
          </a:p>
          <a:p>
            <a:pPr marL="457200" indent="-457200">
              <a:buFont typeface="Arial" panose="020B0604020202020204" pitchFamily="34" charset="0"/>
              <a:buChar char="•"/>
            </a:pPr>
            <a:r>
              <a:rPr lang="en-US" sz="3500" dirty="0">
                <a:latin typeface="Garamond" pitchFamily="18" charset="0"/>
              </a:rPr>
              <a:t>Take steps of faith in line with the truth (step 4)</a:t>
            </a:r>
          </a:p>
        </p:txBody>
      </p:sp>
    </p:spTree>
    <p:extLst>
      <p:ext uri="{BB962C8B-B14F-4D97-AF65-F5344CB8AC3E}">
        <p14:creationId xmlns:p14="http://schemas.microsoft.com/office/powerpoint/2010/main" val="31004194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3" descr="C:\Users\Ross\Desktop\teal-fabric-textu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1733550" y="219076"/>
            <a:ext cx="2324100" cy="2847975"/>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Palatino Linotype"/>
            </a:endParaRPr>
          </a:p>
        </p:txBody>
      </p:sp>
      <p:sp>
        <p:nvSpPr>
          <p:cNvPr id="15" name="Rectangle 14"/>
          <p:cNvSpPr/>
          <p:nvPr/>
        </p:nvSpPr>
        <p:spPr>
          <a:xfrm>
            <a:off x="4933950" y="219076"/>
            <a:ext cx="2324100" cy="2847975"/>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Palatino Linotype"/>
            </a:endParaRPr>
          </a:p>
        </p:txBody>
      </p:sp>
      <p:sp>
        <p:nvSpPr>
          <p:cNvPr id="16" name="Rectangle 15"/>
          <p:cNvSpPr/>
          <p:nvPr/>
        </p:nvSpPr>
        <p:spPr>
          <a:xfrm>
            <a:off x="8105775" y="219076"/>
            <a:ext cx="2324100" cy="2847975"/>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Palatino Linotype"/>
            </a:endParaRPr>
          </a:p>
        </p:txBody>
      </p:sp>
      <p:sp>
        <p:nvSpPr>
          <p:cNvPr id="18" name="Rectangle 17"/>
          <p:cNvSpPr/>
          <p:nvPr/>
        </p:nvSpPr>
        <p:spPr>
          <a:xfrm>
            <a:off x="1733550" y="3829051"/>
            <a:ext cx="2324100" cy="2828925"/>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Palatino Linotype"/>
            </a:endParaRPr>
          </a:p>
        </p:txBody>
      </p:sp>
      <p:sp>
        <p:nvSpPr>
          <p:cNvPr id="19" name="Rectangle 18"/>
          <p:cNvSpPr/>
          <p:nvPr/>
        </p:nvSpPr>
        <p:spPr>
          <a:xfrm>
            <a:off x="4953000" y="3829051"/>
            <a:ext cx="2324100" cy="2828925"/>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Palatino Linotype"/>
            </a:endParaRPr>
          </a:p>
        </p:txBody>
      </p:sp>
      <p:sp>
        <p:nvSpPr>
          <p:cNvPr id="45064" name="TextBox 19"/>
          <p:cNvSpPr txBox="1">
            <a:spLocks noChangeArrowheads="1"/>
          </p:cNvSpPr>
          <p:nvPr/>
        </p:nvSpPr>
        <p:spPr bwMode="auto">
          <a:xfrm>
            <a:off x="1752601" y="247650"/>
            <a:ext cx="1895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b="1">
                <a:solidFill>
                  <a:srgbClr val="FFFF00"/>
                </a:solidFill>
                <a:latin typeface="Cambria" pitchFamily="18" charset="0"/>
              </a:rPr>
              <a:t>STAGE 1</a:t>
            </a:r>
          </a:p>
        </p:txBody>
      </p:sp>
      <p:sp>
        <p:nvSpPr>
          <p:cNvPr id="45065" name="TextBox 20"/>
          <p:cNvSpPr txBox="1">
            <a:spLocks noChangeArrowheads="1"/>
          </p:cNvSpPr>
          <p:nvPr/>
        </p:nvSpPr>
        <p:spPr bwMode="auto">
          <a:xfrm>
            <a:off x="1752601" y="3848100"/>
            <a:ext cx="1895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b="1" dirty="0">
                <a:solidFill>
                  <a:srgbClr val="FFFF00"/>
                </a:solidFill>
                <a:latin typeface="Cambria" pitchFamily="18" charset="0"/>
              </a:rPr>
              <a:t>STAGE 2</a:t>
            </a:r>
          </a:p>
        </p:txBody>
      </p:sp>
      <p:sp>
        <p:nvSpPr>
          <p:cNvPr id="45066" name="TextBox 21"/>
          <p:cNvSpPr txBox="1">
            <a:spLocks noChangeArrowheads="1"/>
          </p:cNvSpPr>
          <p:nvPr/>
        </p:nvSpPr>
        <p:spPr bwMode="auto">
          <a:xfrm>
            <a:off x="4953001" y="3829050"/>
            <a:ext cx="1895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b="1">
                <a:solidFill>
                  <a:srgbClr val="FFFF00"/>
                </a:solidFill>
                <a:latin typeface="Cambria" pitchFamily="18" charset="0"/>
              </a:rPr>
              <a:t>STAGE 3</a:t>
            </a:r>
          </a:p>
        </p:txBody>
      </p:sp>
      <p:sp>
        <p:nvSpPr>
          <p:cNvPr id="45067" name="TextBox 22"/>
          <p:cNvSpPr txBox="1">
            <a:spLocks noChangeArrowheads="1"/>
          </p:cNvSpPr>
          <p:nvPr/>
        </p:nvSpPr>
        <p:spPr bwMode="auto">
          <a:xfrm>
            <a:off x="4933951" y="219075"/>
            <a:ext cx="1895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b="1">
                <a:solidFill>
                  <a:srgbClr val="FFFF00"/>
                </a:solidFill>
                <a:latin typeface="Cambria" pitchFamily="18" charset="0"/>
              </a:rPr>
              <a:t>STAGE 4</a:t>
            </a:r>
          </a:p>
        </p:txBody>
      </p:sp>
      <p:sp>
        <p:nvSpPr>
          <p:cNvPr id="45068" name="TextBox 23"/>
          <p:cNvSpPr txBox="1">
            <a:spLocks noChangeArrowheads="1"/>
          </p:cNvSpPr>
          <p:nvPr/>
        </p:nvSpPr>
        <p:spPr bwMode="auto">
          <a:xfrm>
            <a:off x="8105776" y="219075"/>
            <a:ext cx="1895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b="1">
                <a:solidFill>
                  <a:srgbClr val="FFFF00"/>
                </a:solidFill>
                <a:latin typeface="Cambria" pitchFamily="18" charset="0"/>
              </a:rPr>
              <a:t>STAGE 5</a:t>
            </a:r>
          </a:p>
        </p:txBody>
      </p:sp>
      <p:sp>
        <p:nvSpPr>
          <p:cNvPr id="45069" name="TextBox 24"/>
          <p:cNvSpPr txBox="1">
            <a:spLocks noChangeArrowheads="1"/>
          </p:cNvSpPr>
          <p:nvPr/>
        </p:nvSpPr>
        <p:spPr bwMode="auto">
          <a:xfrm>
            <a:off x="1762126" y="850900"/>
            <a:ext cx="22955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sz="2400" b="1" dirty="0">
                <a:solidFill>
                  <a:prstClr val="white"/>
                </a:solidFill>
                <a:latin typeface="Cambria" pitchFamily="18" charset="0"/>
                <a:cs typeface="Times New Roman" pitchFamily="18" charset="0"/>
              </a:rPr>
              <a:t>Identify wrong actions, habits, attitudes or feelings </a:t>
            </a:r>
          </a:p>
        </p:txBody>
      </p:sp>
      <p:sp>
        <p:nvSpPr>
          <p:cNvPr id="45070" name="TextBox 25"/>
          <p:cNvSpPr txBox="1">
            <a:spLocks noChangeArrowheads="1"/>
          </p:cNvSpPr>
          <p:nvPr/>
        </p:nvSpPr>
        <p:spPr bwMode="auto">
          <a:xfrm>
            <a:off x="1762126" y="4468814"/>
            <a:ext cx="22002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sz="2400" b="1" dirty="0">
                <a:solidFill>
                  <a:prstClr val="white"/>
                </a:solidFill>
                <a:latin typeface="Cambria" pitchFamily="18" charset="0"/>
                <a:cs typeface="Times New Roman" pitchFamily="18" charset="0"/>
              </a:rPr>
              <a:t>Identify wrong or sinful beliefs</a:t>
            </a:r>
          </a:p>
        </p:txBody>
      </p:sp>
      <p:sp>
        <p:nvSpPr>
          <p:cNvPr id="45071" name="TextBox 26"/>
          <p:cNvSpPr txBox="1">
            <a:spLocks noChangeArrowheads="1"/>
          </p:cNvSpPr>
          <p:nvPr/>
        </p:nvSpPr>
        <p:spPr bwMode="auto">
          <a:xfrm>
            <a:off x="5010150" y="4468814"/>
            <a:ext cx="22288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sz="2400" b="1" dirty="0">
                <a:solidFill>
                  <a:prstClr val="white"/>
                </a:solidFill>
                <a:latin typeface="Cambria" pitchFamily="18" charset="0"/>
                <a:cs typeface="Times New Roman" pitchFamily="18" charset="0"/>
              </a:rPr>
              <a:t>Establish correct and godly beliefs</a:t>
            </a:r>
          </a:p>
        </p:txBody>
      </p:sp>
      <p:sp>
        <p:nvSpPr>
          <p:cNvPr id="45072" name="TextBox 27"/>
          <p:cNvSpPr txBox="1">
            <a:spLocks noChangeArrowheads="1"/>
          </p:cNvSpPr>
          <p:nvPr/>
        </p:nvSpPr>
        <p:spPr bwMode="auto">
          <a:xfrm>
            <a:off x="4991100" y="831851"/>
            <a:ext cx="234315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sz="2400" b="1">
                <a:solidFill>
                  <a:prstClr val="white"/>
                </a:solidFill>
                <a:latin typeface="Cambria" pitchFamily="18" charset="0"/>
                <a:cs typeface="Times New Roman" pitchFamily="18" charset="0"/>
              </a:rPr>
              <a:t>Establish correct and godly actions (practicing truth)</a:t>
            </a:r>
          </a:p>
        </p:txBody>
      </p:sp>
      <p:sp>
        <p:nvSpPr>
          <p:cNvPr id="45073" name="TextBox 28"/>
          <p:cNvSpPr txBox="1">
            <a:spLocks noChangeArrowheads="1"/>
          </p:cNvSpPr>
          <p:nvPr/>
        </p:nvSpPr>
        <p:spPr bwMode="auto">
          <a:xfrm>
            <a:off x="8153400" y="850901"/>
            <a:ext cx="23145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sz="2400" b="1" dirty="0">
                <a:solidFill>
                  <a:prstClr val="white"/>
                </a:solidFill>
                <a:latin typeface="Cambria" pitchFamily="18" charset="0"/>
                <a:cs typeface="Times New Roman" pitchFamily="18" charset="0"/>
              </a:rPr>
              <a:t>See gradual change in habits, actions, feelings and attitudes</a:t>
            </a:r>
          </a:p>
        </p:txBody>
      </p:sp>
      <p:sp>
        <p:nvSpPr>
          <p:cNvPr id="30" name="Right Arrow 29"/>
          <p:cNvSpPr/>
          <p:nvPr/>
        </p:nvSpPr>
        <p:spPr>
          <a:xfrm>
            <a:off x="4162425" y="4851401"/>
            <a:ext cx="685800" cy="923925"/>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Palatino Linotype"/>
            </a:endParaRPr>
          </a:p>
        </p:txBody>
      </p:sp>
      <p:sp>
        <p:nvSpPr>
          <p:cNvPr id="31" name="Right Arrow 30"/>
          <p:cNvSpPr/>
          <p:nvPr/>
        </p:nvSpPr>
        <p:spPr>
          <a:xfrm>
            <a:off x="7343775" y="1193801"/>
            <a:ext cx="685800" cy="923925"/>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Palatino Linotype"/>
            </a:endParaRPr>
          </a:p>
        </p:txBody>
      </p:sp>
      <p:sp>
        <p:nvSpPr>
          <p:cNvPr id="32" name="Right Arrow 31"/>
          <p:cNvSpPr/>
          <p:nvPr/>
        </p:nvSpPr>
        <p:spPr>
          <a:xfrm rot="5400000">
            <a:off x="2557464" y="2981326"/>
            <a:ext cx="561975" cy="923925"/>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Palatino Linotype"/>
            </a:endParaRPr>
          </a:p>
        </p:txBody>
      </p:sp>
      <p:sp>
        <p:nvSpPr>
          <p:cNvPr id="33" name="Right Arrow 32"/>
          <p:cNvSpPr/>
          <p:nvPr/>
        </p:nvSpPr>
        <p:spPr>
          <a:xfrm rot="16200000">
            <a:off x="5862639" y="2981326"/>
            <a:ext cx="561975" cy="923925"/>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Palatino Linotype"/>
            </a:endParaRPr>
          </a:p>
        </p:txBody>
      </p:sp>
      <p:sp>
        <p:nvSpPr>
          <p:cNvPr id="22" name="TextBox 7"/>
          <p:cNvSpPr txBox="1">
            <a:spLocks noChangeArrowheads="1"/>
          </p:cNvSpPr>
          <p:nvPr/>
        </p:nvSpPr>
        <p:spPr bwMode="auto">
          <a:xfrm>
            <a:off x="7772400" y="4267200"/>
            <a:ext cx="2667000" cy="1938992"/>
          </a:xfrm>
          <a:prstGeom prst="rect">
            <a:avLst/>
          </a:prstGeom>
          <a:solidFill>
            <a:schemeClr val="bg1">
              <a:lumMod val="95000"/>
              <a:lumOff val="5000"/>
            </a:schemeClr>
          </a:solidFill>
          <a:ln>
            <a:solidFill>
              <a:srgbClr val="FFFF00"/>
            </a:solidFill>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en-US" altLang="en-US" sz="4000" b="1" dirty="0">
                <a:solidFill>
                  <a:srgbClr val="FFFF00"/>
                </a:solidFill>
              </a:rPr>
              <a:t>Biblical counseling model</a:t>
            </a:r>
          </a:p>
        </p:txBody>
      </p:sp>
      <p:sp>
        <p:nvSpPr>
          <p:cNvPr id="23" name="Oval 22">
            <a:extLst>
              <a:ext uri="{FF2B5EF4-FFF2-40B4-BE49-F238E27FC236}">
                <a16:creationId xmlns:a16="http://schemas.microsoft.com/office/drawing/2014/main" xmlns="" id="{F420928C-077B-4847-A793-584FBCBD5BBF}"/>
              </a:ext>
            </a:extLst>
          </p:cNvPr>
          <p:cNvSpPr/>
          <p:nvPr/>
        </p:nvSpPr>
        <p:spPr>
          <a:xfrm>
            <a:off x="4274839" y="46988"/>
            <a:ext cx="3280374" cy="2971800"/>
          </a:xfrm>
          <a:prstGeom prst="ellipse">
            <a:avLst/>
          </a:prstGeom>
          <a:noFill/>
          <a:ln w="1905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2" name="TextBox 1">
            <a:extLst>
              <a:ext uri="{FF2B5EF4-FFF2-40B4-BE49-F238E27FC236}">
                <a16:creationId xmlns:a16="http://schemas.microsoft.com/office/drawing/2014/main" xmlns="" id="{2A7AEDE9-E206-41D6-84EE-5C742C5375D5}"/>
              </a:ext>
            </a:extLst>
          </p:cNvPr>
          <p:cNvSpPr txBox="1"/>
          <p:nvPr/>
        </p:nvSpPr>
        <p:spPr>
          <a:xfrm>
            <a:off x="5962832" y="3311527"/>
            <a:ext cx="6038491" cy="2585323"/>
          </a:xfrm>
          <a:prstGeom prst="rect">
            <a:avLst/>
          </a:prstGeom>
          <a:solidFill>
            <a:schemeClr val="accent1"/>
          </a:solidFill>
          <a:ln w="25400">
            <a:solidFill>
              <a:schemeClr val="tx1"/>
            </a:solidFill>
          </a:ln>
        </p:spPr>
        <p:txBody>
          <a:bodyPr wrap="square" rtlCol="0">
            <a:spAutoFit/>
          </a:bodyPr>
          <a:lstStyle/>
          <a:p>
            <a:pPr algn="ctr"/>
            <a:r>
              <a:rPr lang="en-US" sz="5400" dirty="0">
                <a:latin typeface="Garamond" pitchFamily="18" charset="0"/>
              </a:rPr>
              <a:t>Start tipping the scales in the right direction</a:t>
            </a:r>
          </a:p>
        </p:txBody>
      </p:sp>
    </p:spTree>
    <p:extLst>
      <p:ext uri="{BB962C8B-B14F-4D97-AF65-F5344CB8AC3E}">
        <p14:creationId xmlns:p14="http://schemas.microsoft.com/office/powerpoint/2010/main" val="1186700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55C96B-3B6A-4062-AFB1-AB784E13D53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73E0F845-9CB1-4E90-B6C1-79CEBB4C8034}"/>
              </a:ext>
            </a:extLst>
          </p:cNvPr>
          <p:cNvSpPr>
            <a:spLocks noGrp="1"/>
          </p:cNvSpPr>
          <p:nvPr>
            <p:ph idx="1"/>
          </p:nvPr>
        </p:nvSpPr>
        <p:spPr/>
        <p:txBody>
          <a:bodyPr/>
          <a:lstStyle/>
          <a:p>
            <a:endParaRPr lang="en-US"/>
          </a:p>
        </p:txBody>
      </p:sp>
      <p:sp>
        <p:nvSpPr>
          <p:cNvPr id="5" name="TextBox 4">
            <a:extLst>
              <a:ext uri="{FF2B5EF4-FFF2-40B4-BE49-F238E27FC236}">
                <a16:creationId xmlns:a16="http://schemas.microsoft.com/office/drawing/2014/main" xmlns="" id="{E7078661-6E55-473C-BD76-59B3302919FE}"/>
              </a:ext>
            </a:extLst>
          </p:cNvPr>
          <p:cNvSpPr txBox="1"/>
          <p:nvPr/>
        </p:nvSpPr>
        <p:spPr>
          <a:xfrm>
            <a:off x="609600" y="2970630"/>
            <a:ext cx="3669102" cy="1631216"/>
          </a:xfrm>
          <a:prstGeom prst="rect">
            <a:avLst/>
          </a:prstGeom>
          <a:solidFill>
            <a:schemeClr val="accent1"/>
          </a:solidFill>
          <a:ln w="25400">
            <a:solidFill>
              <a:schemeClr val="tx1"/>
            </a:solidFill>
          </a:ln>
        </p:spPr>
        <p:txBody>
          <a:bodyPr wrap="square" rtlCol="0">
            <a:spAutoFit/>
          </a:bodyPr>
          <a:lstStyle/>
          <a:p>
            <a:pPr algn="ctr"/>
            <a:r>
              <a:rPr lang="en-US" sz="5000" dirty="0">
                <a:latin typeface="Garamond" pitchFamily="18" charset="0"/>
              </a:rPr>
              <a:t>Fear people</a:t>
            </a:r>
          </a:p>
          <a:p>
            <a:pPr algn="ctr"/>
            <a:r>
              <a:rPr lang="en-US" sz="5000" dirty="0">
                <a:latin typeface="Garamond" pitchFamily="18" charset="0"/>
              </a:rPr>
              <a:t>Love self</a:t>
            </a:r>
          </a:p>
        </p:txBody>
      </p:sp>
      <p:sp>
        <p:nvSpPr>
          <p:cNvPr id="6" name="TextBox 5">
            <a:extLst>
              <a:ext uri="{FF2B5EF4-FFF2-40B4-BE49-F238E27FC236}">
                <a16:creationId xmlns:a16="http://schemas.microsoft.com/office/drawing/2014/main" xmlns="" id="{2C3088EF-7874-4004-87B6-9FC92C3E9FA7}"/>
              </a:ext>
            </a:extLst>
          </p:cNvPr>
          <p:cNvSpPr txBox="1"/>
          <p:nvPr/>
        </p:nvSpPr>
        <p:spPr>
          <a:xfrm>
            <a:off x="8517145" y="536725"/>
            <a:ext cx="2789210" cy="4524315"/>
          </a:xfrm>
          <a:prstGeom prst="rect">
            <a:avLst/>
          </a:prstGeom>
          <a:solidFill>
            <a:schemeClr val="accent1"/>
          </a:solidFill>
          <a:ln w="25400">
            <a:solidFill>
              <a:schemeClr val="tx1"/>
            </a:solidFill>
          </a:ln>
        </p:spPr>
        <p:txBody>
          <a:bodyPr wrap="square" rtlCol="0">
            <a:spAutoFit/>
          </a:bodyPr>
          <a:lstStyle/>
          <a:p>
            <a:pPr algn="ctr"/>
            <a:r>
              <a:rPr lang="en-US" sz="7200" dirty="0">
                <a:latin typeface="Garamond" pitchFamily="18" charset="0"/>
              </a:rPr>
              <a:t>Fear God</a:t>
            </a:r>
          </a:p>
          <a:p>
            <a:pPr algn="ctr"/>
            <a:r>
              <a:rPr lang="en-US" sz="7200" dirty="0">
                <a:latin typeface="Garamond" pitchFamily="18" charset="0"/>
              </a:rPr>
              <a:t>Love people</a:t>
            </a:r>
          </a:p>
        </p:txBody>
      </p:sp>
    </p:spTree>
    <p:extLst>
      <p:ext uri="{BB962C8B-B14F-4D97-AF65-F5344CB8AC3E}">
        <p14:creationId xmlns:p14="http://schemas.microsoft.com/office/powerpoint/2010/main" val="525197290"/>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4BB60B-5D09-418A-B3E5-977DBF356BB9}"/>
              </a:ext>
            </a:extLst>
          </p:cNvPr>
          <p:cNvSpPr>
            <a:spLocks noGrp="1"/>
          </p:cNvSpPr>
          <p:nvPr>
            <p:ph type="title"/>
          </p:nvPr>
        </p:nvSpPr>
        <p:spPr>
          <a:xfrm>
            <a:off x="609600" y="274638"/>
            <a:ext cx="6907619" cy="1143000"/>
          </a:xfrm>
        </p:spPr>
        <p:txBody>
          <a:bodyPr/>
          <a:lstStyle/>
          <a:p>
            <a:pPr algn="l"/>
            <a:r>
              <a:rPr lang="en-US" sz="5000" dirty="0">
                <a:latin typeface="Garamond" panose="02020404030301010803" pitchFamily="18" charset="0"/>
              </a:rPr>
              <a:t>Edward T. Welch</a:t>
            </a:r>
            <a:br>
              <a:rPr lang="en-US" sz="5000" dirty="0">
                <a:latin typeface="Garamond" panose="02020404030301010803" pitchFamily="18" charset="0"/>
              </a:rPr>
            </a:br>
            <a:r>
              <a:rPr lang="en-US" sz="2400" i="1" dirty="0">
                <a:latin typeface="Garamond" panose="02020404030301010803" pitchFamily="18" charset="0"/>
              </a:rPr>
              <a:t>What Do You Think of Me? Why Do I Care?</a:t>
            </a:r>
            <a:endParaRPr lang="en-US" sz="5000" dirty="0">
              <a:latin typeface="Garamond" panose="02020404030301010803" pitchFamily="18" charset="0"/>
            </a:endParaRPr>
          </a:p>
        </p:txBody>
      </p:sp>
      <p:sp>
        <p:nvSpPr>
          <p:cNvPr id="3" name="Content Placeholder 2">
            <a:extLst>
              <a:ext uri="{FF2B5EF4-FFF2-40B4-BE49-F238E27FC236}">
                <a16:creationId xmlns:a16="http://schemas.microsoft.com/office/drawing/2014/main" xmlns="" id="{766C52B6-AC18-4E08-8D54-0DCD2880ED8E}"/>
              </a:ext>
            </a:extLst>
          </p:cNvPr>
          <p:cNvSpPr>
            <a:spLocks noGrp="1"/>
          </p:cNvSpPr>
          <p:nvPr>
            <p:ph idx="1"/>
          </p:nvPr>
        </p:nvSpPr>
        <p:spPr>
          <a:xfrm>
            <a:off x="609600" y="1600201"/>
            <a:ext cx="7205330" cy="4525963"/>
          </a:xfrm>
        </p:spPr>
        <p:txBody>
          <a:bodyPr/>
          <a:lstStyle/>
          <a:p>
            <a:pPr marL="0" indent="0" algn="ctr">
              <a:buNone/>
            </a:pPr>
            <a:endParaRPr lang="en-US" sz="4800" dirty="0">
              <a:latin typeface="Garamond" panose="02020404030301010803" pitchFamily="18" charset="0"/>
            </a:endParaRPr>
          </a:p>
          <a:p>
            <a:pPr marL="0" indent="0" algn="ctr">
              <a:buNone/>
            </a:pPr>
            <a:r>
              <a:rPr lang="en-US" sz="4800" dirty="0">
                <a:latin typeface="Garamond" panose="02020404030301010803" pitchFamily="18" charset="0"/>
              </a:rPr>
              <a:t>There is something about love that crowds out our painful self-consciousness…</a:t>
            </a:r>
          </a:p>
        </p:txBody>
      </p:sp>
    </p:spTree>
    <p:extLst>
      <p:ext uri="{BB962C8B-B14F-4D97-AF65-F5344CB8AC3E}">
        <p14:creationId xmlns:p14="http://schemas.microsoft.com/office/powerpoint/2010/main" val="628700347"/>
      </p:ext>
    </p:extLst>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4BB60B-5D09-418A-B3E5-977DBF356BB9}"/>
              </a:ext>
            </a:extLst>
          </p:cNvPr>
          <p:cNvSpPr>
            <a:spLocks noGrp="1"/>
          </p:cNvSpPr>
          <p:nvPr>
            <p:ph type="title"/>
          </p:nvPr>
        </p:nvSpPr>
        <p:spPr>
          <a:xfrm>
            <a:off x="609600" y="274638"/>
            <a:ext cx="6907619" cy="1143000"/>
          </a:xfrm>
        </p:spPr>
        <p:txBody>
          <a:bodyPr/>
          <a:lstStyle/>
          <a:p>
            <a:pPr algn="l"/>
            <a:r>
              <a:rPr lang="en-US" sz="5000" dirty="0">
                <a:latin typeface="Garamond" panose="02020404030301010803" pitchFamily="18" charset="0"/>
              </a:rPr>
              <a:t>Edward T. Welch</a:t>
            </a:r>
            <a:br>
              <a:rPr lang="en-US" sz="5000" dirty="0">
                <a:latin typeface="Garamond" panose="02020404030301010803" pitchFamily="18" charset="0"/>
              </a:rPr>
            </a:br>
            <a:r>
              <a:rPr lang="en-US" sz="2400" i="1" dirty="0">
                <a:latin typeface="Garamond" panose="02020404030301010803" pitchFamily="18" charset="0"/>
              </a:rPr>
              <a:t>What Do You Think of Me? Why Do I Care?</a:t>
            </a:r>
            <a:endParaRPr lang="en-US" sz="5000" dirty="0">
              <a:latin typeface="Garamond" panose="02020404030301010803" pitchFamily="18" charset="0"/>
            </a:endParaRPr>
          </a:p>
        </p:txBody>
      </p:sp>
      <p:sp>
        <p:nvSpPr>
          <p:cNvPr id="3" name="Content Placeholder 2">
            <a:extLst>
              <a:ext uri="{FF2B5EF4-FFF2-40B4-BE49-F238E27FC236}">
                <a16:creationId xmlns:a16="http://schemas.microsoft.com/office/drawing/2014/main" xmlns="" id="{766C52B6-AC18-4E08-8D54-0DCD2880ED8E}"/>
              </a:ext>
            </a:extLst>
          </p:cNvPr>
          <p:cNvSpPr>
            <a:spLocks noGrp="1"/>
          </p:cNvSpPr>
          <p:nvPr>
            <p:ph idx="1"/>
          </p:nvPr>
        </p:nvSpPr>
        <p:spPr>
          <a:xfrm>
            <a:off x="609600" y="1600201"/>
            <a:ext cx="7205330" cy="4525963"/>
          </a:xfrm>
        </p:spPr>
        <p:txBody>
          <a:bodyPr/>
          <a:lstStyle/>
          <a:p>
            <a:pPr marL="0" indent="0" algn="ctr">
              <a:buNone/>
            </a:pPr>
            <a:r>
              <a:rPr lang="en-US" sz="4800" dirty="0">
                <a:latin typeface="Garamond" panose="02020404030301010803" pitchFamily="18" charset="0"/>
              </a:rPr>
              <a:t>Consider the needs of others more than you consider your own, and guaranteed, the fear of other people will no longer suffocate you. </a:t>
            </a:r>
          </a:p>
        </p:txBody>
      </p:sp>
      <p:sp>
        <p:nvSpPr>
          <p:cNvPr id="4" name="TextBox 3">
            <a:extLst>
              <a:ext uri="{FF2B5EF4-FFF2-40B4-BE49-F238E27FC236}">
                <a16:creationId xmlns:a16="http://schemas.microsoft.com/office/drawing/2014/main" xmlns="" id="{92795E09-FC4B-461B-AF20-6086D393A0AB}"/>
              </a:ext>
            </a:extLst>
          </p:cNvPr>
          <p:cNvSpPr txBox="1"/>
          <p:nvPr/>
        </p:nvSpPr>
        <p:spPr>
          <a:xfrm>
            <a:off x="391064" y="3032184"/>
            <a:ext cx="7205330" cy="2246769"/>
          </a:xfrm>
          <a:prstGeom prst="rect">
            <a:avLst/>
          </a:prstGeom>
          <a:solidFill>
            <a:schemeClr val="accent1"/>
          </a:solidFill>
          <a:ln w="25400">
            <a:solidFill>
              <a:schemeClr val="tx1"/>
            </a:solidFill>
          </a:ln>
        </p:spPr>
        <p:txBody>
          <a:bodyPr wrap="square" rtlCol="0">
            <a:spAutoFit/>
          </a:bodyPr>
          <a:lstStyle/>
          <a:p>
            <a:pPr algn="ctr"/>
            <a:r>
              <a:rPr lang="en-US" sz="3500" dirty="0">
                <a:latin typeface="Garamond" pitchFamily="18" charset="0"/>
              </a:rPr>
              <a:t>1 John 4:18 – There is no fear in love; but perfect love casts out fear, because fear involves punishment, and the one who fears is not perfected in love.</a:t>
            </a:r>
          </a:p>
        </p:txBody>
      </p:sp>
    </p:spTree>
    <p:extLst>
      <p:ext uri="{BB962C8B-B14F-4D97-AF65-F5344CB8AC3E}">
        <p14:creationId xmlns:p14="http://schemas.microsoft.com/office/powerpoint/2010/main" val="20981167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sz="7500" b="1" dirty="0">
                <a:latin typeface="Garamond" panose="02020404030301010803" pitchFamily="18" charset="0"/>
              </a:rPr>
              <a:t>Loving Others</a:t>
            </a:r>
          </a:p>
        </p:txBody>
      </p:sp>
      <p:sp>
        <p:nvSpPr>
          <p:cNvPr id="3" name="Content Placeholder 2"/>
          <p:cNvSpPr>
            <a:spLocks noGrp="1"/>
          </p:cNvSpPr>
          <p:nvPr>
            <p:ph idx="1"/>
          </p:nvPr>
        </p:nvSpPr>
        <p:spPr>
          <a:xfrm>
            <a:off x="633663" y="1600201"/>
            <a:ext cx="10972800" cy="4525963"/>
          </a:xfrm>
        </p:spPr>
        <p:txBody>
          <a:bodyPr/>
          <a:lstStyle/>
          <a:p>
            <a:r>
              <a:rPr lang="en-US" sz="3500" dirty="0">
                <a:latin typeface="Garamond" panose="02020404030301010803" pitchFamily="18" charset="0"/>
              </a:rPr>
              <a:t>The person you think is controlling you? </a:t>
            </a:r>
          </a:p>
          <a:p>
            <a:r>
              <a:rPr lang="en-US" sz="3500" dirty="0">
                <a:latin typeface="Garamond" panose="02020404030301010803" pitchFamily="18" charset="0"/>
              </a:rPr>
              <a:t>The person actually controlling you?</a:t>
            </a:r>
          </a:p>
          <a:p>
            <a:r>
              <a:rPr lang="en-US" sz="3500" dirty="0">
                <a:latin typeface="Garamond" panose="02020404030301010803" pitchFamily="18" charset="0"/>
              </a:rPr>
              <a:t>The people whose approval you crave?</a:t>
            </a:r>
          </a:p>
          <a:p>
            <a:r>
              <a:rPr lang="en-US" sz="3500" dirty="0">
                <a:latin typeface="Garamond" panose="02020404030301010803" pitchFamily="18" charset="0"/>
              </a:rPr>
              <a:t>The people who you feel embarrass you? </a:t>
            </a:r>
          </a:p>
          <a:p>
            <a:pPr marL="0" indent="0">
              <a:buNone/>
            </a:pPr>
            <a:endParaRPr lang="en-US" sz="3500" dirty="0">
              <a:latin typeface="Garamond" panose="02020404030301010803" pitchFamily="18" charset="0"/>
            </a:endParaRPr>
          </a:p>
          <a:p>
            <a:pPr lvl="1"/>
            <a:endParaRPr lang="en-US" sz="3500" dirty="0">
              <a:latin typeface="Garamond" panose="02020404030301010803" pitchFamily="18" charset="0"/>
            </a:endParaRPr>
          </a:p>
        </p:txBody>
      </p:sp>
      <p:sp>
        <p:nvSpPr>
          <p:cNvPr id="2" name="TextBox 1">
            <a:extLst>
              <a:ext uri="{FF2B5EF4-FFF2-40B4-BE49-F238E27FC236}">
                <a16:creationId xmlns:a16="http://schemas.microsoft.com/office/drawing/2014/main" xmlns="" id="{815EB71C-FE1A-41DB-A2D1-63B6A9EBDEE5}"/>
              </a:ext>
            </a:extLst>
          </p:cNvPr>
          <p:cNvSpPr txBox="1"/>
          <p:nvPr/>
        </p:nvSpPr>
        <p:spPr>
          <a:xfrm>
            <a:off x="2777706" y="4899804"/>
            <a:ext cx="8804694" cy="1169551"/>
          </a:xfrm>
          <a:prstGeom prst="rect">
            <a:avLst/>
          </a:prstGeom>
          <a:solidFill>
            <a:schemeClr val="accent1"/>
          </a:solidFill>
          <a:ln w="25400">
            <a:solidFill>
              <a:schemeClr val="tx1"/>
            </a:solidFill>
          </a:ln>
        </p:spPr>
        <p:txBody>
          <a:bodyPr wrap="square" rtlCol="0">
            <a:spAutoFit/>
          </a:bodyPr>
          <a:lstStyle/>
          <a:p>
            <a:pPr algn="ctr"/>
            <a:r>
              <a:rPr lang="en-US" sz="3500" dirty="0">
                <a:latin typeface="Garamond" pitchFamily="18" charset="0"/>
              </a:rPr>
              <a:t>There’s an added joy here of being the person God made you to be</a:t>
            </a:r>
          </a:p>
        </p:txBody>
      </p:sp>
    </p:spTree>
    <p:extLst>
      <p:ext uri="{BB962C8B-B14F-4D97-AF65-F5344CB8AC3E}">
        <p14:creationId xmlns:p14="http://schemas.microsoft.com/office/powerpoint/2010/main" val="36133099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3" descr="C:\Users\Ross\Desktop\teal-fabric-textu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1733550" y="219076"/>
            <a:ext cx="2324100" cy="2847975"/>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Palatino Linotype"/>
            </a:endParaRPr>
          </a:p>
        </p:txBody>
      </p:sp>
      <p:sp>
        <p:nvSpPr>
          <p:cNvPr id="15" name="Rectangle 14"/>
          <p:cNvSpPr/>
          <p:nvPr/>
        </p:nvSpPr>
        <p:spPr>
          <a:xfrm>
            <a:off x="4933950" y="219076"/>
            <a:ext cx="2324100" cy="2847975"/>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Palatino Linotype"/>
            </a:endParaRPr>
          </a:p>
        </p:txBody>
      </p:sp>
      <p:sp>
        <p:nvSpPr>
          <p:cNvPr id="16" name="Rectangle 15"/>
          <p:cNvSpPr/>
          <p:nvPr/>
        </p:nvSpPr>
        <p:spPr>
          <a:xfrm>
            <a:off x="8105775" y="219076"/>
            <a:ext cx="2324100" cy="2847975"/>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Palatino Linotype"/>
            </a:endParaRPr>
          </a:p>
        </p:txBody>
      </p:sp>
      <p:sp>
        <p:nvSpPr>
          <p:cNvPr id="18" name="Rectangle 17"/>
          <p:cNvSpPr/>
          <p:nvPr/>
        </p:nvSpPr>
        <p:spPr>
          <a:xfrm>
            <a:off x="1733550" y="3829051"/>
            <a:ext cx="2324100" cy="2828925"/>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Palatino Linotype"/>
            </a:endParaRPr>
          </a:p>
        </p:txBody>
      </p:sp>
      <p:sp>
        <p:nvSpPr>
          <p:cNvPr id="19" name="Rectangle 18"/>
          <p:cNvSpPr/>
          <p:nvPr/>
        </p:nvSpPr>
        <p:spPr>
          <a:xfrm>
            <a:off x="4953000" y="3829051"/>
            <a:ext cx="2324100" cy="2828925"/>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Palatino Linotype"/>
            </a:endParaRPr>
          </a:p>
        </p:txBody>
      </p:sp>
      <p:sp>
        <p:nvSpPr>
          <p:cNvPr id="45064" name="TextBox 19"/>
          <p:cNvSpPr txBox="1">
            <a:spLocks noChangeArrowheads="1"/>
          </p:cNvSpPr>
          <p:nvPr/>
        </p:nvSpPr>
        <p:spPr bwMode="auto">
          <a:xfrm>
            <a:off x="1752601" y="247650"/>
            <a:ext cx="1895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b="1">
                <a:solidFill>
                  <a:srgbClr val="FFFF00"/>
                </a:solidFill>
                <a:latin typeface="Cambria" pitchFamily="18" charset="0"/>
              </a:rPr>
              <a:t>STAGE 1</a:t>
            </a:r>
          </a:p>
        </p:txBody>
      </p:sp>
      <p:sp>
        <p:nvSpPr>
          <p:cNvPr id="45065" name="TextBox 20"/>
          <p:cNvSpPr txBox="1">
            <a:spLocks noChangeArrowheads="1"/>
          </p:cNvSpPr>
          <p:nvPr/>
        </p:nvSpPr>
        <p:spPr bwMode="auto">
          <a:xfrm>
            <a:off x="1752601" y="3848100"/>
            <a:ext cx="1895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b="1" dirty="0">
                <a:solidFill>
                  <a:srgbClr val="FFFF00"/>
                </a:solidFill>
                <a:latin typeface="Cambria" pitchFamily="18" charset="0"/>
              </a:rPr>
              <a:t>STAGE 2</a:t>
            </a:r>
          </a:p>
        </p:txBody>
      </p:sp>
      <p:sp>
        <p:nvSpPr>
          <p:cNvPr id="45066" name="TextBox 21"/>
          <p:cNvSpPr txBox="1">
            <a:spLocks noChangeArrowheads="1"/>
          </p:cNvSpPr>
          <p:nvPr/>
        </p:nvSpPr>
        <p:spPr bwMode="auto">
          <a:xfrm>
            <a:off x="4953001" y="3829050"/>
            <a:ext cx="1895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b="1">
                <a:solidFill>
                  <a:srgbClr val="FFFF00"/>
                </a:solidFill>
                <a:latin typeface="Cambria" pitchFamily="18" charset="0"/>
              </a:rPr>
              <a:t>STAGE 3</a:t>
            </a:r>
          </a:p>
        </p:txBody>
      </p:sp>
      <p:sp>
        <p:nvSpPr>
          <p:cNvPr id="45067" name="TextBox 22"/>
          <p:cNvSpPr txBox="1">
            <a:spLocks noChangeArrowheads="1"/>
          </p:cNvSpPr>
          <p:nvPr/>
        </p:nvSpPr>
        <p:spPr bwMode="auto">
          <a:xfrm>
            <a:off x="4933951" y="219075"/>
            <a:ext cx="1895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b="1">
                <a:solidFill>
                  <a:srgbClr val="FFFF00"/>
                </a:solidFill>
                <a:latin typeface="Cambria" pitchFamily="18" charset="0"/>
              </a:rPr>
              <a:t>STAGE 4</a:t>
            </a:r>
          </a:p>
        </p:txBody>
      </p:sp>
      <p:sp>
        <p:nvSpPr>
          <p:cNvPr id="45068" name="TextBox 23"/>
          <p:cNvSpPr txBox="1">
            <a:spLocks noChangeArrowheads="1"/>
          </p:cNvSpPr>
          <p:nvPr/>
        </p:nvSpPr>
        <p:spPr bwMode="auto">
          <a:xfrm>
            <a:off x="8105776" y="219075"/>
            <a:ext cx="1895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b="1">
                <a:solidFill>
                  <a:srgbClr val="FFFF00"/>
                </a:solidFill>
                <a:latin typeface="Cambria" pitchFamily="18" charset="0"/>
              </a:rPr>
              <a:t>STAGE 5</a:t>
            </a:r>
          </a:p>
        </p:txBody>
      </p:sp>
      <p:sp>
        <p:nvSpPr>
          <p:cNvPr id="45069" name="TextBox 24"/>
          <p:cNvSpPr txBox="1">
            <a:spLocks noChangeArrowheads="1"/>
          </p:cNvSpPr>
          <p:nvPr/>
        </p:nvSpPr>
        <p:spPr bwMode="auto">
          <a:xfrm>
            <a:off x="1762126" y="850900"/>
            <a:ext cx="22955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sz="2400" b="1" dirty="0">
                <a:solidFill>
                  <a:prstClr val="white"/>
                </a:solidFill>
                <a:latin typeface="Cambria" pitchFamily="18" charset="0"/>
                <a:cs typeface="Times New Roman" pitchFamily="18" charset="0"/>
              </a:rPr>
              <a:t>Identify wrong actions, habits, attitudes or feelings </a:t>
            </a:r>
          </a:p>
        </p:txBody>
      </p:sp>
      <p:sp>
        <p:nvSpPr>
          <p:cNvPr id="45070" name="TextBox 25"/>
          <p:cNvSpPr txBox="1">
            <a:spLocks noChangeArrowheads="1"/>
          </p:cNvSpPr>
          <p:nvPr/>
        </p:nvSpPr>
        <p:spPr bwMode="auto">
          <a:xfrm>
            <a:off x="1762126" y="4468814"/>
            <a:ext cx="22002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sz="2400" b="1" dirty="0">
                <a:solidFill>
                  <a:prstClr val="white"/>
                </a:solidFill>
                <a:latin typeface="Cambria" pitchFamily="18" charset="0"/>
                <a:cs typeface="Times New Roman" pitchFamily="18" charset="0"/>
              </a:rPr>
              <a:t>Identify wrong or sinful beliefs</a:t>
            </a:r>
          </a:p>
        </p:txBody>
      </p:sp>
      <p:sp>
        <p:nvSpPr>
          <p:cNvPr id="45071" name="TextBox 26"/>
          <p:cNvSpPr txBox="1">
            <a:spLocks noChangeArrowheads="1"/>
          </p:cNvSpPr>
          <p:nvPr/>
        </p:nvSpPr>
        <p:spPr bwMode="auto">
          <a:xfrm>
            <a:off x="5010150" y="4468814"/>
            <a:ext cx="22288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sz="2400" b="1" dirty="0">
                <a:solidFill>
                  <a:prstClr val="white"/>
                </a:solidFill>
                <a:latin typeface="Cambria" pitchFamily="18" charset="0"/>
                <a:cs typeface="Times New Roman" pitchFamily="18" charset="0"/>
              </a:rPr>
              <a:t>Establish correct and godly beliefs</a:t>
            </a:r>
          </a:p>
        </p:txBody>
      </p:sp>
      <p:sp>
        <p:nvSpPr>
          <p:cNvPr id="45072" name="TextBox 27"/>
          <p:cNvSpPr txBox="1">
            <a:spLocks noChangeArrowheads="1"/>
          </p:cNvSpPr>
          <p:nvPr/>
        </p:nvSpPr>
        <p:spPr bwMode="auto">
          <a:xfrm>
            <a:off x="4991100" y="831851"/>
            <a:ext cx="234315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sz="2400" b="1">
                <a:solidFill>
                  <a:prstClr val="white"/>
                </a:solidFill>
                <a:latin typeface="Cambria" pitchFamily="18" charset="0"/>
                <a:cs typeface="Times New Roman" pitchFamily="18" charset="0"/>
              </a:rPr>
              <a:t>Establish correct and godly actions (practicing truth)</a:t>
            </a:r>
          </a:p>
        </p:txBody>
      </p:sp>
      <p:sp>
        <p:nvSpPr>
          <p:cNvPr id="45073" name="TextBox 28"/>
          <p:cNvSpPr txBox="1">
            <a:spLocks noChangeArrowheads="1"/>
          </p:cNvSpPr>
          <p:nvPr/>
        </p:nvSpPr>
        <p:spPr bwMode="auto">
          <a:xfrm>
            <a:off x="8153400" y="850901"/>
            <a:ext cx="23145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sz="2400" b="1" dirty="0">
                <a:solidFill>
                  <a:prstClr val="white"/>
                </a:solidFill>
                <a:latin typeface="Cambria" pitchFamily="18" charset="0"/>
                <a:cs typeface="Times New Roman" pitchFamily="18" charset="0"/>
              </a:rPr>
              <a:t>See gradual change in habits, actions, feelings and attitudes</a:t>
            </a:r>
          </a:p>
        </p:txBody>
      </p:sp>
      <p:sp>
        <p:nvSpPr>
          <p:cNvPr id="30" name="Right Arrow 29"/>
          <p:cNvSpPr/>
          <p:nvPr/>
        </p:nvSpPr>
        <p:spPr>
          <a:xfrm>
            <a:off x="4162425" y="4851401"/>
            <a:ext cx="685800" cy="923925"/>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Palatino Linotype"/>
            </a:endParaRPr>
          </a:p>
        </p:txBody>
      </p:sp>
      <p:sp>
        <p:nvSpPr>
          <p:cNvPr id="31" name="Right Arrow 30"/>
          <p:cNvSpPr/>
          <p:nvPr/>
        </p:nvSpPr>
        <p:spPr>
          <a:xfrm>
            <a:off x="7343775" y="1193801"/>
            <a:ext cx="685800" cy="923925"/>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Palatino Linotype"/>
            </a:endParaRPr>
          </a:p>
        </p:txBody>
      </p:sp>
      <p:sp>
        <p:nvSpPr>
          <p:cNvPr id="32" name="Right Arrow 31"/>
          <p:cNvSpPr/>
          <p:nvPr/>
        </p:nvSpPr>
        <p:spPr>
          <a:xfrm rot="5400000">
            <a:off x="2557464" y="2981326"/>
            <a:ext cx="561975" cy="923925"/>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Palatino Linotype"/>
            </a:endParaRPr>
          </a:p>
        </p:txBody>
      </p:sp>
      <p:sp>
        <p:nvSpPr>
          <p:cNvPr id="33" name="Right Arrow 32"/>
          <p:cNvSpPr/>
          <p:nvPr/>
        </p:nvSpPr>
        <p:spPr>
          <a:xfrm rot="16200000">
            <a:off x="5862639" y="2981326"/>
            <a:ext cx="561975" cy="923925"/>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Palatino Linotype"/>
            </a:endParaRPr>
          </a:p>
        </p:txBody>
      </p:sp>
      <p:sp>
        <p:nvSpPr>
          <p:cNvPr id="22" name="TextBox 7"/>
          <p:cNvSpPr txBox="1">
            <a:spLocks noChangeArrowheads="1"/>
          </p:cNvSpPr>
          <p:nvPr/>
        </p:nvSpPr>
        <p:spPr bwMode="auto">
          <a:xfrm>
            <a:off x="7772400" y="4267200"/>
            <a:ext cx="2667000" cy="1938992"/>
          </a:xfrm>
          <a:prstGeom prst="rect">
            <a:avLst/>
          </a:prstGeom>
          <a:solidFill>
            <a:schemeClr val="bg1">
              <a:lumMod val="95000"/>
              <a:lumOff val="5000"/>
            </a:schemeClr>
          </a:solidFill>
          <a:ln>
            <a:solidFill>
              <a:srgbClr val="FFFF00"/>
            </a:solidFill>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en-US" altLang="en-US" sz="4000" b="1" dirty="0">
                <a:solidFill>
                  <a:srgbClr val="FFFF00"/>
                </a:solidFill>
              </a:rPr>
              <a:t>Biblical counseling model</a:t>
            </a:r>
          </a:p>
        </p:txBody>
      </p:sp>
      <p:sp>
        <p:nvSpPr>
          <p:cNvPr id="23" name="Oval 22">
            <a:extLst>
              <a:ext uri="{FF2B5EF4-FFF2-40B4-BE49-F238E27FC236}">
                <a16:creationId xmlns:a16="http://schemas.microsoft.com/office/drawing/2014/main" xmlns="" id="{F420928C-077B-4847-A793-584FBCBD5BBF}"/>
              </a:ext>
            </a:extLst>
          </p:cNvPr>
          <p:cNvSpPr/>
          <p:nvPr/>
        </p:nvSpPr>
        <p:spPr>
          <a:xfrm>
            <a:off x="7465713" y="69852"/>
            <a:ext cx="3280374" cy="2971800"/>
          </a:xfrm>
          <a:prstGeom prst="ellipse">
            <a:avLst/>
          </a:prstGeom>
          <a:noFill/>
          <a:ln w="1905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2" name="TextBox 1">
            <a:extLst>
              <a:ext uri="{FF2B5EF4-FFF2-40B4-BE49-F238E27FC236}">
                <a16:creationId xmlns:a16="http://schemas.microsoft.com/office/drawing/2014/main" xmlns="" id="{2A7AEDE9-E206-41D6-84EE-5C742C5375D5}"/>
              </a:ext>
            </a:extLst>
          </p:cNvPr>
          <p:cNvSpPr txBox="1"/>
          <p:nvPr/>
        </p:nvSpPr>
        <p:spPr>
          <a:xfrm>
            <a:off x="5962832" y="3311527"/>
            <a:ext cx="6038491" cy="1754326"/>
          </a:xfrm>
          <a:prstGeom prst="rect">
            <a:avLst/>
          </a:prstGeom>
          <a:solidFill>
            <a:schemeClr val="accent1"/>
          </a:solidFill>
          <a:ln w="25400">
            <a:solidFill>
              <a:schemeClr val="tx1"/>
            </a:solidFill>
          </a:ln>
        </p:spPr>
        <p:txBody>
          <a:bodyPr wrap="square" rtlCol="0">
            <a:spAutoFit/>
          </a:bodyPr>
          <a:lstStyle/>
          <a:p>
            <a:pPr algn="ctr"/>
            <a:r>
              <a:rPr lang="en-US" sz="5400" dirty="0">
                <a:latin typeface="Garamond" pitchFamily="18" charset="0"/>
              </a:rPr>
              <a:t>The process is often slow</a:t>
            </a:r>
          </a:p>
        </p:txBody>
      </p:sp>
    </p:spTree>
    <p:extLst>
      <p:ext uri="{BB962C8B-B14F-4D97-AF65-F5344CB8AC3E}">
        <p14:creationId xmlns:p14="http://schemas.microsoft.com/office/powerpoint/2010/main" val="17408282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sz="7500" b="1" dirty="0">
                <a:latin typeface="Garamond" panose="02020404030301010803" pitchFamily="18" charset="0"/>
              </a:rPr>
              <a:t>Fear of God </a:t>
            </a:r>
          </a:p>
        </p:txBody>
      </p:sp>
      <p:sp>
        <p:nvSpPr>
          <p:cNvPr id="3" name="Content Placeholder 2"/>
          <p:cNvSpPr>
            <a:spLocks noGrp="1"/>
          </p:cNvSpPr>
          <p:nvPr>
            <p:ph idx="1"/>
          </p:nvPr>
        </p:nvSpPr>
        <p:spPr>
          <a:xfrm>
            <a:off x="633663" y="1600201"/>
            <a:ext cx="10972800" cy="4525963"/>
          </a:xfrm>
        </p:spPr>
        <p:txBody>
          <a:bodyPr/>
          <a:lstStyle/>
          <a:p>
            <a:pPr marL="0" indent="0">
              <a:buNone/>
            </a:pPr>
            <a:r>
              <a:rPr lang="en-US" altLang="en-US" sz="3500" dirty="0">
                <a:latin typeface="Garamond" panose="02020404030301010803" pitchFamily="18" charset="0"/>
              </a:rPr>
              <a:t>2 Corinthians 5:9 - </a:t>
            </a:r>
            <a:r>
              <a:rPr lang="en-US" sz="3500" dirty="0">
                <a:latin typeface="Garamond" panose="02020404030301010803" pitchFamily="18" charset="0"/>
              </a:rPr>
              <a:t>Therefore we also have as our ambition, whether at home or absent, to be pleasing to Him.</a:t>
            </a:r>
          </a:p>
          <a:p>
            <a:endParaRPr lang="en-US" altLang="en-US" sz="3500" dirty="0">
              <a:latin typeface="Garamond" panose="02020404030301010803" pitchFamily="18" charset="0"/>
            </a:endParaRPr>
          </a:p>
          <a:p>
            <a:pPr marL="0" indent="0">
              <a:buNone/>
            </a:pPr>
            <a:r>
              <a:rPr lang="en-US" altLang="en-US" sz="3500" dirty="0">
                <a:latin typeface="Garamond" panose="02020404030301010803" pitchFamily="18" charset="0"/>
              </a:rPr>
              <a:t>John 15:12-14 - </a:t>
            </a:r>
            <a:r>
              <a:rPr lang="en-US" sz="3500" dirty="0">
                <a:latin typeface="Garamond" panose="02020404030301010803" pitchFamily="18" charset="0"/>
              </a:rPr>
              <a:t>This is My commandment, that you love one another, just as I have loved you.</a:t>
            </a:r>
            <a:r>
              <a:rPr lang="en-US" sz="3500" b="1" dirty="0">
                <a:latin typeface="Garamond" panose="02020404030301010803" pitchFamily="18" charset="0"/>
              </a:rPr>
              <a:t> </a:t>
            </a:r>
            <a:r>
              <a:rPr lang="en-US" sz="3500" dirty="0">
                <a:latin typeface="Garamond" panose="02020404030301010803" pitchFamily="18" charset="0"/>
              </a:rPr>
              <a:t>Greater love has no one than this, that one lay down his life for his friends. You are My friends if you do what I command you. </a:t>
            </a:r>
            <a:endParaRPr lang="en-US" altLang="en-US" sz="3500" dirty="0">
              <a:latin typeface="Garamond" panose="02020404030301010803" pitchFamily="18" charset="0"/>
            </a:endParaRPr>
          </a:p>
        </p:txBody>
      </p:sp>
    </p:spTree>
    <p:extLst>
      <p:ext uri="{BB962C8B-B14F-4D97-AF65-F5344CB8AC3E}">
        <p14:creationId xmlns:p14="http://schemas.microsoft.com/office/powerpoint/2010/main" val="41523630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sz="7500" b="1" dirty="0">
                <a:latin typeface="Garamond" panose="02020404030301010803" pitchFamily="18" charset="0"/>
              </a:rPr>
              <a:t>Application</a:t>
            </a:r>
          </a:p>
        </p:txBody>
      </p:sp>
      <p:sp>
        <p:nvSpPr>
          <p:cNvPr id="3" name="Content Placeholder 2"/>
          <p:cNvSpPr>
            <a:spLocks noGrp="1"/>
          </p:cNvSpPr>
          <p:nvPr>
            <p:ph idx="1"/>
          </p:nvPr>
        </p:nvSpPr>
        <p:spPr>
          <a:xfrm>
            <a:off x="609599" y="1600201"/>
            <a:ext cx="11173905" cy="4525963"/>
          </a:xfrm>
        </p:spPr>
        <p:txBody>
          <a:bodyPr/>
          <a:lstStyle/>
          <a:p>
            <a:pPr eaLnBrk="1" hangingPunct="1"/>
            <a:r>
              <a:rPr lang="en-US" altLang="en-US" sz="4000" dirty="0">
                <a:latin typeface="Garamond" panose="02020404030301010803" pitchFamily="18" charset="0"/>
              </a:rPr>
              <a:t>Your goal is not to never feel the wrong feelings again</a:t>
            </a:r>
          </a:p>
          <a:p>
            <a:pPr eaLnBrk="1" hangingPunct="1"/>
            <a:r>
              <a:rPr lang="en-US" altLang="en-US" sz="4000" dirty="0">
                <a:latin typeface="Garamond" panose="02020404030301010803" pitchFamily="18" charset="0"/>
              </a:rPr>
              <a:t>Your goal is to tip the scales toward fearing God and loving people rather than fearing people and loving self </a:t>
            </a:r>
          </a:p>
        </p:txBody>
      </p:sp>
      <p:sp>
        <p:nvSpPr>
          <p:cNvPr id="4" name="TextBox 3">
            <a:extLst>
              <a:ext uri="{FF2B5EF4-FFF2-40B4-BE49-F238E27FC236}">
                <a16:creationId xmlns:a16="http://schemas.microsoft.com/office/drawing/2014/main" xmlns="" id="{6637D45D-732C-44C2-AB0C-8878C4E6DE84}"/>
              </a:ext>
            </a:extLst>
          </p:cNvPr>
          <p:cNvSpPr txBox="1"/>
          <p:nvPr/>
        </p:nvSpPr>
        <p:spPr>
          <a:xfrm>
            <a:off x="3168770" y="3259375"/>
            <a:ext cx="5854460" cy="3323987"/>
          </a:xfrm>
          <a:prstGeom prst="rect">
            <a:avLst/>
          </a:prstGeom>
          <a:solidFill>
            <a:schemeClr val="accent1"/>
          </a:solidFill>
          <a:ln w="25400">
            <a:solidFill>
              <a:schemeClr val="tx1"/>
            </a:solidFill>
          </a:ln>
        </p:spPr>
        <p:txBody>
          <a:bodyPr wrap="square" rtlCol="0">
            <a:spAutoFit/>
          </a:bodyPr>
          <a:lstStyle/>
          <a:p>
            <a:pPr algn="ctr"/>
            <a:r>
              <a:rPr lang="en-US" sz="3500" b="1" u="sng" dirty="0">
                <a:latin typeface="Garamond" pitchFamily="18" charset="0"/>
              </a:rPr>
              <a:t>Practical Steps</a:t>
            </a:r>
            <a:endParaRPr lang="en-US" sz="3500" dirty="0">
              <a:latin typeface="Garamond" pitchFamily="18" charset="0"/>
            </a:endParaRPr>
          </a:p>
          <a:p>
            <a:pPr marL="457200" indent="-457200" algn="ctr">
              <a:buFont typeface="Arial" panose="020B0604020202020204" pitchFamily="34" charset="0"/>
              <a:buChar char="•"/>
            </a:pPr>
            <a:r>
              <a:rPr lang="en-US" sz="3500" dirty="0">
                <a:latin typeface="Garamond" pitchFamily="18" charset="0"/>
              </a:rPr>
              <a:t>Pray</a:t>
            </a:r>
          </a:p>
          <a:p>
            <a:pPr marL="457200" indent="-457200" algn="ctr">
              <a:buFont typeface="Arial" panose="020B0604020202020204" pitchFamily="34" charset="0"/>
              <a:buChar char="•"/>
            </a:pPr>
            <a:r>
              <a:rPr lang="en-US" sz="3500" dirty="0">
                <a:latin typeface="Garamond" pitchFamily="18" charset="0"/>
              </a:rPr>
              <a:t>Journal</a:t>
            </a:r>
          </a:p>
          <a:p>
            <a:pPr marL="457200" indent="-457200" algn="ctr">
              <a:buFont typeface="Arial" panose="020B0604020202020204" pitchFamily="34" charset="0"/>
              <a:buChar char="•"/>
            </a:pPr>
            <a:r>
              <a:rPr lang="en-US" sz="3500" dirty="0">
                <a:latin typeface="Garamond" pitchFamily="18" charset="0"/>
              </a:rPr>
              <a:t>Read Welch</a:t>
            </a:r>
          </a:p>
          <a:p>
            <a:pPr marL="457200" indent="-457200" algn="ctr">
              <a:buFont typeface="Arial" panose="020B0604020202020204" pitchFamily="34" charset="0"/>
              <a:buChar char="•"/>
            </a:pPr>
            <a:r>
              <a:rPr lang="en-US" sz="3500" dirty="0">
                <a:latin typeface="Garamond" pitchFamily="18" charset="0"/>
              </a:rPr>
              <a:t>Compile Scripture </a:t>
            </a:r>
          </a:p>
          <a:p>
            <a:pPr marL="457200" indent="-457200" algn="ctr">
              <a:buFont typeface="Arial" panose="020B0604020202020204" pitchFamily="34" charset="0"/>
              <a:buChar char="•"/>
            </a:pPr>
            <a:r>
              <a:rPr lang="en-US" sz="3500" dirty="0">
                <a:latin typeface="Garamond" pitchFamily="18" charset="0"/>
              </a:rPr>
              <a:t>Involve people</a:t>
            </a:r>
          </a:p>
        </p:txBody>
      </p:sp>
    </p:spTree>
    <p:extLst>
      <p:ext uri="{BB962C8B-B14F-4D97-AF65-F5344CB8AC3E}">
        <p14:creationId xmlns:p14="http://schemas.microsoft.com/office/powerpoint/2010/main" val="2360092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22" presetClass="entr" presetSubtype="8" fill="hold" nodeType="with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left)">
                                      <p:cBhvr>
                                        <p:cTn id="25" dur="5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wipe(left)">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wipe(left)">
                                      <p:cBhvr>
                                        <p:cTn id="35" dur="500"/>
                                        <p:tgtEl>
                                          <p:spTgt spid="4">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wipe(left)">
                                      <p:cBhvr>
                                        <p:cTn id="40" dur="500"/>
                                        <p:tgtEl>
                                          <p:spTgt spid="4">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Effect transition="in" filter="wipe(left)">
                                      <p:cBhvr>
                                        <p:cTn id="45"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sz="7500" b="1" dirty="0">
                <a:latin typeface="Garamond" panose="02020404030301010803" pitchFamily="18" charset="0"/>
              </a:rPr>
              <a:t>Psalm 27</a:t>
            </a:r>
          </a:p>
        </p:txBody>
      </p:sp>
      <p:sp>
        <p:nvSpPr>
          <p:cNvPr id="3" name="Content Placeholder 2"/>
          <p:cNvSpPr>
            <a:spLocks noGrp="1"/>
          </p:cNvSpPr>
          <p:nvPr>
            <p:ph idx="1"/>
          </p:nvPr>
        </p:nvSpPr>
        <p:spPr>
          <a:xfrm>
            <a:off x="633663" y="1600201"/>
            <a:ext cx="10972800" cy="4525963"/>
          </a:xfrm>
        </p:spPr>
        <p:txBody>
          <a:bodyPr/>
          <a:lstStyle/>
          <a:p>
            <a:pPr marL="0" indent="0">
              <a:buNone/>
            </a:pPr>
            <a:r>
              <a:rPr lang="en-US" sz="3500" baseline="30000" dirty="0">
                <a:latin typeface="Garamond" panose="02020404030301010803" pitchFamily="18" charset="0"/>
              </a:rPr>
              <a:t>1</a:t>
            </a:r>
            <a:r>
              <a:rPr lang="en-US" sz="3500" dirty="0">
                <a:latin typeface="Garamond" panose="02020404030301010803" pitchFamily="18" charset="0"/>
              </a:rPr>
              <a:t>The LORD is my light and my salvation;</a:t>
            </a:r>
          </a:p>
          <a:p>
            <a:pPr marL="0" indent="0">
              <a:buNone/>
            </a:pPr>
            <a:r>
              <a:rPr lang="en-US" sz="3500" dirty="0">
                <a:latin typeface="Garamond" panose="02020404030301010803" pitchFamily="18" charset="0"/>
              </a:rPr>
              <a:t>Whom shall I fear?</a:t>
            </a:r>
          </a:p>
          <a:p>
            <a:pPr marL="0" indent="0">
              <a:buNone/>
            </a:pPr>
            <a:r>
              <a:rPr lang="en-US" sz="3500" dirty="0">
                <a:latin typeface="Garamond" panose="02020404030301010803" pitchFamily="18" charset="0"/>
              </a:rPr>
              <a:t>The LORD is the defense of my life;</a:t>
            </a:r>
          </a:p>
          <a:p>
            <a:pPr marL="0" indent="0">
              <a:buNone/>
            </a:pPr>
            <a:r>
              <a:rPr lang="en-US" sz="3500" dirty="0">
                <a:latin typeface="Garamond" panose="02020404030301010803" pitchFamily="18" charset="0"/>
              </a:rPr>
              <a:t>Whom shall I dread? </a:t>
            </a:r>
          </a:p>
        </p:txBody>
      </p:sp>
    </p:spTree>
    <p:extLst>
      <p:ext uri="{BB962C8B-B14F-4D97-AF65-F5344CB8AC3E}">
        <p14:creationId xmlns:p14="http://schemas.microsoft.com/office/powerpoint/2010/main" val="36547354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751840" y="304800"/>
            <a:ext cx="10749280" cy="4419600"/>
          </a:xfrm>
        </p:spPr>
        <p:txBody>
          <a:bodyPr/>
          <a:lstStyle/>
          <a:p>
            <a:pPr eaLnBrk="1" hangingPunct="1"/>
            <a:r>
              <a:rPr lang="en-US" altLang="en-US" sz="9600" dirty="0">
                <a:latin typeface="Gill Sans MT Condensed" panose="020B0506020104020203" pitchFamily="34" charset="0"/>
              </a:rPr>
              <a:t>Freedom from the </a:t>
            </a:r>
            <a:br>
              <a:rPr lang="en-US" altLang="en-US" sz="9600" dirty="0">
                <a:latin typeface="Gill Sans MT Condensed" panose="020B0506020104020203" pitchFamily="34" charset="0"/>
              </a:rPr>
            </a:br>
            <a:r>
              <a:rPr lang="en-US" altLang="en-US" sz="9600" dirty="0">
                <a:latin typeface="Gill Sans MT Condensed" panose="020B0506020104020203" pitchFamily="34" charset="0"/>
              </a:rPr>
              <a:t>Fear of Man</a:t>
            </a:r>
            <a:endParaRPr lang="en-US" altLang="en-US" sz="6000" dirty="0">
              <a:latin typeface="Gill Sans MT Condensed" panose="020B0506020104020203" pitchFamily="34" charset="0"/>
            </a:endParaRPr>
          </a:p>
        </p:txBody>
      </p:sp>
      <p:cxnSp>
        <p:nvCxnSpPr>
          <p:cNvPr id="5" name="Straight Connector 4"/>
          <p:cNvCxnSpPr/>
          <p:nvPr/>
        </p:nvCxnSpPr>
        <p:spPr>
          <a:xfrm>
            <a:off x="1905000" y="4175919"/>
            <a:ext cx="8458200" cy="0"/>
          </a:xfrm>
          <a:prstGeom prst="line">
            <a:avLst/>
          </a:prstGeom>
          <a:ln w="25400">
            <a:gradFill>
              <a:gsLst>
                <a:gs pos="0">
                  <a:schemeClr val="accent1">
                    <a:tint val="66000"/>
                    <a:satMod val="160000"/>
                    <a:alpha val="0"/>
                  </a:schemeClr>
                </a:gs>
                <a:gs pos="50000">
                  <a:schemeClr val="accent1">
                    <a:tint val="66000"/>
                    <a:satMod val="160000"/>
                  </a:schemeClr>
                </a:gs>
                <a:gs pos="100000">
                  <a:schemeClr val="tx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4100" name="TextBox 1"/>
          <p:cNvSpPr txBox="1">
            <a:spLocks noChangeArrowheads="1"/>
          </p:cNvSpPr>
          <p:nvPr/>
        </p:nvSpPr>
        <p:spPr bwMode="auto">
          <a:xfrm>
            <a:off x="442823" y="4170441"/>
            <a:ext cx="11749177"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US" altLang="en-US" sz="5400" dirty="0">
                <a:solidFill>
                  <a:prstClr val="white"/>
                </a:solidFill>
                <a:latin typeface="Gill Sans MT Condensed" panose="020B0506020104020203" pitchFamily="34" charset="0"/>
                <a:cs typeface="Arial" panose="020B0604020202020204" pitchFamily="34" charset="0"/>
              </a:rPr>
              <a:t>Are there other related fears we face? How might God’s truth liberate us to love people in the face of </a:t>
            </a:r>
            <a:br>
              <a:rPr lang="en-US" altLang="en-US" sz="5400" dirty="0">
                <a:solidFill>
                  <a:prstClr val="white"/>
                </a:solidFill>
                <a:latin typeface="Gill Sans MT Condensed" panose="020B0506020104020203" pitchFamily="34" charset="0"/>
                <a:cs typeface="Arial" panose="020B0604020202020204" pitchFamily="34" charset="0"/>
              </a:rPr>
            </a:br>
            <a:r>
              <a:rPr lang="en-US" altLang="en-US" sz="5400" dirty="0">
                <a:solidFill>
                  <a:prstClr val="white"/>
                </a:solidFill>
                <a:latin typeface="Gill Sans MT Condensed" panose="020B0506020104020203" pitchFamily="34" charset="0"/>
                <a:cs typeface="Arial" panose="020B0604020202020204" pitchFamily="34" charset="0"/>
              </a:rPr>
              <a:t>those fears?</a:t>
            </a:r>
          </a:p>
        </p:txBody>
      </p:sp>
    </p:spTree>
    <p:extLst>
      <p:ext uri="{BB962C8B-B14F-4D97-AF65-F5344CB8AC3E}">
        <p14:creationId xmlns:p14="http://schemas.microsoft.com/office/powerpoint/2010/main" val="2440324728"/>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55C96B-3B6A-4062-AFB1-AB784E13D53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73E0F845-9CB1-4E90-B6C1-79CEBB4C8034}"/>
              </a:ext>
            </a:extLst>
          </p:cNvPr>
          <p:cNvSpPr>
            <a:spLocks noGrp="1"/>
          </p:cNvSpPr>
          <p:nvPr>
            <p:ph idx="1"/>
          </p:nvPr>
        </p:nvSpPr>
        <p:spPr/>
        <p:txBody>
          <a:bodyPr/>
          <a:lstStyle/>
          <a:p>
            <a:endParaRPr lang="en-US"/>
          </a:p>
        </p:txBody>
      </p:sp>
      <p:sp>
        <p:nvSpPr>
          <p:cNvPr id="5" name="TextBox 4">
            <a:extLst>
              <a:ext uri="{FF2B5EF4-FFF2-40B4-BE49-F238E27FC236}">
                <a16:creationId xmlns:a16="http://schemas.microsoft.com/office/drawing/2014/main" xmlns="" id="{E7078661-6E55-473C-BD76-59B3302919FE}"/>
              </a:ext>
            </a:extLst>
          </p:cNvPr>
          <p:cNvSpPr txBox="1"/>
          <p:nvPr/>
        </p:nvSpPr>
        <p:spPr>
          <a:xfrm>
            <a:off x="609600" y="3261489"/>
            <a:ext cx="3669102" cy="1754326"/>
          </a:xfrm>
          <a:prstGeom prst="rect">
            <a:avLst/>
          </a:prstGeom>
          <a:solidFill>
            <a:schemeClr val="accent1"/>
          </a:solidFill>
          <a:ln w="25400">
            <a:solidFill>
              <a:schemeClr val="tx1"/>
            </a:solidFill>
          </a:ln>
        </p:spPr>
        <p:txBody>
          <a:bodyPr wrap="square" rtlCol="0">
            <a:spAutoFit/>
          </a:bodyPr>
          <a:lstStyle/>
          <a:p>
            <a:pPr algn="ctr"/>
            <a:r>
              <a:rPr lang="en-US" sz="5400" dirty="0">
                <a:latin typeface="Garamond" pitchFamily="18" charset="0"/>
              </a:rPr>
              <a:t>Fear people</a:t>
            </a:r>
          </a:p>
          <a:p>
            <a:pPr algn="ctr"/>
            <a:r>
              <a:rPr lang="en-US" sz="5400" dirty="0">
                <a:latin typeface="Garamond" pitchFamily="18" charset="0"/>
              </a:rPr>
              <a:t>Love self</a:t>
            </a:r>
          </a:p>
        </p:txBody>
      </p:sp>
      <p:sp>
        <p:nvSpPr>
          <p:cNvPr id="6" name="TextBox 5">
            <a:extLst>
              <a:ext uri="{FF2B5EF4-FFF2-40B4-BE49-F238E27FC236}">
                <a16:creationId xmlns:a16="http://schemas.microsoft.com/office/drawing/2014/main" xmlns="" id="{2C3088EF-7874-4004-87B6-9FC92C3E9FA7}"/>
              </a:ext>
            </a:extLst>
          </p:cNvPr>
          <p:cNvSpPr txBox="1"/>
          <p:nvPr/>
        </p:nvSpPr>
        <p:spPr>
          <a:xfrm>
            <a:off x="8051321" y="3261489"/>
            <a:ext cx="3669102" cy="1754326"/>
          </a:xfrm>
          <a:prstGeom prst="rect">
            <a:avLst/>
          </a:prstGeom>
          <a:solidFill>
            <a:schemeClr val="accent1"/>
          </a:solidFill>
          <a:ln w="25400">
            <a:solidFill>
              <a:schemeClr val="tx1"/>
            </a:solidFill>
          </a:ln>
        </p:spPr>
        <p:txBody>
          <a:bodyPr wrap="square" rtlCol="0">
            <a:spAutoFit/>
          </a:bodyPr>
          <a:lstStyle/>
          <a:p>
            <a:pPr algn="ctr"/>
            <a:r>
              <a:rPr lang="en-US" sz="5400" dirty="0">
                <a:latin typeface="Garamond" pitchFamily="18" charset="0"/>
              </a:rPr>
              <a:t>Fear God</a:t>
            </a:r>
          </a:p>
          <a:p>
            <a:pPr algn="ctr"/>
            <a:r>
              <a:rPr lang="en-US" sz="5400" dirty="0">
                <a:latin typeface="Garamond" pitchFamily="18" charset="0"/>
              </a:rPr>
              <a:t>Love people</a:t>
            </a:r>
          </a:p>
        </p:txBody>
      </p:sp>
    </p:spTree>
    <p:extLst>
      <p:ext uri="{BB962C8B-B14F-4D97-AF65-F5344CB8AC3E}">
        <p14:creationId xmlns:p14="http://schemas.microsoft.com/office/powerpoint/2010/main" val="3933472628"/>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55C96B-3B6A-4062-AFB1-AB784E13D53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73E0F845-9CB1-4E90-B6C1-79CEBB4C8034}"/>
              </a:ext>
            </a:extLst>
          </p:cNvPr>
          <p:cNvSpPr>
            <a:spLocks noGrp="1"/>
          </p:cNvSpPr>
          <p:nvPr>
            <p:ph idx="1"/>
          </p:nvPr>
        </p:nvSpPr>
        <p:spPr/>
        <p:txBody>
          <a:bodyPr/>
          <a:lstStyle/>
          <a:p>
            <a:endParaRPr lang="en-US"/>
          </a:p>
        </p:txBody>
      </p:sp>
      <p:sp>
        <p:nvSpPr>
          <p:cNvPr id="5" name="TextBox 4">
            <a:extLst>
              <a:ext uri="{FF2B5EF4-FFF2-40B4-BE49-F238E27FC236}">
                <a16:creationId xmlns:a16="http://schemas.microsoft.com/office/drawing/2014/main" xmlns="" id="{E7078661-6E55-473C-BD76-59B3302919FE}"/>
              </a:ext>
            </a:extLst>
          </p:cNvPr>
          <p:cNvSpPr txBox="1"/>
          <p:nvPr/>
        </p:nvSpPr>
        <p:spPr>
          <a:xfrm>
            <a:off x="609599" y="1417638"/>
            <a:ext cx="3669102" cy="3416320"/>
          </a:xfrm>
          <a:prstGeom prst="rect">
            <a:avLst/>
          </a:prstGeom>
          <a:solidFill>
            <a:schemeClr val="accent1"/>
          </a:solidFill>
          <a:ln w="25400">
            <a:solidFill>
              <a:schemeClr val="tx1"/>
            </a:solidFill>
          </a:ln>
        </p:spPr>
        <p:txBody>
          <a:bodyPr wrap="square" rtlCol="0">
            <a:spAutoFit/>
          </a:bodyPr>
          <a:lstStyle/>
          <a:p>
            <a:pPr algn="ctr"/>
            <a:r>
              <a:rPr lang="en-US" sz="7200" dirty="0">
                <a:latin typeface="Garamond" pitchFamily="18" charset="0"/>
              </a:rPr>
              <a:t>Fear people</a:t>
            </a:r>
          </a:p>
          <a:p>
            <a:pPr algn="ctr"/>
            <a:r>
              <a:rPr lang="en-US" sz="7200" dirty="0">
                <a:latin typeface="Garamond" pitchFamily="18" charset="0"/>
              </a:rPr>
              <a:t>Love self</a:t>
            </a:r>
          </a:p>
        </p:txBody>
      </p:sp>
      <p:sp>
        <p:nvSpPr>
          <p:cNvPr id="6" name="TextBox 5">
            <a:extLst>
              <a:ext uri="{FF2B5EF4-FFF2-40B4-BE49-F238E27FC236}">
                <a16:creationId xmlns:a16="http://schemas.microsoft.com/office/drawing/2014/main" xmlns="" id="{2C3088EF-7874-4004-87B6-9FC92C3E9FA7}"/>
              </a:ext>
            </a:extLst>
          </p:cNvPr>
          <p:cNvSpPr txBox="1"/>
          <p:nvPr/>
        </p:nvSpPr>
        <p:spPr>
          <a:xfrm>
            <a:off x="8793190" y="4113467"/>
            <a:ext cx="2265874" cy="954107"/>
          </a:xfrm>
          <a:prstGeom prst="rect">
            <a:avLst/>
          </a:prstGeom>
          <a:solidFill>
            <a:schemeClr val="accent1"/>
          </a:solidFill>
          <a:ln w="25400">
            <a:solidFill>
              <a:schemeClr val="tx1"/>
            </a:solidFill>
          </a:ln>
        </p:spPr>
        <p:txBody>
          <a:bodyPr wrap="square" rtlCol="0">
            <a:spAutoFit/>
          </a:bodyPr>
          <a:lstStyle/>
          <a:p>
            <a:pPr algn="ctr"/>
            <a:r>
              <a:rPr lang="en-US" sz="2800" dirty="0">
                <a:latin typeface="Garamond" pitchFamily="18" charset="0"/>
              </a:rPr>
              <a:t>Fear God</a:t>
            </a:r>
          </a:p>
          <a:p>
            <a:pPr algn="ctr"/>
            <a:r>
              <a:rPr lang="en-US" sz="2800" dirty="0">
                <a:latin typeface="Garamond" pitchFamily="18" charset="0"/>
              </a:rPr>
              <a:t>Love people</a:t>
            </a:r>
          </a:p>
        </p:txBody>
      </p:sp>
    </p:spTree>
    <p:extLst>
      <p:ext uri="{BB962C8B-B14F-4D97-AF65-F5344CB8AC3E}">
        <p14:creationId xmlns:p14="http://schemas.microsoft.com/office/powerpoint/2010/main" val="3641058859"/>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4BB60B-5D09-418A-B3E5-977DBF356BB9}"/>
              </a:ext>
            </a:extLst>
          </p:cNvPr>
          <p:cNvSpPr>
            <a:spLocks noGrp="1"/>
          </p:cNvSpPr>
          <p:nvPr>
            <p:ph type="title"/>
          </p:nvPr>
        </p:nvSpPr>
        <p:spPr>
          <a:xfrm>
            <a:off x="609600" y="274638"/>
            <a:ext cx="6907619" cy="1143000"/>
          </a:xfrm>
        </p:spPr>
        <p:txBody>
          <a:bodyPr/>
          <a:lstStyle/>
          <a:p>
            <a:pPr algn="l"/>
            <a:r>
              <a:rPr lang="en-US" sz="5000" dirty="0">
                <a:latin typeface="Garamond" panose="02020404030301010803" pitchFamily="18" charset="0"/>
              </a:rPr>
              <a:t>Edward T. Welch</a:t>
            </a:r>
            <a:br>
              <a:rPr lang="en-US" sz="5000" dirty="0">
                <a:latin typeface="Garamond" panose="02020404030301010803" pitchFamily="18" charset="0"/>
              </a:rPr>
            </a:br>
            <a:r>
              <a:rPr lang="en-US" sz="2400" i="1" dirty="0">
                <a:latin typeface="Garamond" panose="02020404030301010803" pitchFamily="18" charset="0"/>
              </a:rPr>
              <a:t>What Do You Think of Me? Why Do I Care?</a:t>
            </a:r>
            <a:endParaRPr lang="en-US" sz="5000" dirty="0">
              <a:latin typeface="Garamond" panose="02020404030301010803" pitchFamily="18" charset="0"/>
            </a:endParaRPr>
          </a:p>
        </p:txBody>
      </p:sp>
      <p:sp>
        <p:nvSpPr>
          <p:cNvPr id="3" name="Content Placeholder 2">
            <a:extLst>
              <a:ext uri="{FF2B5EF4-FFF2-40B4-BE49-F238E27FC236}">
                <a16:creationId xmlns:a16="http://schemas.microsoft.com/office/drawing/2014/main" xmlns="" id="{766C52B6-AC18-4E08-8D54-0DCD2880ED8E}"/>
              </a:ext>
            </a:extLst>
          </p:cNvPr>
          <p:cNvSpPr>
            <a:spLocks noGrp="1"/>
          </p:cNvSpPr>
          <p:nvPr>
            <p:ph idx="1"/>
          </p:nvPr>
        </p:nvSpPr>
        <p:spPr>
          <a:xfrm>
            <a:off x="609600" y="1600201"/>
            <a:ext cx="7205330" cy="4525963"/>
          </a:xfrm>
        </p:spPr>
        <p:txBody>
          <a:bodyPr/>
          <a:lstStyle/>
          <a:p>
            <a:pPr marL="0" indent="0" algn="ctr">
              <a:buNone/>
            </a:pPr>
            <a:endParaRPr lang="en-US" sz="4800" dirty="0">
              <a:latin typeface="Garamond" panose="02020404030301010803" pitchFamily="18" charset="0"/>
            </a:endParaRPr>
          </a:p>
          <a:p>
            <a:pPr marL="0" indent="0" algn="ctr">
              <a:buNone/>
            </a:pPr>
            <a:r>
              <a:rPr lang="en-US" sz="4800" dirty="0">
                <a:latin typeface="Garamond" panose="02020404030301010803" pitchFamily="18" charset="0"/>
              </a:rPr>
              <a:t>You don’t find the answer to paralyzing self-consciousness by giving yourself a pep talk about how great you are.</a:t>
            </a:r>
          </a:p>
        </p:txBody>
      </p:sp>
    </p:spTree>
    <p:extLst>
      <p:ext uri="{BB962C8B-B14F-4D97-AF65-F5344CB8AC3E}">
        <p14:creationId xmlns:p14="http://schemas.microsoft.com/office/powerpoint/2010/main" val="2010189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3" descr="C:\Users\Ross\Desktop\teal-fabric-textu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1733550" y="219076"/>
            <a:ext cx="2324100" cy="2847975"/>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Palatino Linotype"/>
            </a:endParaRPr>
          </a:p>
        </p:txBody>
      </p:sp>
      <p:sp>
        <p:nvSpPr>
          <p:cNvPr id="15" name="Rectangle 14"/>
          <p:cNvSpPr/>
          <p:nvPr/>
        </p:nvSpPr>
        <p:spPr>
          <a:xfrm>
            <a:off x="4933950" y="219076"/>
            <a:ext cx="2324100" cy="2847975"/>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Palatino Linotype"/>
            </a:endParaRPr>
          </a:p>
        </p:txBody>
      </p:sp>
      <p:sp>
        <p:nvSpPr>
          <p:cNvPr id="16" name="Rectangle 15"/>
          <p:cNvSpPr/>
          <p:nvPr/>
        </p:nvSpPr>
        <p:spPr>
          <a:xfrm>
            <a:off x="8105775" y="219076"/>
            <a:ext cx="2324100" cy="2847975"/>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Palatino Linotype"/>
            </a:endParaRPr>
          </a:p>
        </p:txBody>
      </p:sp>
      <p:sp>
        <p:nvSpPr>
          <p:cNvPr id="18" name="Rectangle 17"/>
          <p:cNvSpPr/>
          <p:nvPr/>
        </p:nvSpPr>
        <p:spPr>
          <a:xfrm>
            <a:off x="1733550" y="3829051"/>
            <a:ext cx="2324100" cy="2828925"/>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Palatino Linotype"/>
            </a:endParaRPr>
          </a:p>
        </p:txBody>
      </p:sp>
      <p:sp>
        <p:nvSpPr>
          <p:cNvPr id="19" name="Rectangle 18"/>
          <p:cNvSpPr/>
          <p:nvPr/>
        </p:nvSpPr>
        <p:spPr>
          <a:xfrm>
            <a:off x="4953000" y="3829051"/>
            <a:ext cx="2324100" cy="2828925"/>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Palatino Linotype"/>
            </a:endParaRPr>
          </a:p>
        </p:txBody>
      </p:sp>
      <p:sp>
        <p:nvSpPr>
          <p:cNvPr id="45064" name="TextBox 19"/>
          <p:cNvSpPr txBox="1">
            <a:spLocks noChangeArrowheads="1"/>
          </p:cNvSpPr>
          <p:nvPr/>
        </p:nvSpPr>
        <p:spPr bwMode="auto">
          <a:xfrm>
            <a:off x="1752601" y="247650"/>
            <a:ext cx="1895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b="1">
                <a:solidFill>
                  <a:srgbClr val="FFFF00"/>
                </a:solidFill>
                <a:latin typeface="Cambria" pitchFamily="18" charset="0"/>
              </a:rPr>
              <a:t>STAGE 1</a:t>
            </a:r>
          </a:p>
        </p:txBody>
      </p:sp>
      <p:sp>
        <p:nvSpPr>
          <p:cNvPr id="45065" name="TextBox 20"/>
          <p:cNvSpPr txBox="1">
            <a:spLocks noChangeArrowheads="1"/>
          </p:cNvSpPr>
          <p:nvPr/>
        </p:nvSpPr>
        <p:spPr bwMode="auto">
          <a:xfrm>
            <a:off x="1752601" y="3848100"/>
            <a:ext cx="1895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b="1" dirty="0">
                <a:solidFill>
                  <a:srgbClr val="FFFF00"/>
                </a:solidFill>
                <a:latin typeface="Cambria" pitchFamily="18" charset="0"/>
              </a:rPr>
              <a:t>STAGE 2</a:t>
            </a:r>
          </a:p>
        </p:txBody>
      </p:sp>
      <p:sp>
        <p:nvSpPr>
          <p:cNvPr id="45066" name="TextBox 21"/>
          <p:cNvSpPr txBox="1">
            <a:spLocks noChangeArrowheads="1"/>
          </p:cNvSpPr>
          <p:nvPr/>
        </p:nvSpPr>
        <p:spPr bwMode="auto">
          <a:xfrm>
            <a:off x="4953001" y="3829050"/>
            <a:ext cx="1895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b="1">
                <a:solidFill>
                  <a:srgbClr val="FFFF00"/>
                </a:solidFill>
                <a:latin typeface="Cambria" pitchFamily="18" charset="0"/>
              </a:rPr>
              <a:t>STAGE 3</a:t>
            </a:r>
          </a:p>
        </p:txBody>
      </p:sp>
      <p:sp>
        <p:nvSpPr>
          <p:cNvPr id="45067" name="TextBox 22"/>
          <p:cNvSpPr txBox="1">
            <a:spLocks noChangeArrowheads="1"/>
          </p:cNvSpPr>
          <p:nvPr/>
        </p:nvSpPr>
        <p:spPr bwMode="auto">
          <a:xfrm>
            <a:off x="4933951" y="219075"/>
            <a:ext cx="1895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b="1">
                <a:solidFill>
                  <a:srgbClr val="FFFF00"/>
                </a:solidFill>
                <a:latin typeface="Cambria" pitchFamily="18" charset="0"/>
              </a:rPr>
              <a:t>STAGE 4</a:t>
            </a:r>
          </a:p>
        </p:txBody>
      </p:sp>
      <p:sp>
        <p:nvSpPr>
          <p:cNvPr id="45068" name="TextBox 23"/>
          <p:cNvSpPr txBox="1">
            <a:spLocks noChangeArrowheads="1"/>
          </p:cNvSpPr>
          <p:nvPr/>
        </p:nvSpPr>
        <p:spPr bwMode="auto">
          <a:xfrm>
            <a:off x="8105776" y="219075"/>
            <a:ext cx="1895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b="1">
                <a:solidFill>
                  <a:srgbClr val="FFFF00"/>
                </a:solidFill>
                <a:latin typeface="Cambria" pitchFamily="18" charset="0"/>
              </a:rPr>
              <a:t>STAGE 5</a:t>
            </a:r>
          </a:p>
        </p:txBody>
      </p:sp>
      <p:sp>
        <p:nvSpPr>
          <p:cNvPr id="45069" name="TextBox 24"/>
          <p:cNvSpPr txBox="1">
            <a:spLocks noChangeArrowheads="1"/>
          </p:cNvSpPr>
          <p:nvPr/>
        </p:nvSpPr>
        <p:spPr bwMode="auto">
          <a:xfrm>
            <a:off x="1762126" y="850900"/>
            <a:ext cx="22955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sz="2400" b="1" dirty="0">
                <a:solidFill>
                  <a:prstClr val="white"/>
                </a:solidFill>
                <a:latin typeface="Cambria" pitchFamily="18" charset="0"/>
                <a:cs typeface="Times New Roman" pitchFamily="18" charset="0"/>
              </a:rPr>
              <a:t>Identify wrong actions, habits, attitudes or feelings </a:t>
            </a:r>
          </a:p>
        </p:txBody>
      </p:sp>
      <p:sp>
        <p:nvSpPr>
          <p:cNvPr id="45070" name="TextBox 25"/>
          <p:cNvSpPr txBox="1">
            <a:spLocks noChangeArrowheads="1"/>
          </p:cNvSpPr>
          <p:nvPr/>
        </p:nvSpPr>
        <p:spPr bwMode="auto">
          <a:xfrm>
            <a:off x="1762126" y="4468814"/>
            <a:ext cx="22002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sz="2400" b="1" dirty="0">
                <a:solidFill>
                  <a:prstClr val="white"/>
                </a:solidFill>
                <a:latin typeface="Cambria" pitchFamily="18" charset="0"/>
                <a:cs typeface="Times New Roman" pitchFamily="18" charset="0"/>
              </a:rPr>
              <a:t>Identify wrong or sinful beliefs</a:t>
            </a:r>
          </a:p>
        </p:txBody>
      </p:sp>
      <p:sp>
        <p:nvSpPr>
          <p:cNvPr id="45071" name="TextBox 26"/>
          <p:cNvSpPr txBox="1">
            <a:spLocks noChangeArrowheads="1"/>
          </p:cNvSpPr>
          <p:nvPr/>
        </p:nvSpPr>
        <p:spPr bwMode="auto">
          <a:xfrm>
            <a:off x="5010150" y="4468814"/>
            <a:ext cx="22288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sz="2400" b="1" dirty="0">
                <a:solidFill>
                  <a:prstClr val="white"/>
                </a:solidFill>
                <a:latin typeface="Cambria" pitchFamily="18" charset="0"/>
                <a:cs typeface="Times New Roman" pitchFamily="18" charset="0"/>
              </a:rPr>
              <a:t>Establish correct and godly beliefs</a:t>
            </a:r>
          </a:p>
        </p:txBody>
      </p:sp>
      <p:sp>
        <p:nvSpPr>
          <p:cNvPr id="45072" name="TextBox 27"/>
          <p:cNvSpPr txBox="1">
            <a:spLocks noChangeArrowheads="1"/>
          </p:cNvSpPr>
          <p:nvPr/>
        </p:nvSpPr>
        <p:spPr bwMode="auto">
          <a:xfrm>
            <a:off x="4991100" y="831851"/>
            <a:ext cx="234315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sz="2400" b="1">
                <a:solidFill>
                  <a:prstClr val="white"/>
                </a:solidFill>
                <a:latin typeface="Cambria" pitchFamily="18" charset="0"/>
                <a:cs typeface="Times New Roman" pitchFamily="18" charset="0"/>
              </a:rPr>
              <a:t>Establish correct and godly actions (practicing truth)</a:t>
            </a:r>
          </a:p>
        </p:txBody>
      </p:sp>
      <p:sp>
        <p:nvSpPr>
          <p:cNvPr id="45073" name="TextBox 28"/>
          <p:cNvSpPr txBox="1">
            <a:spLocks noChangeArrowheads="1"/>
          </p:cNvSpPr>
          <p:nvPr/>
        </p:nvSpPr>
        <p:spPr bwMode="auto">
          <a:xfrm>
            <a:off x="8153400" y="850901"/>
            <a:ext cx="23145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sz="2400" b="1" dirty="0">
                <a:solidFill>
                  <a:prstClr val="white"/>
                </a:solidFill>
                <a:latin typeface="Cambria" pitchFamily="18" charset="0"/>
                <a:cs typeface="Times New Roman" pitchFamily="18" charset="0"/>
              </a:rPr>
              <a:t>See gradual change in habits, actions, feelings and attitudes</a:t>
            </a:r>
          </a:p>
        </p:txBody>
      </p:sp>
      <p:sp>
        <p:nvSpPr>
          <p:cNvPr id="30" name="Right Arrow 29"/>
          <p:cNvSpPr/>
          <p:nvPr/>
        </p:nvSpPr>
        <p:spPr>
          <a:xfrm>
            <a:off x="4162425" y="4851401"/>
            <a:ext cx="685800" cy="923925"/>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Palatino Linotype"/>
            </a:endParaRPr>
          </a:p>
        </p:txBody>
      </p:sp>
      <p:sp>
        <p:nvSpPr>
          <p:cNvPr id="31" name="Right Arrow 30"/>
          <p:cNvSpPr/>
          <p:nvPr/>
        </p:nvSpPr>
        <p:spPr>
          <a:xfrm>
            <a:off x="7343775" y="1193801"/>
            <a:ext cx="685800" cy="923925"/>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Palatino Linotype"/>
            </a:endParaRPr>
          </a:p>
        </p:txBody>
      </p:sp>
      <p:sp>
        <p:nvSpPr>
          <p:cNvPr id="32" name="Right Arrow 31"/>
          <p:cNvSpPr/>
          <p:nvPr/>
        </p:nvSpPr>
        <p:spPr>
          <a:xfrm rot="5400000">
            <a:off x="2557464" y="2981326"/>
            <a:ext cx="561975" cy="923925"/>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Palatino Linotype"/>
            </a:endParaRPr>
          </a:p>
        </p:txBody>
      </p:sp>
      <p:sp>
        <p:nvSpPr>
          <p:cNvPr id="33" name="Right Arrow 32"/>
          <p:cNvSpPr/>
          <p:nvPr/>
        </p:nvSpPr>
        <p:spPr>
          <a:xfrm rot="16200000">
            <a:off x="5862639" y="2981326"/>
            <a:ext cx="561975" cy="923925"/>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Palatino Linotype"/>
            </a:endParaRPr>
          </a:p>
        </p:txBody>
      </p:sp>
      <p:sp>
        <p:nvSpPr>
          <p:cNvPr id="22" name="TextBox 7"/>
          <p:cNvSpPr txBox="1">
            <a:spLocks noChangeArrowheads="1"/>
          </p:cNvSpPr>
          <p:nvPr/>
        </p:nvSpPr>
        <p:spPr bwMode="auto">
          <a:xfrm>
            <a:off x="7772400" y="4267200"/>
            <a:ext cx="2667000" cy="1938992"/>
          </a:xfrm>
          <a:prstGeom prst="rect">
            <a:avLst/>
          </a:prstGeom>
          <a:solidFill>
            <a:schemeClr val="bg1">
              <a:lumMod val="95000"/>
              <a:lumOff val="5000"/>
            </a:schemeClr>
          </a:solidFill>
          <a:ln>
            <a:solidFill>
              <a:srgbClr val="FFFF00"/>
            </a:solidFill>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en-US" altLang="en-US" sz="4000" b="1" dirty="0">
                <a:solidFill>
                  <a:srgbClr val="FFFF00"/>
                </a:solidFill>
              </a:rPr>
              <a:t>Biblical counseling model</a:t>
            </a:r>
          </a:p>
        </p:txBody>
      </p:sp>
      <p:sp>
        <p:nvSpPr>
          <p:cNvPr id="23" name="Oval 22">
            <a:extLst>
              <a:ext uri="{FF2B5EF4-FFF2-40B4-BE49-F238E27FC236}">
                <a16:creationId xmlns:a16="http://schemas.microsoft.com/office/drawing/2014/main" xmlns="" id="{F420928C-077B-4847-A793-584FBCBD5BBF}"/>
              </a:ext>
            </a:extLst>
          </p:cNvPr>
          <p:cNvSpPr/>
          <p:nvPr/>
        </p:nvSpPr>
        <p:spPr>
          <a:xfrm>
            <a:off x="1224952" y="-63500"/>
            <a:ext cx="3280374" cy="2971800"/>
          </a:xfrm>
          <a:prstGeom prst="ellipse">
            <a:avLst/>
          </a:prstGeom>
          <a:noFill/>
          <a:ln w="1905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2" name="TextBox 1">
            <a:extLst>
              <a:ext uri="{FF2B5EF4-FFF2-40B4-BE49-F238E27FC236}">
                <a16:creationId xmlns:a16="http://schemas.microsoft.com/office/drawing/2014/main" xmlns="" id="{2A7AEDE9-E206-41D6-84EE-5C742C5375D5}"/>
              </a:ext>
            </a:extLst>
          </p:cNvPr>
          <p:cNvSpPr txBox="1"/>
          <p:nvPr/>
        </p:nvSpPr>
        <p:spPr>
          <a:xfrm>
            <a:off x="4874554" y="776287"/>
            <a:ext cx="6038491" cy="1754326"/>
          </a:xfrm>
          <a:prstGeom prst="rect">
            <a:avLst/>
          </a:prstGeom>
          <a:solidFill>
            <a:schemeClr val="accent1"/>
          </a:solidFill>
          <a:ln w="25400">
            <a:solidFill>
              <a:schemeClr val="tx1"/>
            </a:solidFill>
          </a:ln>
        </p:spPr>
        <p:txBody>
          <a:bodyPr wrap="square" rtlCol="0">
            <a:spAutoFit/>
          </a:bodyPr>
          <a:lstStyle/>
          <a:p>
            <a:pPr algn="ctr"/>
            <a:r>
              <a:rPr lang="en-US" sz="5400" dirty="0">
                <a:latin typeface="Garamond" pitchFamily="18" charset="0"/>
              </a:rPr>
              <a:t>Recognize that the fear of man is sin</a:t>
            </a:r>
          </a:p>
        </p:txBody>
      </p:sp>
    </p:spTree>
    <p:extLst>
      <p:ext uri="{BB962C8B-B14F-4D97-AF65-F5344CB8AC3E}">
        <p14:creationId xmlns:p14="http://schemas.microsoft.com/office/powerpoint/2010/main" val="15974748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sz="7500" b="1" dirty="0">
                <a:latin typeface="Garamond" panose="02020404030301010803" pitchFamily="18" charset="0"/>
              </a:rPr>
              <a:t>Jeremiah 17</a:t>
            </a:r>
          </a:p>
        </p:txBody>
      </p:sp>
      <p:sp>
        <p:nvSpPr>
          <p:cNvPr id="3" name="Content Placeholder 2"/>
          <p:cNvSpPr>
            <a:spLocks noGrp="1"/>
          </p:cNvSpPr>
          <p:nvPr>
            <p:ph idx="1"/>
          </p:nvPr>
        </p:nvSpPr>
        <p:spPr>
          <a:xfrm>
            <a:off x="633663" y="1600201"/>
            <a:ext cx="10972800" cy="4525963"/>
          </a:xfrm>
        </p:spPr>
        <p:txBody>
          <a:bodyPr/>
          <a:lstStyle/>
          <a:p>
            <a:pPr marL="0" indent="0">
              <a:buNone/>
            </a:pPr>
            <a:r>
              <a:rPr lang="en-US" sz="3500" baseline="30000" dirty="0">
                <a:latin typeface="Garamond" panose="02020404030301010803" pitchFamily="18" charset="0"/>
              </a:rPr>
              <a:t>5</a:t>
            </a:r>
            <a:r>
              <a:rPr lang="en-US" sz="3500" dirty="0">
                <a:latin typeface="Garamond" panose="02020404030301010803" pitchFamily="18" charset="0"/>
              </a:rPr>
              <a:t>Thus says the Lord, “Cursed is the man who trusts in mankind And makes flesh his strength, And whose heart turns away from the Lord. </a:t>
            </a:r>
          </a:p>
          <a:p>
            <a:pPr marL="0" indent="0">
              <a:buNone/>
            </a:pPr>
            <a:r>
              <a:rPr lang="en-US" sz="3500" baseline="30000" dirty="0">
                <a:latin typeface="Garamond" panose="02020404030301010803" pitchFamily="18" charset="0"/>
              </a:rPr>
              <a:t>6</a:t>
            </a:r>
            <a:r>
              <a:rPr lang="en-US" sz="3500" dirty="0">
                <a:latin typeface="Garamond" panose="02020404030301010803" pitchFamily="18" charset="0"/>
              </a:rPr>
              <a:t>“For he will be like a bush in the desert And will not see when prosperity comes, But will live in stony wastes in the wilderness,  A land of salt without inhabitant.</a:t>
            </a:r>
          </a:p>
        </p:txBody>
      </p:sp>
    </p:spTree>
    <p:extLst>
      <p:ext uri="{BB962C8B-B14F-4D97-AF65-F5344CB8AC3E}">
        <p14:creationId xmlns:p14="http://schemas.microsoft.com/office/powerpoint/2010/main" val="20215989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1"/>
        </a:solidFill>
        <a:ln w="25400">
          <a:solidFill>
            <a:schemeClr val="tx1"/>
          </a:solidFill>
        </a:ln>
      </a:spPr>
      <a:bodyPr wrap="square" rtlCol="0">
        <a:spAutoFit/>
      </a:bodyPr>
      <a:lstStyle>
        <a:defPPr algn="ctr">
          <a:defRPr sz="3500" dirty="0" smtClean="0">
            <a:latin typeface="Garamond"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909D1C230DA64DA855CDA4B4A1AA84" ma:contentTypeVersion="19" ma:contentTypeDescription="Create a new document." ma:contentTypeScope="" ma:versionID="c6531e1c7cb406f5ecf174f94f995a4c">
  <xsd:schema xmlns:xsd="http://www.w3.org/2001/XMLSchema" xmlns:xs="http://www.w3.org/2001/XMLSchema" xmlns:p="http://schemas.microsoft.com/office/2006/metadata/properties" xmlns:ns2="4c1a29cb-868c-45fd-a865-6ef2050bb368" xmlns:ns3="644bf1f9-d386-436f-857f-3ef1b47b078b" targetNamespace="http://schemas.microsoft.com/office/2006/metadata/properties" ma:root="true" ma:fieldsID="d7682bbe4b0d915625b62398803133fa" ns2:_="" ns3:_="">
    <xsd:import namespace="4c1a29cb-868c-45fd-a865-6ef2050bb368"/>
    <xsd:import namespace="644bf1f9-d386-436f-857f-3ef1b47b078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Hyperlink" minOccurs="0"/>
                <xsd:element ref="ns3:_Flow_SignoffStatus"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1a29cb-868c-45fd-a865-6ef2050bb36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a0228018-fd16-459c-83a4-7293c3eb4768}" ma:internalName="TaxCatchAll" ma:showField="CatchAllData" ma:web="4c1a29cb-868c-45fd-a865-6ef2050bb3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44bf1f9-d386-436f-857f-3ef1b47b078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Hyperlink" ma:index="20"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_Flow_SignoffStatus" ma:index="21" nillable="true" ma:displayName="Sign-off status" ma:internalName="Sign_x002d_off_x0020_status">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08a4104-9f8c-423a-ac38-4c90e3324bd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Hyperlink xmlns="644bf1f9-d386-436f-857f-3ef1b47b078b">
      <Url xsi:nil="true"/>
      <Description xsi:nil="true"/>
    </Hyperlink>
    <lcf76f155ced4ddcb4097134ff3c332f xmlns="644bf1f9-d386-436f-857f-3ef1b47b078b">
      <Terms xmlns="http://schemas.microsoft.com/office/infopath/2007/PartnerControls"/>
    </lcf76f155ced4ddcb4097134ff3c332f>
    <TaxCatchAll xmlns="4c1a29cb-868c-45fd-a865-6ef2050bb368" xsi:nil="true"/>
    <_Flow_SignoffStatus xmlns="644bf1f9-d386-436f-857f-3ef1b47b078b" xsi:nil="true"/>
  </documentManagement>
</p:properties>
</file>

<file path=customXml/itemProps1.xml><?xml version="1.0" encoding="utf-8"?>
<ds:datastoreItem xmlns:ds="http://schemas.openxmlformats.org/officeDocument/2006/customXml" ds:itemID="{D3B2C61D-4E43-487B-BC03-957C3D2E67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1a29cb-868c-45fd-a865-6ef2050bb368"/>
    <ds:schemaRef ds:uri="644bf1f9-d386-436f-857f-3ef1b47b07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FFD163-8CA6-47BE-9814-56E27850A725}">
  <ds:schemaRefs>
    <ds:schemaRef ds:uri="http://schemas.microsoft.com/sharepoint/v3/contenttype/forms"/>
  </ds:schemaRefs>
</ds:datastoreItem>
</file>

<file path=customXml/itemProps3.xml><?xml version="1.0" encoding="utf-8"?>
<ds:datastoreItem xmlns:ds="http://schemas.openxmlformats.org/officeDocument/2006/customXml" ds:itemID="{C1CFEA1B-1F16-45CA-BC33-35189B79B2F0}">
  <ds:schemaRefs>
    <ds:schemaRef ds:uri="644bf1f9-d386-436f-857f-3ef1b47b078b"/>
    <ds:schemaRef ds:uri="http://purl.org/dc/terms/"/>
    <ds:schemaRef ds:uri="http://schemas.microsoft.com/office/2006/metadata/properties"/>
    <ds:schemaRef ds:uri="http://schemas.microsoft.com/office/2006/documentManagement/types"/>
    <ds:schemaRef ds:uri="4c1a29cb-868c-45fd-a865-6ef2050bb368"/>
    <ds:schemaRef ds:uri="http://purl.org/dc/elements/1.1/"/>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12674</TotalTime>
  <Words>1627</Words>
  <Application>Microsoft Office PowerPoint</Application>
  <PresentationFormat>Widescreen</PresentationFormat>
  <Paragraphs>254</Paragraphs>
  <Slides>42</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Cambria</vt:lpstr>
      <vt:lpstr>Garamond</vt:lpstr>
      <vt:lpstr>Gill Sans MT Condensed</vt:lpstr>
      <vt:lpstr>Palatino Linotype</vt:lpstr>
      <vt:lpstr>Times New Roman</vt:lpstr>
      <vt:lpstr>1_Office Theme</vt:lpstr>
      <vt:lpstr>Freedom from the  Fear of Man</vt:lpstr>
      <vt:lpstr>Fear of Man</vt:lpstr>
      <vt:lpstr>PowerPoint Presentation</vt:lpstr>
      <vt:lpstr>Fear of God </vt:lpstr>
      <vt:lpstr>PowerPoint Presentation</vt:lpstr>
      <vt:lpstr>PowerPoint Presentation</vt:lpstr>
      <vt:lpstr>Edward T. Welch What Do You Think of Me? Why Do I Care?</vt:lpstr>
      <vt:lpstr>PowerPoint Presentation</vt:lpstr>
      <vt:lpstr>Jeremiah 17</vt:lpstr>
      <vt:lpstr>1 Corinthians 13</vt:lpstr>
      <vt:lpstr>Exodus 20</vt:lpstr>
      <vt:lpstr>Reflection Questions</vt:lpstr>
      <vt:lpstr>PowerPoint Presentation</vt:lpstr>
      <vt:lpstr>Psalm 139</vt:lpstr>
      <vt:lpstr>Romans 12</vt:lpstr>
      <vt:lpstr>Wrong Beliefs</vt:lpstr>
      <vt:lpstr>PowerPoint Presentation</vt:lpstr>
      <vt:lpstr>Wrong Beliefs</vt:lpstr>
      <vt:lpstr>Wrong Beliefs</vt:lpstr>
      <vt:lpstr>Wrong Beliefs</vt:lpstr>
      <vt:lpstr>Proverbs 23</vt:lpstr>
      <vt:lpstr>Jeremiah 17</vt:lpstr>
      <vt:lpstr>Proverbs 23</vt:lpstr>
      <vt:lpstr>Proverbs 11</vt:lpstr>
      <vt:lpstr>Proverbs 23</vt:lpstr>
      <vt:lpstr>PowerPoint Presentation</vt:lpstr>
      <vt:lpstr>Right Beliefs</vt:lpstr>
      <vt:lpstr>Right Beliefs</vt:lpstr>
      <vt:lpstr>Right Beliefs</vt:lpstr>
      <vt:lpstr>Right Beliefs</vt:lpstr>
      <vt:lpstr>Right Beliefs</vt:lpstr>
      <vt:lpstr>Right Beliefs</vt:lpstr>
      <vt:lpstr>Right Beliefs</vt:lpstr>
      <vt:lpstr>PowerPoint Presentation</vt:lpstr>
      <vt:lpstr>PowerPoint Presentation</vt:lpstr>
      <vt:lpstr>Edward T. Welch What Do You Think of Me? Why Do I Care?</vt:lpstr>
      <vt:lpstr>Edward T. Welch What Do You Think of Me? Why Do I Care?</vt:lpstr>
      <vt:lpstr>Loving Others</vt:lpstr>
      <vt:lpstr>PowerPoint Presentation</vt:lpstr>
      <vt:lpstr>Application</vt:lpstr>
      <vt:lpstr>Psalm 27</vt:lpstr>
      <vt:lpstr>Freedom from the  Fear of Man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HEBREWS</dc:title>
  <dc:creator>AdamsB</dc:creator>
  <cp:lastModifiedBy>DoddH</cp:lastModifiedBy>
  <cp:revision>697</cp:revision>
  <dcterms:created xsi:type="dcterms:W3CDTF">2018-10-18T14:27:13Z</dcterms:created>
  <dcterms:modified xsi:type="dcterms:W3CDTF">2023-07-18T17:13:49Z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0x0101004F909D1C230DA64DA855CDA4B4A1AA84</vt:lpwstr>
  </property>
</Properties>
</file>