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embeddedFontLst>
    <p:embeddedFont>
      <p:font typeface="Helvetica Neue"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CB94696-94F0-47F5-A2F7-83EC01D559A6}">
  <a:tblStyle styleId="{8CB94696-94F0-47F5-A2F7-83EC01D559A6}" styleName="Table_0">
    <a:wholeTbl>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wholeTbl>
    <a:band2H>
      <a:tcTxStyle b="off" i="off"/>
      <a:tcStyle>
        <a:tcBdr/>
        <a:fill>
          <a:solidFill>
            <a:srgbClr val="E3E5E8"/>
          </a:solidFill>
        </a:fill>
      </a:tcStyle>
    </a:band2H>
    <a:firstCol>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398CCE"/>
          </a:solidFill>
        </a:fill>
      </a:tcStyle>
    </a:firstCol>
    <a:lastRow>
      <a:tcTxStyle b="off" i="off">
        <a:font>
          <a:latin typeface="Helvetica Light"/>
          <a:ea typeface="Helvetica Light"/>
          <a:cs typeface="Helvetica Light"/>
        </a:font>
        <a:srgbClr val="000000"/>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rgbClr val="3797C6"/>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solidFill>
        </a:fill>
      </a:tcStyle>
    </a:lastRow>
    <a:firstRow>
      <a:tcTxStyle b="on" i="off">
        <a:font>
          <a:latin typeface="Helvetica"/>
          <a:ea typeface="Helvetica"/>
          <a:cs typeface="Helvetica"/>
        </a:font>
        <a:srgbClr val="FFFFFF"/>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accent1"/>
          </a:solidFill>
        </a:fill>
      </a:tcStyle>
    </a:firstRow>
  </a:tblStyle>
  <a:tblStyle styleId="{6E92F5AA-F928-4832-B558-8742DC30E142}"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234" y="-102"/>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None/>
              <a:defRPr sz="2200" b="0" i="0" u="none" strike="noStrike" cap="none">
                <a:latin typeface="Helvetica Neue"/>
                <a:ea typeface="Helvetica Neue"/>
                <a:cs typeface="Helvetica Neue"/>
                <a:sym typeface="Helvetica Neue"/>
              </a:defRPr>
            </a:lvl1pPr>
            <a:lvl2pPr marL="457200" marR="0" lvl="1" indent="228600" algn="l" rtl="0">
              <a:lnSpc>
                <a:spcPct val="117999"/>
              </a:lnSpc>
              <a:spcBef>
                <a:spcPts val="0"/>
              </a:spcBef>
              <a:buNone/>
              <a:defRPr sz="2200" b="0" i="0" u="none" strike="noStrike" cap="none">
                <a:latin typeface="Helvetica Neue"/>
                <a:ea typeface="Helvetica Neue"/>
                <a:cs typeface="Helvetica Neue"/>
                <a:sym typeface="Helvetica Neue"/>
              </a:defRPr>
            </a:lvl2pPr>
            <a:lvl3pPr marL="914400" marR="0" lvl="2" indent="457200" algn="l" rtl="0">
              <a:lnSpc>
                <a:spcPct val="117999"/>
              </a:lnSpc>
              <a:spcBef>
                <a:spcPts val="0"/>
              </a:spcBef>
              <a:buNone/>
              <a:defRPr sz="2200" b="0" i="0" u="none" strike="noStrike" cap="none">
                <a:latin typeface="Helvetica Neue"/>
                <a:ea typeface="Helvetica Neue"/>
                <a:cs typeface="Helvetica Neue"/>
                <a:sym typeface="Helvetica Neue"/>
              </a:defRPr>
            </a:lvl3pPr>
            <a:lvl4pPr marL="1371600" marR="0" lvl="3" indent="685800" algn="l" rtl="0">
              <a:lnSpc>
                <a:spcPct val="117999"/>
              </a:lnSpc>
              <a:spcBef>
                <a:spcPts val="0"/>
              </a:spcBef>
              <a:buNone/>
              <a:defRPr sz="2200" b="0" i="0" u="none" strike="noStrike" cap="none">
                <a:latin typeface="Helvetica Neue"/>
                <a:ea typeface="Helvetica Neue"/>
                <a:cs typeface="Helvetica Neue"/>
                <a:sym typeface="Helvetica Neue"/>
              </a:defRPr>
            </a:lvl4pPr>
            <a:lvl5pPr marL="1828800" marR="0" lvl="4" indent="914400" algn="l" rtl="0">
              <a:lnSpc>
                <a:spcPct val="117999"/>
              </a:lnSpc>
              <a:spcBef>
                <a:spcPts val="0"/>
              </a:spcBef>
              <a:buNone/>
              <a:defRPr sz="2200" b="0" i="0" u="none" strike="noStrike" cap="none">
                <a:latin typeface="Helvetica Neue"/>
                <a:ea typeface="Helvetica Neue"/>
                <a:cs typeface="Helvetica Neue"/>
                <a:sym typeface="Helvetica Neue"/>
              </a:defRPr>
            </a:lvl5pPr>
            <a:lvl6pPr marL="2286000" marR="0" lvl="5" indent="1143000" algn="l" rtl="0">
              <a:lnSpc>
                <a:spcPct val="117999"/>
              </a:lnSpc>
              <a:spcBef>
                <a:spcPts val="0"/>
              </a:spcBef>
              <a:buNone/>
              <a:defRPr sz="2200" b="0" i="0" u="none" strike="noStrike" cap="none">
                <a:latin typeface="Helvetica Neue"/>
                <a:ea typeface="Helvetica Neue"/>
                <a:cs typeface="Helvetica Neue"/>
                <a:sym typeface="Helvetica Neue"/>
              </a:defRPr>
            </a:lvl6pPr>
            <a:lvl7pPr marL="2743200" marR="0" lvl="6" indent="1371600" algn="l" rtl="0">
              <a:lnSpc>
                <a:spcPct val="117999"/>
              </a:lnSpc>
              <a:spcBef>
                <a:spcPts val="0"/>
              </a:spcBef>
              <a:buNone/>
              <a:defRPr sz="2200" b="0" i="0" u="none" strike="noStrike" cap="none">
                <a:latin typeface="Helvetica Neue"/>
                <a:ea typeface="Helvetica Neue"/>
                <a:cs typeface="Helvetica Neue"/>
                <a:sym typeface="Helvetica Neue"/>
              </a:defRPr>
            </a:lvl7pPr>
            <a:lvl8pPr marL="3200400" marR="0" lvl="7" indent="1600200" algn="l" rtl="0">
              <a:lnSpc>
                <a:spcPct val="117999"/>
              </a:lnSpc>
              <a:spcBef>
                <a:spcPts val="0"/>
              </a:spcBef>
              <a:buNone/>
              <a:defRPr sz="2200" b="0" i="0" u="none" strike="noStrike" cap="none">
                <a:latin typeface="Helvetica Neue"/>
                <a:ea typeface="Helvetica Neue"/>
                <a:cs typeface="Helvetica Neue"/>
                <a:sym typeface="Helvetica Neue"/>
              </a:defRPr>
            </a:lvl8pPr>
            <a:lvl9pPr marL="3657600" marR="0" lvl="8" indent="1828800" algn="l" rtl="0">
              <a:lnSpc>
                <a:spcPct val="117999"/>
              </a:lnSpc>
              <a:spcBef>
                <a:spcPts val="0"/>
              </a:spcBef>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270000" y="1638300"/>
            <a:ext cx="10464800" cy="33019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11" name="Shape 11"/>
          <p:cNvSpPr txBox="1">
            <a:spLocks noGrp="1"/>
          </p:cNvSpPr>
          <p:nvPr>
            <p:ph type="body" idx="1"/>
          </p:nvPr>
        </p:nvSpPr>
        <p:spPr>
          <a:xfrm>
            <a:off x="1270000" y="5029200"/>
            <a:ext cx="10464800" cy="11302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12" name="Shape 12"/>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hoto - 3 Up">
    <p:spTree>
      <p:nvGrpSpPr>
        <p:cNvPr id="1" name="Shape 43"/>
        <p:cNvGrpSpPr/>
        <p:nvPr/>
      </p:nvGrpSpPr>
      <p:grpSpPr>
        <a:xfrm>
          <a:off x="0" y="0"/>
          <a:ext cx="0" cy="0"/>
          <a:chOff x="0" y="0"/>
          <a:chExt cx="0" cy="0"/>
        </a:xfrm>
      </p:grpSpPr>
      <p:sp>
        <p:nvSpPr>
          <p:cNvPr id="44" name="Shape 44"/>
          <p:cNvSpPr>
            <a:spLocks noGrp="1"/>
          </p:cNvSpPr>
          <p:nvPr>
            <p:ph type="pic" idx="2"/>
          </p:nvPr>
        </p:nvSpPr>
        <p:spPr>
          <a:xfrm>
            <a:off x="6718300" y="5092700"/>
            <a:ext cx="5333999" cy="37719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5" name="Shape 45"/>
          <p:cNvSpPr>
            <a:spLocks noGrp="1"/>
          </p:cNvSpPr>
          <p:nvPr>
            <p:ph type="pic" idx="3"/>
          </p:nvPr>
        </p:nvSpPr>
        <p:spPr>
          <a:xfrm>
            <a:off x="6724517" y="889000"/>
            <a:ext cx="5334001" cy="37719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6" name="Shape 46"/>
          <p:cNvSpPr>
            <a:spLocks noGrp="1"/>
          </p:cNvSpPr>
          <p:nvPr>
            <p:ph type="pic" idx="4"/>
          </p:nvPr>
        </p:nvSpPr>
        <p:spPr>
          <a:xfrm>
            <a:off x="952500" y="889000"/>
            <a:ext cx="5333999" cy="79756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7" name="Shape 47"/>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1270000" y="6362700"/>
            <a:ext cx="10464800" cy="4698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24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50" name="Shape 50"/>
          <p:cNvSpPr txBox="1">
            <a:spLocks noGrp="1"/>
          </p:cNvSpPr>
          <p:nvPr>
            <p:ph type="body" idx="2"/>
          </p:nvPr>
        </p:nvSpPr>
        <p:spPr>
          <a:xfrm>
            <a:off x="1270000" y="4267200"/>
            <a:ext cx="10464800" cy="685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38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51" name="Shape 51"/>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hoto">
    <p:spTree>
      <p:nvGrpSpPr>
        <p:cNvPr id="1" name="Shape 52"/>
        <p:cNvGrpSpPr/>
        <p:nvPr/>
      </p:nvGrpSpPr>
      <p:grpSpPr>
        <a:xfrm>
          <a:off x="0" y="0"/>
          <a:ext cx="0" cy="0"/>
          <a:chOff x="0" y="0"/>
          <a:chExt cx="0" cy="0"/>
        </a:xfrm>
      </p:grpSpPr>
      <p:sp>
        <p:nvSpPr>
          <p:cNvPr id="53" name="Shape 53"/>
          <p:cNvSpPr>
            <a:spLocks noGrp="1"/>
          </p:cNvSpPr>
          <p:nvPr>
            <p:ph type="pic" idx="2"/>
          </p:nvPr>
        </p:nvSpPr>
        <p:spPr>
          <a:xfrm>
            <a:off x="0" y="0"/>
            <a:ext cx="13004799" cy="9753599"/>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54" name="Shape 54"/>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15" name="Shape 15"/>
          <p:cNvSpPr txBox="1">
            <a:spLocks noGrp="1"/>
          </p:cNvSpPr>
          <p:nvPr>
            <p:ph type="body" idx="1"/>
          </p:nvPr>
        </p:nvSpPr>
        <p:spPr>
          <a:xfrm>
            <a:off x="952500" y="2603500"/>
            <a:ext cx="11099799" cy="6286499"/>
          </a:xfrm>
          <a:prstGeom prst="rect">
            <a:avLst/>
          </a:prstGeom>
          <a:noFill/>
          <a:ln>
            <a:noFill/>
          </a:ln>
        </p:spPr>
        <p:txBody>
          <a:bodyPr lIns="91425" tIns="91425" rIns="91425" bIns="91425" anchor="ctr"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16" name="Shape 16"/>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ullets">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952500" y="1270000"/>
            <a:ext cx="11099799" cy="7213600"/>
          </a:xfrm>
          <a:prstGeom prst="rect">
            <a:avLst/>
          </a:prstGeom>
          <a:noFill/>
          <a:ln>
            <a:noFill/>
          </a:ln>
        </p:spPr>
        <p:txBody>
          <a:bodyPr lIns="91425" tIns="91425" rIns="91425" bIns="91425" anchor="ctr"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1" name="Shape 21"/>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hoto - Horizontal">
    <p:spTree>
      <p:nvGrpSpPr>
        <p:cNvPr id="1" name="Shape 22"/>
        <p:cNvGrpSpPr/>
        <p:nvPr/>
      </p:nvGrpSpPr>
      <p:grpSpPr>
        <a:xfrm>
          <a:off x="0" y="0"/>
          <a:ext cx="0" cy="0"/>
          <a:chOff x="0" y="0"/>
          <a:chExt cx="0" cy="0"/>
        </a:xfrm>
      </p:grpSpPr>
      <p:sp>
        <p:nvSpPr>
          <p:cNvPr id="23" name="Shape 23"/>
          <p:cNvSpPr>
            <a:spLocks noGrp="1"/>
          </p:cNvSpPr>
          <p:nvPr>
            <p:ph type="pic" idx="2"/>
          </p:nvPr>
        </p:nvSpPr>
        <p:spPr>
          <a:xfrm>
            <a:off x="1606550" y="635000"/>
            <a:ext cx="9779000" cy="59182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4" name="Shape 24"/>
          <p:cNvSpPr txBox="1">
            <a:spLocks noGrp="1"/>
          </p:cNvSpPr>
          <p:nvPr>
            <p:ph type="title"/>
          </p:nvPr>
        </p:nvSpPr>
        <p:spPr>
          <a:xfrm>
            <a:off x="1270000" y="6718300"/>
            <a:ext cx="10464800" cy="14224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25" name="Shape 25"/>
          <p:cNvSpPr txBox="1">
            <a:spLocks noGrp="1"/>
          </p:cNvSpPr>
          <p:nvPr>
            <p:ph type="body" idx="1"/>
          </p:nvPr>
        </p:nvSpPr>
        <p:spPr>
          <a:xfrm>
            <a:off x="1270000" y="8191500"/>
            <a:ext cx="10464800" cy="11302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26" name="Shape 26"/>
          <p:cNvSpPr txBox="1">
            <a:spLocks noGrp="1"/>
          </p:cNvSpPr>
          <p:nvPr>
            <p:ph type="sldNum" idx="12"/>
          </p:nvPr>
        </p:nvSpPr>
        <p:spPr>
          <a:xfrm>
            <a:off x="6311798" y="924560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270000" y="3225800"/>
            <a:ext cx="10464800" cy="3301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29" name="Shape 29"/>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6718300" y="635000"/>
            <a:ext cx="5333999" cy="8229600"/>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32" name="Shape 32"/>
          <p:cNvSpPr txBox="1">
            <a:spLocks noGrp="1"/>
          </p:cNvSpPr>
          <p:nvPr>
            <p:ph type="title"/>
          </p:nvPr>
        </p:nvSpPr>
        <p:spPr>
          <a:xfrm>
            <a:off x="952500" y="635000"/>
            <a:ext cx="5333999" cy="39878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0000"/>
              </a:buClr>
              <a:buFont typeface="Helvetica Neue"/>
              <a:buNone/>
              <a:defRPr sz="6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3" name="Shape 33"/>
          <p:cNvSpPr txBox="1">
            <a:spLocks noGrp="1"/>
          </p:cNvSpPr>
          <p:nvPr>
            <p:ph type="body" idx="1"/>
          </p:nvPr>
        </p:nvSpPr>
        <p:spPr>
          <a:xfrm>
            <a:off x="952500" y="4762500"/>
            <a:ext cx="5333999" cy="4102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32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34" name="Shape 34"/>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Top">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37" name="Shape 37"/>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38"/>
        <p:cNvGrpSpPr/>
        <p:nvPr/>
      </p:nvGrpSpPr>
      <p:grpSpPr>
        <a:xfrm>
          <a:off x="0" y="0"/>
          <a:ext cx="0" cy="0"/>
          <a:chOff x="0" y="0"/>
          <a:chExt cx="0" cy="0"/>
        </a:xfrm>
      </p:grpSpPr>
      <p:sp>
        <p:nvSpPr>
          <p:cNvPr id="39" name="Shape 39"/>
          <p:cNvSpPr>
            <a:spLocks noGrp="1"/>
          </p:cNvSpPr>
          <p:nvPr>
            <p:ph type="pic" idx="2"/>
          </p:nvPr>
        </p:nvSpPr>
        <p:spPr>
          <a:xfrm>
            <a:off x="6718300" y="2603500"/>
            <a:ext cx="5333999" cy="6286499"/>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0" name="Shape 40"/>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41" name="Shape 41"/>
          <p:cNvSpPr txBox="1">
            <a:spLocks noGrp="1"/>
          </p:cNvSpPr>
          <p:nvPr>
            <p:ph type="body" idx="1"/>
          </p:nvPr>
        </p:nvSpPr>
        <p:spPr>
          <a:xfrm>
            <a:off x="952500" y="2603500"/>
            <a:ext cx="5333999" cy="6286499"/>
          </a:xfrm>
          <a:prstGeom prst="rect">
            <a:avLst/>
          </a:prstGeom>
          <a:noFill/>
          <a:ln>
            <a:noFill/>
          </a:ln>
        </p:spPr>
        <p:txBody>
          <a:bodyPr lIns="91425" tIns="91425" rIns="91425" bIns="91425" anchor="ctr" anchorCtr="0"/>
          <a:lstStyle>
            <a:lvl1pPr marL="342900" marR="0" lvl="0"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1pPr>
            <a:lvl2pPr marL="685800" marR="0" lvl="1"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2pPr>
            <a:lvl3pPr marL="1028700" marR="0" lvl="2"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3pPr>
            <a:lvl4pPr marL="1371600" marR="0" lvl="3"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4pPr>
            <a:lvl5pPr marL="1714500" marR="0" lvl="4" indent="-209550" algn="l" rtl="0">
              <a:lnSpc>
                <a:spcPct val="100000"/>
              </a:lnSpc>
              <a:spcBef>
                <a:spcPts val="3200"/>
              </a:spcBef>
              <a:spcAft>
                <a:spcPts val="0"/>
              </a:spcAft>
              <a:buClr>
                <a:srgbClr val="000000"/>
              </a:buClr>
              <a:buSzPct val="75000"/>
              <a:buFont typeface="Helvetica Neue"/>
              <a:buChar char="•"/>
              <a:defRPr sz="28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
        <p:nvSpPr>
          <p:cNvPr id="42" name="Shape 42"/>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52500" y="444500"/>
            <a:ext cx="11099799" cy="2158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2pPr>
            <a:lvl3pPr marL="0" marR="0" lvl="2" indent="457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3pPr>
            <a:lvl4pPr marL="0" marR="0" lvl="3" indent="685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4pPr>
            <a:lvl5pPr marL="0" marR="0" lvl="4" indent="9144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5pPr>
            <a:lvl6pPr marL="0" marR="0" lvl="5" indent="11430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6pPr>
            <a:lvl7pPr marL="0" marR="0" lvl="6" indent="13716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7pPr>
            <a:lvl8pPr marL="0" marR="0" lvl="7" indent="16002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8pPr>
            <a:lvl9pPr marL="0" marR="0" lvl="8" indent="1828800" algn="ctr" rtl="0">
              <a:lnSpc>
                <a:spcPct val="100000"/>
              </a:lnSpc>
              <a:spcBef>
                <a:spcPts val="0"/>
              </a:spcBef>
              <a:spcAft>
                <a:spcPts val="0"/>
              </a:spcAft>
              <a:buClr>
                <a:srgbClr val="000000"/>
              </a:buClr>
              <a:buFont typeface="Helvetica Neue"/>
              <a:buNone/>
              <a:defRPr sz="8000" b="0" i="0" u="none" strike="noStrike" cap="none">
                <a:solidFill>
                  <a:srgbClr val="000000"/>
                </a:solidFill>
                <a:latin typeface="Helvetica Neue"/>
                <a:ea typeface="Helvetica Neue"/>
                <a:cs typeface="Helvetica Neue"/>
                <a:sym typeface="Helvetica Neue"/>
              </a:defRPr>
            </a:lvl9pPr>
          </a:lstStyle>
          <a:p>
            <a:endParaRPr/>
          </a:p>
        </p:txBody>
      </p:sp>
      <p:sp>
        <p:nvSpPr>
          <p:cNvPr id="7" name="Shape 7"/>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a:t>
            </a:fld>
            <a:endParaRPr lang="en-US" sz="1800" b="0" i="0" u="none" strike="noStrike" cap="none">
              <a:solidFill>
                <a:srgbClr val="000000"/>
              </a:solidFill>
              <a:latin typeface="Helvetica Neue"/>
              <a:ea typeface="Helvetica Neue"/>
              <a:cs typeface="Helvetica Neue"/>
              <a:sym typeface="Helvetica Neue"/>
            </a:endParaRPr>
          </a:p>
        </p:txBody>
      </p:sp>
      <p:sp>
        <p:nvSpPr>
          <p:cNvPr id="8" name="Shape 8"/>
          <p:cNvSpPr txBox="1">
            <a:spLocks noGrp="1"/>
          </p:cNvSpPr>
          <p:nvPr>
            <p:ph type="body" idx="1"/>
          </p:nvPr>
        </p:nvSpPr>
        <p:spPr>
          <a:xfrm>
            <a:off x="952500" y="2603500"/>
            <a:ext cx="11099799" cy="6286499"/>
          </a:xfrm>
          <a:prstGeom prst="rect">
            <a:avLst/>
          </a:prstGeom>
          <a:noFill/>
          <a:ln>
            <a:noFill/>
          </a:ln>
        </p:spPr>
        <p:txBody>
          <a:bodyPr lIns="91425" tIns="91425" rIns="91425" bIns="91425" anchor="ctr" anchorCtr="0"/>
          <a:lstStyle>
            <a:lvl1pPr marL="444500" marR="0" lvl="0"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1pPr>
            <a:lvl2pPr marL="889000" marR="0" lvl="1"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2pPr>
            <a:lvl3pPr marL="1333500" marR="0" lvl="2"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3pPr>
            <a:lvl4pPr marL="1778000" marR="0" lvl="3"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4pPr>
            <a:lvl5pPr marL="2222500" marR="0" lvl="4"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5pPr>
            <a:lvl6pPr marL="2667000" marR="0" lvl="5"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6pPr>
            <a:lvl7pPr marL="3111500" marR="0" lvl="6"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7pPr>
            <a:lvl8pPr marL="3556000" marR="0" lvl="7"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8pPr>
            <a:lvl9pPr marL="4000500" marR="0" lvl="8" indent="-273050" algn="l" rtl="0">
              <a:lnSpc>
                <a:spcPct val="100000"/>
              </a:lnSpc>
              <a:spcBef>
                <a:spcPts val="4200"/>
              </a:spcBef>
              <a:spcAft>
                <a:spcPts val="0"/>
              </a:spcAft>
              <a:buClr>
                <a:srgbClr val="000000"/>
              </a:buClr>
              <a:buSzPct val="75000"/>
              <a:buFont typeface="Helvetica Neue"/>
              <a:buChar char="•"/>
              <a:defRPr sz="36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idx="4294967295"/>
          </p:nvPr>
        </p:nvSpPr>
        <p:spPr>
          <a:xfrm>
            <a:off x="1130300" y="1118913"/>
            <a:ext cx="10464800" cy="1272978"/>
          </a:xfrm>
          <a:prstGeom prst="rect">
            <a:avLst/>
          </a:prstGeom>
          <a:noFill/>
          <a:ln>
            <a:noFill/>
          </a:ln>
        </p:spPr>
        <p:txBody>
          <a:bodyPr lIns="50800" tIns="50800" rIns="50800" bIns="50800" anchor="b"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60" name="Shape 60"/>
          <p:cNvSpPr/>
          <p:nvPr/>
        </p:nvSpPr>
        <p:spPr>
          <a:xfrm>
            <a:off x="4245117" y="2625141"/>
            <a:ext cx="4235165" cy="7366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2100" b="0" i="0" u="none" strike="noStrike" cap="none">
                <a:solidFill>
                  <a:srgbClr val="FFFFFF"/>
                </a:solidFill>
                <a:latin typeface="Helvetica Neue"/>
                <a:ea typeface="Helvetica Neue"/>
                <a:cs typeface="Helvetica Neue"/>
                <a:sym typeface="Helvetica Neue"/>
              </a:rPr>
              <a:t>Parenting Group November 2016</a:t>
            </a:r>
          </a:p>
          <a:p>
            <a:pPr marL="0" marR="0" lvl="0" indent="0" algn="ctr" rtl="0">
              <a:lnSpc>
                <a:spcPct val="100000"/>
              </a:lnSpc>
              <a:spcBef>
                <a:spcPts val="0"/>
              </a:spcBef>
              <a:spcAft>
                <a:spcPts val="0"/>
              </a:spcAft>
              <a:buClr>
                <a:srgbClr val="FFFFFF"/>
              </a:buClr>
              <a:buSzPct val="25000"/>
              <a:buFont typeface="Helvetica Neue"/>
              <a:buNone/>
            </a:pPr>
            <a:r>
              <a:rPr lang="en-US" sz="2100" b="0" i="0" u="none" strike="noStrike" cap="none">
                <a:solidFill>
                  <a:srgbClr val="FFFFFF"/>
                </a:solidFill>
                <a:latin typeface="Helvetica Neue"/>
                <a:ea typeface="Helvetica Neue"/>
                <a:cs typeface="Helvetica Neue"/>
                <a:sym typeface="Helvetica Neue"/>
              </a:rPr>
              <a:t>Amy M. Moreno, LPCC-S</a:t>
            </a:r>
          </a:p>
        </p:txBody>
      </p:sp>
      <p:pic>
        <p:nvPicPr>
          <p:cNvPr id="61" name="Shape 61"/>
          <p:cNvPicPr preferRelativeResize="0"/>
          <p:nvPr/>
        </p:nvPicPr>
        <p:blipFill rotWithShape="1">
          <a:blip r:embed="rId3">
            <a:alphaModFix/>
          </a:blip>
          <a:srcRect/>
          <a:stretch/>
        </p:blipFill>
        <p:spPr>
          <a:xfrm>
            <a:off x="2848034" y="3594992"/>
            <a:ext cx="7308729" cy="4874866"/>
          </a:xfrm>
          <a:prstGeom prst="rect">
            <a:avLst/>
          </a:prstGeom>
          <a:noFill/>
          <a:ln>
            <a:noFill/>
          </a:ln>
        </p:spPr>
      </p:pic>
      <p:sp>
        <p:nvSpPr>
          <p:cNvPr id="62" name="Shape 62"/>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25" name="Shape 125"/>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3" indent="1968500" algn="l" rtl="0">
              <a:lnSpc>
                <a:spcPct val="100000"/>
              </a:lnSpc>
              <a:spcBef>
                <a:spcPts val="0"/>
              </a:spcBef>
              <a:spcAft>
                <a:spcPts val="0"/>
              </a:spcAft>
              <a:buClr>
                <a:srgbClr val="FFFFFF"/>
              </a:buClr>
              <a:buSzPct val="25000"/>
              <a:buFont typeface="Helvetica Neue"/>
              <a:buNone/>
            </a:pPr>
            <a:r>
              <a:rPr lang="en-US" sz="2976" b="1" i="0" u="none" strike="noStrike" cap="none">
                <a:solidFill>
                  <a:srgbClr val="FFFFFF"/>
                </a:solidFill>
                <a:latin typeface="Helvetica Neue"/>
                <a:ea typeface="Helvetica Neue"/>
                <a:cs typeface="Helvetica Neue"/>
                <a:sym typeface="Helvetica Neue"/>
              </a:rPr>
              <a:t>Helpfu</a:t>
            </a:r>
            <a:r>
              <a:rPr lang="en-US" sz="2976" b="0" i="0" u="none" strike="noStrike" cap="none">
                <a:solidFill>
                  <a:srgbClr val="FFFFFF"/>
                </a:solidFill>
                <a:latin typeface="Helvetica Neue"/>
                <a:ea typeface="Helvetica Neue"/>
                <a:cs typeface="Helvetica Neue"/>
                <a:sym typeface="Helvetica Neue"/>
              </a:rPr>
              <a:t>l </a:t>
            </a:r>
            <a:r>
              <a:rPr lang="en-US" sz="2976" b="1" i="0" u="none" strike="noStrike" cap="none">
                <a:solidFill>
                  <a:srgbClr val="FFFFFF"/>
                </a:solidFill>
                <a:latin typeface="Helvetica Neue"/>
                <a:ea typeface="Helvetica Neue"/>
                <a:cs typeface="Helvetica Neue"/>
                <a:sym typeface="Helvetica Neue"/>
              </a:rPr>
              <a:t>Pointers</a:t>
            </a:r>
            <a:br>
              <a:rPr lang="en-US" sz="2976" b="1" i="0" u="none" strike="noStrike" cap="none">
                <a:solidFill>
                  <a:srgbClr val="FFFFFF"/>
                </a:solidFill>
                <a:latin typeface="Helvetica Neue"/>
                <a:ea typeface="Helvetica Neue"/>
                <a:cs typeface="Helvetica Neue"/>
                <a:sym typeface="Helvetica Neue"/>
              </a:rPr>
            </a:br>
            <a:r>
              <a:rPr lang="en-US" sz="2976" b="1" i="0" u="none" strike="noStrike" cap="none">
                <a:solidFill>
                  <a:srgbClr val="FFFFFF"/>
                </a:solidFill>
                <a:latin typeface="Helvetica Neue"/>
                <a:ea typeface="Helvetica Neue"/>
                <a:cs typeface="Helvetica Neue"/>
                <a:sym typeface="Helvetica Neue"/>
              </a:rPr>
              <a:t/>
            </a:r>
            <a:br>
              <a:rPr lang="en-US" sz="2976" b="1" i="0" u="none" strike="noStrike" cap="none">
                <a:solidFill>
                  <a:srgbClr val="FFFFFF"/>
                </a:solidFill>
                <a:latin typeface="Helvetica Neue"/>
                <a:ea typeface="Helvetica Neue"/>
                <a:cs typeface="Helvetica Neue"/>
                <a:sym typeface="Helvetica Neue"/>
              </a:rPr>
            </a:br>
            <a:r>
              <a:rPr lang="en-US" sz="2976" b="1" i="0" u="none" strike="noStrike" cap="none">
                <a:solidFill>
                  <a:srgbClr val="FFFFFF"/>
                </a:solidFill>
                <a:latin typeface="Helvetica Neue"/>
                <a:ea typeface="Helvetica Neue"/>
                <a:cs typeface="Helvetica Neue"/>
                <a:sym typeface="Helvetica Neue"/>
              </a:rPr>
              <a:t/>
            </a:r>
            <a:br>
              <a:rPr lang="en-US" sz="2976" b="1" i="0" u="none" strike="noStrike" cap="none">
                <a:solidFill>
                  <a:srgbClr val="FFFFFF"/>
                </a:solidFill>
                <a:latin typeface="Helvetica Neue"/>
                <a:ea typeface="Helvetica Neue"/>
                <a:cs typeface="Helvetica Neue"/>
                <a:sym typeface="Helvetica Neue"/>
              </a:rPr>
            </a:br>
            <a:r>
              <a:rPr lang="en-US" sz="2976" b="1" i="0" u="none" strike="noStrike" cap="none">
                <a:solidFill>
                  <a:srgbClr val="FFFFFF"/>
                </a:solidFill>
                <a:latin typeface="Helvetica Neue"/>
                <a:ea typeface="Helvetica Neue"/>
                <a:cs typeface="Helvetica Neue"/>
                <a:sym typeface="Helvetica Neue"/>
              </a:rPr>
              <a:t/>
            </a:r>
            <a:br>
              <a:rPr lang="en-US" sz="2976" b="1" i="0" u="none" strike="noStrike" cap="none">
                <a:solidFill>
                  <a:srgbClr val="FFFFFF"/>
                </a:solidFill>
                <a:latin typeface="Helvetica Neue"/>
                <a:ea typeface="Helvetica Neue"/>
                <a:cs typeface="Helvetica Neue"/>
                <a:sym typeface="Helvetica Neue"/>
              </a:rPr>
            </a:br>
            <a:r>
              <a:rPr lang="en-US" sz="2976" b="1" i="0" u="none" strike="noStrike" cap="none">
                <a:solidFill>
                  <a:srgbClr val="FFFFFF"/>
                </a:solidFill>
                <a:latin typeface="Helvetica Neue"/>
                <a:ea typeface="Helvetica Neue"/>
                <a:cs typeface="Helvetica Neue"/>
                <a:sym typeface="Helvetica Neue"/>
              </a:rPr>
              <a:t/>
            </a:r>
            <a:br>
              <a:rPr lang="en-US" sz="2976" b="1" i="0" u="none" strike="noStrike" cap="none">
                <a:solidFill>
                  <a:srgbClr val="FFFFFF"/>
                </a:solidFill>
                <a:latin typeface="Helvetica Neue"/>
                <a:ea typeface="Helvetica Neue"/>
                <a:cs typeface="Helvetica Neue"/>
                <a:sym typeface="Helvetica Neue"/>
              </a:rPr>
            </a:br>
            <a:endParaRPr lang="en-US" sz="2976" b="1" i="0" u="none" strike="noStrike" cap="none">
              <a:solidFill>
                <a:srgbClr val="FFFFFF"/>
              </a:solidFill>
              <a:latin typeface="Helvetica Neue"/>
              <a:ea typeface="Helvetica Neue"/>
              <a:cs typeface="Helvetica Neue"/>
              <a:sym typeface="Helvetica Neue"/>
            </a:endParaRPr>
          </a:p>
          <a:p>
            <a:pPr marL="557741" marR="0" lvl="0" indent="-557741" algn="l" rtl="0">
              <a:lnSpc>
                <a:spcPct val="100000"/>
              </a:lnSpc>
              <a:spcBef>
                <a:spcPts val="0"/>
              </a:spcBef>
              <a:spcAft>
                <a:spcPts val="0"/>
              </a:spcAft>
              <a:buClr>
                <a:srgbClr val="FFFFFF"/>
              </a:buClr>
              <a:buSzPct val="98812"/>
              <a:buFont typeface="Helvetica Neue"/>
              <a:buAutoNum type="arabicPeriod"/>
            </a:pPr>
            <a:r>
              <a:rPr lang="en-US" sz="3162" b="1" i="0" u="none" strike="noStrike" cap="none">
                <a:solidFill>
                  <a:srgbClr val="FFFFFF"/>
                </a:solidFill>
                <a:latin typeface="Helvetica Neue"/>
                <a:ea typeface="Helvetica Neue"/>
                <a:cs typeface="Helvetica Neue"/>
                <a:sym typeface="Helvetica Neue"/>
              </a:rPr>
              <a:t>The goal isn't to eliminate anxiety, but to help a child manage it</a:t>
            </a:r>
            <a:r>
              <a:rPr lang="en-US" sz="3162" b="0" i="0" u="none" strike="noStrike" cap="none">
                <a:solidFill>
                  <a:srgbClr val="FFFFFF"/>
                </a:solidFill>
                <a:latin typeface="Helvetica Neue"/>
                <a:ea typeface="Helvetica Neue"/>
                <a:cs typeface="Helvetica Neue"/>
                <a:sym typeface="Helvetica Neue"/>
              </a:rPr>
              <a:t>.</a:t>
            </a:r>
            <a:r>
              <a:rPr lang="en-US" sz="2232" b="0" i="0" u="none" strike="noStrike" cap="none">
                <a:solidFill>
                  <a:srgbClr val="FFFFFF"/>
                </a:solidFill>
                <a:latin typeface="Helvetica Neue"/>
                <a:ea typeface="Helvetica Neue"/>
                <a:cs typeface="Helvetica Neue"/>
                <a:sym typeface="Helvetica Neue"/>
              </a:rPr>
              <a:t> </a:t>
            </a:r>
          </a:p>
          <a:p>
            <a:pPr marL="275590" marR="0" lvl="0" indent="-275590" algn="l" rtl="0">
              <a:lnSpc>
                <a:spcPct val="100000"/>
              </a:lnSpc>
              <a:spcBef>
                <a:spcPts val="0"/>
              </a:spcBef>
              <a:spcAft>
                <a:spcPts val="0"/>
              </a:spcAft>
              <a:buClr>
                <a:srgbClr val="FFFFFF"/>
              </a:buClr>
              <a:buSzPct val="74400"/>
              <a:buFont typeface="Helvetica Neue"/>
              <a:buChar char="•"/>
            </a:pPr>
            <a:r>
              <a:rPr lang="en-US" sz="2976" b="0" i="0" u="none" strike="noStrike" cap="none">
                <a:solidFill>
                  <a:srgbClr val="FFFFFF"/>
                </a:solidFill>
                <a:latin typeface="Helvetica Neue"/>
                <a:ea typeface="Helvetica Neue"/>
                <a:cs typeface="Helvetica Neue"/>
                <a:sym typeface="Helvetica Neue"/>
              </a:rPr>
              <a:t>None of us wants to see a child unhappy, but the best way to help kids overcome anxiety isn't to try to remove stressors that trigger it. </a:t>
            </a:r>
          </a:p>
          <a:p>
            <a:pPr marL="688975" marR="0" lvl="1" indent="-282575" algn="l" rtl="0">
              <a:lnSpc>
                <a:spcPct val="100000"/>
              </a:lnSpc>
              <a:spcBef>
                <a:spcPts val="0"/>
              </a:spcBef>
              <a:spcAft>
                <a:spcPts val="0"/>
              </a:spcAft>
              <a:buClr>
                <a:srgbClr val="FFFFFF"/>
              </a:buClr>
              <a:buSzPct val="74400"/>
              <a:buFont typeface="Helvetica Neue"/>
              <a:buChar char="•"/>
            </a:pPr>
            <a:r>
              <a:rPr lang="en-US" sz="2976" b="0" i="0" u="none" strike="noStrike" cap="none">
                <a:solidFill>
                  <a:srgbClr val="FFFFFF"/>
                </a:solidFill>
                <a:latin typeface="Helvetica Neue"/>
                <a:ea typeface="Helvetica Neue"/>
                <a:cs typeface="Helvetica Neue"/>
                <a:sym typeface="Helvetica Neue"/>
              </a:rPr>
              <a:t>Learn to tolerate their anxiety and function. </a:t>
            </a:r>
          </a:p>
          <a:p>
            <a:pPr marL="688975" marR="0" lvl="1" indent="-282575" algn="l" rtl="0">
              <a:lnSpc>
                <a:spcPct val="100000"/>
              </a:lnSpc>
              <a:spcBef>
                <a:spcPts val="0"/>
              </a:spcBef>
              <a:spcAft>
                <a:spcPts val="0"/>
              </a:spcAft>
              <a:buClr>
                <a:srgbClr val="FFFFFF"/>
              </a:buClr>
              <a:buSzPct val="74400"/>
              <a:buFont typeface="Helvetica Neue"/>
              <a:buChar char="•"/>
            </a:pPr>
            <a:r>
              <a:rPr lang="en-US" sz="2976" b="0" i="0" u="none" strike="noStrike" cap="none">
                <a:solidFill>
                  <a:srgbClr val="FFFFFF"/>
                </a:solidFill>
                <a:latin typeface="Helvetica Neue"/>
                <a:ea typeface="Helvetica Neue"/>
                <a:cs typeface="Helvetica Neue"/>
                <a:sym typeface="Helvetica Neue"/>
              </a:rPr>
              <a:t>A byproduct—the anxiety will decrease or fall away over time.</a:t>
            </a:r>
          </a:p>
        </p:txBody>
      </p:sp>
      <p:pic>
        <p:nvPicPr>
          <p:cNvPr id="126" name="Shape 126"/>
          <p:cNvPicPr preferRelativeResize="0"/>
          <p:nvPr/>
        </p:nvPicPr>
        <p:blipFill rotWithShape="1">
          <a:blip r:embed="rId3">
            <a:alphaModFix/>
          </a:blip>
          <a:srcRect/>
          <a:stretch/>
        </p:blipFill>
        <p:spPr>
          <a:xfrm>
            <a:off x="7547421" y="2401540"/>
            <a:ext cx="2697857" cy="2697857"/>
          </a:xfrm>
          <a:prstGeom prst="rect">
            <a:avLst/>
          </a:prstGeom>
          <a:noFill/>
          <a:ln>
            <a:noFill/>
          </a:ln>
        </p:spPr>
      </p:pic>
      <p:sp>
        <p:nvSpPr>
          <p:cNvPr id="127" name="Shape 127"/>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10</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33" name="Shape 133"/>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2. </a:t>
            </a:r>
            <a:r>
              <a:rPr lang="en-US" sz="2784" b="1" i="0" u="none" strike="noStrike" cap="none">
                <a:solidFill>
                  <a:srgbClr val="FFFFFF"/>
                </a:solidFill>
                <a:latin typeface="Helvetica Neue"/>
                <a:ea typeface="Helvetica Neue"/>
                <a:cs typeface="Helvetica Neue"/>
                <a:sym typeface="Helvetica Neue"/>
              </a:rPr>
              <a:t>Don't avoid things just because they make a child anxious</a:t>
            </a:r>
            <a:r>
              <a:rPr lang="en-US" sz="2784" b="0" i="0" u="none" strike="noStrike" cap="none">
                <a:solidFill>
                  <a:srgbClr val="FFFFFF"/>
                </a:solidFill>
                <a:latin typeface="Helvetica Neue"/>
                <a:ea typeface="Helvetica Neue"/>
                <a:cs typeface="Helvetica Neue"/>
                <a:sym typeface="Helvetica Neue"/>
              </a:rPr>
              <a:t>.</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Helping children avoid the things they are afraid of will make them feel better in the short term, but it reinforces the anxiety over the long run. If a child in an uncomfortable situation gets upset, starts to cry—and her parents whisk her out of there, or remove the thing she's afraid of, she's learned that the best way to handle my anxiety is to get rid of the stressor. </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Avoidance is habit-forming, unhelpful way of coping with stress.</a:t>
            </a:r>
            <a:br>
              <a:rPr lang="en-US" sz="2784" b="0" i="0" u="none" strike="noStrike" cap="none">
                <a:solidFill>
                  <a:srgbClr val="FFFFFF"/>
                </a:solidFill>
                <a:latin typeface="Helvetica Neue"/>
                <a:ea typeface="Helvetica Neue"/>
                <a:cs typeface="Helvetica Neue"/>
                <a:sym typeface="Helvetica Neue"/>
              </a:rPr>
            </a:br>
            <a:endParaRPr lang="en-US" sz="2784"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3. </a:t>
            </a:r>
            <a:r>
              <a:rPr lang="en-US" sz="2784" b="1" i="0" u="none" strike="noStrike" cap="none">
                <a:solidFill>
                  <a:srgbClr val="FFFFFF"/>
                </a:solidFill>
                <a:latin typeface="Helvetica Neue"/>
                <a:ea typeface="Helvetica Neue"/>
                <a:cs typeface="Helvetica Neue"/>
                <a:sym typeface="Helvetica Neue"/>
              </a:rPr>
              <a:t>Express positive—but realistic—expectations.</a:t>
            </a:r>
            <a:br>
              <a:rPr lang="en-US" sz="2784" b="1" i="0" u="none" strike="noStrike" cap="none">
                <a:solidFill>
                  <a:srgbClr val="FFFFFF"/>
                </a:solidFill>
                <a:latin typeface="Helvetica Neue"/>
                <a:ea typeface="Helvetica Neue"/>
                <a:cs typeface="Helvetica Neue"/>
                <a:sym typeface="Helvetica Neue"/>
              </a:rPr>
            </a:br>
            <a:r>
              <a:rPr lang="en-US" sz="2784" b="0" i="0" u="none" strike="noStrike" cap="none">
                <a:solidFill>
                  <a:srgbClr val="FFFFFF"/>
                </a:solidFill>
                <a:latin typeface="Helvetica Neue"/>
                <a:ea typeface="Helvetica Neue"/>
                <a:cs typeface="Helvetica Neue"/>
                <a:sym typeface="Helvetica Neue"/>
              </a:rPr>
              <a:t>You can't promise a child that her fears are unrealistic—that she won't fail a test, that she'll have fun ice skating, or that another child won't laugh at her during show &amp; tell. But you can express confidence that she's going to be okay, she will be able to manage it, and that, as she faces her fears, the anxiety level will drop over time. </a:t>
            </a:r>
          </a:p>
        </p:txBody>
      </p:sp>
      <p:sp>
        <p:nvSpPr>
          <p:cNvPr id="134" name="Shape 134"/>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11</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40" name="Shape 140"/>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3200" b="0" i="0" u="none" strike="noStrike" cap="none">
                <a:solidFill>
                  <a:srgbClr val="FFFFFF"/>
                </a:solidFill>
                <a:latin typeface="Helvetica Neue"/>
                <a:ea typeface="Helvetica Neue"/>
                <a:cs typeface="Helvetica Neue"/>
                <a:sym typeface="Helvetica Neue"/>
              </a:rPr>
              <a:t>4. </a:t>
            </a:r>
            <a:r>
              <a:rPr lang="en-US" sz="3200" b="1" i="0" u="none" strike="noStrike" cap="none">
                <a:solidFill>
                  <a:srgbClr val="FFFFFF"/>
                </a:solidFill>
                <a:latin typeface="Helvetica Neue"/>
                <a:ea typeface="Helvetica Neue"/>
                <a:cs typeface="Helvetica Neue"/>
                <a:sym typeface="Helvetica Neue"/>
              </a:rPr>
              <a:t>Respect feelings, but don't empower them</a:t>
            </a:r>
            <a:r>
              <a:rPr lang="en-US" sz="3200" b="0" i="0" u="none" strike="noStrike" cap="none">
                <a:solidFill>
                  <a:srgbClr val="FFFFFF"/>
                </a:solidFill>
                <a:latin typeface="Helvetica Neue"/>
                <a:ea typeface="Helvetica Neue"/>
                <a:cs typeface="Helvetica Neue"/>
                <a:sym typeface="Helvetica Neue"/>
              </a:rPr>
              <a:t>.</a:t>
            </a:r>
          </a:p>
          <a:p>
            <a:pPr marL="395111" marR="0" lvl="0" indent="-395111" algn="l" rtl="0">
              <a:lnSpc>
                <a:spcPct val="100000"/>
              </a:lnSpc>
              <a:spcBef>
                <a:spcPts val="0"/>
              </a:spcBef>
              <a:spcAft>
                <a:spcPts val="0"/>
              </a:spcAft>
              <a:buClr>
                <a:srgbClr val="FFFFFF"/>
              </a:buClr>
              <a:buSzPct val="75000"/>
              <a:buFont typeface="Helvetica Neue"/>
              <a:buChar char="•"/>
            </a:pPr>
            <a:r>
              <a:rPr lang="en-US" sz="3200" b="0" i="0" u="none" strike="noStrike" cap="none">
                <a:solidFill>
                  <a:srgbClr val="FFFFFF"/>
                </a:solidFill>
                <a:latin typeface="Helvetica Neue"/>
                <a:ea typeface="Helvetica Neue"/>
                <a:cs typeface="Helvetica Neue"/>
                <a:sym typeface="Helvetica Neue"/>
              </a:rPr>
              <a:t>Understand that validation doesn't always mean agreement. </a:t>
            </a:r>
          </a:p>
          <a:p>
            <a:pPr marL="839610" marR="0" lvl="1" indent="-395110" algn="l" rtl="0">
              <a:lnSpc>
                <a:spcPct val="100000"/>
              </a:lnSpc>
              <a:spcBef>
                <a:spcPts val="0"/>
              </a:spcBef>
              <a:spcAft>
                <a:spcPts val="0"/>
              </a:spcAft>
              <a:buClr>
                <a:srgbClr val="FFFFFF"/>
              </a:buClr>
              <a:buSzPct val="75000"/>
              <a:buFont typeface="Helvetica Neue"/>
              <a:buChar char="•"/>
            </a:pPr>
            <a:r>
              <a:rPr lang="en-US" sz="3200" b="0" i="0" u="none" strike="noStrike" cap="none">
                <a:solidFill>
                  <a:srgbClr val="FFFFFF"/>
                </a:solidFill>
                <a:latin typeface="Helvetica Neue"/>
                <a:ea typeface="Helvetica Neue"/>
                <a:cs typeface="Helvetica Neue"/>
                <a:sym typeface="Helvetica Neue"/>
              </a:rPr>
              <a:t>Example: Child is terrified about going to the doctor for a shot.. don't want to belittle her fears, but also don't amplify them. </a:t>
            </a:r>
          </a:p>
          <a:p>
            <a:pPr marL="839610" marR="0" lvl="1" indent="-395110" algn="l" rtl="0">
              <a:lnSpc>
                <a:spcPct val="100000"/>
              </a:lnSpc>
              <a:spcBef>
                <a:spcPts val="0"/>
              </a:spcBef>
              <a:spcAft>
                <a:spcPts val="0"/>
              </a:spcAft>
              <a:buClr>
                <a:srgbClr val="FFFFFF"/>
              </a:buClr>
              <a:buSzPct val="75000"/>
              <a:buFont typeface="Helvetica Neue"/>
              <a:buChar char="•"/>
            </a:pPr>
            <a:r>
              <a:rPr lang="en-US" sz="3200" b="0" i="0" u="none" strike="noStrike" cap="none">
                <a:solidFill>
                  <a:srgbClr val="FFFFFF"/>
                </a:solidFill>
                <a:latin typeface="Helvetica Neue"/>
                <a:ea typeface="Helvetica Neue"/>
                <a:cs typeface="Helvetica Neue"/>
                <a:sym typeface="Helvetica Neue"/>
              </a:rPr>
              <a:t>Listen and be empathetic. Understand her anxiety, Encourage her to face her fears.  </a:t>
            </a:r>
          </a:p>
          <a:p>
            <a:pPr marL="839610" marR="0" lvl="1" indent="-395110" algn="l" rtl="0">
              <a:lnSpc>
                <a:spcPct val="100000"/>
              </a:lnSpc>
              <a:spcBef>
                <a:spcPts val="0"/>
              </a:spcBef>
              <a:spcAft>
                <a:spcPts val="0"/>
              </a:spcAft>
              <a:buClr>
                <a:srgbClr val="FFFFFF"/>
              </a:buClr>
              <a:buSzPct val="75000"/>
              <a:buFont typeface="Helvetica Neue"/>
              <a:buChar char="•"/>
            </a:pPr>
            <a:r>
              <a:rPr lang="en-US" sz="3200" b="0" i="0" u="none" strike="noStrike" cap="none">
                <a:solidFill>
                  <a:srgbClr val="FFFFFF"/>
                </a:solidFill>
                <a:latin typeface="Helvetica Neue"/>
                <a:ea typeface="Helvetica Neue"/>
                <a:cs typeface="Helvetica Neue"/>
                <a:sym typeface="Helvetica Neue"/>
              </a:rPr>
              <a:t>"I know you're scared, and that's okay, and I'm here, and I'm going to help you get through this.”</a:t>
            </a:r>
          </a:p>
          <a:p>
            <a:pPr marL="0" marR="0" lvl="0" indent="0" algn="l" rtl="0">
              <a:lnSpc>
                <a:spcPct val="100000"/>
              </a:lnSpc>
              <a:spcBef>
                <a:spcPts val="0"/>
              </a:spcBef>
              <a:spcAft>
                <a:spcPts val="0"/>
              </a:spcAft>
              <a:buClr>
                <a:srgbClr val="FFFFFF"/>
              </a:buClr>
              <a:buSzPct val="25000"/>
              <a:buFont typeface="Helvetica Neue"/>
              <a:buNone/>
            </a:pPr>
            <a:r>
              <a:rPr lang="en-US" sz="3200" b="0" i="0" u="none" strike="noStrike" cap="none">
                <a:solidFill>
                  <a:srgbClr val="FFFFFF"/>
                </a:solidFill>
                <a:latin typeface="Helvetica Neue"/>
                <a:ea typeface="Helvetica Neue"/>
                <a:cs typeface="Helvetica Neue"/>
                <a:sym typeface="Helvetica Neue"/>
              </a:rPr>
              <a:t>What we want our kids to learn? God is trustworthy and will help them and make them adequate to handle whatever.</a:t>
            </a:r>
          </a:p>
        </p:txBody>
      </p:sp>
      <p:sp>
        <p:nvSpPr>
          <p:cNvPr id="141" name="Shape 141"/>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12</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47" name="Shape 147"/>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386715" marR="0" lvl="0" indent="-386715" algn="l" rtl="0">
              <a:lnSpc>
                <a:spcPct val="100000"/>
              </a:lnSpc>
              <a:spcBef>
                <a:spcPts val="0"/>
              </a:spcBef>
              <a:spcAft>
                <a:spcPts val="0"/>
              </a:spcAft>
              <a:buClr>
                <a:srgbClr val="FFFFFF"/>
              </a:buClr>
              <a:buSzPct val="74571"/>
              <a:buFont typeface="Helvetica Neue"/>
              <a:buChar char="•"/>
            </a:pPr>
            <a:r>
              <a:rPr lang="en-US" sz="2784" b="0" i="0" u="none" strike="noStrike" cap="none">
                <a:solidFill>
                  <a:srgbClr val="FFFFFF"/>
                </a:solidFill>
                <a:latin typeface="Helvetica Neue"/>
                <a:ea typeface="Helvetica Neue"/>
                <a:cs typeface="Helvetica Neue"/>
                <a:sym typeface="Helvetica Neue"/>
              </a:rPr>
              <a:t>Biblical Verses</a:t>
            </a:r>
          </a:p>
          <a:p>
            <a:pPr marL="386715" marR="0" lvl="0" indent="-386715" algn="l" rtl="0">
              <a:lnSpc>
                <a:spcPct val="100000"/>
              </a:lnSpc>
              <a:spcBef>
                <a:spcPts val="3600"/>
              </a:spcBef>
              <a:spcAft>
                <a:spcPts val="0"/>
              </a:spcAft>
              <a:buClr>
                <a:srgbClr val="FFFFFF"/>
              </a:buClr>
              <a:buSzPct val="74571"/>
              <a:buFont typeface="Helvetica Neue"/>
              <a:buChar char="•"/>
            </a:pPr>
            <a:r>
              <a:rPr lang="en-US" sz="2784" b="1" i="0" u="none" strike="noStrike" cap="none">
                <a:solidFill>
                  <a:srgbClr val="FFFFFF"/>
                </a:solidFill>
                <a:latin typeface="Helvetica Neue"/>
                <a:ea typeface="Helvetica Neue"/>
                <a:cs typeface="Helvetica Neue"/>
                <a:sym typeface="Helvetica Neue"/>
              </a:rPr>
              <a:t>1 Peter 5:7</a:t>
            </a:r>
            <a:r>
              <a:rPr lang="en-US" sz="2784" b="0" i="0" u="none" strike="noStrike" cap="none">
                <a:solidFill>
                  <a:srgbClr val="FFFFFF"/>
                </a:solidFill>
                <a:latin typeface="Helvetica Neue"/>
                <a:ea typeface="Helvetica Neue"/>
                <a:cs typeface="Helvetica Neue"/>
                <a:sym typeface="Helvetica Neue"/>
              </a:rPr>
              <a:t> Cast all your anxiety on him because he cares for you.</a:t>
            </a:r>
          </a:p>
          <a:p>
            <a:pPr marL="386715" marR="0" lvl="0" indent="-386715" algn="l" rtl="0">
              <a:lnSpc>
                <a:spcPct val="100000"/>
              </a:lnSpc>
              <a:spcBef>
                <a:spcPts val="3600"/>
              </a:spcBef>
              <a:spcAft>
                <a:spcPts val="0"/>
              </a:spcAft>
              <a:buClr>
                <a:srgbClr val="FFFFFF"/>
              </a:buClr>
              <a:buSzPct val="74571"/>
              <a:buFont typeface="Helvetica Neue"/>
              <a:buChar char="•"/>
            </a:pPr>
            <a:r>
              <a:rPr lang="en-US" sz="2784" b="1" i="0" u="none" strike="noStrike" cap="none">
                <a:solidFill>
                  <a:srgbClr val="FFFFFF"/>
                </a:solidFill>
                <a:latin typeface="Helvetica Neue"/>
                <a:ea typeface="Helvetica Neue"/>
                <a:cs typeface="Helvetica Neue"/>
                <a:sym typeface="Helvetica Neue"/>
              </a:rPr>
              <a:t>Psalm 27:1</a:t>
            </a:r>
            <a:r>
              <a:rPr lang="en-US" sz="2784" b="0" i="0" u="none" strike="noStrike" cap="none">
                <a:solidFill>
                  <a:srgbClr val="FFFFFF"/>
                </a:solidFill>
                <a:latin typeface="Helvetica Neue"/>
                <a:ea typeface="Helvetica Neue"/>
                <a:cs typeface="Helvetica Neue"/>
                <a:sym typeface="Helvetica Neue"/>
              </a:rPr>
              <a:t> The Lord is my light and my salvation, whom shall I fear? The Lord is the stronghold of my life—of whom shall I be afraid?</a:t>
            </a:r>
          </a:p>
          <a:p>
            <a:pPr marL="386715" marR="0" lvl="0" indent="-386715" algn="l" rtl="0">
              <a:lnSpc>
                <a:spcPct val="100000"/>
              </a:lnSpc>
              <a:spcBef>
                <a:spcPts val="3600"/>
              </a:spcBef>
              <a:spcAft>
                <a:spcPts val="0"/>
              </a:spcAft>
              <a:buClr>
                <a:srgbClr val="FFFFFF"/>
              </a:buClr>
              <a:buSzPct val="74571"/>
              <a:buFont typeface="Helvetica Neue"/>
              <a:buChar char="•"/>
            </a:pPr>
            <a:r>
              <a:rPr lang="en-US" sz="2784" b="1" i="0" u="none" strike="noStrike" cap="none">
                <a:solidFill>
                  <a:srgbClr val="FFFFFF"/>
                </a:solidFill>
                <a:latin typeface="Helvetica Neue"/>
                <a:ea typeface="Helvetica Neue"/>
                <a:cs typeface="Helvetica Neue"/>
                <a:sym typeface="Helvetica Neue"/>
              </a:rPr>
              <a:t>2 Corinthians 12:9 </a:t>
            </a:r>
            <a:r>
              <a:rPr lang="en-US" sz="2784" b="0" i="0" u="none" strike="noStrike" cap="none">
                <a:solidFill>
                  <a:srgbClr val="FFFFFF"/>
                </a:solidFill>
                <a:latin typeface="Helvetica Neue"/>
                <a:ea typeface="Helvetica Neue"/>
                <a:cs typeface="Helvetica Neue"/>
                <a:sym typeface="Helvetica Neue"/>
              </a:rPr>
              <a:t>My grace is sufficient for you, for my power is made perfect in weakness.</a:t>
            </a:r>
          </a:p>
          <a:p>
            <a:pPr marL="386715" marR="0" lvl="0" indent="-386715" algn="l" rtl="0">
              <a:lnSpc>
                <a:spcPct val="100000"/>
              </a:lnSpc>
              <a:spcBef>
                <a:spcPts val="3600"/>
              </a:spcBef>
              <a:spcAft>
                <a:spcPts val="0"/>
              </a:spcAft>
              <a:buClr>
                <a:srgbClr val="FFFFFF"/>
              </a:buClr>
              <a:buSzPct val="74571"/>
              <a:buFont typeface="Helvetica Neue"/>
              <a:buChar char="•"/>
            </a:pPr>
            <a:r>
              <a:rPr lang="en-US" sz="2784" b="1" i="0" u="none" strike="noStrike" cap="none">
                <a:solidFill>
                  <a:srgbClr val="FFFFFF"/>
                </a:solidFill>
                <a:latin typeface="Helvetica Neue"/>
                <a:ea typeface="Helvetica Neue"/>
                <a:cs typeface="Helvetica Neue"/>
                <a:sym typeface="Helvetica Neue"/>
              </a:rPr>
              <a:t>Romans 8:31</a:t>
            </a:r>
            <a:r>
              <a:rPr lang="en-US" sz="2784" b="0" i="0" u="none" strike="noStrike" cap="none">
                <a:solidFill>
                  <a:srgbClr val="FFFFFF"/>
                </a:solidFill>
                <a:latin typeface="Helvetica Neue"/>
                <a:ea typeface="Helvetica Neue"/>
                <a:cs typeface="Helvetica Neue"/>
                <a:sym typeface="Helvetica Neue"/>
              </a:rPr>
              <a:t> If God is for us, who can be against us? He who did not spare his own Son, but gave him up for us all—how will he not also graciously give us all things?</a:t>
            </a:r>
          </a:p>
        </p:txBody>
      </p:sp>
      <p:sp>
        <p:nvSpPr>
          <p:cNvPr id="148" name="Shape 148"/>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13</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952500" y="1270000"/>
            <a:ext cx="11099799" cy="72136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3312" b="1" i="0" u="none" strike="noStrike" cap="none">
                <a:solidFill>
                  <a:srgbClr val="FFFFFF"/>
                </a:solidFill>
                <a:latin typeface="Helvetica Neue"/>
                <a:ea typeface="Helvetica Neue"/>
                <a:cs typeface="Helvetica Neue"/>
                <a:sym typeface="Helvetica Neue"/>
              </a:rPr>
              <a:t>Helpful Pointers continued</a:t>
            </a:r>
            <a:br>
              <a:rPr lang="en-US" sz="3312" b="1" i="0" u="none" strike="noStrike" cap="none">
                <a:solidFill>
                  <a:srgbClr val="FFFFFF"/>
                </a:solidFill>
                <a:latin typeface="Helvetica Neue"/>
                <a:ea typeface="Helvetica Neue"/>
                <a:cs typeface="Helvetica Neue"/>
                <a:sym typeface="Helvetica Neue"/>
              </a:rPr>
            </a:br>
            <a:endParaRPr lang="en-US" sz="3312"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2484" b="0" i="0" u="none" strike="noStrike" cap="none">
                <a:solidFill>
                  <a:srgbClr val="FFFFFF"/>
                </a:solidFill>
                <a:latin typeface="Helvetica Neue"/>
                <a:ea typeface="Helvetica Neue"/>
                <a:cs typeface="Helvetica Neue"/>
                <a:sym typeface="Helvetica Neue"/>
              </a:rPr>
              <a:t>5. </a:t>
            </a:r>
            <a:r>
              <a:rPr lang="en-US" sz="2484" b="1" i="0" u="none" strike="noStrike" cap="none">
                <a:solidFill>
                  <a:srgbClr val="FFFFFF"/>
                </a:solidFill>
                <a:latin typeface="Helvetica Neue"/>
                <a:ea typeface="Helvetica Neue"/>
                <a:cs typeface="Helvetica Neue"/>
                <a:sym typeface="Helvetica Neue"/>
              </a:rPr>
              <a:t>Don't ask leading questions.</a:t>
            </a:r>
          </a:p>
          <a:p>
            <a:pPr marL="0" marR="0" lvl="0" indent="0" algn="l" rtl="0">
              <a:lnSpc>
                <a:spcPct val="100000"/>
              </a:lnSpc>
              <a:spcBef>
                <a:spcPts val="0"/>
              </a:spcBef>
              <a:spcAft>
                <a:spcPts val="0"/>
              </a:spcAft>
              <a:buClr>
                <a:srgbClr val="FFFFFF"/>
              </a:buClr>
              <a:buSzPct val="25000"/>
              <a:buFont typeface="Helvetica Neue"/>
              <a:buNone/>
            </a:pPr>
            <a:r>
              <a:rPr lang="en-US" sz="2484" b="1" i="0" u="none" strike="noStrike" cap="none">
                <a:solidFill>
                  <a:srgbClr val="FFFFFF"/>
                </a:solidFill>
                <a:latin typeface="Helvetica Neue"/>
                <a:ea typeface="Helvetica Neue"/>
                <a:cs typeface="Helvetica Neue"/>
                <a:sym typeface="Helvetica Neue"/>
              </a:rPr>
              <a:t>Encourage your child to talk about her feelings, but try not to ask leading questions— "Are you anxious about the big test? Are you worried about the science fair?" To avoid feeding the cycle of anxiety, just ask open-ended questions:  "How are you feeling about the science fair?”</a:t>
            </a:r>
            <a:br>
              <a:rPr lang="en-US" sz="2484" b="1" i="0" u="none" strike="noStrike" cap="none">
                <a:solidFill>
                  <a:srgbClr val="FFFFFF"/>
                </a:solidFill>
                <a:latin typeface="Helvetica Neue"/>
                <a:ea typeface="Helvetica Neue"/>
                <a:cs typeface="Helvetica Neue"/>
                <a:sym typeface="Helvetica Neue"/>
              </a:rPr>
            </a:br>
            <a:endParaRPr lang="en-US" sz="2484"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2484" b="0" i="0" u="none" strike="noStrike" cap="none">
                <a:solidFill>
                  <a:srgbClr val="FFFFFF"/>
                </a:solidFill>
                <a:latin typeface="Helvetica Neue"/>
                <a:ea typeface="Helvetica Neue"/>
                <a:cs typeface="Helvetica Neue"/>
                <a:sym typeface="Helvetica Neue"/>
              </a:rPr>
              <a:t>6. </a:t>
            </a:r>
            <a:r>
              <a:rPr lang="en-US" sz="2484" b="1" i="0" u="none" strike="noStrike" cap="none">
                <a:solidFill>
                  <a:srgbClr val="FFFFFF"/>
                </a:solidFill>
                <a:latin typeface="Helvetica Neue"/>
                <a:ea typeface="Helvetica Neue"/>
                <a:cs typeface="Helvetica Neue"/>
                <a:sym typeface="Helvetica Neue"/>
              </a:rPr>
              <a:t>Don't reinforce the child's fears.</a:t>
            </a:r>
            <a:br>
              <a:rPr lang="en-US" sz="2484" b="1" i="0" u="none" strike="noStrike" cap="none">
                <a:solidFill>
                  <a:srgbClr val="FFFFFF"/>
                </a:solidFill>
                <a:latin typeface="Helvetica Neue"/>
                <a:ea typeface="Helvetica Neue"/>
                <a:cs typeface="Helvetica Neue"/>
                <a:sym typeface="Helvetica Neue"/>
              </a:rPr>
            </a:br>
            <a:endParaRPr lang="en-US" sz="2484" b="1"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2944" b="0" i="0" u="none" strike="noStrike" cap="none">
                <a:solidFill>
                  <a:srgbClr val="FFFFFF"/>
                </a:solidFill>
                <a:latin typeface="Helvetica Neue"/>
                <a:ea typeface="Helvetica Neue"/>
                <a:cs typeface="Helvetica Neue"/>
                <a:sym typeface="Helvetica Neue"/>
              </a:rPr>
              <a:t>What you don't want to do with your tone of voice or body language: "Maybe this is something that you should be afraid of." If a child has had a negative experience with a dog. Next time she's around a dog, you might be anxious about how she will respond, and you might unintentionally send a message that she should, indeed, be worried.</a:t>
            </a:r>
          </a:p>
        </p:txBody>
      </p:sp>
      <p:pic>
        <p:nvPicPr>
          <p:cNvPr id="154" name="Shape 154"/>
          <p:cNvPicPr preferRelativeResize="0"/>
          <p:nvPr/>
        </p:nvPicPr>
        <p:blipFill rotWithShape="1">
          <a:blip r:embed="rId3">
            <a:alphaModFix/>
          </a:blip>
          <a:srcRect/>
          <a:stretch/>
        </p:blipFill>
        <p:spPr>
          <a:xfrm>
            <a:off x="8733249" y="4311444"/>
            <a:ext cx="1326021" cy="1348688"/>
          </a:xfrm>
          <a:prstGeom prst="rect">
            <a:avLst/>
          </a:prstGeom>
          <a:noFill/>
          <a:ln>
            <a:noFill/>
          </a:ln>
        </p:spPr>
      </p:pic>
      <p:sp>
        <p:nvSpPr>
          <p:cNvPr id="155" name="Shape 155"/>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14</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61" name="Shape 161"/>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2816" b="0" i="0" u="none" strike="noStrike" cap="none">
                <a:solidFill>
                  <a:srgbClr val="FFFFFF"/>
                </a:solidFill>
                <a:latin typeface="Helvetica Neue"/>
                <a:ea typeface="Helvetica Neue"/>
                <a:cs typeface="Helvetica Neue"/>
                <a:sym typeface="Helvetica Neue"/>
              </a:rPr>
              <a:t>7. </a:t>
            </a:r>
            <a:r>
              <a:rPr lang="en-US" sz="2816" b="1" i="0" u="none" strike="noStrike" cap="none">
                <a:solidFill>
                  <a:srgbClr val="FFFFFF"/>
                </a:solidFill>
                <a:latin typeface="Helvetica Neue"/>
                <a:ea typeface="Helvetica Neue"/>
                <a:cs typeface="Helvetica Neue"/>
                <a:sym typeface="Helvetica Neue"/>
              </a:rPr>
              <a:t>Encourage the child to tolerate anxiety.</a:t>
            </a:r>
          </a:p>
          <a:p>
            <a:pPr marL="0" marR="0" lvl="0" indent="0" algn="l" rtl="0">
              <a:lnSpc>
                <a:spcPct val="100000"/>
              </a:lnSpc>
              <a:spcBef>
                <a:spcPts val="0"/>
              </a:spcBef>
              <a:spcAft>
                <a:spcPts val="0"/>
              </a:spcAft>
              <a:buClr>
                <a:srgbClr val="FFFFFF"/>
              </a:buClr>
              <a:buSzPct val="25000"/>
              <a:buFont typeface="Helvetica Neue"/>
              <a:buNone/>
            </a:pPr>
            <a:r>
              <a:rPr lang="en-US" sz="2816" b="0" i="0" u="none" strike="noStrike" cap="none">
                <a:solidFill>
                  <a:srgbClr val="FFFFFF"/>
                </a:solidFill>
                <a:latin typeface="Helvetica Neue"/>
                <a:ea typeface="Helvetica Neue"/>
                <a:cs typeface="Helvetica Neue"/>
                <a:sym typeface="Helvetica Neue"/>
              </a:rPr>
              <a:t>Let your child know that you appreciate the work it takes to tolerate anxiety. It's encouraging them to engage and let the anxiety take its natural curve. Called the "habituation curve”—anxiety will drop over time with continued contact of the stressor. It might not drop to zero, or quickly, but it will diminish over time. </a:t>
            </a:r>
            <a:br>
              <a:rPr lang="en-US" sz="2816" b="0" i="0" u="none" strike="noStrike" cap="none">
                <a:solidFill>
                  <a:srgbClr val="FFFFFF"/>
                </a:solidFill>
                <a:latin typeface="Helvetica Neue"/>
                <a:ea typeface="Helvetica Neue"/>
                <a:cs typeface="Helvetica Neue"/>
                <a:sym typeface="Helvetica Neue"/>
              </a:rPr>
            </a:br>
            <a:endParaRPr lang="en-US" sz="2816"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2816" b="0" i="0" u="none" strike="noStrike" cap="none">
                <a:solidFill>
                  <a:srgbClr val="FFFFFF"/>
                </a:solidFill>
                <a:latin typeface="Helvetica Neue"/>
                <a:ea typeface="Helvetica Neue"/>
                <a:cs typeface="Helvetica Neue"/>
                <a:sym typeface="Helvetica Neue"/>
              </a:rPr>
              <a:t>8. </a:t>
            </a:r>
            <a:r>
              <a:rPr lang="en-US" sz="2816" b="1" i="0" u="none" strike="noStrike" cap="none">
                <a:solidFill>
                  <a:srgbClr val="FFFFFF"/>
                </a:solidFill>
                <a:latin typeface="Helvetica Neue"/>
                <a:ea typeface="Helvetica Neue"/>
                <a:cs typeface="Helvetica Neue"/>
                <a:sym typeface="Helvetica Neue"/>
              </a:rPr>
              <a:t>Try to keep the anticipatory period short.</a:t>
            </a:r>
          </a:p>
          <a:p>
            <a:pPr marL="0" marR="0" lvl="0" indent="0" algn="l" rtl="0">
              <a:lnSpc>
                <a:spcPct val="100000"/>
              </a:lnSpc>
              <a:spcBef>
                <a:spcPts val="0"/>
              </a:spcBef>
              <a:spcAft>
                <a:spcPts val="0"/>
              </a:spcAft>
              <a:buClr>
                <a:srgbClr val="FFFFFF"/>
              </a:buClr>
              <a:buSzPct val="25000"/>
              <a:buFont typeface="Helvetica Neue"/>
              <a:buNone/>
            </a:pPr>
            <a:r>
              <a:rPr lang="en-US" sz="2816" b="0" i="0" u="none" strike="noStrike" cap="none">
                <a:solidFill>
                  <a:srgbClr val="FFFFFF"/>
                </a:solidFill>
                <a:latin typeface="Helvetica Neue"/>
                <a:ea typeface="Helvetica Neue"/>
                <a:cs typeface="Helvetica Neue"/>
                <a:sym typeface="Helvetica Neue"/>
              </a:rPr>
              <a:t>When we're afraid of something, the hardest time is before we do it. Helpful to eliminate or reduce the anticipatory period. If a child is nervous about going to a doctor's appointment, you don't want to launch into a discussion about it two hours before you go; that's likely to get your child more keyed up.  So just try to shorten that period to a minimum.</a:t>
            </a:r>
          </a:p>
        </p:txBody>
      </p:sp>
      <p:sp>
        <p:nvSpPr>
          <p:cNvPr id="162" name="Shape 162"/>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15</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68" name="Shape 168"/>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2700" b="0" i="0" u="none" strike="noStrike" cap="none">
                <a:solidFill>
                  <a:srgbClr val="FFFFFF"/>
                </a:solidFill>
                <a:latin typeface="Helvetica Neue"/>
                <a:ea typeface="Helvetica Neue"/>
                <a:cs typeface="Helvetica Neue"/>
                <a:sym typeface="Helvetica Neue"/>
              </a:rPr>
              <a:t>9. </a:t>
            </a:r>
            <a:r>
              <a:rPr lang="en-US" sz="2700" b="1" i="0" u="none" strike="noStrike" cap="none">
                <a:solidFill>
                  <a:srgbClr val="FFFFFF"/>
                </a:solidFill>
                <a:latin typeface="Helvetica Neue"/>
                <a:ea typeface="Helvetica Neue"/>
                <a:cs typeface="Helvetica Neue"/>
                <a:sym typeface="Helvetica Neue"/>
              </a:rPr>
              <a:t>Think things through with the child.</a:t>
            </a:r>
          </a:p>
          <a:p>
            <a:pPr marL="0" marR="0" lvl="0" indent="0" algn="l" rtl="0">
              <a:lnSpc>
                <a:spcPct val="100000"/>
              </a:lnSpc>
              <a:spcBef>
                <a:spcPts val="0"/>
              </a:spcBef>
              <a:spcAft>
                <a:spcPts val="0"/>
              </a:spcAft>
              <a:buClr>
                <a:srgbClr val="FFFFFF"/>
              </a:buClr>
              <a:buSzPct val="25000"/>
              <a:buFont typeface="Helvetica Neue"/>
              <a:buNone/>
            </a:pPr>
            <a:r>
              <a:rPr lang="en-US" sz="2700" b="0" i="0" u="none" strike="noStrike" cap="none">
                <a:solidFill>
                  <a:srgbClr val="FFFFFF"/>
                </a:solidFill>
                <a:latin typeface="Helvetica Neue"/>
                <a:ea typeface="Helvetica Neue"/>
                <a:cs typeface="Helvetica Neue"/>
                <a:sym typeface="Helvetica Neue"/>
              </a:rPr>
              <a:t>Sometimes it helps to talk through what would happen if a child's fear came true—how would they handle it? A child who's anxious about separating from parents might worry about what would happen if they didn't come to get them.</a:t>
            </a:r>
          </a:p>
          <a:p>
            <a:pPr marL="0" marR="0" lvl="0" indent="0" algn="l" rtl="0">
              <a:lnSpc>
                <a:spcPct val="100000"/>
              </a:lnSpc>
              <a:spcBef>
                <a:spcPts val="0"/>
              </a:spcBef>
              <a:spcAft>
                <a:spcPts val="0"/>
              </a:spcAft>
              <a:buClr>
                <a:srgbClr val="FFFFFF"/>
              </a:buClr>
              <a:buSzPct val="25000"/>
              <a:buFont typeface="Helvetica Neue"/>
              <a:buNone/>
            </a:pPr>
            <a:r>
              <a:rPr lang="en-US" sz="2700" b="0" i="0" u="none" strike="noStrike" cap="none">
                <a:solidFill>
                  <a:srgbClr val="FFFFFF"/>
                </a:solidFill>
                <a:latin typeface="Helvetica Neue"/>
                <a:ea typeface="Helvetica Neue"/>
                <a:cs typeface="Helvetica Neue"/>
                <a:sym typeface="Helvetica Neue"/>
              </a:rPr>
              <a:t/>
            </a:r>
            <a:br>
              <a:rPr lang="en-US" sz="2700" b="0" i="0" u="none" strike="noStrike" cap="none">
                <a:solidFill>
                  <a:srgbClr val="FFFFFF"/>
                </a:solidFill>
                <a:latin typeface="Helvetica Neue"/>
                <a:ea typeface="Helvetica Neue"/>
                <a:cs typeface="Helvetica Neue"/>
                <a:sym typeface="Helvetica Neue"/>
              </a:rPr>
            </a:br>
            <a:r>
              <a:rPr lang="en-US" sz="2700" b="0" i="0" u="none" strike="noStrike" cap="none">
                <a:solidFill>
                  <a:srgbClr val="FFFFFF"/>
                </a:solidFill>
                <a:latin typeface="Helvetica Neue"/>
                <a:ea typeface="Helvetica Neue"/>
                <a:cs typeface="Helvetica Neue"/>
                <a:sym typeface="Helvetica Neue"/>
              </a:rPr>
              <a:t/>
            </a:r>
            <a:br>
              <a:rPr lang="en-US" sz="2700" b="0" i="0" u="none" strike="noStrike" cap="none">
                <a:solidFill>
                  <a:srgbClr val="FFFFFF"/>
                </a:solidFill>
                <a:latin typeface="Helvetica Neue"/>
                <a:ea typeface="Helvetica Neue"/>
                <a:cs typeface="Helvetica Neue"/>
                <a:sym typeface="Helvetica Neue"/>
              </a:rPr>
            </a:br>
            <a:r>
              <a:rPr lang="en-US" sz="2700" b="0" i="0" u="none" strike="noStrike" cap="none">
                <a:solidFill>
                  <a:srgbClr val="FFFFFF"/>
                </a:solidFill>
                <a:latin typeface="Helvetica Neue"/>
                <a:ea typeface="Helvetica Neue"/>
                <a:cs typeface="Helvetica Neue"/>
                <a:sym typeface="Helvetica Neue"/>
              </a:rPr>
              <a:t>10. Model healthy ways of handling anxiety. </a:t>
            </a:r>
          </a:p>
          <a:p>
            <a:pPr marL="0" marR="0" lvl="0" indent="0" algn="l" rtl="0">
              <a:lnSpc>
                <a:spcPct val="100000"/>
              </a:lnSpc>
              <a:spcBef>
                <a:spcPts val="0"/>
              </a:spcBef>
              <a:spcAft>
                <a:spcPts val="0"/>
              </a:spcAft>
              <a:buClr>
                <a:srgbClr val="FFFFFF"/>
              </a:buClr>
              <a:buSzPct val="25000"/>
              <a:buFont typeface="Helvetica Neue"/>
              <a:buNone/>
            </a:pPr>
            <a:r>
              <a:rPr lang="en-US" sz="2700" b="0" i="0" u="none" strike="noStrike" cap="none">
                <a:solidFill>
                  <a:srgbClr val="FFFFFF"/>
                </a:solidFill>
                <a:latin typeface="Helvetica Neue"/>
                <a:ea typeface="Helvetica Neue"/>
                <a:cs typeface="Helvetica Neue"/>
                <a:sym typeface="Helvetica Neue"/>
              </a:rPr>
              <a:t>Multiple ways you can help kids handle anxiety by letting them see how you cope with anxiety yourself. Kids are perceptive, and they're going to take it in if you keep complaining on the phone to a friend that you can't handle the stress of your life. Not pretending that you don't have stress and anxiety, but let kids hear or see you managing it calmly, tolerating it, feeling good about getting through it.</a:t>
            </a:r>
          </a:p>
        </p:txBody>
      </p:sp>
      <p:pic>
        <p:nvPicPr>
          <p:cNvPr id="169" name="Shape 169"/>
          <p:cNvPicPr preferRelativeResize="0"/>
          <p:nvPr/>
        </p:nvPicPr>
        <p:blipFill rotWithShape="1">
          <a:blip r:embed="rId3">
            <a:alphaModFix/>
          </a:blip>
          <a:srcRect/>
          <a:stretch/>
        </p:blipFill>
        <p:spPr>
          <a:xfrm>
            <a:off x="9121820" y="4464944"/>
            <a:ext cx="2562085" cy="1761434"/>
          </a:xfrm>
          <a:prstGeom prst="rect">
            <a:avLst/>
          </a:prstGeom>
          <a:noFill/>
          <a:ln>
            <a:noFill/>
          </a:ln>
        </p:spPr>
      </p:pic>
      <p:sp>
        <p:nvSpPr>
          <p:cNvPr id="170" name="Shape 170"/>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16</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76" name="Shape 176"/>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3200" b="1" i="0" u="none" strike="noStrike" cap="none">
                <a:solidFill>
                  <a:srgbClr val="FFFFFF"/>
                </a:solidFill>
                <a:latin typeface="Helvetica Neue"/>
                <a:ea typeface="Helvetica Neue"/>
                <a:cs typeface="Helvetica Neue"/>
                <a:sym typeface="Helvetica Neue"/>
              </a:rPr>
              <a:t>CONCLUSION</a:t>
            </a:r>
          </a:p>
          <a:p>
            <a:pPr marL="0" marR="0" lvl="0" indent="0" algn="l" rtl="0">
              <a:lnSpc>
                <a:spcPct val="100000"/>
              </a:lnSpc>
              <a:spcBef>
                <a:spcPts val="0"/>
              </a:spcBef>
              <a:spcAft>
                <a:spcPts val="0"/>
              </a:spcAft>
              <a:buClr>
                <a:srgbClr val="FFFFFF"/>
              </a:buClr>
              <a:buSzPct val="25000"/>
              <a:buFont typeface="Helvetica Neue"/>
              <a:buNone/>
            </a:pPr>
            <a:r>
              <a:rPr lang="en-US" sz="3200" b="0" i="0" u="none" strike="noStrike" cap="none">
                <a:solidFill>
                  <a:srgbClr val="FFFFFF"/>
                </a:solidFill>
                <a:latin typeface="Helvetica Neue"/>
                <a:ea typeface="Helvetica Neue"/>
                <a:cs typeface="Helvetica Neue"/>
                <a:sym typeface="Helvetica Neue"/>
              </a:rPr>
              <a:t>Best things we can do to help with anxiety</a:t>
            </a:r>
            <a:br>
              <a:rPr lang="en-US" sz="3200" b="0" i="0" u="none" strike="noStrike" cap="none">
                <a:solidFill>
                  <a:srgbClr val="FFFFFF"/>
                </a:solidFill>
                <a:latin typeface="Helvetica Neue"/>
                <a:ea typeface="Helvetica Neue"/>
                <a:cs typeface="Helvetica Neue"/>
                <a:sym typeface="Helvetica Neue"/>
              </a:rPr>
            </a:br>
            <a:endParaRPr lang="en-US" sz="32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3200" b="1" i="0" u="none" strike="noStrike" cap="none">
                <a:solidFill>
                  <a:srgbClr val="FFFFFF"/>
                </a:solidFill>
                <a:latin typeface="Helvetica Neue"/>
                <a:ea typeface="Helvetica Neue"/>
                <a:cs typeface="Helvetica Neue"/>
                <a:sym typeface="Helvetica Neue"/>
              </a:rPr>
              <a:t>PREPARE</a:t>
            </a:r>
            <a:r>
              <a:rPr lang="en-US" sz="3200" b="0" i="0" u="none" strike="noStrike" cap="none">
                <a:solidFill>
                  <a:srgbClr val="FFFFFF"/>
                </a:solidFill>
                <a:latin typeface="Helvetica Neue"/>
                <a:ea typeface="Helvetica Neue"/>
                <a:cs typeface="Helvetica Neue"/>
                <a:sym typeface="Helvetica Neue"/>
              </a:rPr>
              <a:t>—Whether they are 1 or 21, it’s helpful to talk through it ahead of time and let them know what to expect. Let them ask questions, imagine how they might handle it. </a:t>
            </a:r>
            <a:br>
              <a:rPr lang="en-US" sz="3200" b="0" i="0" u="none" strike="noStrike" cap="none">
                <a:solidFill>
                  <a:srgbClr val="FFFFFF"/>
                </a:solidFill>
                <a:latin typeface="Helvetica Neue"/>
                <a:ea typeface="Helvetica Neue"/>
                <a:cs typeface="Helvetica Neue"/>
                <a:sym typeface="Helvetica Neue"/>
              </a:rPr>
            </a:br>
            <a:r>
              <a:rPr lang="en-US" sz="3200" b="0" i="0" u="none" strike="noStrike" cap="none">
                <a:solidFill>
                  <a:srgbClr val="FFFFFF"/>
                </a:solidFill>
                <a:latin typeface="Helvetica Neue"/>
                <a:ea typeface="Helvetica Neue"/>
                <a:cs typeface="Helvetica Neue"/>
                <a:sym typeface="Helvetica Neue"/>
              </a:rPr>
              <a:t/>
            </a:r>
            <a:br>
              <a:rPr lang="en-US" sz="3200" b="0" i="0" u="none" strike="noStrike" cap="none">
                <a:solidFill>
                  <a:srgbClr val="FFFFFF"/>
                </a:solidFill>
                <a:latin typeface="Helvetica Neue"/>
                <a:ea typeface="Helvetica Neue"/>
                <a:cs typeface="Helvetica Neue"/>
                <a:sym typeface="Helvetica Neue"/>
              </a:rPr>
            </a:br>
            <a:r>
              <a:rPr lang="en-US" sz="3200" b="0" i="0" u="none" strike="noStrike" cap="none">
                <a:solidFill>
                  <a:srgbClr val="FFFFFF"/>
                </a:solidFill>
                <a:latin typeface="Helvetica Neue"/>
                <a:ea typeface="Helvetica Neue"/>
                <a:cs typeface="Helvetica Neue"/>
                <a:sym typeface="Helvetica Neue"/>
              </a:rPr>
              <a:t/>
            </a:r>
            <a:br>
              <a:rPr lang="en-US" sz="3200" b="0" i="0" u="none" strike="noStrike" cap="none">
                <a:solidFill>
                  <a:srgbClr val="FFFFFF"/>
                </a:solidFill>
                <a:latin typeface="Helvetica Neue"/>
                <a:ea typeface="Helvetica Neue"/>
                <a:cs typeface="Helvetica Neue"/>
                <a:sym typeface="Helvetica Neue"/>
              </a:rPr>
            </a:br>
            <a:endParaRPr lang="en-US" sz="32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3200" b="1" i="0" u="none" strike="noStrike" cap="none">
                <a:solidFill>
                  <a:srgbClr val="FFFFFF"/>
                </a:solidFill>
                <a:latin typeface="Helvetica Neue"/>
                <a:ea typeface="Helvetica Neue"/>
                <a:cs typeface="Helvetica Neue"/>
                <a:sym typeface="Helvetica Neue"/>
              </a:rPr>
              <a:t>ENCOURAGE</a:t>
            </a:r>
            <a:r>
              <a:rPr lang="en-US" sz="3200" b="0" i="0" u="none" strike="noStrike" cap="none">
                <a:solidFill>
                  <a:srgbClr val="FFFFFF"/>
                </a:solidFill>
                <a:latin typeface="Helvetica Neue"/>
                <a:ea typeface="Helvetica Neue"/>
                <a:cs typeface="Helvetica Neue"/>
                <a:sym typeface="Helvetica Neue"/>
              </a:rPr>
              <a:t>—knowing that you believe in them.  “You got this.” “I know it’s going to work out.” “You’re stronger than you know.” “God is with you and will help you.”</a:t>
            </a:r>
          </a:p>
        </p:txBody>
      </p:sp>
      <p:pic>
        <p:nvPicPr>
          <p:cNvPr id="177" name="Shape 177"/>
          <p:cNvPicPr preferRelativeResize="0"/>
          <p:nvPr/>
        </p:nvPicPr>
        <p:blipFill rotWithShape="1">
          <a:blip r:embed="rId3">
            <a:alphaModFix/>
          </a:blip>
          <a:srcRect/>
          <a:stretch/>
        </p:blipFill>
        <p:spPr>
          <a:xfrm>
            <a:off x="4976332" y="5742482"/>
            <a:ext cx="2379033" cy="1540273"/>
          </a:xfrm>
          <a:prstGeom prst="rect">
            <a:avLst/>
          </a:prstGeom>
          <a:noFill/>
          <a:ln>
            <a:noFill/>
          </a:ln>
        </p:spPr>
      </p:pic>
      <p:sp>
        <p:nvSpPr>
          <p:cNvPr id="178" name="Shape 178"/>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17</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84" name="Shape 184"/>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3200" b="1" i="0" u="none" strike="noStrike" cap="none">
                <a:solidFill>
                  <a:srgbClr val="FFFFFF"/>
                </a:solidFill>
                <a:latin typeface="Helvetica Neue"/>
                <a:ea typeface="Helvetica Neue"/>
                <a:cs typeface="Helvetica Neue"/>
                <a:sym typeface="Helvetica Neue"/>
              </a:rPr>
              <a:t>REASSURE</a:t>
            </a:r>
            <a:r>
              <a:rPr lang="en-US" sz="3200" b="0" i="0" u="none" strike="noStrike" cap="none">
                <a:solidFill>
                  <a:srgbClr val="FFFFFF"/>
                </a:solidFill>
                <a:latin typeface="Helvetica Neue"/>
                <a:ea typeface="Helvetica Neue"/>
                <a:cs typeface="Helvetica Neue"/>
                <a:sym typeface="Helvetica Neue"/>
              </a:rPr>
              <a:t>—Letting them know that your heart is in this with them and what you’re thinking about them. “I’ll be back in 1 hour.” “I will be so excited to see you and hear all about it.” “I’m praying for you every step of the way.” “Call me and let me know everything.”  </a:t>
            </a:r>
            <a:br>
              <a:rPr lang="en-US" sz="3200" b="0" i="0" u="none" strike="noStrike" cap="none">
                <a:solidFill>
                  <a:srgbClr val="FFFFFF"/>
                </a:solidFill>
                <a:latin typeface="Helvetica Neue"/>
                <a:ea typeface="Helvetica Neue"/>
                <a:cs typeface="Helvetica Neue"/>
                <a:sym typeface="Helvetica Neue"/>
              </a:rPr>
            </a:br>
            <a:r>
              <a:rPr lang="en-US" sz="3200" b="0" i="0" u="none" strike="noStrike" cap="none">
                <a:solidFill>
                  <a:srgbClr val="FFFFFF"/>
                </a:solidFill>
                <a:latin typeface="Helvetica Neue"/>
                <a:ea typeface="Helvetica Neue"/>
                <a:cs typeface="Helvetica Neue"/>
                <a:sym typeface="Helvetica Neue"/>
              </a:rPr>
              <a:t/>
            </a:r>
            <a:br>
              <a:rPr lang="en-US" sz="3200" b="0" i="0" u="none" strike="noStrike" cap="none">
                <a:solidFill>
                  <a:srgbClr val="FFFFFF"/>
                </a:solidFill>
                <a:latin typeface="Helvetica Neue"/>
                <a:ea typeface="Helvetica Neue"/>
                <a:cs typeface="Helvetica Neue"/>
                <a:sym typeface="Helvetica Neue"/>
              </a:rPr>
            </a:br>
            <a:r>
              <a:rPr lang="en-US" sz="3200" b="0" i="0" u="none" strike="noStrike" cap="none">
                <a:solidFill>
                  <a:srgbClr val="FFFFFF"/>
                </a:solidFill>
                <a:latin typeface="Helvetica Neue"/>
                <a:ea typeface="Helvetica Neue"/>
                <a:cs typeface="Helvetica Neue"/>
                <a:sym typeface="Helvetica Neue"/>
              </a:rPr>
              <a:t/>
            </a:r>
            <a:br>
              <a:rPr lang="en-US" sz="3200" b="0" i="0" u="none" strike="noStrike" cap="none">
                <a:solidFill>
                  <a:srgbClr val="FFFFFF"/>
                </a:solidFill>
                <a:latin typeface="Helvetica Neue"/>
                <a:ea typeface="Helvetica Neue"/>
                <a:cs typeface="Helvetica Neue"/>
                <a:sym typeface="Helvetica Neue"/>
              </a:rPr>
            </a:br>
            <a:endParaRPr lang="en-US" sz="3200"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3200" b="1" i="0" u="none" strike="noStrike" cap="none">
                <a:solidFill>
                  <a:srgbClr val="FFFFFF"/>
                </a:solidFill>
                <a:latin typeface="Helvetica Neue"/>
                <a:ea typeface="Helvetica Neue"/>
                <a:cs typeface="Helvetica Neue"/>
                <a:sym typeface="Helvetica Neue"/>
              </a:rPr>
              <a:t>PROCESS</a:t>
            </a:r>
            <a:r>
              <a:rPr lang="en-US" sz="3200" b="0" i="0" u="none" strike="noStrike" cap="none">
                <a:solidFill>
                  <a:srgbClr val="FFFFFF"/>
                </a:solidFill>
                <a:latin typeface="Helvetica Neue"/>
                <a:ea typeface="Helvetica Neue"/>
                <a:cs typeface="Helvetica Neue"/>
                <a:sym typeface="Helvetica Neue"/>
              </a:rPr>
              <a:t>—spending some time after the event to think it through a little bit. “What was it like?” “What did you learn?” “Would you do it again?”  “How did God help you?” “What would make it less anxious next time?”</a:t>
            </a:r>
          </a:p>
        </p:txBody>
      </p:sp>
      <p:pic>
        <p:nvPicPr>
          <p:cNvPr id="185" name="Shape 185"/>
          <p:cNvPicPr preferRelativeResize="0"/>
          <p:nvPr/>
        </p:nvPicPr>
        <p:blipFill rotWithShape="1">
          <a:blip r:embed="rId3">
            <a:alphaModFix/>
          </a:blip>
          <a:srcRect/>
          <a:stretch/>
        </p:blipFill>
        <p:spPr>
          <a:xfrm>
            <a:off x="6761828" y="4806839"/>
            <a:ext cx="2838657" cy="1879822"/>
          </a:xfrm>
          <a:prstGeom prst="rect">
            <a:avLst/>
          </a:prstGeom>
          <a:noFill/>
          <a:ln>
            <a:noFill/>
          </a:ln>
        </p:spPr>
      </p:pic>
      <p:sp>
        <p:nvSpPr>
          <p:cNvPr id="186" name="Shape 186"/>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18</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92" name="Shape 192"/>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3200" b="1" i="0" u="none" strike="noStrike" cap="none">
                <a:solidFill>
                  <a:srgbClr val="FFFFFF"/>
                </a:solidFill>
                <a:latin typeface="Helvetica Neue"/>
                <a:ea typeface="Helvetica Neue"/>
                <a:cs typeface="Helvetica Neue"/>
                <a:sym typeface="Helvetica Neue"/>
              </a:rPr>
              <a:t>Importance of your relationship with child</a:t>
            </a:r>
            <a:r>
              <a:rPr lang="en-US" sz="3200" b="0" i="0" u="none" strike="noStrike" cap="none">
                <a:solidFill>
                  <a:srgbClr val="FFFFFF"/>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FFFFFF"/>
              </a:buClr>
              <a:buSzPct val="25000"/>
              <a:buFont typeface="Helvetica Neue"/>
              <a:buNone/>
            </a:pPr>
            <a:r>
              <a:rPr lang="en-US" sz="3200" b="0" i="0" u="none" strike="noStrike" cap="none">
                <a:solidFill>
                  <a:srgbClr val="FFFFFF"/>
                </a:solidFill>
                <a:latin typeface="Helvetica Neue"/>
                <a:ea typeface="Helvetica Neue"/>
                <a:cs typeface="Helvetica Neue"/>
                <a:sym typeface="Helvetica Neue"/>
              </a:rPr>
              <a:t>As a parent, remember that you are the most important person in your child’s life.  Although it can be frustrating for the entire family to deal with an anxious child, your child needs a loving, encouraging parent to help support through the process of learning to cope and conquer the anxiety. </a:t>
            </a:r>
            <a:r>
              <a:rPr lang="en-US" sz="2500" b="0" i="0" u="none" strike="noStrike" cap="none">
                <a:solidFill>
                  <a:srgbClr val="FFFFFF"/>
                </a:solidFill>
                <a:latin typeface="Helvetica Neue"/>
                <a:ea typeface="Helvetica Neue"/>
                <a:cs typeface="Helvetica Neue"/>
                <a:sym typeface="Helvetica Neue"/>
              </a:rPr>
              <a:t>(ABCs of Anxiety)How to respect feelings without empowering fears By Clark Goldstein, PhD</a:t>
            </a:r>
            <a:r>
              <a:rPr lang="en-US" sz="3200" b="0" i="0" u="none" strike="noStrike" cap="none">
                <a:solidFill>
                  <a:srgbClr val="FFFFFF"/>
                </a:solidFill>
                <a:latin typeface="Helvetica Neue"/>
                <a:ea typeface="Helvetica Neue"/>
                <a:cs typeface="Helvetica Neue"/>
                <a:sym typeface="Helvetica Neue"/>
              </a:rPr>
              <a:t> </a:t>
            </a:r>
            <a:r>
              <a:rPr lang="en-US" sz="2500" b="0" i="0" u="none" strike="noStrike" cap="none">
                <a:solidFill>
                  <a:srgbClr val="FFFFFF"/>
                </a:solidFill>
                <a:latin typeface="Helvetica Neue"/>
                <a:ea typeface="Helvetica Neue"/>
                <a:cs typeface="Helvetica Neue"/>
                <a:sym typeface="Helvetica Neue"/>
              </a:rPr>
              <a:t>Goldstein, PhD, is a clinical psychologist in the New York area.Updated: August 24, 2015)</a:t>
            </a:r>
          </a:p>
        </p:txBody>
      </p:sp>
      <p:sp>
        <p:nvSpPr>
          <p:cNvPr id="193" name="Shape 193"/>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19</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68" name="Shape 68"/>
          <p:cNvSpPr txBox="1">
            <a:spLocks noGrp="1"/>
          </p:cNvSpPr>
          <p:nvPr>
            <p:ph type="body" idx="1"/>
          </p:nvPr>
        </p:nvSpPr>
        <p:spPr>
          <a:xfrm>
            <a:off x="1066800" y="2663328"/>
            <a:ext cx="11099799" cy="6286500"/>
          </a:xfrm>
          <a:prstGeom prst="rect">
            <a:avLst/>
          </a:prstGeom>
          <a:noFill/>
          <a:ln>
            <a:noFill/>
          </a:ln>
        </p:spPr>
        <p:txBody>
          <a:bodyPr lIns="50800" tIns="50800" rIns="50800" bIns="50800" anchor="ctr" anchorCtr="0">
            <a:noAutofit/>
          </a:bodyPr>
          <a:lstStyle/>
          <a:p>
            <a:pPr marL="444500" marR="0" lvl="0" indent="-444500" algn="l" rtl="0">
              <a:lnSpc>
                <a:spcPct val="100000"/>
              </a:lnSpc>
              <a:spcBef>
                <a:spcPts val="0"/>
              </a:spcBef>
              <a:spcAft>
                <a:spcPts val="0"/>
              </a:spcAft>
              <a:buClr>
                <a:srgbClr val="000000"/>
              </a:buClr>
              <a:buSzPct val="75000"/>
              <a:buFont typeface="Helvetica Neue"/>
              <a:buNone/>
            </a:pPr>
            <a:endParaRPr sz="3600" b="0" i="0" u="none" strike="noStrike" cap="none">
              <a:solidFill>
                <a:srgbClr val="000000"/>
              </a:solidFill>
              <a:latin typeface="Helvetica Neue"/>
              <a:ea typeface="Helvetica Neue"/>
              <a:cs typeface="Helvetica Neue"/>
              <a:sym typeface="Helvetica Neue"/>
            </a:endParaRPr>
          </a:p>
        </p:txBody>
      </p:sp>
      <p:pic>
        <p:nvPicPr>
          <p:cNvPr id="69" name="Shape 69"/>
          <p:cNvPicPr preferRelativeResize="0"/>
          <p:nvPr/>
        </p:nvPicPr>
        <p:blipFill rotWithShape="1">
          <a:blip r:embed="rId3">
            <a:alphaModFix/>
          </a:blip>
          <a:srcRect/>
          <a:stretch/>
        </p:blipFill>
        <p:spPr>
          <a:xfrm>
            <a:off x="1369329" y="2737693"/>
            <a:ext cx="4380835" cy="6137771"/>
          </a:xfrm>
          <a:prstGeom prst="rect">
            <a:avLst/>
          </a:prstGeom>
          <a:noFill/>
          <a:ln>
            <a:noFill/>
          </a:ln>
        </p:spPr>
      </p:pic>
      <p:pic>
        <p:nvPicPr>
          <p:cNvPr id="70" name="Shape 70"/>
          <p:cNvPicPr preferRelativeResize="0"/>
          <p:nvPr/>
        </p:nvPicPr>
        <p:blipFill rotWithShape="1">
          <a:blip r:embed="rId4">
            <a:alphaModFix/>
          </a:blip>
          <a:srcRect/>
          <a:stretch/>
        </p:blipFill>
        <p:spPr>
          <a:xfrm>
            <a:off x="7484738" y="2877021"/>
            <a:ext cx="4105443" cy="2463266"/>
          </a:xfrm>
          <a:prstGeom prst="rect">
            <a:avLst/>
          </a:prstGeom>
          <a:noFill/>
          <a:ln>
            <a:noFill/>
          </a:ln>
        </p:spPr>
      </p:pic>
      <p:pic>
        <p:nvPicPr>
          <p:cNvPr id="71" name="Shape 71"/>
          <p:cNvPicPr preferRelativeResize="0"/>
          <p:nvPr/>
        </p:nvPicPr>
        <p:blipFill rotWithShape="1">
          <a:blip r:embed="rId5">
            <a:alphaModFix/>
          </a:blip>
          <a:srcRect/>
          <a:stretch/>
        </p:blipFill>
        <p:spPr>
          <a:xfrm>
            <a:off x="7183882" y="5613962"/>
            <a:ext cx="4707199" cy="3133650"/>
          </a:xfrm>
          <a:prstGeom prst="rect">
            <a:avLst/>
          </a:prstGeom>
          <a:noFill/>
          <a:ln>
            <a:noFill/>
          </a:ln>
        </p:spPr>
      </p:pic>
      <p:sp>
        <p:nvSpPr>
          <p:cNvPr id="72" name="Shape 72"/>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2</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99" name="Shape 199"/>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2816" b="1" i="0" u="none" strike="noStrike" cap="none">
                <a:solidFill>
                  <a:srgbClr val="FFFFFF"/>
                </a:solidFill>
                <a:latin typeface="Helvetica Neue"/>
                <a:ea typeface="Helvetica Neue"/>
                <a:cs typeface="Helvetica Neue"/>
                <a:sym typeface="Helvetica Neue"/>
              </a:rPr>
              <a:t>SCENARIOS —Discussion Groups</a:t>
            </a:r>
            <a:br>
              <a:rPr lang="en-US" sz="2816" b="1" i="0" u="none" strike="noStrike" cap="none">
                <a:solidFill>
                  <a:srgbClr val="FFFFFF"/>
                </a:solidFill>
                <a:latin typeface="Helvetica Neue"/>
                <a:ea typeface="Helvetica Neue"/>
                <a:cs typeface="Helvetica Neue"/>
                <a:sym typeface="Helvetica Neue"/>
              </a:rPr>
            </a:br>
            <a:endParaRPr lang="en-US" sz="2816" b="1" i="0" u="none" strike="noStrike" cap="none">
              <a:solidFill>
                <a:srgbClr val="FFFFFF"/>
              </a:solidFill>
              <a:latin typeface="Helvetica Neue"/>
              <a:ea typeface="Helvetica Neue"/>
              <a:cs typeface="Helvetica Neue"/>
              <a:sym typeface="Helvetica Neue"/>
            </a:endParaRPr>
          </a:p>
          <a:p>
            <a:pPr marL="201167" marR="0" lvl="0" indent="-201167" algn="l" rtl="0">
              <a:lnSpc>
                <a:spcPct val="100000"/>
              </a:lnSpc>
              <a:spcBef>
                <a:spcPts val="0"/>
              </a:spcBef>
              <a:spcAft>
                <a:spcPts val="0"/>
              </a:spcAft>
              <a:buClr>
                <a:srgbClr val="FFFFFF"/>
              </a:buClr>
              <a:buSzPct val="100571"/>
              <a:buFont typeface="Helvetica Neue"/>
              <a:buAutoNum type="arabicPeriod"/>
            </a:pPr>
            <a:r>
              <a:rPr lang="en-US" sz="2816" b="1" i="0" u="none" strike="noStrike" cap="none">
                <a:solidFill>
                  <a:srgbClr val="FFFFFF"/>
                </a:solidFill>
                <a:latin typeface="Helvetica Neue"/>
                <a:ea typeface="Helvetica Neue"/>
                <a:cs typeface="Helvetica Neue"/>
                <a:sym typeface="Helvetica Neue"/>
              </a:rPr>
              <a:t> </a:t>
            </a:r>
            <a:r>
              <a:rPr lang="en-US" sz="2816" b="0" i="0" u="none" strike="noStrike" cap="none">
                <a:solidFill>
                  <a:srgbClr val="FFFFFF"/>
                </a:solidFill>
                <a:latin typeface="Helvetica Neue"/>
                <a:ea typeface="Helvetica Neue"/>
                <a:cs typeface="Helvetica Neue"/>
                <a:sym typeface="Helvetica Neue"/>
              </a:rPr>
              <a:t>You’re trying to drop your toddler off to a friend and she is screaming, crying, and clinging to you.  What’s helpful for your child?</a:t>
            </a:r>
          </a:p>
          <a:p>
            <a:pPr marL="201167" marR="0" lvl="0" indent="-201167" algn="l" rtl="0">
              <a:lnSpc>
                <a:spcPct val="100000"/>
              </a:lnSpc>
              <a:spcBef>
                <a:spcPts val="0"/>
              </a:spcBef>
              <a:spcAft>
                <a:spcPts val="0"/>
              </a:spcAft>
              <a:buClr>
                <a:srgbClr val="FFFFFF"/>
              </a:buClr>
              <a:buSzPct val="100571"/>
              <a:buFont typeface="Helvetica Neue"/>
              <a:buAutoNum type="arabicPeriod"/>
            </a:pPr>
            <a:r>
              <a:rPr lang="en-US" sz="2816" b="0" i="0" u="none" strike="noStrike" cap="none">
                <a:solidFill>
                  <a:srgbClr val="FFFFFF"/>
                </a:solidFill>
                <a:latin typeface="Helvetica Neue"/>
                <a:ea typeface="Helvetica Neue"/>
                <a:cs typeface="Helvetica Neue"/>
                <a:sym typeface="Helvetica Neue"/>
              </a:rPr>
              <a:t> Your elementary age child is begging you to let them stay home from school tomorrow because they’re terrified to take their math test or perform in the play? Do you let them? How do you handle it?</a:t>
            </a:r>
          </a:p>
          <a:p>
            <a:pPr marL="201167" marR="0" lvl="0" indent="-201167" algn="l" rtl="0">
              <a:lnSpc>
                <a:spcPct val="100000"/>
              </a:lnSpc>
              <a:spcBef>
                <a:spcPts val="0"/>
              </a:spcBef>
              <a:spcAft>
                <a:spcPts val="0"/>
              </a:spcAft>
              <a:buClr>
                <a:srgbClr val="FFFFFF"/>
              </a:buClr>
              <a:buSzPct val="100571"/>
              <a:buFont typeface="Helvetica Neue"/>
              <a:buAutoNum type="arabicPeriod"/>
            </a:pPr>
            <a:r>
              <a:rPr lang="en-US" sz="2816" b="0" i="0" u="none" strike="noStrike" cap="none">
                <a:solidFill>
                  <a:srgbClr val="FFFFFF"/>
                </a:solidFill>
                <a:latin typeface="Helvetica Neue"/>
                <a:ea typeface="Helvetica Neue"/>
                <a:cs typeface="Helvetica Neue"/>
                <a:sym typeface="Helvetica Neue"/>
              </a:rPr>
              <a:t> Your teenager is consistently complaining of headaches, and stomaches, and not sleeping well and you wonder what’s up? What do you do?</a:t>
            </a:r>
          </a:p>
          <a:p>
            <a:pPr marL="201167" marR="0" lvl="0" indent="-201167" algn="l" rtl="0">
              <a:lnSpc>
                <a:spcPct val="100000"/>
              </a:lnSpc>
              <a:spcBef>
                <a:spcPts val="0"/>
              </a:spcBef>
              <a:spcAft>
                <a:spcPts val="0"/>
              </a:spcAft>
              <a:buClr>
                <a:srgbClr val="FFFFFF"/>
              </a:buClr>
              <a:buSzPct val="100571"/>
              <a:buFont typeface="Helvetica Neue"/>
              <a:buAutoNum type="arabicPeriod"/>
            </a:pPr>
            <a:r>
              <a:rPr lang="en-US" sz="2816" b="0" i="0" u="none" strike="noStrike" cap="none">
                <a:solidFill>
                  <a:srgbClr val="FFFFFF"/>
                </a:solidFill>
                <a:latin typeface="Helvetica Neue"/>
                <a:ea typeface="Helvetica Neue"/>
                <a:cs typeface="Helvetica Neue"/>
                <a:sym typeface="Helvetica Neue"/>
              </a:rPr>
              <a:t>Your college kid calls you everyday to come get them because they’ve had another panic attack? How do you handle this?</a:t>
            </a:r>
          </a:p>
        </p:txBody>
      </p:sp>
      <p:sp>
        <p:nvSpPr>
          <p:cNvPr id="200" name="Shape 200"/>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20</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206" name="Shape 206"/>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391159" marR="0" lvl="0" indent="-391159" algn="l" rtl="0">
              <a:lnSpc>
                <a:spcPct val="100000"/>
              </a:lnSpc>
              <a:spcBef>
                <a:spcPts val="0"/>
              </a:spcBef>
              <a:spcAft>
                <a:spcPts val="0"/>
              </a:spcAft>
              <a:buClr>
                <a:srgbClr val="FFFFFF"/>
              </a:buClr>
              <a:buSzPct val="74250"/>
              <a:buFont typeface="Helvetica Neue"/>
              <a:buChar char="•"/>
            </a:pPr>
            <a:r>
              <a:rPr lang="en-US" sz="3168" b="0" i="0" u="none" strike="noStrike" cap="none">
                <a:solidFill>
                  <a:srgbClr val="FFFFFF"/>
                </a:solidFill>
                <a:latin typeface="Helvetica Neue"/>
                <a:ea typeface="Helvetica Neue"/>
                <a:cs typeface="Helvetica Neue"/>
                <a:sym typeface="Helvetica Neue"/>
              </a:rPr>
              <a:t>Reflective Questions: Discussion Groups</a:t>
            </a:r>
          </a:p>
          <a:p>
            <a:pPr marL="391159" marR="0" lvl="0" indent="-391159" algn="l" rtl="0">
              <a:lnSpc>
                <a:spcPct val="100000"/>
              </a:lnSpc>
              <a:spcBef>
                <a:spcPts val="3600"/>
              </a:spcBef>
              <a:spcAft>
                <a:spcPts val="0"/>
              </a:spcAft>
              <a:buClr>
                <a:srgbClr val="FFFFFF"/>
              </a:buClr>
              <a:buSzPct val="74250"/>
              <a:buFont typeface="Helvetica Neue"/>
              <a:buChar char="•"/>
            </a:pPr>
            <a:r>
              <a:rPr lang="en-US" sz="3168" b="0" i="0" u="none" strike="noStrike" cap="none">
                <a:solidFill>
                  <a:srgbClr val="FFFFFF"/>
                </a:solidFill>
                <a:latin typeface="Helvetica Neue"/>
                <a:ea typeface="Helvetica Neue"/>
                <a:cs typeface="Helvetica Neue"/>
                <a:sym typeface="Helvetica Neue"/>
              </a:rPr>
              <a:t>Are there ways that I am contributing to my child’s anxiety?</a:t>
            </a:r>
          </a:p>
          <a:p>
            <a:pPr marL="391159" marR="0" lvl="0" indent="-391159" algn="l" rtl="0">
              <a:lnSpc>
                <a:spcPct val="100000"/>
              </a:lnSpc>
              <a:spcBef>
                <a:spcPts val="3600"/>
              </a:spcBef>
              <a:spcAft>
                <a:spcPts val="0"/>
              </a:spcAft>
              <a:buClr>
                <a:srgbClr val="FFFFFF"/>
              </a:buClr>
              <a:buSzPct val="74250"/>
              <a:buFont typeface="Helvetica Neue"/>
              <a:buChar char="•"/>
            </a:pPr>
            <a:r>
              <a:rPr lang="en-US" sz="3168" b="0" i="0" u="none" strike="noStrike" cap="none">
                <a:solidFill>
                  <a:srgbClr val="FFFFFF"/>
                </a:solidFill>
                <a:latin typeface="Helvetica Neue"/>
                <a:ea typeface="Helvetica Neue"/>
                <a:cs typeface="Helvetica Neue"/>
                <a:sym typeface="Helvetica Neue"/>
              </a:rPr>
              <a:t>What has been helpful in decreasing my child’s anxiety?</a:t>
            </a:r>
          </a:p>
          <a:p>
            <a:pPr marL="391159" marR="0" lvl="0" indent="-391159" algn="l" rtl="0">
              <a:lnSpc>
                <a:spcPct val="100000"/>
              </a:lnSpc>
              <a:spcBef>
                <a:spcPts val="3600"/>
              </a:spcBef>
              <a:spcAft>
                <a:spcPts val="0"/>
              </a:spcAft>
              <a:buClr>
                <a:srgbClr val="FFFFFF"/>
              </a:buClr>
              <a:buSzPct val="74250"/>
              <a:buFont typeface="Helvetica Neue"/>
              <a:buChar char="•"/>
            </a:pPr>
            <a:r>
              <a:rPr lang="en-US" sz="3168" b="0" i="0" u="none" strike="noStrike" cap="none">
                <a:solidFill>
                  <a:srgbClr val="FFFFFF"/>
                </a:solidFill>
                <a:latin typeface="Helvetica Neue"/>
                <a:ea typeface="Helvetica Neue"/>
                <a:cs typeface="Helvetica Neue"/>
                <a:sym typeface="Helvetica Neue"/>
              </a:rPr>
              <a:t>When does my child’s anxiety stress me out?</a:t>
            </a:r>
          </a:p>
          <a:p>
            <a:pPr marL="391159" marR="0" lvl="0" indent="-391159" algn="l" rtl="0">
              <a:lnSpc>
                <a:spcPct val="100000"/>
              </a:lnSpc>
              <a:spcBef>
                <a:spcPts val="3600"/>
              </a:spcBef>
              <a:spcAft>
                <a:spcPts val="0"/>
              </a:spcAft>
              <a:buClr>
                <a:srgbClr val="FFFFFF"/>
              </a:buClr>
              <a:buSzPct val="74250"/>
              <a:buFont typeface="Helvetica Neue"/>
              <a:buChar char="•"/>
            </a:pPr>
            <a:r>
              <a:rPr lang="en-US" sz="3168" b="0" i="0" u="none" strike="noStrike" cap="none">
                <a:solidFill>
                  <a:srgbClr val="FFFFFF"/>
                </a:solidFill>
                <a:latin typeface="Helvetica Neue"/>
                <a:ea typeface="Helvetica Neue"/>
                <a:cs typeface="Helvetica Neue"/>
                <a:sym typeface="Helvetica Neue"/>
              </a:rPr>
              <a:t>What are helpful ways to talk to my child about their anxiety?</a:t>
            </a:r>
          </a:p>
          <a:p>
            <a:pPr marL="391159" marR="0" lvl="0" indent="-391159" algn="l" rtl="0">
              <a:lnSpc>
                <a:spcPct val="100000"/>
              </a:lnSpc>
              <a:spcBef>
                <a:spcPts val="3600"/>
              </a:spcBef>
              <a:spcAft>
                <a:spcPts val="0"/>
              </a:spcAft>
              <a:buClr>
                <a:srgbClr val="FFFFFF"/>
              </a:buClr>
              <a:buSzPct val="74250"/>
              <a:buFont typeface="Helvetica Neue"/>
              <a:buChar char="•"/>
            </a:pPr>
            <a:r>
              <a:rPr lang="en-US" sz="3168" b="0" i="0" u="none" strike="noStrike" cap="none">
                <a:solidFill>
                  <a:srgbClr val="FFFFFF"/>
                </a:solidFill>
                <a:latin typeface="Helvetica Neue"/>
                <a:ea typeface="Helvetica Neue"/>
                <a:cs typeface="Helvetica Neue"/>
                <a:sym typeface="Helvetica Neue"/>
              </a:rPr>
              <a:t>Any good books I’ve read on this topic?</a:t>
            </a:r>
          </a:p>
        </p:txBody>
      </p:sp>
      <p:sp>
        <p:nvSpPr>
          <p:cNvPr id="207" name="Shape 207"/>
          <p:cNvSpPr txBox="1">
            <a:spLocks noGrp="1"/>
          </p:cNvSpPr>
          <p:nvPr>
            <p:ph type="sldNum" idx="12"/>
          </p:nvPr>
        </p:nvSpPr>
        <p:spPr>
          <a:xfrm>
            <a:off x="6311798" y="9251950"/>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21</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78" name="Shape 78"/>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404495" marR="0" lvl="0" indent="-404495" algn="l" rtl="0">
              <a:lnSpc>
                <a:spcPct val="100000"/>
              </a:lnSpc>
              <a:spcBef>
                <a:spcPts val="0"/>
              </a:spcBef>
              <a:spcAft>
                <a:spcPts val="0"/>
              </a:spcAft>
              <a:buClr>
                <a:srgbClr val="FFFFFF"/>
              </a:buClr>
              <a:buSzPct val="75310"/>
              <a:buFont typeface="Helvetica Neue"/>
              <a:buChar char="•"/>
            </a:pPr>
            <a:r>
              <a:rPr lang="en-US" sz="2912" b="0" i="0" u="none" strike="noStrike" cap="none">
                <a:solidFill>
                  <a:srgbClr val="FFFFFF"/>
                </a:solidFill>
                <a:latin typeface="Helvetica Neue"/>
                <a:ea typeface="Helvetica Neue"/>
                <a:cs typeface="Helvetica Neue"/>
                <a:sym typeface="Helvetica Neue"/>
              </a:rPr>
              <a:t>Anxiety disorders affect one in eight children. </a:t>
            </a:r>
            <a:br>
              <a:rPr lang="en-US" sz="2912" b="0" i="0" u="none" strike="noStrike" cap="none">
                <a:solidFill>
                  <a:srgbClr val="FFFFFF"/>
                </a:solidFill>
                <a:latin typeface="Helvetica Neue"/>
                <a:ea typeface="Helvetica Neue"/>
                <a:cs typeface="Helvetica Neue"/>
                <a:sym typeface="Helvetica Neue"/>
              </a:rPr>
            </a:br>
            <a:r>
              <a:rPr lang="en-US" sz="2912" b="0" i="0" u="none" strike="noStrike" cap="none">
                <a:solidFill>
                  <a:srgbClr val="FFFFFF"/>
                </a:solidFill>
                <a:latin typeface="Helvetica Neue"/>
                <a:ea typeface="Helvetica Neue"/>
                <a:cs typeface="Helvetica Neue"/>
                <a:sym typeface="Helvetica Neue"/>
              </a:rPr>
              <a:t> Research shows that untreated children with anxiety disorders are at higher risk to perform poorly in school, miss out on important social experiences, and engage in substance abuse. </a:t>
            </a:r>
            <a:r>
              <a:rPr lang="en-US" sz="1729" b="0" i="0" u="none" strike="noStrike" cap="none">
                <a:solidFill>
                  <a:srgbClr val="FFFFFF"/>
                </a:solidFill>
                <a:latin typeface="Helvetica Neue"/>
                <a:ea typeface="Helvetica Neue"/>
                <a:cs typeface="Helvetica Neue"/>
                <a:sym typeface="Helvetica Neue"/>
              </a:rPr>
              <a:t>(ADAA—Anxiety and Depression Association of America)</a:t>
            </a:r>
          </a:p>
          <a:p>
            <a:pPr marL="404494" marR="0" lvl="0" indent="-404494" algn="l" rtl="0">
              <a:lnSpc>
                <a:spcPct val="100000"/>
              </a:lnSpc>
              <a:spcBef>
                <a:spcPts val="3800"/>
              </a:spcBef>
              <a:spcAft>
                <a:spcPts val="0"/>
              </a:spcAft>
              <a:buClr>
                <a:srgbClr val="FFFFFF"/>
              </a:buClr>
              <a:buSzPct val="74431"/>
              <a:buFont typeface="Helvetica Neue"/>
              <a:buChar char="•"/>
            </a:pPr>
            <a:r>
              <a:rPr lang="en-US" sz="3275" b="0" i="0" u="none" strike="noStrike" cap="none">
                <a:solidFill>
                  <a:srgbClr val="FFFFFF"/>
                </a:solidFill>
                <a:latin typeface="Helvetica Neue"/>
                <a:ea typeface="Helvetica Neue"/>
                <a:cs typeface="Helvetica Neue"/>
                <a:sym typeface="Helvetica Neue"/>
              </a:rPr>
              <a:t>5.9% of 13-18 years olds have a severe anxiety disorder.</a:t>
            </a:r>
            <a:r>
              <a:rPr lang="en-US" sz="1729" b="0" i="0" u="none" strike="noStrike" cap="none">
                <a:solidFill>
                  <a:srgbClr val="FFFFFF"/>
                </a:solidFill>
                <a:latin typeface="Helvetica Neue"/>
                <a:ea typeface="Helvetica Neue"/>
                <a:cs typeface="Helvetica Neue"/>
                <a:sym typeface="Helvetica Neue"/>
              </a:rPr>
              <a:t>(National Institute of Mental Health)</a:t>
            </a:r>
            <a:r>
              <a:rPr lang="en-US" sz="3275" b="0" i="0" u="none" strike="noStrike" cap="none">
                <a:solidFill>
                  <a:srgbClr val="FFFFFF"/>
                </a:solidFill>
                <a:latin typeface="Helvetica Neue"/>
                <a:ea typeface="Helvetica Neue"/>
                <a:cs typeface="Helvetica Neue"/>
                <a:sym typeface="Helvetica Neue"/>
              </a:rPr>
              <a:t> </a:t>
            </a:r>
          </a:p>
          <a:p>
            <a:pPr marL="404494" marR="0" lvl="0" indent="-404494" algn="l" rtl="0">
              <a:lnSpc>
                <a:spcPct val="100000"/>
              </a:lnSpc>
              <a:spcBef>
                <a:spcPts val="3800"/>
              </a:spcBef>
              <a:spcAft>
                <a:spcPts val="0"/>
              </a:spcAft>
              <a:buClr>
                <a:srgbClr val="FFFFFF"/>
              </a:buClr>
              <a:buSzPct val="74431"/>
              <a:buFont typeface="Helvetica Neue"/>
              <a:buChar char="•"/>
            </a:pPr>
            <a:r>
              <a:rPr lang="en-US" sz="3275" b="0" i="0" u="none" strike="noStrike" cap="none">
                <a:solidFill>
                  <a:srgbClr val="FFFFFF"/>
                </a:solidFill>
                <a:latin typeface="Helvetica Neue"/>
                <a:ea typeface="Helvetica Neue"/>
                <a:cs typeface="Helvetica Neue"/>
                <a:sym typeface="Helvetica Neue"/>
              </a:rPr>
              <a:t>Excessive fear can cause considerable stress or interference in everyday life. Prevent them from engaging in age-appropriate activities or meeting expected developmental milestones. </a:t>
            </a:r>
            <a:r>
              <a:rPr lang="en-US" sz="1729" b="0" i="0" u="none" strike="noStrike" cap="none">
                <a:solidFill>
                  <a:srgbClr val="FFFFFF"/>
                </a:solidFill>
                <a:latin typeface="Helvetica Neue"/>
                <a:ea typeface="Helvetica Neue"/>
                <a:cs typeface="Helvetica Neue"/>
                <a:sym typeface="Helvetica Neue"/>
              </a:rPr>
              <a:t>(Website: Anxiety BC)</a:t>
            </a:r>
          </a:p>
        </p:txBody>
      </p:sp>
      <p:sp>
        <p:nvSpPr>
          <p:cNvPr id="79" name="Shape 79"/>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3</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Shape 84"/>
          <p:cNvGraphicFramePr/>
          <p:nvPr/>
        </p:nvGraphicFramePr>
        <p:xfrm>
          <a:off x="70925" y="1229250"/>
          <a:ext cx="12803300" cy="8019475"/>
        </p:xfrm>
        <a:graphic>
          <a:graphicData uri="http://schemas.openxmlformats.org/drawingml/2006/table">
            <a:tbl>
              <a:tblPr bandRow="1">
                <a:noFill/>
                <a:tableStyleId>{8CB94696-94F0-47F5-A2F7-83EC01D559A6}</a:tableStyleId>
              </a:tblPr>
              <a:tblGrid>
                <a:gridCol w="2322950"/>
                <a:gridCol w="4898300"/>
                <a:gridCol w="5582050"/>
              </a:tblGrid>
              <a:tr h="4847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b="1" u="none" strike="noStrike" cap="none">
                          <a:latin typeface="Helvetica Neue"/>
                          <a:ea typeface="Helvetica Neue"/>
                          <a:cs typeface="Helvetica Neue"/>
                          <a:sym typeface="Helvetica Neue"/>
                        </a:rPr>
                        <a:t>AGE</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b="1" u="none" strike="noStrike" cap="none">
                          <a:latin typeface="Helvetica Neue"/>
                          <a:ea typeface="Helvetica Neue"/>
                          <a:cs typeface="Helvetica Neue"/>
                          <a:sym typeface="Helvetica Neue"/>
                        </a:rPr>
                        <a:t>COMMON FEARS</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b="1" u="none" strike="noStrike" cap="none"/>
                        <a:t>HOW IT CAN MANIFEST</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540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u="none" strike="noStrike" cap="none">
                          <a:latin typeface="Helvetica Neue"/>
                          <a:ea typeface="Helvetica Neue"/>
                          <a:cs typeface="Helvetica Neue"/>
                          <a:sym typeface="Helvetica Neue"/>
                        </a:rPr>
                        <a:t>INFANTS/</a:t>
                      </a:r>
                    </a:p>
                    <a:p>
                      <a:pPr marL="0" marR="0" lvl="0" indent="0" algn="l" rtl="0">
                        <a:lnSpc>
                          <a:spcPct val="100000"/>
                        </a:lnSpc>
                        <a:spcBef>
                          <a:spcPts val="0"/>
                        </a:spcBef>
                        <a:spcAft>
                          <a:spcPts val="0"/>
                        </a:spcAft>
                        <a:buClr>
                          <a:schemeClr val="dk1"/>
                        </a:buClr>
                        <a:buSzPct val="25000"/>
                        <a:buFont typeface="Helvetica Neue"/>
                        <a:buNone/>
                      </a:pPr>
                      <a:r>
                        <a:rPr lang="en-US" sz="2400" u="none" strike="noStrike" cap="none">
                          <a:latin typeface="Helvetica Neue"/>
                          <a:ea typeface="Helvetica Neue"/>
                          <a:cs typeface="Helvetica Neue"/>
                          <a:sym typeface="Helvetica Neue"/>
                        </a:rPr>
                        <a:t>TODDLERS</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c>
                  <a:txBody>
                    <a:bodyPr/>
                    <a:lstStyle/>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Stranger anxiety</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c>
                  <a:txBody>
                    <a:bodyPr/>
                    <a:lstStyle/>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Clinging, </a:t>
                      </a:r>
                    </a:p>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Crying and/or </a:t>
                      </a:r>
                    </a:p>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Tantrums when you separate</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r>
              <a:tr h="1540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u="none" strike="noStrike" cap="none">
                          <a:latin typeface="Helvetica Neue"/>
                          <a:ea typeface="Helvetica Neue"/>
                          <a:cs typeface="Helvetica Neue"/>
                          <a:sym typeface="Helvetica Neue"/>
                        </a:rPr>
                        <a:t>PRESCHOOL &amp;</a:t>
                      </a:r>
                      <a:br>
                        <a:rPr lang="en-US" sz="2400" u="none" strike="noStrike" cap="none">
                          <a:latin typeface="Helvetica Neue"/>
                          <a:ea typeface="Helvetica Neue"/>
                          <a:cs typeface="Helvetica Neue"/>
                          <a:sym typeface="Helvetica Neue"/>
                        </a:rPr>
                      </a:br>
                      <a:r>
                        <a:rPr lang="en-US" sz="2400" u="none" strike="noStrike" cap="none">
                          <a:latin typeface="Helvetica Neue"/>
                          <a:ea typeface="Helvetica Neue"/>
                          <a:cs typeface="Helvetica Neue"/>
                          <a:sym typeface="Helvetica Neue"/>
                        </a:rPr>
                        <a:t>YOUNG CHILDREN</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Fear of the dark</a:t>
                      </a:r>
                    </a:p>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That dog might bite me</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Constant reassurance seeking</a:t>
                      </a:r>
                    </a:p>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Crying and tantrums when the child is worried</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453350">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u="none" strike="noStrike" cap="none">
                          <a:latin typeface="Helvetica Neue"/>
                          <a:ea typeface="Helvetica Neue"/>
                          <a:cs typeface="Helvetica Neue"/>
                          <a:sym typeface="Helvetica Neue"/>
                        </a:rPr>
                        <a:t>ELEMENTARY AGE</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c>
                  <a:txBody>
                    <a:bodyPr/>
                    <a:lstStyle/>
                    <a:p>
                      <a:pPr marL="197555" marR="0" lvl="0" indent="-273755"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Starting a new school/club/sports</a:t>
                      </a:r>
                    </a:p>
                    <a:p>
                      <a:pPr marL="197555" marR="0" lvl="0" indent="-273755"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Raising a hand in class/Reading out loud</a:t>
                      </a:r>
                    </a:p>
                    <a:p>
                      <a:pPr marL="197555" marR="0" lvl="0" indent="-273755"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Sleep overs</a:t>
                      </a:r>
                    </a:p>
                    <a:p>
                      <a:pPr marL="197555" marR="0" lvl="0" indent="-273755"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My mom might forget to pick me up after school</a:t>
                      </a:r>
                    </a:p>
                    <a:p>
                      <a:pPr marL="197555" marR="0" lvl="0" indent="-273755"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My teacher will yell at me and the kids will laugh</a:t>
                      </a:r>
                    </a:p>
                    <a:p>
                      <a:pPr marL="197555" marR="0" lvl="0" indent="-273755"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What if I throw up at school?</a:t>
                      </a:r>
                    </a:p>
                    <a:p>
                      <a:pPr marL="197555" marR="0" lvl="0" indent="-273755"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What if my Mom or Dad dies?</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c>
                  <a:txBody>
                    <a:bodyPr/>
                    <a:lstStyle/>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Excessive shyness, avoiding social situations</a:t>
                      </a:r>
                    </a:p>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Complaints of frequent stomachaches or headaches</a:t>
                      </a:r>
                    </a:p>
                    <a:p>
                      <a:pPr marL="197555" marR="0" lvl="0" indent="-311855"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Crying before going to school, and often more difficulty returning to school after weekend</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r>
            </a:tbl>
          </a:graphicData>
        </a:graphic>
      </p:graphicFrame>
      <p:sp>
        <p:nvSpPr>
          <p:cNvPr id="85" name="Shape 85"/>
          <p:cNvSpPr/>
          <p:nvPr/>
        </p:nvSpPr>
        <p:spPr>
          <a:xfrm>
            <a:off x="4207717" y="238175"/>
            <a:ext cx="3304500" cy="5589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3000" b="0" i="0" u="none" strike="noStrike" cap="none">
                <a:solidFill>
                  <a:srgbClr val="000000"/>
                </a:solidFill>
                <a:latin typeface="Helvetica Neue"/>
                <a:ea typeface="Helvetica Neue"/>
                <a:cs typeface="Helvetica Neue"/>
                <a:sym typeface="Helvetica Neue"/>
              </a:rPr>
              <a:t>Anxiety in Children</a:t>
            </a:r>
          </a:p>
        </p:txBody>
      </p:sp>
      <p:sp>
        <p:nvSpPr>
          <p:cNvPr id="86" name="Shape 86"/>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4</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91" name="Shape 91"/>
          <p:cNvGraphicFramePr/>
          <p:nvPr/>
        </p:nvGraphicFramePr>
        <p:xfrm>
          <a:off x="594500" y="779700"/>
          <a:ext cx="11663850" cy="8798560"/>
        </p:xfrm>
        <a:graphic>
          <a:graphicData uri="http://schemas.openxmlformats.org/drawingml/2006/table">
            <a:tbl>
              <a:tblPr bandRow="1">
                <a:noFill/>
                <a:tableStyleId>{8CB94696-94F0-47F5-A2F7-83EC01D559A6}</a:tableStyleId>
              </a:tblPr>
              <a:tblGrid>
                <a:gridCol w="2116200"/>
                <a:gridCol w="4462375"/>
                <a:gridCol w="5085275"/>
              </a:tblGrid>
              <a:tr h="1403350">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u="none" strike="noStrike" cap="none">
                          <a:latin typeface="Helvetica Neue"/>
                          <a:ea typeface="Helvetica Neue"/>
                          <a:cs typeface="Helvetica Neue"/>
                          <a:sym typeface="Helvetica Neue"/>
                        </a:rPr>
                        <a:t>MIDDLE SCHOOL/</a:t>
                      </a:r>
                    </a:p>
                    <a:p>
                      <a:pPr marL="0" marR="0" lvl="0" indent="0" algn="l" rtl="0">
                        <a:lnSpc>
                          <a:spcPct val="100000"/>
                        </a:lnSpc>
                        <a:spcBef>
                          <a:spcPts val="0"/>
                        </a:spcBef>
                        <a:spcAft>
                          <a:spcPts val="0"/>
                        </a:spcAft>
                        <a:buClr>
                          <a:schemeClr val="dk1"/>
                        </a:buClr>
                        <a:buSzPct val="25000"/>
                        <a:buFont typeface="Helvetica Neue"/>
                        <a:buNone/>
                      </a:pPr>
                      <a:r>
                        <a:rPr lang="en-US" sz="2400" u="none" strike="noStrike" cap="none">
                          <a:latin typeface="Helvetica Neue"/>
                          <a:ea typeface="Helvetica Neue"/>
                          <a:cs typeface="Helvetica Neue"/>
                          <a:sym typeface="Helvetica Neue"/>
                        </a:rPr>
                        <a:t>HIGH SCHOOL</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Performance anxiety</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I’ll fail my exam</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Excessive fear of making mistakes, desire to be “perfect” in appearance and work projects</a:t>
                      </a:r>
                      <a:br>
                        <a:rPr lang="en-US" sz="3000" u="none" strike="noStrike" cap="none">
                          <a:latin typeface="Helvetica Neue"/>
                          <a:ea typeface="Helvetica Neue"/>
                          <a:cs typeface="Helvetica Neue"/>
                          <a:sym typeface="Helvetica Neue"/>
                        </a:rPr>
                      </a:br>
                      <a:r>
                        <a:rPr lang="en-US" sz="3000" u="none" strike="noStrike" cap="none">
                          <a:latin typeface="Helvetica Neue"/>
                          <a:ea typeface="Helvetica Neue"/>
                          <a:cs typeface="Helvetica Neue"/>
                          <a:sym typeface="Helvetica Neue"/>
                        </a:rPr>
                        <a:t>Social fears</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Current situation</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Future event</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Avoiding situations or places because of fears</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Lashing out and screaming</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Academic failure</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Isolation or failure to join in and make friends</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Chest pains</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Sore shoulder muscles</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Nausea, Dizzy, lightheaded</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15859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u="none" strike="noStrike" cap="none">
                          <a:latin typeface="Helvetica Neue"/>
                          <a:ea typeface="Helvetica Neue"/>
                          <a:cs typeface="Helvetica Neue"/>
                          <a:sym typeface="Helvetica Neue"/>
                        </a:rPr>
                        <a:t>COLLEGE AGE</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c>
                  <a:txBody>
                    <a:bodyPr/>
                    <a:lstStyle/>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Moving out of parent’s house</a:t>
                      </a:r>
                    </a:p>
                    <a:p>
                      <a:pPr marL="197554" marR="0" lvl="0" indent="-311854" algn="l" rtl="0">
                        <a:lnSpc>
                          <a:spcPct val="100000"/>
                        </a:lnSpc>
                        <a:spcBef>
                          <a:spcPts val="0"/>
                        </a:spcBef>
                        <a:spcAft>
                          <a:spcPts val="0"/>
                        </a:spcAft>
                        <a:buClr>
                          <a:schemeClr val="dk1"/>
                        </a:buClr>
                        <a:buSzPct val="100000"/>
                        <a:buFont typeface="Helvetica Neue"/>
                        <a:buChar char="•"/>
                      </a:pPr>
                      <a:r>
                        <a:rPr lang="en-US" sz="3000" u="none" strike="noStrike" cap="none">
                          <a:latin typeface="Helvetica Neue"/>
                          <a:ea typeface="Helvetica Neue"/>
                          <a:cs typeface="Helvetica Neue"/>
                          <a:sym typeface="Helvetica Neue"/>
                        </a:rPr>
                        <a:t>College</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c>
                  <a:txBody>
                    <a:bodyPr/>
                    <a:lstStyle/>
                    <a:p>
                      <a:pPr marL="197554" marR="0" lvl="0" indent="-273754"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Experiencing sudden and frequent panic attacks</a:t>
                      </a:r>
                    </a:p>
                    <a:p>
                      <a:pPr marL="197554" marR="0" lvl="0" indent="-273754"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Trouble going to sleep or staying asleep</a:t>
                      </a:r>
                    </a:p>
                    <a:p>
                      <a:pPr marL="197554" marR="0" lvl="0" indent="-273754"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Feeling foggy—feel detached from oneself</a:t>
                      </a:r>
                      <a:br>
                        <a:rPr lang="en-US" sz="2400" u="none" strike="noStrike" cap="none">
                          <a:latin typeface="Helvetica Neue"/>
                          <a:ea typeface="Helvetica Neue"/>
                          <a:cs typeface="Helvetica Neue"/>
                          <a:sym typeface="Helvetica Neue"/>
                        </a:rPr>
                      </a:br>
                      <a:r>
                        <a:rPr lang="en-US" sz="2400" u="none" strike="noStrike" cap="none">
                          <a:latin typeface="Helvetica Neue"/>
                          <a:ea typeface="Helvetica Neue"/>
                          <a:cs typeface="Helvetica Neue"/>
                          <a:sym typeface="Helvetica Neue"/>
                        </a:rPr>
                        <a:t>Hot or cold feelings</a:t>
                      </a:r>
                    </a:p>
                    <a:p>
                      <a:pPr marL="197554" marR="0" lvl="0" indent="-273754"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Feelngs of a lump in the throat or choking</a:t>
                      </a:r>
                    </a:p>
                    <a:p>
                      <a:pPr marL="197554" marR="0" lvl="0" indent="-273754"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Rapid heart rate</a:t>
                      </a:r>
                    </a:p>
                    <a:p>
                      <a:pPr marL="197554" marR="0" lvl="0" indent="-273754"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Trembling, shaking</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FEFEF"/>
                    </a:solidFill>
                  </a:tcPr>
                </a:tc>
              </a:tr>
            </a:tbl>
          </a:graphicData>
        </a:graphic>
      </p:graphicFrame>
      <p:graphicFrame>
        <p:nvGraphicFramePr>
          <p:cNvPr id="92" name="Shape 92"/>
          <p:cNvGraphicFramePr/>
          <p:nvPr/>
        </p:nvGraphicFramePr>
        <p:xfrm>
          <a:off x="488687" y="234900"/>
          <a:ext cx="11099775" cy="548610"/>
        </p:xfrm>
        <a:graphic>
          <a:graphicData uri="http://schemas.openxmlformats.org/drawingml/2006/table">
            <a:tbl>
              <a:tblPr>
                <a:noFill/>
                <a:tableStyleId>{6E92F5AA-F928-4832-B558-8742DC30E142}</a:tableStyleId>
              </a:tblPr>
              <a:tblGrid>
                <a:gridCol w="2211050"/>
                <a:gridCol w="4459550"/>
                <a:gridCol w="4429175"/>
              </a:tblGrid>
              <a:tr h="381000">
                <a:tc>
                  <a:txBody>
                    <a:bodyPr/>
                    <a:lstStyle/>
                    <a:p>
                      <a:pPr lvl="0">
                        <a:spcBef>
                          <a:spcPts val="0"/>
                        </a:spcBef>
                        <a:buNone/>
                      </a:pPr>
                      <a:r>
                        <a:rPr lang="en-US" sz="2400" b="1"/>
                        <a:t>AGE</a:t>
                      </a:r>
                    </a:p>
                  </a:txBody>
                  <a:tcPr marL="91425" marR="91425" marT="91425" marB="91425"/>
                </a:tc>
                <a:tc>
                  <a:txBody>
                    <a:bodyPr/>
                    <a:lstStyle/>
                    <a:p>
                      <a:pPr lvl="0">
                        <a:spcBef>
                          <a:spcPts val="0"/>
                        </a:spcBef>
                        <a:buNone/>
                      </a:pPr>
                      <a:r>
                        <a:rPr lang="en-US" sz="2400" b="1"/>
                        <a:t>COMMON FEARS</a:t>
                      </a:r>
                    </a:p>
                  </a:txBody>
                  <a:tcPr marL="91425" marR="91425" marT="91425" marB="91425"/>
                </a:tc>
                <a:tc>
                  <a:txBody>
                    <a:bodyPr/>
                    <a:lstStyle/>
                    <a:p>
                      <a:pPr lvl="0">
                        <a:spcBef>
                          <a:spcPts val="0"/>
                        </a:spcBef>
                        <a:buNone/>
                      </a:pPr>
                      <a:r>
                        <a:rPr lang="en-US" sz="2400" b="1"/>
                        <a:t>HOW IT CAN MANIFEST</a:t>
                      </a: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97" name="Shape 97"/>
          <p:cNvGraphicFramePr/>
          <p:nvPr/>
        </p:nvGraphicFramePr>
        <p:xfrm>
          <a:off x="118555" y="1238800"/>
          <a:ext cx="12767700" cy="7985760"/>
        </p:xfrm>
        <a:graphic>
          <a:graphicData uri="http://schemas.openxmlformats.org/drawingml/2006/table">
            <a:tbl>
              <a:tblPr firstRow="1" firstCol="1" bandRow="1">
                <a:noFill/>
                <a:tableStyleId>{8CB94696-94F0-47F5-A2F7-83EC01D559A6}</a:tableStyleId>
              </a:tblPr>
              <a:tblGrid>
                <a:gridCol w="1689000"/>
                <a:gridCol w="2566900"/>
                <a:gridCol w="2127950"/>
                <a:gridCol w="2127950"/>
                <a:gridCol w="2127950"/>
                <a:gridCol w="2127950"/>
              </a:tblGrid>
              <a:tr h="594375">
                <a:tc>
                  <a:txBody>
                    <a:bodyPr/>
                    <a:lstStyle/>
                    <a:p>
                      <a:pPr marL="0" marR="0" lvl="0" indent="0" algn="l" rtl="0">
                        <a:lnSpc>
                          <a:spcPct val="100000"/>
                        </a:lnSpc>
                        <a:spcBef>
                          <a:spcPts val="0"/>
                        </a:spcBef>
                        <a:spcAft>
                          <a:spcPts val="0"/>
                        </a:spcAft>
                        <a:buClr>
                          <a:srgbClr val="000000"/>
                        </a:buClr>
                        <a:buSzPct val="25000"/>
                        <a:buFont typeface="Helvetica Neue"/>
                        <a:buNone/>
                      </a:pPr>
                      <a:r>
                        <a:rPr lang="en-US" sz="2400" b="1" u="none" strike="noStrike" cap="none"/>
                        <a:t>Anxiety impacts all </a:t>
                      </a:r>
                    </a:p>
                  </a:txBody>
                  <a:tcPr marL="50800" marR="50800" marT="50800" marB="50800">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r>
                        <a:rPr lang="en-US" sz="2400" b="1" u="none" strike="noStrike" cap="none"/>
                        <a:t>six domains</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r>
              <a:tr h="406425">
                <a:tc>
                  <a:txBody>
                    <a:bodyPr/>
                    <a:lstStyle/>
                    <a:p>
                      <a:pPr marL="0" marR="0" lvl="0" indent="0" algn="l" rtl="0">
                        <a:lnSpc>
                          <a:spcPct val="100000"/>
                        </a:lnSpc>
                        <a:spcBef>
                          <a:spcPts val="0"/>
                        </a:spcBef>
                        <a:spcAft>
                          <a:spcPts val="0"/>
                        </a:spcAft>
                        <a:buClr>
                          <a:srgbClr val="000000"/>
                        </a:buClr>
                        <a:buSzPct val="25000"/>
                        <a:buFont typeface="Helvetica Neue"/>
                        <a:buNone/>
                      </a:pPr>
                      <a:r>
                        <a:rPr lang="en-US" sz="2400" b="1" u="none" strike="noStrike" cap="none"/>
                        <a:t>EMOTION</a:t>
                      </a:r>
                    </a:p>
                  </a:txBody>
                  <a:tcPr marL="50800" marR="50800" marT="50800" marB="50800">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3E4E4"/>
                    </a:solidFill>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b="1" u="none" strike="noStrike" cap="none">
                          <a:latin typeface="Helvetica Neue"/>
                          <a:ea typeface="Helvetica Neue"/>
                          <a:cs typeface="Helvetica Neue"/>
                          <a:sym typeface="Helvetica Neue"/>
                        </a:rPr>
                        <a:t>PYSICAL</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b="1" u="none" strike="noStrike" cap="none">
                          <a:latin typeface="Helvetica Neue"/>
                          <a:ea typeface="Helvetica Neue"/>
                          <a:cs typeface="Helvetica Neue"/>
                          <a:sym typeface="Helvetica Neue"/>
                        </a:rPr>
                        <a:t>BEHAVIORAL</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2400" b="1" u="none" strike="noStrike" cap="none">
                          <a:latin typeface="Helvetica Neue"/>
                          <a:ea typeface="Helvetica Neue"/>
                          <a:cs typeface="Helvetica Neue"/>
                          <a:sym typeface="Helvetica Neue"/>
                        </a:rPr>
                        <a:t>COGNITION</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2000" b="1" u="none" strike="noStrike" cap="none">
                          <a:latin typeface="Helvetica Neue"/>
                          <a:ea typeface="Helvetica Neue"/>
                          <a:cs typeface="Helvetica Neue"/>
                          <a:sym typeface="Helvetica Neue"/>
                        </a:rPr>
                        <a:t>RELATIONSHIP</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2000" b="1" u="none" strike="noStrike" cap="none">
                          <a:latin typeface="Helvetica Neue"/>
                          <a:ea typeface="Helvetica Neue"/>
                          <a:cs typeface="Helvetica Neue"/>
                          <a:sym typeface="Helvetica Neue"/>
                        </a:rPr>
                        <a:t>FUNCTIONING</a:t>
                      </a:r>
                    </a:p>
                  </a:txBody>
                  <a:tcPr marL="50800" marR="50800" marT="50800" marB="508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641000">
                <a:tc>
                  <a:txBody>
                    <a:bodyPr/>
                    <a:lstStyle/>
                    <a:p>
                      <a:pPr marL="148166" marR="0" lvl="0" indent="-243416" algn="l" rtl="0">
                        <a:lnSpc>
                          <a:spcPct val="100000"/>
                        </a:lnSpc>
                        <a:spcBef>
                          <a:spcPts val="0"/>
                        </a:spcBef>
                        <a:spcAft>
                          <a:spcPts val="0"/>
                        </a:spcAft>
                        <a:buClr>
                          <a:srgbClr val="000000"/>
                        </a:buClr>
                        <a:buSzPct val="100000"/>
                        <a:buFont typeface="Helvetica Neue"/>
                        <a:buChar char="•"/>
                      </a:pPr>
                      <a:r>
                        <a:rPr lang="en-US" sz="2400" u="none" strike="noStrike" cap="none">
                          <a:solidFill>
                            <a:srgbClr val="000000"/>
                          </a:solidFill>
                        </a:rPr>
                        <a:t>Tears</a:t>
                      </a:r>
                      <a:br>
                        <a:rPr lang="en-US" sz="2400" u="none" strike="noStrike" cap="none">
                          <a:solidFill>
                            <a:srgbClr val="000000"/>
                          </a:solidFill>
                        </a:rPr>
                      </a:br>
                      <a:endParaRPr lang="en-US" sz="2400" u="none" strike="noStrike" cap="none">
                        <a:solidFill>
                          <a:srgbClr val="000000"/>
                        </a:solidFill>
                      </a:endParaRPr>
                    </a:p>
                    <a:p>
                      <a:pPr marL="148166" marR="0" lvl="0" indent="-243416" algn="l" rtl="0">
                        <a:lnSpc>
                          <a:spcPct val="100000"/>
                        </a:lnSpc>
                        <a:spcBef>
                          <a:spcPts val="0"/>
                        </a:spcBef>
                        <a:spcAft>
                          <a:spcPts val="0"/>
                        </a:spcAft>
                        <a:buClr>
                          <a:srgbClr val="000000"/>
                        </a:buClr>
                        <a:buSzPct val="100000"/>
                        <a:buFont typeface="Helvetica Neue"/>
                        <a:buChar char="•"/>
                      </a:pPr>
                      <a:r>
                        <a:rPr lang="en-US" sz="2400" u="none" strike="noStrike" cap="none">
                          <a:solidFill>
                            <a:srgbClr val="000000"/>
                          </a:solidFill>
                        </a:rPr>
                        <a:t>Anger</a:t>
                      </a:r>
                      <a:br>
                        <a:rPr lang="en-US" sz="2400" u="none" strike="noStrike" cap="none">
                          <a:solidFill>
                            <a:srgbClr val="000000"/>
                          </a:solidFill>
                        </a:rPr>
                      </a:br>
                      <a:endParaRPr lang="en-US" sz="2400" u="none" strike="noStrike" cap="none">
                        <a:solidFill>
                          <a:srgbClr val="000000"/>
                        </a:solidFill>
                      </a:endParaRPr>
                    </a:p>
                    <a:p>
                      <a:pPr marL="148166" marR="0" lvl="0" indent="-243416" algn="l" rtl="0">
                        <a:lnSpc>
                          <a:spcPct val="100000"/>
                        </a:lnSpc>
                        <a:spcBef>
                          <a:spcPts val="0"/>
                        </a:spcBef>
                        <a:spcAft>
                          <a:spcPts val="0"/>
                        </a:spcAft>
                        <a:buClr>
                          <a:srgbClr val="000000"/>
                        </a:buClr>
                        <a:buSzPct val="100000"/>
                        <a:buFont typeface="Helvetica Neue"/>
                        <a:buChar char="•"/>
                      </a:pPr>
                      <a:r>
                        <a:rPr lang="en-US" sz="2400" u="none" strike="noStrike" cap="none">
                          <a:solidFill>
                            <a:srgbClr val="000000"/>
                          </a:solidFill>
                        </a:rPr>
                        <a:t>Fear</a:t>
                      </a:r>
                    </a:p>
                    <a:p>
                      <a:pPr marL="0" marR="0" lvl="0" indent="0" algn="l" rtl="0">
                        <a:lnSpc>
                          <a:spcPct val="100000"/>
                        </a:lnSpc>
                        <a:spcBef>
                          <a:spcPts val="0"/>
                        </a:spcBef>
                        <a:spcAft>
                          <a:spcPts val="0"/>
                        </a:spcAft>
                        <a:buClr>
                          <a:srgbClr val="000000"/>
                        </a:buClr>
                        <a:buSzPct val="25000"/>
                        <a:buFont typeface="Helvetica Neue"/>
                        <a:buNone/>
                      </a:pPr>
                      <a:endParaRPr sz="2400" u="none" strike="noStrike" cap="none">
                        <a:solidFill>
                          <a:srgbClr val="000000"/>
                        </a:solidFill>
                      </a:endParaRPr>
                    </a:p>
                  </a:txBody>
                  <a:tcPr marL="50800" marR="50800" marT="50800" marB="50800">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3E4E4"/>
                    </a:solidFill>
                  </a:tcPr>
                </a:tc>
                <a:tc>
                  <a:txBody>
                    <a:bodyPr/>
                    <a:lstStyle/>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Headaches</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Stomaches</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Nausea</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Dizzy</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Insomnia</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Sore muscles</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Eating habits—poor nutrition</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Acting out</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Withdrawing</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Seeking reassurance</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Being unable to do routine tasks without crying, tantrums or having continual reminders</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Racing thoughts</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Hard to focus</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Worry</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Expect the worst to happen</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p>
                      <a:pPr marR="0" lvl="0" algn="l" rtl="0">
                        <a:lnSpc>
                          <a:spcPct val="100000"/>
                        </a:lnSpc>
                        <a:spcBef>
                          <a:spcPts val="0"/>
                        </a:spcBef>
                        <a:spcAft>
                          <a:spcPts val="0"/>
                        </a:spcAft>
                        <a:buNone/>
                      </a:pPr>
                      <a:endParaRPr sz="2400"/>
                    </a:p>
                    <a:p>
                      <a:pPr marR="0" lvl="0" algn="l" rtl="0">
                        <a:lnSpc>
                          <a:spcPct val="100000"/>
                        </a:lnSpc>
                        <a:spcBef>
                          <a:spcPts val="0"/>
                        </a:spcBef>
                        <a:spcAft>
                          <a:spcPts val="0"/>
                        </a:spcAft>
                        <a:buNone/>
                      </a:pPr>
                      <a:endParaRPr sz="2400"/>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Helvetica Neue"/>
                        <a:ea typeface="Helvetica Neue"/>
                        <a:cs typeface="Helvetica Neue"/>
                        <a:sym typeface="Helvetica Neue"/>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Dependence on parents</a:t>
                      </a: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Seeking a lot of reassurance</a:t>
                      </a: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Asking parents to do things for them that seem unnecessary</a:t>
                      </a: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Asking the same questions over and over again</a:t>
                      </a:r>
                    </a:p>
                    <a:p>
                      <a:pPr marR="0" lvl="0" algn="l" rtl="0">
                        <a:lnSpc>
                          <a:spcPct val="100000"/>
                        </a:lnSpc>
                        <a:spcBef>
                          <a:spcPts val="0"/>
                        </a:spcBef>
                        <a:spcAft>
                          <a:spcPts val="0"/>
                        </a:spcAft>
                        <a:buNone/>
                      </a:pPr>
                      <a:endParaRPr sz="2400"/>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Impaired</a:t>
                      </a: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Typically functioning at a lower level than their peers</a:t>
                      </a: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Struggle to get up and ready in the morning</a:t>
                      </a: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Often late to school</a:t>
                      </a:r>
                    </a:p>
                    <a:p>
                      <a:pPr marL="192616" marR="0" lvl="0" indent="-270721"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Forget things at home</a:t>
                      </a:r>
                    </a:p>
                    <a:p>
                      <a:pPr marL="192615" marR="0" lvl="0" indent="-270720" algn="l" rtl="0">
                        <a:lnSpc>
                          <a:spcPct val="100000"/>
                        </a:lnSpc>
                        <a:spcBef>
                          <a:spcPts val="0"/>
                        </a:spcBef>
                        <a:spcAft>
                          <a:spcPts val="0"/>
                        </a:spcAft>
                        <a:buClr>
                          <a:schemeClr val="dk1"/>
                        </a:buClr>
                        <a:buSzPct val="100000"/>
                        <a:buFont typeface="Helvetica Neue"/>
                        <a:buChar char="•"/>
                      </a:pPr>
                      <a:r>
                        <a:rPr lang="en-US" sz="2400" u="none" strike="noStrike" cap="none">
                          <a:latin typeface="Helvetica Neue"/>
                          <a:ea typeface="Helvetica Neue"/>
                          <a:cs typeface="Helvetica Neue"/>
                          <a:sym typeface="Helvetica Neue"/>
                        </a:rPr>
                        <a:t>Appear disorganized, unfocused, </a:t>
                      </a:r>
                    </a:p>
                  </a:txBody>
                  <a:tcPr marL="50800" marR="50800" marT="50800" marB="508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r>
            </a:tbl>
          </a:graphicData>
        </a:graphic>
      </p:graphicFrame>
      <p:sp>
        <p:nvSpPr>
          <p:cNvPr id="98" name="Shape 98"/>
          <p:cNvSpPr/>
          <p:nvPr/>
        </p:nvSpPr>
        <p:spPr>
          <a:xfrm>
            <a:off x="3692855" y="508000"/>
            <a:ext cx="4374490" cy="6477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3600" b="0" i="0" u="none" strike="noStrike" cap="none">
                <a:solidFill>
                  <a:srgbClr val="000000"/>
                </a:solidFill>
                <a:latin typeface="Helvetica Neue"/>
                <a:ea typeface="Helvetica Neue"/>
                <a:cs typeface="Helvetica Neue"/>
                <a:sym typeface="Helvetica Neue"/>
              </a:rPr>
              <a:t>Anxiety and Children</a:t>
            </a:r>
          </a:p>
        </p:txBody>
      </p:sp>
      <p:sp>
        <p:nvSpPr>
          <p:cNvPr id="99" name="Shape 99"/>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6</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104" name="Shape 104"/>
          <p:cNvGraphicFramePr/>
          <p:nvPr/>
        </p:nvGraphicFramePr>
        <p:xfrm>
          <a:off x="5" y="0"/>
          <a:ext cx="12896875" cy="8494633"/>
        </p:xfrm>
        <a:graphic>
          <a:graphicData uri="http://schemas.openxmlformats.org/drawingml/2006/table">
            <a:tbl>
              <a:tblPr firstRow="1" firstCol="1" bandRow="1">
                <a:noFill/>
                <a:tableStyleId>{8CB94696-94F0-47F5-A2F7-83EC01D559A6}</a:tableStyleId>
              </a:tblPr>
              <a:tblGrid>
                <a:gridCol w="1322800"/>
                <a:gridCol w="1330325"/>
                <a:gridCol w="1440475"/>
                <a:gridCol w="3172425"/>
                <a:gridCol w="1972250"/>
                <a:gridCol w="3658600"/>
              </a:tblGrid>
              <a:tr h="329750">
                <a:tc>
                  <a:txBody>
                    <a:bodyPr/>
                    <a:lstStyle/>
                    <a:p>
                      <a:pPr marL="0" marR="0" lvl="0" indent="0" algn="l" rtl="0">
                        <a:lnSpc>
                          <a:spcPct val="100000"/>
                        </a:lnSpc>
                        <a:spcBef>
                          <a:spcPts val="0"/>
                        </a:spcBef>
                        <a:spcAft>
                          <a:spcPts val="0"/>
                        </a:spcAft>
                        <a:buClr>
                          <a:srgbClr val="000000"/>
                        </a:buClr>
                        <a:buSzPct val="25000"/>
                        <a:buFont typeface="Helvetica Neue"/>
                        <a:buNone/>
                      </a:pPr>
                      <a:r>
                        <a:rPr lang="en-US" sz="1560" b="1" u="none" strike="noStrike" cap="none"/>
                        <a:t>Anxiety impacts all </a:t>
                      </a:r>
                    </a:p>
                  </a:txBody>
                  <a:tcPr marL="50800" marR="50800" marT="50800" marB="50800">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r>
                        <a:rPr lang="en-US" sz="1560" b="1" u="none" strike="noStrike" cap="none"/>
                        <a:t>six domains</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c>
                  <a:txBody>
                    <a:bodyPr/>
                    <a:lstStyle/>
                    <a:p>
                      <a:pPr marL="0" marR="0" lvl="0" indent="0" algn="l" rtl="0">
                        <a:lnSpc>
                          <a:spcPct val="100000"/>
                        </a:lnSpc>
                        <a:spcBef>
                          <a:spcPts val="0"/>
                        </a:spcBef>
                        <a:spcAft>
                          <a:spcPts val="0"/>
                        </a:spcAft>
                        <a:buClr>
                          <a:srgbClr val="000000"/>
                        </a:buClr>
                        <a:buSzPct val="25000"/>
                        <a:buFont typeface="Helvetica Neue"/>
                        <a:buNone/>
                      </a:pPr>
                      <a:endParaRPr sz="1560" u="none" strike="noStrike" cap="none">
                        <a:solidFill>
                          <a:srgbClr val="000000"/>
                        </a:solidFill>
                      </a:endParaRPr>
                    </a:p>
                  </a:txBody>
                  <a:tcPr marL="50800" marR="50800" marT="50800" marB="508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BEC0BF"/>
                    </a:solidFill>
                  </a:tcPr>
                </a:tc>
              </a:tr>
              <a:tr h="215600">
                <a:tc>
                  <a:txBody>
                    <a:bodyPr/>
                    <a:lstStyle/>
                    <a:p>
                      <a:pPr marL="0" marR="0" lvl="0" indent="0" algn="l" rtl="0">
                        <a:lnSpc>
                          <a:spcPct val="100000"/>
                        </a:lnSpc>
                        <a:spcBef>
                          <a:spcPts val="0"/>
                        </a:spcBef>
                        <a:spcAft>
                          <a:spcPts val="0"/>
                        </a:spcAft>
                        <a:buClr>
                          <a:srgbClr val="000000"/>
                        </a:buClr>
                        <a:buSzPct val="25000"/>
                        <a:buFont typeface="Helvetica Neue"/>
                        <a:buNone/>
                      </a:pPr>
                      <a:r>
                        <a:rPr lang="en-US" sz="1560" b="1" u="none" strike="noStrike" cap="none"/>
                        <a:t>EMOTION</a:t>
                      </a:r>
                    </a:p>
                  </a:txBody>
                  <a:tcPr marL="50800" marR="50800" marT="50800" marB="50800">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E3E4E4"/>
                    </a:solidFill>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1560" b="1" u="none" strike="noStrike" cap="none">
                          <a:latin typeface="Helvetica Neue"/>
                          <a:ea typeface="Helvetica Neue"/>
                          <a:cs typeface="Helvetica Neue"/>
                          <a:sym typeface="Helvetica Neue"/>
                        </a:rPr>
                        <a:t>PYSICAL</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1560" b="1" u="none" strike="noStrike" cap="none">
                          <a:latin typeface="Helvetica Neue"/>
                          <a:ea typeface="Helvetica Neue"/>
                          <a:cs typeface="Helvetica Neue"/>
                          <a:sym typeface="Helvetica Neue"/>
                        </a:rPr>
                        <a:t>BEHAVIORAL</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1560" b="1" u="none" strike="noStrike" cap="none">
                          <a:latin typeface="Helvetica Neue"/>
                          <a:ea typeface="Helvetica Neue"/>
                          <a:cs typeface="Helvetica Neue"/>
                          <a:sym typeface="Helvetica Neue"/>
                        </a:rPr>
                        <a:t>COGNITION</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1700" b="1" u="none" strike="noStrike" cap="none">
                          <a:latin typeface="Helvetica Neue"/>
                          <a:ea typeface="Helvetica Neue"/>
                          <a:cs typeface="Helvetica Neue"/>
                          <a:sym typeface="Helvetica Neue"/>
                        </a:rPr>
                        <a:t>RELATIONSHIP</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Helvetica Neue"/>
                        <a:buNone/>
                      </a:pPr>
                      <a:r>
                        <a:rPr lang="en-US" sz="1800" b="1" u="none" strike="noStrike" cap="none">
                          <a:latin typeface="Helvetica Neue"/>
                          <a:ea typeface="Helvetica Neue"/>
                          <a:cs typeface="Helvetica Neue"/>
                          <a:sym typeface="Helvetica Neue"/>
                        </a:rPr>
                        <a:t>FUNCTIONING</a:t>
                      </a:r>
                    </a:p>
                  </a:txBody>
                  <a:tcPr marL="50800" marR="50800" marT="50800" marB="508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7541625">
                <a:tc>
                  <a:txBody>
                    <a:bodyPr/>
                    <a:lstStyle/>
                    <a:p>
                      <a:pPr marL="148165" marR="0" lvl="0" indent="-243415" algn="l" rtl="0">
                        <a:lnSpc>
                          <a:spcPct val="100000"/>
                        </a:lnSpc>
                        <a:spcBef>
                          <a:spcPts val="0"/>
                        </a:spcBef>
                        <a:spcAft>
                          <a:spcPts val="0"/>
                        </a:spcAft>
                        <a:buClr>
                          <a:srgbClr val="000000"/>
                        </a:buClr>
                        <a:buSzPct val="100000"/>
                        <a:buFont typeface="Arial"/>
                        <a:buChar char="•"/>
                      </a:pPr>
                      <a:r>
                        <a:rPr lang="en-US" sz="2400" u="none" strike="noStrike" cap="none">
                          <a:solidFill>
                            <a:srgbClr val="000000"/>
                          </a:solidFill>
                          <a:latin typeface="Arial"/>
                          <a:ea typeface="Arial"/>
                          <a:cs typeface="Arial"/>
                          <a:sym typeface="Arial"/>
                        </a:rPr>
                        <a:t>Tears</a:t>
                      </a:r>
                      <a:br>
                        <a:rPr lang="en-US" sz="2400" u="none" strike="noStrike" cap="none">
                          <a:solidFill>
                            <a:srgbClr val="000000"/>
                          </a:solidFill>
                          <a:latin typeface="Arial"/>
                          <a:ea typeface="Arial"/>
                          <a:cs typeface="Arial"/>
                          <a:sym typeface="Arial"/>
                        </a:rPr>
                      </a:br>
                      <a:endParaRPr lang="en-US" sz="2400" u="none" strike="noStrike" cap="none">
                        <a:solidFill>
                          <a:srgbClr val="000000"/>
                        </a:solidFill>
                        <a:latin typeface="Arial"/>
                        <a:ea typeface="Arial"/>
                        <a:cs typeface="Arial"/>
                        <a:sym typeface="Arial"/>
                      </a:endParaRPr>
                    </a:p>
                    <a:p>
                      <a:pPr marL="148165" marR="0" lvl="0" indent="-243415" algn="l" rtl="0">
                        <a:lnSpc>
                          <a:spcPct val="100000"/>
                        </a:lnSpc>
                        <a:spcBef>
                          <a:spcPts val="0"/>
                        </a:spcBef>
                        <a:spcAft>
                          <a:spcPts val="0"/>
                        </a:spcAft>
                        <a:buClr>
                          <a:srgbClr val="000000"/>
                        </a:buClr>
                        <a:buSzPct val="100000"/>
                        <a:buFont typeface="Arial"/>
                        <a:buChar char="•"/>
                      </a:pPr>
                      <a:r>
                        <a:rPr lang="en-US" sz="2400" u="none" strike="noStrike" cap="none">
                          <a:solidFill>
                            <a:srgbClr val="000000"/>
                          </a:solidFill>
                          <a:latin typeface="Arial"/>
                          <a:ea typeface="Arial"/>
                          <a:cs typeface="Arial"/>
                          <a:sym typeface="Arial"/>
                        </a:rPr>
                        <a:t>Anger</a:t>
                      </a:r>
                      <a:br>
                        <a:rPr lang="en-US" sz="2400" u="none" strike="noStrike" cap="none">
                          <a:solidFill>
                            <a:srgbClr val="000000"/>
                          </a:solidFill>
                          <a:latin typeface="Arial"/>
                          <a:ea typeface="Arial"/>
                          <a:cs typeface="Arial"/>
                          <a:sym typeface="Arial"/>
                        </a:rPr>
                      </a:br>
                      <a:endParaRPr lang="en-US" sz="2400" u="none" strike="noStrike" cap="none">
                        <a:solidFill>
                          <a:srgbClr val="000000"/>
                        </a:solidFill>
                        <a:latin typeface="Arial"/>
                        <a:ea typeface="Arial"/>
                        <a:cs typeface="Arial"/>
                        <a:sym typeface="Arial"/>
                      </a:endParaRPr>
                    </a:p>
                    <a:p>
                      <a:pPr marL="148165" marR="0" lvl="0" indent="-243415" algn="l" rtl="0">
                        <a:lnSpc>
                          <a:spcPct val="100000"/>
                        </a:lnSpc>
                        <a:spcBef>
                          <a:spcPts val="0"/>
                        </a:spcBef>
                        <a:spcAft>
                          <a:spcPts val="0"/>
                        </a:spcAft>
                        <a:buClr>
                          <a:srgbClr val="000000"/>
                        </a:buClr>
                        <a:buSzPct val="100000"/>
                        <a:buFont typeface="Arial"/>
                        <a:buChar char="•"/>
                      </a:pPr>
                      <a:r>
                        <a:rPr lang="en-US" sz="2400" u="none" strike="noStrike" cap="none">
                          <a:solidFill>
                            <a:srgbClr val="000000"/>
                          </a:solidFill>
                          <a:latin typeface="Arial"/>
                          <a:ea typeface="Arial"/>
                          <a:cs typeface="Arial"/>
                          <a:sym typeface="Arial"/>
                        </a:rPr>
                        <a:t>Fear</a:t>
                      </a:r>
                    </a:p>
                    <a:p>
                      <a:pPr marL="0" marR="0" lvl="0" indent="0" algn="l" rtl="0">
                        <a:lnSpc>
                          <a:spcPct val="100000"/>
                        </a:lnSpc>
                        <a:spcBef>
                          <a:spcPts val="0"/>
                        </a:spcBef>
                        <a:spcAft>
                          <a:spcPts val="0"/>
                        </a:spcAft>
                        <a:buClr>
                          <a:srgbClr val="000000"/>
                        </a:buClr>
                        <a:buSzPct val="25000"/>
                        <a:buFont typeface="Helvetica Neue"/>
                        <a:buNone/>
                      </a:pPr>
                      <a:endParaRPr sz="2400" u="none" strike="noStrike" cap="none">
                        <a:solidFill>
                          <a:srgbClr val="000000"/>
                        </a:solidFill>
                        <a:latin typeface="Arial"/>
                        <a:ea typeface="Arial"/>
                        <a:cs typeface="Arial"/>
                        <a:sym typeface="Arial"/>
                      </a:endParaRPr>
                    </a:p>
                  </a:txBody>
                  <a:tcPr marL="50800" marR="50800" marT="50800" marB="50800">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3E4E4"/>
                    </a:solidFill>
                  </a:tcPr>
                </a:tc>
                <a:tc>
                  <a:txBody>
                    <a:bodyPr/>
                    <a:lstStyle/>
                    <a:p>
                      <a:pPr marR="0" lvl="0" algn="l" rtl="0">
                        <a:lnSpc>
                          <a:spcPct val="100000"/>
                        </a:lnSpc>
                        <a:spcBef>
                          <a:spcPts val="0"/>
                        </a:spcBef>
                        <a:spcAft>
                          <a:spcPts val="0"/>
                        </a:spcAft>
                        <a:buNone/>
                      </a:pPr>
                      <a:endParaRPr sz="2400">
                        <a:latin typeface="Arial"/>
                        <a:ea typeface="Arial"/>
                        <a:cs typeface="Arial"/>
                        <a:sym typeface="Aria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R="0" lvl="0" algn="l" rtl="0">
                        <a:lnSpc>
                          <a:spcPct val="100000"/>
                        </a:lnSpc>
                        <a:spcBef>
                          <a:spcPts val="0"/>
                        </a:spcBef>
                        <a:spcAft>
                          <a:spcPts val="0"/>
                        </a:spcAft>
                        <a:buNone/>
                      </a:pPr>
                      <a:endParaRPr sz="2400">
                        <a:latin typeface="Arial"/>
                        <a:ea typeface="Arial"/>
                        <a:cs typeface="Arial"/>
                        <a:sym typeface="Aria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Having trouble falling asleep due to excessive worries about daily events, getting enough sleep, or staying asleep</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Arial"/>
                        <a:ea typeface="Arial"/>
                        <a:cs typeface="Arial"/>
                        <a:sym typeface="Arial"/>
                      </a:endParaRPr>
                    </a:p>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Viewing themselves as incompetent, unlovable, worthless, ugly, etc.</a:t>
                      </a:r>
                    </a:p>
                    <a:p>
                      <a:pPr marR="0" lvl="0" algn="l" rtl="0">
                        <a:lnSpc>
                          <a:spcPct val="100000"/>
                        </a:lnSpc>
                        <a:spcBef>
                          <a:spcPts val="0"/>
                        </a:spcBef>
                        <a:spcAft>
                          <a:spcPts val="0"/>
                        </a:spcAft>
                        <a:buNone/>
                      </a:pPr>
                      <a:endParaRPr sz="2400">
                        <a:latin typeface="Arial"/>
                        <a:ea typeface="Arial"/>
                        <a:cs typeface="Arial"/>
                        <a:sym typeface="Arial"/>
                      </a:endParaRPr>
                    </a:p>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Believing: “I can’t cope,” or “It’s safer to stay home.”</a:t>
                      </a:r>
                    </a:p>
                    <a:p>
                      <a:pPr marL="0" marR="0" lvl="0" indent="0" algn="l" rtl="0">
                        <a:lnSpc>
                          <a:spcPct val="100000"/>
                        </a:lnSpc>
                        <a:spcBef>
                          <a:spcPts val="0"/>
                        </a:spcBef>
                        <a:spcAft>
                          <a:spcPts val="0"/>
                        </a:spcAft>
                        <a:buClr>
                          <a:schemeClr val="dk1"/>
                        </a:buClr>
                        <a:buSzPct val="25000"/>
                        <a:buFont typeface="Helvetica Neue"/>
                        <a:buNone/>
                      </a:pPr>
                      <a:endParaRPr sz="2400" u="none" strike="noStrike" cap="none">
                        <a:latin typeface="Arial"/>
                        <a:ea typeface="Arial"/>
                        <a:cs typeface="Arial"/>
                        <a:sym typeface="Arial"/>
                      </a:endParaRP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Demand comfort in non-</a:t>
                      </a:r>
                    </a:p>
                    <a:p>
                      <a:pPr marL="192615" marR="0" lvl="0" indent="-270720" algn="l" rtl="0">
                        <a:lnSpc>
                          <a:spcPct val="100000"/>
                        </a:lnSpc>
                        <a:spcBef>
                          <a:spcPts val="0"/>
                        </a:spcBef>
                        <a:spcAft>
                          <a:spcPts val="0"/>
                        </a:spcAft>
                        <a:buClr>
                          <a:schemeClr val="dk1"/>
                        </a:buClr>
                        <a:buSzPct val="100000"/>
                        <a:buFont typeface="Arial"/>
                        <a:buChar char="•"/>
                      </a:pPr>
                      <a:r>
                        <a:rPr lang="en-US" sz="2400">
                          <a:latin typeface="Arial"/>
                          <a:ea typeface="Arial"/>
                          <a:cs typeface="Arial"/>
                          <a:sym typeface="Arial"/>
                        </a:rPr>
                        <a:t>t</a:t>
                      </a:r>
                      <a:r>
                        <a:rPr lang="en-US" sz="2400" u="none" strike="noStrike" cap="none">
                          <a:latin typeface="Arial"/>
                          <a:ea typeface="Arial"/>
                          <a:cs typeface="Arial"/>
                          <a:sym typeface="Arial"/>
                        </a:rPr>
                        <a:t>hreatening situations</a:t>
                      </a:r>
                    </a:p>
                  </a:txBody>
                  <a:tcPr marL="50800" marR="50800" marT="50800" marB="50800">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c>
                  <a:txBody>
                    <a:bodyPr/>
                    <a:lstStyle/>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Fail to reach their academic potential</a:t>
                      </a:r>
                    </a:p>
                    <a:p>
                      <a:pPr marR="0" lvl="0" algn="l" rtl="0">
                        <a:lnSpc>
                          <a:spcPct val="100000"/>
                        </a:lnSpc>
                        <a:spcBef>
                          <a:spcPts val="0"/>
                        </a:spcBef>
                        <a:spcAft>
                          <a:spcPts val="0"/>
                        </a:spcAft>
                        <a:buNone/>
                      </a:pPr>
                      <a:endParaRPr sz="2400">
                        <a:latin typeface="Arial"/>
                        <a:ea typeface="Arial"/>
                        <a:cs typeface="Arial"/>
                        <a:sym typeface="Arial"/>
                      </a:endParaRPr>
                    </a:p>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Miss important social and recreational activities due to fear</a:t>
                      </a:r>
                    </a:p>
                    <a:p>
                      <a:pPr marR="0" lvl="0" algn="l" rtl="0">
                        <a:lnSpc>
                          <a:spcPct val="100000"/>
                        </a:lnSpc>
                        <a:spcBef>
                          <a:spcPts val="0"/>
                        </a:spcBef>
                        <a:spcAft>
                          <a:spcPts val="0"/>
                        </a:spcAft>
                        <a:buNone/>
                      </a:pPr>
                      <a:endParaRPr sz="2400">
                        <a:latin typeface="Arial"/>
                        <a:ea typeface="Arial"/>
                        <a:cs typeface="Arial"/>
                        <a:sym typeface="Arial"/>
                      </a:endParaRPr>
                    </a:p>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Miss opportunities to learn important skills like making friends, dating, asserting oneself, etc.</a:t>
                      </a:r>
                    </a:p>
                    <a:p>
                      <a:pPr marR="0" lvl="0" algn="l" rtl="0">
                        <a:lnSpc>
                          <a:spcPct val="100000"/>
                        </a:lnSpc>
                        <a:spcBef>
                          <a:spcPts val="0"/>
                        </a:spcBef>
                        <a:spcAft>
                          <a:spcPts val="0"/>
                        </a:spcAft>
                        <a:buNone/>
                      </a:pPr>
                      <a:endParaRPr sz="2400">
                        <a:latin typeface="Arial"/>
                        <a:ea typeface="Arial"/>
                        <a:cs typeface="Arial"/>
                        <a:sym typeface="Arial"/>
                      </a:endParaRPr>
                    </a:p>
                    <a:p>
                      <a:pPr marL="192615" marR="0" lvl="0" indent="-270720" algn="l" rtl="0">
                        <a:lnSpc>
                          <a:spcPct val="100000"/>
                        </a:lnSpc>
                        <a:spcBef>
                          <a:spcPts val="0"/>
                        </a:spcBef>
                        <a:spcAft>
                          <a:spcPts val="0"/>
                        </a:spcAft>
                        <a:buClr>
                          <a:schemeClr val="dk1"/>
                        </a:buClr>
                        <a:buSzPct val="100000"/>
                        <a:buFont typeface="Arial"/>
                        <a:buChar char="•"/>
                      </a:pPr>
                      <a:r>
                        <a:rPr lang="en-US" sz="2400" u="none" strike="noStrike" cap="none">
                          <a:latin typeface="Arial"/>
                          <a:ea typeface="Arial"/>
                          <a:cs typeface="Arial"/>
                          <a:sym typeface="Arial"/>
                        </a:rPr>
                        <a:t>Teens can experience more conflict with the family</a:t>
                      </a:r>
                    </a:p>
                  </a:txBody>
                  <a:tcPr marL="50800" marR="50800" marT="50800" marB="50800">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FEFEF"/>
                    </a:solidFill>
                  </a:tcPr>
                </a:tc>
              </a:tr>
            </a:tbl>
          </a:graphicData>
        </a:graphic>
      </p:graphicFrame>
      <p:sp>
        <p:nvSpPr>
          <p:cNvPr id="105" name="Shape 105"/>
          <p:cNvSpPr txBox="1">
            <a:spLocks noGrp="1"/>
          </p:cNvSpPr>
          <p:nvPr>
            <p:ph type="sldNum" idx="12"/>
          </p:nvPr>
        </p:nvSpPr>
        <p:spPr>
          <a:xfrm>
            <a:off x="6375348" y="9251950"/>
            <a:ext cx="241500"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7</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11" name="Shape 111"/>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395111" marR="0" lvl="0" indent="-395111" algn="l" rtl="0">
              <a:lnSpc>
                <a:spcPct val="100000"/>
              </a:lnSpc>
              <a:spcBef>
                <a:spcPts val="0"/>
              </a:spcBef>
              <a:spcAft>
                <a:spcPts val="0"/>
              </a:spcAft>
              <a:buClr>
                <a:srgbClr val="FFFFFF"/>
              </a:buClr>
              <a:buSzPct val="75000"/>
              <a:buFont typeface="Helvetica Neue"/>
              <a:buChar char="•"/>
            </a:pPr>
            <a:r>
              <a:rPr lang="en-US" sz="3200" b="1" i="0" u="none" strike="noStrike" cap="none">
                <a:solidFill>
                  <a:srgbClr val="FFFFFF"/>
                </a:solidFill>
                <a:latin typeface="Helvetica Neue"/>
                <a:ea typeface="Helvetica Neue"/>
                <a:cs typeface="Helvetica Neue"/>
                <a:sym typeface="Helvetica Neue"/>
              </a:rPr>
              <a:t>Clinical?</a:t>
            </a:r>
            <a:r>
              <a:rPr lang="en-US" sz="3200" b="0" i="0" u="none" strike="noStrike" cap="none">
                <a:solidFill>
                  <a:srgbClr val="FFFFFF"/>
                </a:solidFill>
                <a:latin typeface="Helvetica Neue"/>
                <a:ea typeface="Helvetica Neue"/>
                <a:cs typeface="Helvetica Neue"/>
                <a:sym typeface="Helvetica Neue"/>
              </a:rPr>
              <a:t> Anxiety starts to become a “clinical” issue when it impairs functioning in two or more areas.  Medication? </a:t>
            </a:r>
            <a:br>
              <a:rPr lang="en-US" sz="3200" b="0" i="0" u="none" strike="noStrike" cap="none">
                <a:solidFill>
                  <a:srgbClr val="FFFFFF"/>
                </a:solidFill>
                <a:latin typeface="Helvetica Neue"/>
                <a:ea typeface="Helvetica Neue"/>
                <a:cs typeface="Helvetica Neue"/>
                <a:sym typeface="Helvetica Neue"/>
              </a:rPr>
            </a:br>
            <a:endParaRPr lang="en-US" sz="3200" b="0" i="0" u="none" strike="noStrike" cap="none">
              <a:solidFill>
                <a:srgbClr val="FFFFFF"/>
              </a:solidFill>
              <a:latin typeface="Helvetica Neue"/>
              <a:ea typeface="Helvetica Neue"/>
              <a:cs typeface="Helvetica Neue"/>
              <a:sym typeface="Helvetica Neue"/>
            </a:endParaRPr>
          </a:p>
          <a:p>
            <a:pPr marL="395111" marR="0" lvl="0" indent="-395111" algn="l" rtl="0">
              <a:lnSpc>
                <a:spcPct val="100000"/>
              </a:lnSpc>
              <a:spcBef>
                <a:spcPts val="0"/>
              </a:spcBef>
              <a:spcAft>
                <a:spcPts val="0"/>
              </a:spcAft>
              <a:buClr>
                <a:srgbClr val="FFFFFF"/>
              </a:buClr>
              <a:buSzPct val="75000"/>
              <a:buFont typeface="Helvetica Neue"/>
              <a:buChar char="•"/>
            </a:pPr>
            <a:r>
              <a:rPr lang="en-US" sz="3200" b="1" i="0" u="none" strike="noStrike" cap="none">
                <a:solidFill>
                  <a:srgbClr val="FFFFFF"/>
                </a:solidFill>
                <a:latin typeface="Helvetica Neue"/>
                <a:ea typeface="Helvetica Neue"/>
                <a:cs typeface="Helvetica Neue"/>
                <a:sym typeface="Helvetica Neue"/>
              </a:rPr>
              <a:t>Best Practice</a:t>
            </a:r>
            <a:r>
              <a:rPr lang="en-US" sz="3200" b="0" i="0" u="none" strike="noStrike" cap="none">
                <a:solidFill>
                  <a:srgbClr val="FFFFFF"/>
                </a:solidFill>
                <a:latin typeface="Helvetica Neue"/>
                <a:ea typeface="Helvetica Neue"/>
                <a:cs typeface="Helvetica Neue"/>
                <a:sym typeface="Helvetica Neue"/>
              </a:rPr>
              <a:t>: It’s much better to try some behavioral techniques, work on family system issues, etc.  However, when kids get to the college level and their anxiety is just ramping up—and the say they’ve been anxious since childhood—we start to think about medication a little more.</a:t>
            </a:r>
          </a:p>
        </p:txBody>
      </p:sp>
      <p:sp>
        <p:nvSpPr>
          <p:cNvPr id="112" name="Shape 112"/>
          <p:cNvSpPr txBox="1">
            <a:spLocks noGrp="1"/>
          </p:cNvSpPr>
          <p:nvPr>
            <p:ph type="sldNum" idx="12"/>
          </p:nvPr>
        </p:nvSpPr>
        <p:spPr>
          <a:xfrm>
            <a:off x="6375348" y="9251950"/>
            <a:ext cx="241402"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8</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952500" y="444500"/>
            <a:ext cx="11099799" cy="2158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6000" b="0" i="0" u="none" strike="noStrike" cap="none">
                <a:solidFill>
                  <a:srgbClr val="FFFFFF"/>
                </a:solidFill>
                <a:latin typeface="Helvetica Neue"/>
                <a:ea typeface="Helvetica Neue"/>
                <a:cs typeface="Helvetica Neue"/>
                <a:sym typeface="Helvetica Neue"/>
              </a:rPr>
              <a:t>Anxiety and Children</a:t>
            </a:r>
          </a:p>
        </p:txBody>
      </p:sp>
      <p:sp>
        <p:nvSpPr>
          <p:cNvPr id="118" name="Shape 118"/>
          <p:cNvSpPr txBox="1">
            <a:spLocks noGrp="1"/>
          </p:cNvSpPr>
          <p:nvPr>
            <p:ph type="body" idx="1"/>
          </p:nvPr>
        </p:nvSpPr>
        <p:spPr>
          <a:xfrm>
            <a:off x="952500" y="2603500"/>
            <a:ext cx="11099799" cy="62864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SzPct val="25000"/>
              <a:buFont typeface="Helvetica Neue"/>
              <a:buNone/>
            </a:pPr>
            <a:r>
              <a:rPr lang="en-US" sz="2784" b="1" i="0" u="none" strike="noStrike" cap="none">
                <a:solidFill>
                  <a:srgbClr val="FFFFFF"/>
                </a:solidFill>
                <a:latin typeface="Helvetica Neue"/>
                <a:ea typeface="Helvetica Neue"/>
                <a:cs typeface="Helvetica Neue"/>
                <a:sym typeface="Helvetica Neue"/>
              </a:rPr>
              <a:t>Joining the Anxiety cycle</a:t>
            </a:r>
            <a:r>
              <a:rPr lang="en-US" sz="2784" b="0" i="0" u="none" strike="noStrike" cap="none">
                <a:solidFill>
                  <a:srgbClr val="FFFFFF"/>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Often times when our kids are anxious—we end up joining the anxiety cycle with them, rather than helping them through it. </a:t>
            </a:r>
            <a:br>
              <a:rPr lang="en-US" sz="2784" b="0" i="0" u="none" strike="noStrike" cap="none">
                <a:solidFill>
                  <a:srgbClr val="FFFFFF"/>
                </a:solidFill>
                <a:latin typeface="Helvetica Neue"/>
                <a:ea typeface="Helvetica Neue"/>
                <a:cs typeface="Helvetica Neue"/>
                <a:sym typeface="Helvetica Neue"/>
              </a:rPr>
            </a:br>
            <a:endParaRPr lang="en-US" sz="2784" b="0" i="0" u="none" strike="noStrike" cap="none">
              <a:solidFill>
                <a:srgbClr val="FFFFFF"/>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Some of the common misguided beliefs that we operate out of:</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	1. Anxiety is bad and we need to avoid anxiety producing situations.</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	2. I need to protect my child from feeling anxious by removing stressors.</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	3. My child can’t handle such and such (Situations that are developmentally and socially appropriate).</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	4. My child isn’t “old enough” to handle all of this—and the temptation to hover or be overly involved.</a:t>
            </a:r>
          </a:p>
          <a:p>
            <a:pPr marL="0" marR="0" lvl="0" indent="0" algn="l" rtl="0">
              <a:lnSpc>
                <a:spcPct val="100000"/>
              </a:lnSpc>
              <a:spcBef>
                <a:spcPts val="0"/>
              </a:spcBef>
              <a:spcAft>
                <a:spcPts val="0"/>
              </a:spcAft>
              <a:buClr>
                <a:srgbClr val="FFFFFF"/>
              </a:buClr>
              <a:buSzPct val="25000"/>
              <a:buFont typeface="Helvetica Neue"/>
              <a:buNone/>
            </a:pPr>
            <a:r>
              <a:rPr lang="en-US" sz="2784" b="0" i="0" u="none" strike="noStrike" cap="none">
                <a:solidFill>
                  <a:srgbClr val="FFFFFF"/>
                </a:solidFill>
                <a:latin typeface="Helvetica Neue"/>
                <a:ea typeface="Helvetica Neue"/>
                <a:cs typeface="Helvetica Neue"/>
                <a:sym typeface="Helvetica Neue"/>
              </a:rPr>
              <a:t>	5. If we don’t mention it—don’t talk about it, then we won’t get anxious.</a:t>
            </a:r>
          </a:p>
        </p:txBody>
      </p:sp>
      <p:sp>
        <p:nvSpPr>
          <p:cNvPr id="119" name="Shape 119"/>
          <p:cNvSpPr txBox="1">
            <a:spLocks noGrp="1"/>
          </p:cNvSpPr>
          <p:nvPr>
            <p:ph type="sldNum" idx="12"/>
          </p:nvPr>
        </p:nvSpPr>
        <p:spPr>
          <a:xfrm>
            <a:off x="6375348" y="9251950"/>
            <a:ext cx="241500"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US" sz="1800" b="0" i="0" u="none" strike="noStrike" cap="none">
                <a:solidFill>
                  <a:srgbClr val="000000"/>
                </a:solidFill>
                <a:latin typeface="Helvetica Neue"/>
                <a:ea typeface="Helvetica Neue"/>
                <a:cs typeface="Helvetica Neue"/>
                <a:sym typeface="Helvetica Neue"/>
              </a:rPr>
              <a:pPr marL="0" marR="0" lvl="0" indent="0" algn="ctr" rtl="0">
                <a:lnSpc>
                  <a:spcPct val="100000"/>
                </a:lnSpc>
                <a:spcBef>
                  <a:spcPts val="0"/>
                </a:spcBef>
                <a:spcAft>
                  <a:spcPts val="0"/>
                </a:spcAft>
                <a:buClr>
                  <a:srgbClr val="000000"/>
                </a:buClr>
                <a:buSzPct val="25000"/>
                <a:buFont typeface="Helvetica Neue"/>
                <a:buNone/>
              </a:pPr>
              <a:t>9</a:t>
            </a:fld>
            <a:endParaRPr lang="en-US" sz="18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1245</Words>
  <Application>Microsoft Office PowerPoint</Application>
  <PresentationFormat>Custom</PresentationFormat>
  <Paragraphs>231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Helvetica Neue</vt:lpstr>
      <vt:lpstr>Helvetica Light</vt:lpstr>
      <vt:lpstr>Helvetica</vt:lpstr>
      <vt:lpstr>White</vt:lpstr>
      <vt:lpstr>Anxiety and Children</vt:lpstr>
      <vt:lpstr>Anxiety and Children</vt:lpstr>
      <vt:lpstr>Anxiety and Children</vt:lpstr>
      <vt:lpstr>Slide 4</vt:lpstr>
      <vt:lpstr>Slide 5</vt:lpstr>
      <vt:lpstr>Slide 6</vt:lpstr>
      <vt:lpstr>Slide 7</vt:lpstr>
      <vt:lpstr>Anxiety and Children</vt:lpstr>
      <vt:lpstr>Anxiety and Children</vt:lpstr>
      <vt:lpstr>Anxiety and Children</vt:lpstr>
      <vt:lpstr>Anxiety and Children</vt:lpstr>
      <vt:lpstr>Anxiety and Children</vt:lpstr>
      <vt:lpstr>Anxiety and Children</vt:lpstr>
      <vt:lpstr>Slide 14</vt:lpstr>
      <vt:lpstr>Anxiety and Children</vt:lpstr>
      <vt:lpstr>Anxiety and Children</vt:lpstr>
      <vt:lpstr>Anxiety and Children</vt:lpstr>
      <vt:lpstr>Anxiety and Children</vt:lpstr>
      <vt:lpstr>Anxiety and Children</vt:lpstr>
      <vt:lpstr>Anxiety and Children</vt:lpstr>
      <vt:lpstr>Anxiety and Children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and Children</dc:title>
  <dc:creator>FojasS</dc:creator>
  <cp:lastModifiedBy>fojass</cp:lastModifiedBy>
  <cp:revision>1</cp:revision>
  <dcterms:modified xsi:type="dcterms:W3CDTF">2016-11-02T13:00:11Z</dcterms:modified>
</cp:coreProperties>
</file>