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9"/>
  </p:notesMasterIdLst>
  <p:sldIdLst>
    <p:sldId id="256" r:id="rId2"/>
    <p:sldId id="265" r:id="rId3"/>
    <p:sldId id="264" r:id="rId4"/>
    <p:sldId id="270" r:id="rId5"/>
    <p:sldId id="271" r:id="rId6"/>
    <p:sldId id="266" r:id="rId7"/>
    <p:sldId id="267" r:id="rId8"/>
    <p:sldId id="268" r:id="rId9"/>
    <p:sldId id="269" r:id="rId10"/>
    <p:sldId id="2422" r:id="rId11"/>
    <p:sldId id="272" r:id="rId12"/>
    <p:sldId id="273" r:id="rId13"/>
    <p:sldId id="274" r:id="rId14"/>
    <p:sldId id="275" r:id="rId15"/>
    <p:sldId id="2409" r:id="rId16"/>
    <p:sldId id="2410" r:id="rId17"/>
    <p:sldId id="2411" r:id="rId18"/>
    <p:sldId id="2412" r:id="rId19"/>
    <p:sldId id="2413" r:id="rId20"/>
    <p:sldId id="2418" r:id="rId21"/>
    <p:sldId id="2419" r:id="rId22"/>
    <p:sldId id="2420" r:id="rId23"/>
    <p:sldId id="2421" r:id="rId24"/>
    <p:sldId id="2414" r:id="rId25"/>
    <p:sldId id="2416" r:id="rId26"/>
    <p:sldId id="2417" r:id="rId27"/>
    <p:sldId id="2415" r:id="rId28"/>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581" autoAdjust="0"/>
    <p:restoredTop sz="83910" autoAdjust="0"/>
  </p:normalViewPr>
  <p:slideViewPr>
    <p:cSldViewPr snapToGrid="0">
      <p:cViewPr varScale="1">
        <p:scale>
          <a:sx n="55" d="100"/>
          <a:sy n="55" d="100"/>
        </p:scale>
        <p:origin x="40"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160DF0B5-20EF-479C-B8D8-CFAE4C5FB91B}" type="datetimeFigureOut">
              <a:rPr lang="en-US" smtClean="0"/>
              <a:t>4/4/2024</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FFDB4779-AF35-462A-A4E6-C2B095E93556}" type="slidenum">
              <a:rPr lang="en-US" smtClean="0"/>
              <a:t>‹#›</a:t>
            </a:fld>
            <a:endParaRPr lang="en-US"/>
          </a:p>
        </p:txBody>
      </p:sp>
    </p:spTree>
    <p:extLst>
      <p:ext uri="{BB962C8B-B14F-4D97-AF65-F5344CB8AC3E}">
        <p14:creationId xmlns:p14="http://schemas.microsoft.com/office/powerpoint/2010/main" val="520086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a:t>
            </a:fld>
            <a:endParaRPr lang="en-US"/>
          </a:p>
        </p:txBody>
      </p:sp>
    </p:spTree>
    <p:extLst>
      <p:ext uri="{BB962C8B-B14F-4D97-AF65-F5344CB8AC3E}">
        <p14:creationId xmlns:p14="http://schemas.microsoft.com/office/powerpoint/2010/main" val="1438207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10</a:t>
            </a:fld>
            <a:endParaRPr lang="en-US"/>
          </a:p>
        </p:txBody>
      </p:sp>
    </p:spTree>
    <p:extLst>
      <p:ext uri="{BB962C8B-B14F-4D97-AF65-F5344CB8AC3E}">
        <p14:creationId xmlns:p14="http://schemas.microsoft.com/office/powerpoint/2010/main" val="691423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11</a:t>
            </a:fld>
            <a:endParaRPr lang="en-US"/>
          </a:p>
        </p:txBody>
      </p:sp>
    </p:spTree>
    <p:extLst>
      <p:ext uri="{BB962C8B-B14F-4D97-AF65-F5344CB8AC3E}">
        <p14:creationId xmlns:p14="http://schemas.microsoft.com/office/powerpoint/2010/main" val="60708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12</a:t>
            </a:fld>
            <a:endParaRPr lang="en-US"/>
          </a:p>
        </p:txBody>
      </p:sp>
    </p:spTree>
    <p:extLst>
      <p:ext uri="{BB962C8B-B14F-4D97-AF65-F5344CB8AC3E}">
        <p14:creationId xmlns:p14="http://schemas.microsoft.com/office/powerpoint/2010/main" val="412231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13</a:t>
            </a:fld>
            <a:endParaRPr lang="en-US"/>
          </a:p>
        </p:txBody>
      </p:sp>
    </p:spTree>
    <p:extLst>
      <p:ext uri="{BB962C8B-B14F-4D97-AF65-F5344CB8AC3E}">
        <p14:creationId xmlns:p14="http://schemas.microsoft.com/office/powerpoint/2010/main" val="239548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14</a:t>
            </a:fld>
            <a:endParaRPr lang="en-US"/>
          </a:p>
        </p:txBody>
      </p:sp>
    </p:spTree>
    <p:extLst>
      <p:ext uri="{BB962C8B-B14F-4D97-AF65-F5344CB8AC3E}">
        <p14:creationId xmlns:p14="http://schemas.microsoft.com/office/powerpoint/2010/main" val="3986586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15</a:t>
            </a:fld>
            <a:endParaRPr lang="en-US"/>
          </a:p>
        </p:txBody>
      </p:sp>
    </p:spTree>
    <p:extLst>
      <p:ext uri="{BB962C8B-B14F-4D97-AF65-F5344CB8AC3E}">
        <p14:creationId xmlns:p14="http://schemas.microsoft.com/office/powerpoint/2010/main" val="3284148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16</a:t>
            </a:fld>
            <a:endParaRPr lang="en-US"/>
          </a:p>
        </p:txBody>
      </p:sp>
    </p:spTree>
    <p:extLst>
      <p:ext uri="{BB962C8B-B14F-4D97-AF65-F5344CB8AC3E}">
        <p14:creationId xmlns:p14="http://schemas.microsoft.com/office/powerpoint/2010/main" val="2465289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17</a:t>
            </a:fld>
            <a:endParaRPr lang="en-US"/>
          </a:p>
        </p:txBody>
      </p:sp>
    </p:spTree>
    <p:extLst>
      <p:ext uri="{BB962C8B-B14F-4D97-AF65-F5344CB8AC3E}">
        <p14:creationId xmlns:p14="http://schemas.microsoft.com/office/powerpoint/2010/main" val="13215620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18</a:t>
            </a:fld>
            <a:endParaRPr lang="en-US"/>
          </a:p>
        </p:txBody>
      </p:sp>
    </p:spTree>
    <p:extLst>
      <p:ext uri="{BB962C8B-B14F-4D97-AF65-F5344CB8AC3E}">
        <p14:creationId xmlns:p14="http://schemas.microsoft.com/office/powerpoint/2010/main" val="3123100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19</a:t>
            </a:fld>
            <a:endParaRPr lang="en-US"/>
          </a:p>
        </p:txBody>
      </p:sp>
    </p:spTree>
    <p:extLst>
      <p:ext uri="{BB962C8B-B14F-4D97-AF65-F5344CB8AC3E}">
        <p14:creationId xmlns:p14="http://schemas.microsoft.com/office/powerpoint/2010/main" val="2079650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a:t>
            </a:fld>
            <a:endParaRPr lang="en-US"/>
          </a:p>
        </p:txBody>
      </p:sp>
    </p:spTree>
    <p:extLst>
      <p:ext uri="{BB962C8B-B14F-4D97-AF65-F5344CB8AC3E}">
        <p14:creationId xmlns:p14="http://schemas.microsoft.com/office/powerpoint/2010/main" val="34170739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21</a:t>
            </a:fld>
            <a:endParaRPr lang="en-US"/>
          </a:p>
        </p:txBody>
      </p:sp>
    </p:spTree>
    <p:extLst>
      <p:ext uri="{BB962C8B-B14F-4D97-AF65-F5344CB8AC3E}">
        <p14:creationId xmlns:p14="http://schemas.microsoft.com/office/powerpoint/2010/main" val="23299949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23</a:t>
            </a:fld>
            <a:endParaRPr lang="en-US"/>
          </a:p>
        </p:txBody>
      </p:sp>
    </p:spTree>
    <p:extLst>
      <p:ext uri="{BB962C8B-B14F-4D97-AF65-F5344CB8AC3E}">
        <p14:creationId xmlns:p14="http://schemas.microsoft.com/office/powerpoint/2010/main" val="29335190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24</a:t>
            </a:fld>
            <a:endParaRPr lang="en-US"/>
          </a:p>
        </p:txBody>
      </p:sp>
    </p:spTree>
    <p:extLst>
      <p:ext uri="{BB962C8B-B14F-4D97-AF65-F5344CB8AC3E}">
        <p14:creationId xmlns:p14="http://schemas.microsoft.com/office/powerpoint/2010/main" val="16646725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25</a:t>
            </a:fld>
            <a:endParaRPr lang="en-US"/>
          </a:p>
        </p:txBody>
      </p:sp>
    </p:spTree>
    <p:extLst>
      <p:ext uri="{BB962C8B-B14F-4D97-AF65-F5344CB8AC3E}">
        <p14:creationId xmlns:p14="http://schemas.microsoft.com/office/powerpoint/2010/main" val="16389153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26</a:t>
            </a:fld>
            <a:endParaRPr lang="en-US"/>
          </a:p>
        </p:txBody>
      </p:sp>
    </p:spTree>
    <p:extLst>
      <p:ext uri="{BB962C8B-B14F-4D97-AF65-F5344CB8AC3E}">
        <p14:creationId xmlns:p14="http://schemas.microsoft.com/office/powerpoint/2010/main" val="33237503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27</a:t>
            </a:fld>
            <a:endParaRPr lang="en-US"/>
          </a:p>
        </p:txBody>
      </p:sp>
    </p:spTree>
    <p:extLst>
      <p:ext uri="{BB962C8B-B14F-4D97-AF65-F5344CB8AC3E}">
        <p14:creationId xmlns:p14="http://schemas.microsoft.com/office/powerpoint/2010/main" val="2331818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3</a:t>
            </a:fld>
            <a:endParaRPr lang="en-US"/>
          </a:p>
        </p:txBody>
      </p:sp>
    </p:spTree>
    <p:extLst>
      <p:ext uri="{BB962C8B-B14F-4D97-AF65-F5344CB8AC3E}">
        <p14:creationId xmlns:p14="http://schemas.microsoft.com/office/powerpoint/2010/main" val="1587885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4</a:t>
            </a:fld>
            <a:endParaRPr lang="en-US"/>
          </a:p>
        </p:txBody>
      </p:sp>
    </p:spTree>
    <p:extLst>
      <p:ext uri="{BB962C8B-B14F-4D97-AF65-F5344CB8AC3E}">
        <p14:creationId xmlns:p14="http://schemas.microsoft.com/office/powerpoint/2010/main" val="3652842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5</a:t>
            </a:fld>
            <a:endParaRPr lang="en-US"/>
          </a:p>
        </p:txBody>
      </p:sp>
    </p:spTree>
    <p:extLst>
      <p:ext uri="{BB962C8B-B14F-4D97-AF65-F5344CB8AC3E}">
        <p14:creationId xmlns:p14="http://schemas.microsoft.com/office/powerpoint/2010/main" val="2825111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6</a:t>
            </a:fld>
            <a:endParaRPr lang="en-US"/>
          </a:p>
        </p:txBody>
      </p:sp>
    </p:spTree>
    <p:extLst>
      <p:ext uri="{BB962C8B-B14F-4D97-AF65-F5344CB8AC3E}">
        <p14:creationId xmlns:p14="http://schemas.microsoft.com/office/powerpoint/2010/main" val="2520201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7</a:t>
            </a:fld>
            <a:endParaRPr lang="en-US"/>
          </a:p>
        </p:txBody>
      </p:sp>
    </p:spTree>
    <p:extLst>
      <p:ext uri="{BB962C8B-B14F-4D97-AF65-F5344CB8AC3E}">
        <p14:creationId xmlns:p14="http://schemas.microsoft.com/office/powerpoint/2010/main" val="1198340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8</a:t>
            </a:fld>
            <a:endParaRPr lang="en-US"/>
          </a:p>
        </p:txBody>
      </p:sp>
    </p:spTree>
    <p:extLst>
      <p:ext uri="{BB962C8B-B14F-4D97-AF65-F5344CB8AC3E}">
        <p14:creationId xmlns:p14="http://schemas.microsoft.com/office/powerpoint/2010/main" val="479917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9</a:t>
            </a:fld>
            <a:endParaRPr lang="en-US"/>
          </a:p>
        </p:txBody>
      </p:sp>
    </p:spTree>
    <p:extLst>
      <p:ext uri="{BB962C8B-B14F-4D97-AF65-F5344CB8AC3E}">
        <p14:creationId xmlns:p14="http://schemas.microsoft.com/office/powerpoint/2010/main" val="3574497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575985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18624C-BCD4-4621-A227-DDC38F1A3E21}" type="datetimeFigureOut">
              <a:rPr lang="en-US" smtClean="0"/>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307581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67171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0786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719560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18624C-BCD4-4621-A227-DDC38F1A3E21}" type="datetimeFigureOut">
              <a:rPr lang="en-US" smtClean="0"/>
              <a:t>4/4/2024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72646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18624C-BCD4-4621-A227-DDC38F1A3E21}" type="datetimeFigureOut">
              <a:rPr lang="en-US" smtClean="0"/>
              <a:t>4/4/2024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1664104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349513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010872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123293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641322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18624C-BCD4-4621-A227-DDC38F1A3E21}" type="datetimeFigureOut">
              <a:rPr lang="en-US" smtClean="0"/>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965926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18624C-BCD4-4621-A227-DDC38F1A3E21}" type="datetimeFigureOut">
              <a:rPr lang="en-US" smtClean="0"/>
              <a:t>4/4/2024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115145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1600530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40168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3618624C-BCD4-4621-A227-DDC38F1A3E21}" type="datetimeFigureOut">
              <a:rPr lang="en-US" smtClean="0"/>
              <a:t>4/4/2024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771420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18624C-BCD4-4621-A227-DDC38F1A3E21}" type="datetimeFigureOut">
              <a:rPr lang="en-US" smtClean="0"/>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1273045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18624C-BCD4-4621-A227-DDC38F1A3E21}" type="datetimeFigureOut">
              <a:rPr lang="en-US" smtClean="0"/>
              <a:t>4/4/2024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3CA8891-4E98-4F63-8081-8E0C75091D03}" type="slidenum">
              <a:rPr lang="en-US" smtClean="0"/>
              <a:t>‹#›</a:t>
            </a:fld>
            <a:endParaRPr lang="en-US"/>
          </a:p>
        </p:txBody>
      </p:sp>
    </p:spTree>
    <p:extLst>
      <p:ext uri="{BB962C8B-B14F-4D97-AF65-F5344CB8AC3E}">
        <p14:creationId xmlns:p14="http://schemas.microsoft.com/office/powerpoint/2010/main" val="42791844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0D7EA-E0DF-4298-85DC-2A4E9FD46ED2}"/>
              </a:ext>
            </a:extLst>
          </p:cNvPr>
          <p:cNvSpPr>
            <a:spLocks noGrp="1"/>
          </p:cNvSpPr>
          <p:nvPr>
            <p:ph type="ctrTitle"/>
          </p:nvPr>
        </p:nvSpPr>
        <p:spPr>
          <a:xfrm>
            <a:off x="413657" y="2294448"/>
            <a:ext cx="11364685" cy="1224148"/>
          </a:xfrm>
        </p:spPr>
        <p:txBody>
          <a:bodyPr/>
          <a:lstStyle/>
          <a:p>
            <a:r>
              <a:rPr lang="en-US" dirty="0"/>
              <a:t>Enjoying God’s Peace</a:t>
            </a:r>
            <a:br>
              <a:rPr lang="en-US" dirty="0"/>
            </a:br>
            <a:endParaRPr lang="en-US" i="1" dirty="0"/>
          </a:p>
        </p:txBody>
      </p:sp>
      <p:sp>
        <p:nvSpPr>
          <p:cNvPr id="3" name="Subtitle 2">
            <a:extLst>
              <a:ext uri="{FF2B5EF4-FFF2-40B4-BE49-F238E27FC236}">
                <a16:creationId xmlns:a16="http://schemas.microsoft.com/office/drawing/2014/main" id="{0C5AB3E8-614D-4AE1-BEDE-F9B4D8EC183C}"/>
              </a:ext>
            </a:extLst>
          </p:cNvPr>
          <p:cNvSpPr>
            <a:spLocks noGrp="1"/>
          </p:cNvSpPr>
          <p:nvPr>
            <p:ph type="subTitle" idx="1"/>
          </p:nvPr>
        </p:nvSpPr>
        <p:spPr>
          <a:xfrm>
            <a:off x="1243784" y="2672551"/>
            <a:ext cx="8825658" cy="861420"/>
          </a:xfrm>
        </p:spPr>
        <p:txBody>
          <a:bodyPr>
            <a:normAutofit/>
          </a:bodyPr>
          <a:lstStyle/>
          <a:p>
            <a:r>
              <a:rPr lang="en-US" sz="3200" dirty="0">
                <a:solidFill>
                  <a:srgbClr val="FFFF00"/>
                </a:solidFill>
              </a:rPr>
              <a:t>1 Corinthians 10:1-13</a:t>
            </a:r>
          </a:p>
        </p:txBody>
      </p:sp>
    </p:spTree>
    <p:extLst>
      <p:ext uri="{BB962C8B-B14F-4D97-AF65-F5344CB8AC3E}">
        <p14:creationId xmlns:p14="http://schemas.microsoft.com/office/powerpoint/2010/main" val="3172651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96433" y="1353787"/>
            <a:ext cx="10760137" cy="1520042"/>
          </a:xfrm>
        </p:spPr>
        <p:txBody>
          <a:bodyPr>
            <a:normAutofit/>
          </a:bodyPr>
          <a:lstStyle/>
          <a:p>
            <a:pPr marL="463550" indent="-463550">
              <a:spcBef>
                <a:spcPts val="0"/>
              </a:spcBef>
              <a:buNone/>
            </a:pPr>
            <a:r>
              <a:rPr lang="en-US" sz="4000" dirty="0"/>
              <a:t>Paul reviews Israel’s history as a warning.</a:t>
            </a:r>
          </a:p>
          <a:p>
            <a:pPr marL="914400" indent="-463550">
              <a:spcBef>
                <a:spcPts val="0"/>
              </a:spcBef>
              <a:buNone/>
            </a:pPr>
            <a:r>
              <a:rPr lang="en-US" sz="4000" dirty="0"/>
              <a:t>Displeasing God cost them their blessing.</a:t>
            </a:r>
          </a:p>
        </p:txBody>
      </p:sp>
      <p:sp>
        <p:nvSpPr>
          <p:cNvPr id="4" name="TextBox 3">
            <a:extLst>
              <a:ext uri="{FF2B5EF4-FFF2-40B4-BE49-F238E27FC236}">
                <a16:creationId xmlns:a16="http://schemas.microsoft.com/office/drawing/2014/main" id="{0C4A62CD-EC71-443F-B064-558387D2DDFE}"/>
              </a:ext>
            </a:extLst>
          </p:cNvPr>
          <p:cNvSpPr txBox="1"/>
          <p:nvPr/>
        </p:nvSpPr>
        <p:spPr>
          <a:xfrm>
            <a:off x="1793173" y="2683199"/>
            <a:ext cx="9524011" cy="3970318"/>
          </a:xfrm>
          <a:prstGeom prst="rect">
            <a:avLst/>
          </a:prstGeom>
          <a:noFill/>
        </p:spPr>
        <p:txBody>
          <a:bodyPr wrap="square" rtlCol="0">
            <a:spAutoFit/>
          </a:bodyPr>
          <a:lstStyle/>
          <a:p>
            <a:r>
              <a:rPr lang="en-US" sz="2800" baseline="30000" dirty="0"/>
              <a:t>22</a:t>
            </a:r>
            <a:r>
              <a:rPr lang="en-US" sz="2800" dirty="0"/>
              <a:t> Surely all who…have put Me to the test these ten times and have not listened to My voice, </a:t>
            </a:r>
            <a:r>
              <a:rPr lang="en-US" sz="2800" baseline="30000" dirty="0"/>
              <a:t>23</a:t>
            </a:r>
            <a:r>
              <a:rPr lang="en-US" sz="2800" dirty="0"/>
              <a:t> </a:t>
            </a:r>
            <a:r>
              <a:rPr lang="en-US" sz="2800" b="1" dirty="0">
                <a:solidFill>
                  <a:srgbClr val="FFFF00"/>
                </a:solidFill>
              </a:rPr>
              <a:t>shall by no means see the land</a:t>
            </a:r>
            <a:r>
              <a:rPr lang="en-US" sz="2800" dirty="0">
                <a:solidFill>
                  <a:srgbClr val="FFFF00"/>
                </a:solidFill>
              </a:rPr>
              <a:t> </a:t>
            </a:r>
            <a:r>
              <a:rPr lang="en-US" sz="2800" dirty="0"/>
              <a:t>which I swore to their fathers, </a:t>
            </a:r>
            <a:r>
              <a:rPr lang="en-US" sz="2800" b="1" dirty="0">
                <a:solidFill>
                  <a:srgbClr val="FFFF00"/>
                </a:solidFill>
              </a:rPr>
              <a:t>nor shall any of those who spurned Me see it</a:t>
            </a:r>
            <a:r>
              <a:rPr lang="en-US" sz="2800" dirty="0"/>
              <a:t>….</a:t>
            </a:r>
            <a:r>
              <a:rPr lang="en-US" sz="2800" baseline="30000" dirty="0"/>
              <a:t>29</a:t>
            </a:r>
            <a:r>
              <a:rPr lang="en-US" sz="2800" dirty="0"/>
              <a:t> </a:t>
            </a:r>
            <a:r>
              <a:rPr lang="en-US" sz="2800" b="1" dirty="0">
                <a:solidFill>
                  <a:srgbClr val="FFFF00"/>
                </a:solidFill>
              </a:rPr>
              <a:t>your corpses will fall in this wilderness</a:t>
            </a:r>
            <a:r>
              <a:rPr lang="en-US" sz="2800" dirty="0"/>
              <a:t>…</a:t>
            </a:r>
            <a:r>
              <a:rPr lang="en-US" sz="2800" baseline="30000" dirty="0"/>
              <a:t>30</a:t>
            </a:r>
            <a:r>
              <a:rPr lang="en-US" sz="2800" dirty="0"/>
              <a:t> Surely </a:t>
            </a:r>
            <a:r>
              <a:rPr lang="en-US" sz="2800" b="1" dirty="0">
                <a:solidFill>
                  <a:srgbClr val="FFFF00"/>
                </a:solidFill>
              </a:rPr>
              <a:t>you shall not come into the land</a:t>
            </a:r>
            <a:r>
              <a:rPr lang="en-US" sz="2800" dirty="0"/>
              <a:t> in which I swore to settle you…</a:t>
            </a:r>
            <a:r>
              <a:rPr lang="en-US" sz="2800" baseline="30000" dirty="0"/>
              <a:t>32</a:t>
            </a:r>
            <a:r>
              <a:rPr lang="en-US" sz="2800" dirty="0"/>
              <a:t> But as for you, </a:t>
            </a:r>
            <a:r>
              <a:rPr lang="en-US" sz="2800" b="1" dirty="0">
                <a:solidFill>
                  <a:srgbClr val="FFFF00"/>
                </a:solidFill>
              </a:rPr>
              <a:t>your corpses will fall in this wilderness</a:t>
            </a:r>
            <a:r>
              <a:rPr lang="en-US" sz="2800" dirty="0"/>
              <a:t>…In this wilderness </a:t>
            </a:r>
            <a:r>
              <a:rPr lang="en-US" sz="2800" b="1" dirty="0">
                <a:solidFill>
                  <a:srgbClr val="FFFF00"/>
                </a:solidFill>
              </a:rPr>
              <a:t>they shall be destroyed, and there they will die</a:t>
            </a:r>
            <a:r>
              <a:rPr lang="en-US" sz="2800" dirty="0"/>
              <a:t>.’”                        Numbers 14</a:t>
            </a:r>
          </a:p>
        </p:txBody>
      </p:sp>
    </p:spTree>
    <p:extLst>
      <p:ext uri="{BB962C8B-B14F-4D97-AF65-F5344CB8AC3E}">
        <p14:creationId xmlns:p14="http://schemas.microsoft.com/office/powerpoint/2010/main" val="835313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96433" y="1353786"/>
            <a:ext cx="10760137" cy="5854535"/>
          </a:xfrm>
        </p:spPr>
        <p:txBody>
          <a:bodyPr>
            <a:normAutofit/>
          </a:bodyPr>
          <a:lstStyle/>
          <a:p>
            <a:pPr marL="463550" indent="-463550">
              <a:spcBef>
                <a:spcPts val="0"/>
              </a:spcBef>
              <a:buNone/>
            </a:pPr>
            <a:r>
              <a:rPr lang="en-US" sz="4000" dirty="0"/>
              <a:t>Paul reviews Israel’s history as a warning.</a:t>
            </a:r>
          </a:p>
          <a:p>
            <a:pPr marL="914400" indent="-463550">
              <a:spcBef>
                <a:spcPts val="0"/>
              </a:spcBef>
              <a:buNone/>
            </a:pPr>
            <a:r>
              <a:rPr lang="en-US" sz="4000" dirty="0"/>
              <a:t>Displeasing God cost them their blessing. </a:t>
            </a:r>
          </a:p>
          <a:p>
            <a:pPr marL="914400" indent="-463550">
              <a:spcBef>
                <a:spcPts val="0"/>
              </a:spcBef>
              <a:buNone/>
            </a:pPr>
            <a:r>
              <a:rPr lang="en-US" sz="4000" dirty="0"/>
              <a:t>Like them, we can miss out on God’s blessing.</a:t>
            </a:r>
          </a:p>
          <a:p>
            <a:pPr marL="914400" indent="-463550" algn="ctr">
              <a:buNone/>
            </a:pPr>
            <a:r>
              <a:rPr lang="en-US" sz="4000" b="1" dirty="0">
                <a:solidFill>
                  <a:srgbClr val="FFFF00"/>
                </a:solidFill>
              </a:rPr>
              <a:t>How?</a:t>
            </a:r>
          </a:p>
        </p:txBody>
      </p:sp>
    </p:spTree>
    <p:extLst>
      <p:ext uri="{BB962C8B-B14F-4D97-AF65-F5344CB8AC3E}">
        <p14:creationId xmlns:p14="http://schemas.microsoft.com/office/powerpoint/2010/main" val="22149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4413B1-CE76-4555-999D-449A7D6B0CAB}"/>
              </a:ext>
            </a:extLst>
          </p:cNvPr>
          <p:cNvSpPr txBox="1"/>
          <p:nvPr/>
        </p:nvSpPr>
        <p:spPr>
          <a:xfrm>
            <a:off x="581891" y="1166842"/>
            <a:ext cx="10877797" cy="3539430"/>
          </a:xfrm>
          <a:prstGeom prst="rect">
            <a:avLst/>
          </a:prstGeom>
          <a:noFill/>
        </p:spPr>
        <p:txBody>
          <a:bodyPr wrap="square" rtlCol="0">
            <a:spAutoFit/>
          </a:bodyPr>
          <a:lstStyle/>
          <a:p>
            <a:r>
              <a:rPr lang="en-US" sz="3200" i="1" baseline="30000" dirty="0"/>
              <a:t>6</a:t>
            </a:r>
            <a:r>
              <a:rPr lang="en-US" sz="3200" i="1" dirty="0"/>
              <a:t> Now these things took place as examples for us, that we might not desire evil as they did. </a:t>
            </a:r>
            <a:r>
              <a:rPr lang="en-US" sz="3200" i="1" baseline="30000" dirty="0"/>
              <a:t>7</a:t>
            </a:r>
            <a:r>
              <a:rPr lang="en-US" sz="3200" i="1" dirty="0"/>
              <a:t> Do not be idolaters as some of them were; as it is written, “The people sat down to eat and drink and rose up to play.” </a:t>
            </a:r>
            <a:r>
              <a:rPr lang="en-US" sz="3200" i="1" baseline="30000" dirty="0"/>
              <a:t>8</a:t>
            </a:r>
            <a:r>
              <a:rPr lang="en-US" sz="3200" i="1" dirty="0"/>
              <a:t> We must not indulge in sexual immorality as some of them did, and twenty-three thousand fell in a single day...                                    </a:t>
            </a:r>
            <a:r>
              <a:rPr lang="en-US" sz="3200" dirty="0"/>
              <a:t>1 Corinthians 10:6-8</a:t>
            </a:r>
          </a:p>
        </p:txBody>
      </p:sp>
      <p:sp>
        <p:nvSpPr>
          <p:cNvPr id="3" name="TextBox 2">
            <a:extLst>
              <a:ext uri="{FF2B5EF4-FFF2-40B4-BE49-F238E27FC236}">
                <a16:creationId xmlns:a16="http://schemas.microsoft.com/office/drawing/2014/main" id="{89CE0DD9-14E4-4C7B-8869-E61C5B2F640B}"/>
              </a:ext>
            </a:extLst>
          </p:cNvPr>
          <p:cNvSpPr txBox="1"/>
          <p:nvPr/>
        </p:nvSpPr>
        <p:spPr>
          <a:xfrm>
            <a:off x="721895" y="5005137"/>
            <a:ext cx="10877797" cy="646331"/>
          </a:xfrm>
          <a:prstGeom prst="rect">
            <a:avLst/>
          </a:prstGeom>
          <a:noFill/>
        </p:spPr>
        <p:txBody>
          <a:bodyPr wrap="square" rtlCol="0">
            <a:spAutoFit/>
          </a:bodyPr>
          <a:lstStyle/>
          <a:p>
            <a:r>
              <a:rPr lang="en-US" sz="3600" dirty="0"/>
              <a:t>This describes the events in Exodus 32</a:t>
            </a:r>
          </a:p>
        </p:txBody>
      </p:sp>
    </p:spTree>
    <p:extLst>
      <p:ext uri="{BB962C8B-B14F-4D97-AF65-F5344CB8AC3E}">
        <p14:creationId xmlns:p14="http://schemas.microsoft.com/office/powerpoint/2010/main" val="160981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25182" y="1235033"/>
            <a:ext cx="10620708" cy="5382336"/>
          </a:xfrm>
        </p:spPr>
        <p:txBody>
          <a:bodyPr>
            <a:normAutofit/>
          </a:bodyPr>
          <a:lstStyle/>
          <a:p>
            <a:pPr marL="463550" indent="-463550">
              <a:buNone/>
            </a:pPr>
            <a:r>
              <a:rPr lang="en-US" sz="4000" dirty="0"/>
              <a:t>Paul reviews Israel’s history as a warning.</a:t>
            </a:r>
          </a:p>
          <a:p>
            <a:pPr marL="1022350" indent="-571500"/>
            <a:r>
              <a:rPr lang="en-US" sz="4000" dirty="0"/>
              <a:t>Reject idolatry</a:t>
            </a:r>
          </a:p>
          <a:p>
            <a:pPr marL="914400" lvl="1" indent="0">
              <a:buNone/>
            </a:pPr>
            <a:r>
              <a:rPr lang="en-US" sz="3800" dirty="0"/>
              <a:t>You may feel safe but keep in mind that any God substitute is an idol.</a:t>
            </a:r>
          </a:p>
        </p:txBody>
      </p:sp>
    </p:spTree>
    <p:extLst>
      <p:ext uri="{BB962C8B-B14F-4D97-AF65-F5344CB8AC3E}">
        <p14:creationId xmlns:p14="http://schemas.microsoft.com/office/powerpoint/2010/main" val="354034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5BB64A2-34FA-48E4-B94B-4E6CB86E3132}"/>
              </a:ext>
            </a:extLst>
          </p:cNvPr>
          <p:cNvSpPr txBox="1"/>
          <p:nvPr/>
        </p:nvSpPr>
        <p:spPr>
          <a:xfrm>
            <a:off x="625642" y="782053"/>
            <a:ext cx="10888579" cy="3046988"/>
          </a:xfrm>
          <a:prstGeom prst="rect">
            <a:avLst/>
          </a:prstGeom>
          <a:noFill/>
        </p:spPr>
        <p:txBody>
          <a:bodyPr wrap="square" rtlCol="0">
            <a:spAutoFit/>
          </a:bodyPr>
          <a:lstStyle/>
          <a:p>
            <a:r>
              <a:rPr lang="en-US" sz="3200" dirty="0"/>
              <a:t>Instead of worshiping the glorious, ever-living God, they worshiped idols made to look like mere people and birds and animals and reptiles…. They traded the truth about God for a lie. So they worshiped and served the things God created instead of the Creator himself.                                                          Rom. 1:23, 25</a:t>
            </a:r>
          </a:p>
        </p:txBody>
      </p:sp>
      <p:sp>
        <p:nvSpPr>
          <p:cNvPr id="3" name="TextBox 2">
            <a:extLst>
              <a:ext uri="{FF2B5EF4-FFF2-40B4-BE49-F238E27FC236}">
                <a16:creationId xmlns:a16="http://schemas.microsoft.com/office/drawing/2014/main" id="{235BDC46-7E61-4914-A3F6-2F78201A77DE}"/>
              </a:ext>
            </a:extLst>
          </p:cNvPr>
          <p:cNvSpPr txBox="1"/>
          <p:nvPr/>
        </p:nvSpPr>
        <p:spPr>
          <a:xfrm>
            <a:off x="625642" y="4295274"/>
            <a:ext cx="11153274" cy="1569660"/>
          </a:xfrm>
          <a:prstGeom prst="rect">
            <a:avLst/>
          </a:prstGeom>
          <a:noFill/>
        </p:spPr>
        <p:txBody>
          <a:bodyPr wrap="square" rtlCol="0">
            <a:spAutoFit/>
          </a:bodyPr>
          <a:lstStyle/>
          <a:p>
            <a:r>
              <a:rPr lang="en-US" sz="3200" dirty="0"/>
              <a:t>Consider the members of your earthly body as dead to immorality, impurity, passion, evil desire, and </a:t>
            </a:r>
            <a:r>
              <a:rPr lang="en-US" sz="3200" b="1" dirty="0"/>
              <a:t>greed</a:t>
            </a:r>
            <a:r>
              <a:rPr lang="en-US" sz="3200" dirty="0"/>
              <a:t>, which </a:t>
            </a:r>
            <a:r>
              <a:rPr lang="en-US" sz="3200" b="1" dirty="0"/>
              <a:t>is idolatry</a:t>
            </a:r>
            <a:r>
              <a:rPr lang="en-US" sz="3200" dirty="0"/>
              <a:t>.                                       Colossians 3:5</a:t>
            </a:r>
          </a:p>
        </p:txBody>
      </p:sp>
    </p:spTree>
    <p:extLst>
      <p:ext uri="{BB962C8B-B14F-4D97-AF65-F5344CB8AC3E}">
        <p14:creationId xmlns:p14="http://schemas.microsoft.com/office/powerpoint/2010/main" val="4123447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304666-9F24-453D-9BC1-ECF74D824D83}"/>
              </a:ext>
            </a:extLst>
          </p:cNvPr>
          <p:cNvSpPr txBox="1"/>
          <p:nvPr/>
        </p:nvSpPr>
        <p:spPr>
          <a:xfrm>
            <a:off x="649705" y="1106905"/>
            <a:ext cx="11261558" cy="2554545"/>
          </a:xfrm>
          <a:prstGeom prst="rect">
            <a:avLst/>
          </a:prstGeom>
          <a:noFill/>
        </p:spPr>
        <p:txBody>
          <a:bodyPr wrap="square" rtlCol="0">
            <a:spAutoFit/>
          </a:bodyPr>
          <a:lstStyle/>
          <a:p>
            <a:r>
              <a:rPr lang="en-US" sz="3200" i="1" dirty="0"/>
              <a:t>One has only the choice between God and idolatry, If one denies God ... one is worshiping some things of this world in the belief that one sees them only as such, but in fact, though unknown to oneself imagining the attributes of divinity in them.</a:t>
            </a:r>
            <a:r>
              <a:rPr lang="en-US" sz="3200" dirty="0"/>
              <a:t>                    Simone Weil</a:t>
            </a:r>
          </a:p>
        </p:txBody>
      </p:sp>
      <p:sp>
        <p:nvSpPr>
          <p:cNvPr id="3" name="TextBox 2">
            <a:extLst>
              <a:ext uri="{FF2B5EF4-FFF2-40B4-BE49-F238E27FC236}">
                <a16:creationId xmlns:a16="http://schemas.microsoft.com/office/drawing/2014/main" id="{824212E8-6BD6-44D8-8881-237789D732EF}"/>
              </a:ext>
            </a:extLst>
          </p:cNvPr>
          <p:cNvSpPr txBox="1"/>
          <p:nvPr/>
        </p:nvSpPr>
        <p:spPr>
          <a:xfrm>
            <a:off x="649705" y="3898232"/>
            <a:ext cx="11117179" cy="2554545"/>
          </a:xfrm>
          <a:prstGeom prst="rect">
            <a:avLst/>
          </a:prstGeom>
          <a:noFill/>
        </p:spPr>
        <p:txBody>
          <a:bodyPr wrap="square" rtlCol="0">
            <a:spAutoFit/>
          </a:bodyPr>
          <a:lstStyle/>
          <a:p>
            <a:r>
              <a:rPr lang="en-US" sz="3200" dirty="0"/>
              <a:t>An idol is: “… </a:t>
            </a:r>
            <a:r>
              <a:rPr lang="en-US" sz="3200" i="1" dirty="0"/>
              <a:t>anything more important to you than God. Anything that absorbs your heart and imagination more than God. Anything you seek to give you what only God can give. </a:t>
            </a:r>
          </a:p>
          <a:p>
            <a:pPr algn="r"/>
            <a:r>
              <a:rPr lang="en-US" sz="3200" dirty="0"/>
              <a:t>Keller, Counterfeit Gods</a:t>
            </a:r>
          </a:p>
        </p:txBody>
      </p:sp>
    </p:spTree>
    <p:extLst>
      <p:ext uri="{BB962C8B-B14F-4D97-AF65-F5344CB8AC3E}">
        <p14:creationId xmlns:p14="http://schemas.microsoft.com/office/powerpoint/2010/main" val="389209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25182" y="1235033"/>
            <a:ext cx="10620708" cy="5382336"/>
          </a:xfrm>
        </p:spPr>
        <p:txBody>
          <a:bodyPr>
            <a:normAutofit/>
          </a:bodyPr>
          <a:lstStyle/>
          <a:p>
            <a:pPr marL="463550" indent="-463550">
              <a:buNone/>
            </a:pPr>
            <a:r>
              <a:rPr lang="en-US" sz="4000" dirty="0"/>
              <a:t>Paul reviews Israel’s history as a warning.</a:t>
            </a:r>
          </a:p>
          <a:p>
            <a:pPr marL="1022350" indent="-571500"/>
            <a:r>
              <a:rPr lang="en-US" sz="4000" dirty="0"/>
              <a:t>Reject idolatry</a:t>
            </a:r>
          </a:p>
          <a:p>
            <a:pPr marL="1371600" lvl="1" indent="-457200">
              <a:buNone/>
            </a:pPr>
            <a:r>
              <a:rPr lang="en-US" sz="3600" dirty="0"/>
              <a:t>You may feel safe but keep in mind that any God substitute is an idol.</a:t>
            </a:r>
          </a:p>
          <a:p>
            <a:pPr marL="1371600" lvl="1" indent="-457200">
              <a:buNone/>
            </a:pPr>
            <a:r>
              <a:rPr lang="en-US" sz="3600" dirty="0"/>
              <a:t>A parallel idea is that idolatry = adultery</a:t>
            </a:r>
          </a:p>
          <a:p>
            <a:pPr marL="1371600" lvl="1" indent="-457200">
              <a:buNone/>
            </a:pPr>
            <a:r>
              <a:rPr lang="en-US" sz="3600" dirty="0"/>
              <a:t>Our hearts are idol factories </a:t>
            </a:r>
            <a:r>
              <a:rPr lang="en-US" sz="3200" dirty="0"/>
              <a:t>(Calvin)</a:t>
            </a:r>
          </a:p>
        </p:txBody>
      </p:sp>
    </p:spTree>
    <p:extLst>
      <p:ext uri="{BB962C8B-B14F-4D97-AF65-F5344CB8AC3E}">
        <p14:creationId xmlns:p14="http://schemas.microsoft.com/office/powerpoint/2010/main" val="3953319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25182" y="1235033"/>
            <a:ext cx="10620708" cy="5382336"/>
          </a:xfrm>
        </p:spPr>
        <p:txBody>
          <a:bodyPr>
            <a:normAutofit/>
          </a:bodyPr>
          <a:lstStyle/>
          <a:p>
            <a:pPr marL="463550" indent="-463550">
              <a:buNone/>
            </a:pPr>
            <a:r>
              <a:rPr lang="en-US" sz="4000" dirty="0"/>
              <a:t>Paul reviews Israel’s history as a warning.</a:t>
            </a:r>
          </a:p>
          <a:p>
            <a:pPr marL="1022350" indent="-571500"/>
            <a:r>
              <a:rPr lang="en-US" sz="4000" dirty="0"/>
              <a:t>Reject idolatry</a:t>
            </a:r>
          </a:p>
          <a:p>
            <a:pPr marL="1371600" lvl="1" indent="-457200">
              <a:buNone/>
            </a:pPr>
            <a:r>
              <a:rPr lang="en-US" sz="3600" dirty="0"/>
              <a:t>The end of idolatry/adultery is that we miss pleasing God and our lives are drained of shalom.</a:t>
            </a:r>
            <a:endParaRPr lang="en-US" sz="3200" dirty="0"/>
          </a:p>
        </p:txBody>
      </p:sp>
    </p:spTree>
    <p:extLst>
      <p:ext uri="{BB962C8B-B14F-4D97-AF65-F5344CB8AC3E}">
        <p14:creationId xmlns:p14="http://schemas.microsoft.com/office/powerpoint/2010/main" val="66978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4413B1-CE76-4555-999D-449A7D6B0CAB}"/>
              </a:ext>
            </a:extLst>
          </p:cNvPr>
          <p:cNvSpPr txBox="1"/>
          <p:nvPr/>
        </p:nvSpPr>
        <p:spPr>
          <a:xfrm>
            <a:off x="657101" y="1206532"/>
            <a:ext cx="10877797" cy="3539430"/>
          </a:xfrm>
          <a:prstGeom prst="rect">
            <a:avLst/>
          </a:prstGeom>
          <a:noFill/>
        </p:spPr>
        <p:txBody>
          <a:bodyPr wrap="square" rtlCol="0">
            <a:spAutoFit/>
          </a:bodyPr>
          <a:lstStyle/>
          <a:p>
            <a:r>
              <a:rPr lang="en-US" sz="3200" i="1" baseline="30000" dirty="0"/>
              <a:t>9</a:t>
            </a:r>
            <a:r>
              <a:rPr lang="en-US" sz="3200" i="1" dirty="0"/>
              <a:t> We must not put Christ to the test, as some of them did and were destroyed by serpents, </a:t>
            </a:r>
            <a:r>
              <a:rPr lang="en-US" sz="3200" i="1" baseline="30000" dirty="0"/>
              <a:t>10 </a:t>
            </a:r>
            <a:r>
              <a:rPr lang="en-US" sz="3200" i="1" dirty="0"/>
              <a:t>nor grumble, as some of them did and were destroyed by the Destroyer. </a:t>
            </a:r>
            <a:r>
              <a:rPr lang="en-US" sz="3200" i="1" baseline="30000" dirty="0"/>
              <a:t>11</a:t>
            </a:r>
            <a:r>
              <a:rPr lang="en-US" sz="3200" i="1" dirty="0"/>
              <a:t> Now these things happened to them as an example, but they were written down for our instruction, on whom the end of the ages has come.</a:t>
            </a:r>
          </a:p>
          <a:p>
            <a:pPr algn="r"/>
            <a:r>
              <a:rPr lang="en-US" sz="3200" dirty="0"/>
              <a:t>1 Corinthians 10:6-8</a:t>
            </a:r>
          </a:p>
        </p:txBody>
      </p:sp>
      <p:sp>
        <p:nvSpPr>
          <p:cNvPr id="3" name="TextBox 2">
            <a:extLst>
              <a:ext uri="{FF2B5EF4-FFF2-40B4-BE49-F238E27FC236}">
                <a16:creationId xmlns:a16="http://schemas.microsoft.com/office/drawing/2014/main" id="{89CE0DD9-14E4-4C7B-8869-E61C5B2F640B}"/>
              </a:ext>
            </a:extLst>
          </p:cNvPr>
          <p:cNvSpPr txBox="1"/>
          <p:nvPr/>
        </p:nvSpPr>
        <p:spPr>
          <a:xfrm>
            <a:off x="745958" y="4848727"/>
            <a:ext cx="10877797" cy="646331"/>
          </a:xfrm>
          <a:prstGeom prst="rect">
            <a:avLst/>
          </a:prstGeom>
          <a:noFill/>
        </p:spPr>
        <p:txBody>
          <a:bodyPr wrap="square" rtlCol="0">
            <a:spAutoFit/>
          </a:bodyPr>
          <a:lstStyle/>
          <a:p>
            <a:r>
              <a:rPr lang="en-US" sz="3600" dirty="0"/>
              <a:t>This describes the events in Numbers 16 &amp; 21 </a:t>
            </a:r>
          </a:p>
        </p:txBody>
      </p:sp>
    </p:spTree>
    <p:extLst>
      <p:ext uri="{BB962C8B-B14F-4D97-AF65-F5344CB8AC3E}">
        <p14:creationId xmlns:p14="http://schemas.microsoft.com/office/powerpoint/2010/main" val="183432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25182" y="1235033"/>
            <a:ext cx="10620708" cy="5382336"/>
          </a:xfrm>
        </p:spPr>
        <p:txBody>
          <a:bodyPr>
            <a:normAutofit/>
          </a:bodyPr>
          <a:lstStyle/>
          <a:p>
            <a:pPr marL="463550" indent="-463550">
              <a:buNone/>
            </a:pPr>
            <a:r>
              <a:rPr lang="en-US" sz="4000" dirty="0"/>
              <a:t>Paul reviews Israel’s history as a warning.</a:t>
            </a:r>
          </a:p>
          <a:p>
            <a:pPr marL="1022350" indent="-571500"/>
            <a:r>
              <a:rPr lang="en-US" sz="4000" dirty="0"/>
              <a:t>Reject idolatry</a:t>
            </a:r>
          </a:p>
          <a:p>
            <a:pPr marL="1022350" indent="-571500"/>
            <a:r>
              <a:rPr lang="en-US" sz="4000" dirty="0"/>
              <a:t>Reject ingratitude</a:t>
            </a:r>
          </a:p>
        </p:txBody>
      </p:sp>
      <p:sp>
        <p:nvSpPr>
          <p:cNvPr id="4" name="TextBox 3">
            <a:extLst>
              <a:ext uri="{FF2B5EF4-FFF2-40B4-BE49-F238E27FC236}">
                <a16:creationId xmlns:a16="http://schemas.microsoft.com/office/drawing/2014/main" id="{E24CDC88-3C8D-44E7-9EDF-5547BD6268EF}"/>
              </a:ext>
            </a:extLst>
          </p:cNvPr>
          <p:cNvSpPr txBox="1"/>
          <p:nvPr/>
        </p:nvSpPr>
        <p:spPr>
          <a:xfrm>
            <a:off x="1973178" y="3429000"/>
            <a:ext cx="9673389" cy="2062103"/>
          </a:xfrm>
          <a:prstGeom prst="rect">
            <a:avLst/>
          </a:prstGeom>
          <a:noFill/>
        </p:spPr>
        <p:txBody>
          <a:bodyPr wrap="square" rtlCol="0">
            <a:spAutoFit/>
          </a:bodyPr>
          <a:lstStyle/>
          <a:p>
            <a:r>
              <a:rPr lang="en-US" sz="3200" i="1" dirty="0"/>
              <a:t>Even though they knew God, they did not honor Him as God or give thanks, but they became futile in their speculations and their foolish heart was darkened.</a:t>
            </a:r>
            <a:r>
              <a:rPr lang="en-US" sz="3200" dirty="0"/>
              <a:t>                 Rom. 1:21 </a:t>
            </a:r>
          </a:p>
        </p:txBody>
      </p:sp>
    </p:spTree>
    <p:extLst>
      <p:ext uri="{BB962C8B-B14F-4D97-AF65-F5344CB8AC3E}">
        <p14:creationId xmlns:p14="http://schemas.microsoft.com/office/powerpoint/2010/main" val="3462691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96433" y="1353787"/>
            <a:ext cx="10760137" cy="5237018"/>
          </a:xfrm>
        </p:spPr>
        <p:txBody>
          <a:bodyPr>
            <a:normAutofit/>
          </a:bodyPr>
          <a:lstStyle/>
          <a:p>
            <a:pPr marL="463550" indent="-463550">
              <a:spcBef>
                <a:spcPts val="0"/>
              </a:spcBef>
              <a:buNone/>
            </a:pPr>
            <a:r>
              <a:rPr lang="en-US" sz="4000" dirty="0"/>
              <a:t>Last time </a:t>
            </a:r>
            <a:r>
              <a:rPr lang="en-US" sz="3200" dirty="0"/>
              <a:t>(ch.9:24-27) </a:t>
            </a:r>
            <a:r>
              <a:rPr lang="en-US" sz="4000" dirty="0"/>
              <a:t>we were challenged to develop spiritual grit.</a:t>
            </a:r>
          </a:p>
          <a:p>
            <a:pPr marL="914400" indent="-463550">
              <a:spcBef>
                <a:spcPts val="0"/>
              </a:spcBef>
              <a:buNone/>
            </a:pPr>
            <a:r>
              <a:rPr lang="en-US" sz="4000" dirty="0"/>
              <a:t>The core of this is to strive to please God</a:t>
            </a:r>
          </a:p>
          <a:p>
            <a:pPr marL="511175" indent="-463550">
              <a:spcBef>
                <a:spcPts val="0"/>
              </a:spcBef>
              <a:buNone/>
            </a:pPr>
            <a:r>
              <a:rPr lang="en-US" sz="4000" dirty="0"/>
              <a:t>This time we are considering the opposite.</a:t>
            </a:r>
          </a:p>
          <a:p>
            <a:pPr marL="914400" indent="-463550">
              <a:spcBef>
                <a:spcPts val="0"/>
              </a:spcBef>
              <a:buNone/>
            </a:pPr>
            <a:r>
              <a:rPr lang="en-US" sz="4000" dirty="0"/>
              <a:t>Avoid displeasing God.</a:t>
            </a:r>
          </a:p>
          <a:p>
            <a:pPr marL="463550" indent="-12700">
              <a:spcBef>
                <a:spcPts val="0"/>
              </a:spcBef>
              <a:buNone/>
            </a:pPr>
            <a:r>
              <a:rPr lang="en-US" sz="3200" i="1" dirty="0"/>
              <a:t>I discipline my body and make it my slave, so that, after I have preached to others, I myself will not be </a:t>
            </a:r>
            <a:r>
              <a:rPr lang="en-US" sz="3200" b="1" i="1" dirty="0"/>
              <a:t>disqualified</a:t>
            </a:r>
            <a:r>
              <a:rPr lang="en-US" sz="3200" i="1" dirty="0"/>
              <a:t>.  </a:t>
            </a:r>
            <a:r>
              <a:rPr lang="en-US" sz="3200" dirty="0"/>
              <a:t>1 Cor. 9:27 </a:t>
            </a:r>
          </a:p>
          <a:p>
            <a:pPr marL="463550" indent="-12700">
              <a:spcBef>
                <a:spcPts val="0"/>
              </a:spcBef>
              <a:buNone/>
            </a:pPr>
            <a:r>
              <a:rPr lang="en-US" sz="3600" dirty="0"/>
              <a:t>Disqualified from the prize – praise from God</a:t>
            </a:r>
          </a:p>
        </p:txBody>
      </p:sp>
    </p:spTree>
    <p:extLst>
      <p:ext uri="{BB962C8B-B14F-4D97-AF65-F5344CB8AC3E}">
        <p14:creationId xmlns:p14="http://schemas.microsoft.com/office/powerpoint/2010/main" val="242969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EB870D-347E-42E7-B99E-C4B23C6FD74D}"/>
              </a:ext>
            </a:extLst>
          </p:cNvPr>
          <p:cNvSpPr txBox="1"/>
          <p:nvPr/>
        </p:nvSpPr>
        <p:spPr>
          <a:xfrm>
            <a:off x="589547" y="902368"/>
            <a:ext cx="10996864" cy="4647426"/>
          </a:xfrm>
          <a:prstGeom prst="rect">
            <a:avLst/>
          </a:prstGeom>
          <a:noFill/>
        </p:spPr>
        <p:txBody>
          <a:bodyPr wrap="square" rtlCol="0">
            <a:spAutoFit/>
          </a:bodyPr>
          <a:lstStyle/>
          <a:p>
            <a:pPr>
              <a:spcAft>
                <a:spcPts val="1200"/>
              </a:spcAft>
            </a:pPr>
            <a:r>
              <a:rPr lang="en-US" sz="3200" dirty="0"/>
              <a:t>Be filled with the Spirit…always giving thanks for all things in the name of our Lord Jesus Christ to God</a:t>
            </a:r>
          </a:p>
          <a:p>
            <a:pPr algn="r">
              <a:spcAft>
                <a:spcPts val="1200"/>
              </a:spcAft>
            </a:pPr>
            <a:r>
              <a:rPr lang="en-US" sz="3200" dirty="0"/>
              <a:t>Eph. 5:18-20</a:t>
            </a:r>
          </a:p>
          <a:p>
            <a:pPr>
              <a:spcAft>
                <a:spcPts val="1200"/>
              </a:spcAft>
            </a:pPr>
            <a:r>
              <a:rPr lang="en-US" sz="3200" dirty="0"/>
              <a:t>Devote yourselves to prayer, keeping alert in it with an attitude of thanksgiving                                  Col. 4:2</a:t>
            </a:r>
          </a:p>
          <a:p>
            <a:pPr>
              <a:spcAft>
                <a:spcPts val="1200"/>
              </a:spcAft>
            </a:pPr>
            <a:r>
              <a:rPr lang="en-US" sz="3200" dirty="0"/>
              <a:t>Rejoice always; pray without ceasing; in everything give thanks; for this is God’s will for you in Christ Jesus </a:t>
            </a:r>
          </a:p>
          <a:p>
            <a:pPr algn="r">
              <a:spcAft>
                <a:spcPts val="1200"/>
              </a:spcAft>
            </a:pPr>
            <a:r>
              <a:rPr lang="en-US" sz="3200" dirty="0"/>
              <a:t>1 Thess. 5:16ff</a:t>
            </a:r>
          </a:p>
        </p:txBody>
      </p:sp>
    </p:spTree>
    <p:extLst>
      <p:ext uri="{BB962C8B-B14F-4D97-AF65-F5344CB8AC3E}">
        <p14:creationId xmlns:p14="http://schemas.microsoft.com/office/powerpoint/2010/main" val="2233898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25182" y="1235033"/>
            <a:ext cx="10620708" cy="5382336"/>
          </a:xfrm>
        </p:spPr>
        <p:txBody>
          <a:bodyPr>
            <a:normAutofit/>
          </a:bodyPr>
          <a:lstStyle/>
          <a:p>
            <a:pPr marL="463550" indent="-463550">
              <a:buNone/>
            </a:pPr>
            <a:r>
              <a:rPr lang="en-US" sz="4000" dirty="0"/>
              <a:t>Paul reviews Israel’s history as a warning.</a:t>
            </a:r>
          </a:p>
          <a:p>
            <a:pPr marL="1022350" indent="-571500"/>
            <a:r>
              <a:rPr lang="en-US" sz="4000" dirty="0"/>
              <a:t>Reject idolatry</a:t>
            </a:r>
          </a:p>
          <a:p>
            <a:pPr marL="1022350" indent="-571500"/>
            <a:r>
              <a:rPr lang="en-US" sz="4000" dirty="0"/>
              <a:t>Reject ingratitude</a:t>
            </a:r>
          </a:p>
          <a:p>
            <a:pPr marL="850900" lvl="1" indent="0">
              <a:buNone/>
            </a:pPr>
            <a:r>
              <a:rPr lang="en-US" sz="3800" dirty="0"/>
              <a:t>…and you will have peace</a:t>
            </a:r>
          </a:p>
        </p:txBody>
      </p:sp>
    </p:spTree>
    <p:extLst>
      <p:ext uri="{BB962C8B-B14F-4D97-AF65-F5344CB8AC3E}">
        <p14:creationId xmlns:p14="http://schemas.microsoft.com/office/powerpoint/2010/main" val="2068605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59C3506-A275-48E9-83A9-56700100C5C7}"/>
              </a:ext>
            </a:extLst>
          </p:cNvPr>
          <p:cNvSpPr txBox="1"/>
          <p:nvPr/>
        </p:nvSpPr>
        <p:spPr>
          <a:xfrm>
            <a:off x="421105" y="874455"/>
            <a:ext cx="10816390" cy="4339650"/>
          </a:xfrm>
          <a:prstGeom prst="rect">
            <a:avLst/>
          </a:prstGeom>
          <a:noFill/>
        </p:spPr>
        <p:txBody>
          <a:bodyPr wrap="square" rtlCol="0">
            <a:spAutoFit/>
          </a:bodyPr>
          <a:lstStyle/>
          <a:p>
            <a:pPr>
              <a:spcAft>
                <a:spcPts val="1200"/>
              </a:spcAft>
            </a:pPr>
            <a:r>
              <a:rPr lang="en-US" sz="3200" i="1" dirty="0"/>
              <a:t>Be anxious for nothing, but in everything by prayer and supplication with thanksgiving let your requests be made known to God. And the peace of God, which surpasses all comprehension, will guard your hearts and your minds in Christ Jesus.  </a:t>
            </a:r>
            <a:r>
              <a:rPr lang="en-US" sz="3200" dirty="0"/>
              <a:t>        Phil. 4:6-7</a:t>
            </a:r>
          </a:p>
          <a:p>
            <a:pPr>
              <a:spcAft>
                <a:spcPts val="1200"/>
              </a:spcAft>
            </a:pPr>
            <a:r>
              <a:rPr lang="en-US" sz="3200" i="1" dirty="0"/>
              <a:t>Let the peace of Christ rule in your hearts, to which indeed you were called in one body; and be thankful.</a:t>
            </a:r>
            <a:r>
              <a:rPr lang="en-US" sz="3200" dirty="0"/>
              <a:t>                                                            Col. 3:15</a:t>
            </a:r>
          </a:p>
        </p:txBody>
      </p:sp>
    </p:spTree>
    <p:extLst>
      <p:ext uri="{BB962C8B-B14F-4D97-AF65-F5344CB8AC3E}">
        <p14:creationId xmlns:p14="http://schemas.microsoft.com/office/powerpoint/2010/main" val="3835146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25182" y="1235033"/>
            <a:ext cx="10620708" cy="5382336"/>
          </a:xfrm>
        </p:spPr>
        <p:txBody>
          <a:bodyPr>
            <a:normAutofit/>
          </a:bodyPr>
          <a:lstStyle/>
          <a:p>
            <a:pPr marL="463550" indent="-463550">
              <a:buNone/>
            </a:pPr>
            <a:r>
              <a:rPr lang="en-US" sz="4000" dirty="0"/>
              <a:t>Paul reviews Israel’s history as a warning.</a:t>
            </a:r>
          </a:p>
          <a:p>
            <a:pPr marL="1022350" indent="-571500"/>
            <a:r>
              <a:rPr lang="en-US" sz="4000" dirty="0"/>
              <a:t>Reject idolatry</a:t>
            </a:r>
          </a:p>
          <a:p>
            <a:pPr marL="1022350" indent="-571500"/>
            <a:r>
              <a:rPr lang="en-US" sz="4000" dirty="0"/>
              <a:t>Reject ingratitude</a:t>
            </a:r>
          </a:p>
          <a:p>
            <a:pPr marL="850900" lvl="1" indent="0">
              <a:buNone/>
            </a:pPr>
            <a:r>
              <a:rPr lang="en-US" sz="3800" dirty="0"/>
              <a:t>…and you will have peace</a:t>
            </a:r>
          </a:p>
          <a:p>
            <a:pPr marL="850900" lvl="1" indent="0">
              <a:buNone/>
            </a:pPr>
            <a:r>
              <a:rPr lang="en-US" sz="3800" dirty="0"/>
              <a:t>The end of ingratitude is that we miss pleasing God and do harm to ourselves and others.</a:t>
            </a:r>
          </a:p>
        </p:txBody>
      </p:sp>
    </p:spTree>
    <p:extLst>
      <p:ext uri="{BB962C8B-B14F-4D97-AF65-F5344CB8AC3E}">
        <p14:creationId xmlns:p14="http://schemas.microsoft.com/office/powerpoint/2010/main" val="3495986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25182" y="1235033"/>
            <a:ext cx="10620708" cy="5382336"/>
          </a:xfrm>
        </p:spPr>
        <p:txBody>
          <a:bodyPr>
            <a:normAutofit/>
          </a:bodyPr>
          <a:lstStyle/>
          <a:p>
            <a:pPr marL="463550" indent="-463550">
              <a:buNone/>
            </a:pPr>
            <a:r>
              <a:rPr lang="en-US" sz="4000" dirty="0"/>
              <a:t>Paul reviews Israel’s history as a warning.</a:t>
            </a:r>
          </a:p>
          <a:p>
            <a:pPr marL="1022350" indent="-571500"/>
            <a:r>
              <a:rPr lang="en-US" sz="4000" dirty="0"/>
              <a:t>Reject idolatry</a:t>
            </a:r>
          </a:p>
          <a:p>
            <a:pPr marL="1022350" indent="-571500"/>
            <a:r>
              <a:rPr lang="en-US" sz="4000" dirty="0"/>
              <a:t>Reject ingratitude</a:t>
            </a:r>
          </a:p>
          <a:p>
            <a:pPr marL="1828800" indent="-1377950">
              <a:buNone/>
            </a:pPr>
            <a:r>
              <a:rPr lang="en-US" sz="4000" dirty="0"/>
              <a:t>Note: You are prone to self deception.</a:t>
            </a:r>
          </a:p>
        </p:txBody>
      </p:sp>
      <p:sp>
        <p:nvSpPr>
          <p:cNvPr id="4" name="TextBox 3">
            <a:extLst>
              <a:ext uri="{FF2B5EF4-FFF2-40B4-BE49-F238E27FC236}">
                <a16:creationId xmlns:a16="http://schemas.microsoft.com/office/drawing/2014/main" id="{D0288242-5710-4703-99C2-F2CD53EF446E}"/>
              </a:ext>
            </a:extLst>
          </p:cNvPr>
          <p:cNvSpPr txBox="1"/>
          <p:nvPr/>
        </p:nvSpPr>
        <p:spPr>
          <a:xfrm>
            <a:off x="1431758" y="4545749"/>
            <a:ext cx="10114132" cy="1077218"/>
          </a:xfrm>
          <a:prstGeom prst="rect">
            <a:avLst/>
          </a:prstGeom>
          <a:noFill/>
        </p:spPr>
        <p:txBody>
          <a:bodyPr wrap="square" rtlCol="0">
            <a:spAutoFit/>
          </a:bodyPr>
          <a:lstStyle/>
          <a:p>
            <a:r>
              <a:rPr lang="en-US" sz="3200" baseline="30000" dirty="0"/>
              <a:t>12</a:t>
            </a:r>
            <a:r>
              <a:rPr lang="en-US" sz="3200" dirty="0"/>
              <a:t> Therefore let anyone who thinks that he stands take heed lest he fall.        1 Cor. 10:12</a:t>
            </a:r>
          </a:p>
        </p:txBody>
      </p:sp>
    </p:spTree>
    <p:extLst>
      <p:ext uri="{BB962C8B-B14F-4D97-AF65-F5344CB8AC3E}">
        <p14:creationId xmlns:p14="http://schemas.microsoft.com/office/powerpoint/2010/main" val="87957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25182" y="1235033"/>
            <a:ext cx="10620708" cy="5382336"/>
          </a:xfrm>
        </p:spPr>
        <p:txBody>
          <a:bodyPr>
            <a:normAutofit/>
          </a:bodyPr>
          <a:lstStyle/>
          <a:p>
            <a:pPr marL="463550" indent="-463550">
              <a:buNone/>
            </a:pPr>
            <a:r>
              <a:rPr lang="en-US" sz="4000" dirty="0"/>
              <a:t>Paul reviews Israel’s history as a warning.</a:t>
            </a:r>
          </a:p>
          <a:p>
            <a:pPr marL="1022350" indent="-571500"/>
            <a:r>
              <a:rPr lang="en-US" sz="4000" dirty="0"/>
              <a:t>Reject idolatry</a:t>
            </a:r>
          </a:p>
          <a:p>
            <a:pPr marL="1022350" indent="-571500"/>
            <a:r>
              <a:rPr lang="en-US" sz="4000" dirty="0"/>
              <a:t>Reject ingratitude</a:t>
            </a:r>
          </a:p>
          <a:p>
            <a:pPr marL="1828800" indent="-1377950">
              <a:buNone/>
            </a:pPr>
            <a:r>
              <a:rPr lang="en-US" sz="4000" dirty="0"/>
              <a:t>Note: You are prone to self deception.</a:t>
            </a:r>
          </a:p>
        </p:txBody>
      </p:sp>
      <p:sp>
        <p:nvSpPr>
          <p:cNvPr id="4" name="TextBox 3">
            <a:extLst>
              <a:ext uri="{FF2B5EF4-FFF2-40B4-BE49-F238E27FC236}">
                <a16:creationId xmlns:a16="http://schemas.microsoft.com/office/drawing/2014/main" id="{D0288242-5710-4703-99C2-F2CD53EF446E}"/>
              </a:ext>
            </a:extLst>
          </p:cNvPr>
          <p:cNvSpPr txBox="1"/>
          <p:nvPr/>
        </p:nvSpPr>
        <p:spPr>
          <a:xfrm>
            <a:off x="1431758" y="4158513"/>
            <a:ext cx="10114132" cy="2246769"/>
          </a:xfrm>
          <a:prstGeom prst="rect">
            <a:avLst/>
          </a:prstGeom>
          <a:noFill/>
        </p:spPr>
        <p:txBody>
          <a:bodyPr wrap="square" rtlCol="0">
            <a:spAutoFit/>
          </a:bodyPr>
          <a:lstStyle/>
          <a:p>
            <a:r>
              <a:rPr lang="en-US" sz="2800" baseline="30000" dirty="0"/>
              <a:t>13</a:t>
            </a:r>
            <a:r>
              <a:rPr lang="en-US" sz="2800" dirty="0"/>
              <a:t> No temptation has overtaken you that is not common to man. God is faithful, and he will not let you be tempted beyond your ability, but with the temptation he will also provide the way of escape, that you may be able to endure it.        1 Cor. 10:12</a:t>
            </a:r>
          </a:p>
        </p:txBody>
      </p:sp>
    </p:spTree>
    <p:extLst>
      <p:ext uri="{BB962C8B-B14F-4D97-AF65-F5344CB8AC3E}">
        <p14:creationId xmlns:p14="http://schemas.microsoft.com/office/powerpoint/2010/main" val="171914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25182" y="1235033"/>
            <a:ext cx="10620708" cy="5382336"/>
          </a:xfrm>
        </p:spPr>
        <p:txBody>
          <a:bodyPr>
            <a:normAutofit/>
          </a:bodyPr>
          <a:lstStyle/>
          <a:p>
            <a:pPr marL="463550" indent="-463550">
              <a:buNone/>
            </a:pPr>
            <a:r>
              <a:rPr lang="en-US" sz="4000" dirty="0"/>
              <a:t>Paul reviews Israel’s history as a warning.</a:t>
            </a:r>
          </a:p>
          <a:p>
            <a:pPr marL="1022350" indent="-571500"/>
            <a:r>
              <a:rPr lang="en-US" sz="4000" dirty="0"/>
              <a:t>Reject idolatry</a:t>
            </a:r>
          </a:p>
          <a:p>
            <a:pPr marL="1022350" indent="-571500"/>
            <a:r>
              <a:rPr lang="en-US" sz="4000" dirty="0"/>
              <a:t>Reject ingratitude</a:t>
            </a:r>
          </a:p>
          <a:p>
            <a:pPr marL="1828800" indent="-1377950">
              <a:buNone/>
            </a:pPr>
            <a:r>
              <a:rPr lang="en-US" sz="4000" dirty="0"/>
              <a:t>Note: You are prone to self deception.</a:t>
            </a:r>
          </a:p>
          <a:p>
            <a:pPr marL="1828800" indent="-1377950">
              <a:buNone/>
            </a:pPr>
            <a:r>
              <a:rPr lang="en-US" sz="4000" dirty="0"/>
              <a:t>Note: Temptation is normal but God will provide what you need to get to a place of peace.</a:t>
            </a:r>
          </a:p>
        </p:txBody>
      </p:sp>
    </p:spTree>
    <p:extLst>
      <p:ext uri="{BB962C8B-B14F-4D97-AF65-F5344CB8AC3E}">
        <p14:creationId xmlns:p14="http://schemas.microsoft.com/office/powerpoint/2010/main" val="1513854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25182" y="1235033"/>
            <a:ext cx="10620708" cy="5382336"/>
          </a:xfrm>
        </p:spPr>
        <p:txBody>
          <a:bodyPr>
            <a:normAutofit/>
          </a:bodyPr>
          <a:lstStyle/>
          <a:p>
            <a:pPr marL="1022350" indent="-571500"/>
            <a:r>
              <a:rPr lang="en-US" sz="4000" dirty="0"/>
              <a:t>Honor God</a:t>
            </a:r>
          </a:p>
          <a:p>
            <a:pPr marL="1022350" indent="-571500"/>
            <a:r>
              <a:rPr lang="en-US" sz="4000" dirty="0"/>
              <a:t>Be grateful</a:t>
            </a:r>
          </a:p>
        </p:txBody>
      </p:sp>
      <p:sp>
        <p:nvSpPr>
          <p:cNvPr id="4" name="TextBox 3">
            <a:extLst>
              <a:ext uri="{FF2B5EF4-FFF2-40B4-BE49-F238E27FC236}">
                <a16:creationId xmlns:a16="http://schemas.microsoft.com/office/drawing/2014/main" id="{AD4F9120-5373-499B-97A9-982CA08B0C7F}"/>
              </a:ext>
            </a:extLst>
          </p:cNvPr>
          <p:cNvSpPr txBox="1"/>
          <p:nvPr/>
        </p:nvSpPr>
        <p:spPr>
          <a:xfrm>
            <a:off x="782053" y="3260558"/>
            <a:ext cx="10484765" cy="1938992"/>
          </a:xfrm>
          <a:prstGeom prst="rect">
            <a:avLst/>
          </a:prstGeom>
          <a:noFill/>
        </p:spPr>
        <p:txBody>
          <a:bodyPr wrap="square" rtlCol="0">
            <a:spAutoFit/>
          </a:bodyPr>
          <a:lstStyle/>
          <a:p>
            <a:pPr algn="ctr"/>
            <a:r>
              <a:rPr lang="en-US" sz="6000" b="1" dirty="0">
                <a:solidFill>
                  <a:srgbClr val="FFFF00"/>
                </a:solidFill>
              </a:rPr>
              <a:t>What are your thoughts or questions?</a:t>
            </a:r>
          </a:p>
        </p:txBody>
      </p:sp>
    </p:spTree>
    <p:extLst>
      <p:ext uri="{BB962C8B-B14F-4D97-AF65-F5344CB8AC3E}">
        <p14:creationId xmlns:p14="http://schemas.microsoft.com/office/powerpoint/2010/main" val="242388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4413B1-CE76-4555-999D-449A7D6B0CAB}"/>
              </a:ext>
            </a:extLst>
          </p:cNvPr>
          <p:cNvSpPr txBox="1"/>
          <p:nvPr/>
        </p:nvSpPr>
        <p:spPr>
          <a:xfrm>
            <a:off x="581891" y="1166842"/>
            <a:ext cx="10877797" cy="4524315"/>
          </a:xfrm>
          <a:prstGeom prst="rect">
            <a:avLst/>
          </a:prstGeom>
          <a:noFill/>
        </p:spPr>
        <p:txBody>
          <a:bodyPr wrap="square" rtlCol="0">
            <a:spAutoFit/>
          </a:bodyPr>
          <a:lstStyle/>
          <a:p>
            <a:r>
              <a:rPr lang="en-US" sz="3200" i="1" dirty="0"/>
              <a:t>For I do not want you to be unaware, brothers, that our fathers were all under the cloud, and all passed through the sea, </a:t>
            </a:r>
            <a:r>
              <a:rPr lang="en-US" sz="3200" i="1" baseline="30000" dirty="0"/>
              <a:t>2</a:t>
            </a:r>
            <a:r>
              <a:rPr lang="en-US" sz="3200" i="1" dirty="0"/>
              <a:t> and all were baptized into Moses in the cloud and in the sea, </a:t>
            </a:r>
            <a:r>
              <a:rPr lang="en-US" sz="3200" i="1" baseline="30000" dirty="0"/>
              <a:t>3</a:t>
            </a:r>
            <a:r>
              <a:rPr lang="en-US" sz="3200" i="1" dirty="0"/>
              <a:t> and all ate the same spiritual food, </a:t>
            </a:r>
            <a:r>
              <a:rPr lang="en-US" sz="3200" i="1" baseline="30000" dirty="0"/>
              <a:t>4 </a:t>
            </a:r>
            <a:r>
              <a:rPr lang="en-US" sz="3200" i="1" dirty="0"/>
              <a:t>and all drank the same spiritual drink. For they drank from the spiritual Rock that followed them, and the Rock was Christ. </a:t>
            </a:r>
            <a:r>
              <a:rPr lang="en-US" sz="3200" i="1" baseline="30000" dirty="0"/>
              <a:t>5</a:t>
            </a:r>
            <a:r>
              <a:rPr lang="en-US" sz="3200" i="1" dirty="0"/>
              <a:t> Nevertheless, with most of them God was not pleased, for they were overthrown in the wilderness..       </a:t>
            </a:r>
            <a:r>
              <a:rPr lang="en-US" sz="3200" dirty="0"/>
              <a:t>1 Corinthians 10:1-5</a:t>
            </a:r>
          </a:p>
        </p:txBody>
      </p:sp>
    </p:spTree>
    <p:extLst>
      <p:ext uri="{BB962C8B-B14F-4D97-AF65-F5344CB8AC3E}">
        <p14:creationId xmlns:p14="http://schemas.microsoft.com/office/powerpoint/2010/main" val="3240579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DC7C5D-D6ED-4A63-8D36-13C07A0955F0}"/>
              </a:ext>
            </a:extLst>
          </p:cNvPr>
          <p:cNvSpPr txBox="1"/>
          <p:nvPr/>
        </p:nvSpPr>
        <p:spPr>
          <a:xfrm>
            <a:off x="415635" y="938151"/>
            <a:ext cx="11483439" cy="2308324"/>
          </a:xfrm>
          <a:prstGeom prst="rect">
            <a:avLst/>
          </a:prstGeom>
          <a:noFill/>
        </p:spPr>
        <p:txBody>
          <a:bodyPr wrap="square" rtlCol="0">
            <a:spAutoFit/>
          </a:bodyPr>
          <a:lstStyle/>
          <a:p>
            <a:r>
              <a:rPr lang="en-US" sz="3600" dirty="0"/>
              <a:t>All were under the cloud – God led them.</a:t>
            </a:r>
          </a:p>
          <a:p>
            <a:r>
              <a:rPr lang="en-US" sz="3600" dirty="0"/>
              <a:t>All passed through the sea – God protected them.</a:t>
            </a:r>
          </a:p>
          <a:p>
            <a:r>
              <a:rPr lang="en-US" sz="3600" dirty="0"/>
              <a:t>All ate manna – God fed them.</a:t>
            </a:r>
          </a:p>
          <a:p>
            <a:r>
              <a:rPr lang="en-US" sz="3600" dirty="0"/>
              <a:t>All drank from the same rock – God gave water.</a:t>
            </a:r>
          </a:p>
        </p:txBody>
      </p:sp>
      <p:sp>
        <p:nvSpPr>
          <p:cNvPr id="3" name="TextBox 2">
            <a:extLst>
              <a:ext uri="{FF2B5EF4-FFF2-40B4-BE49-F238E27FC236}">
                <a16:creationId xmlns:a16="http://schemas.microsoft.com/office/drawing/2014/main" id="{91043574-9725-4757-9A15-EF4482D07E92}"/>
              </a:ext>
            </a:extLst>
          </p:cNvPr>
          <p:cNvSpPr txBox="1"/>
          <p:nvPr/>
        </p:nvSpPr>
        <p:spPr>
          <a:xfrm>
            <a:off x="973777" y="3246475"/>
            <a:ext cx="11079678" cy="3354765"/>
          </a:xfrm>
          <a:prstGeom prst="rect">
            <a:avLst/>
          </a:prstGeom>
          <a:noFill/>
        </p:spPr>
        <p:txBody>
          <a:bodyPr wrap="square" rtlCol="0">
            <a:spAutoFit/>
          </a:bodyPr>
          <a:lstStyle/>
          <a:p>
            <a:r>
              <a:rPr lang="en-US" sz="3600" dirty="0"/>
              <a:t>Put into Moses – God’s stand in leader</a:t>
            </a:r>
          </a:p>
          <a:p>
            <a:r>
              <a:rPr lang="en-US" sz="3600" dirty="0"/>
              <a:t>Drank from the rock = Christ – Christ was there.</a:t>
            </a:r>
          </a:p>
          <a:p>
            <a:pPr lvl="1"/>
            <a:r>
              <a:rPr lang="en-US" sz="3600" dirty="0"/>
              <a:t>Christ existed before his incarnation.</a:t>
            </a:r>
          </a:p>
          <a:p>
            <a:pPr lvl="1"/>
            <a:r>
              <a:rPr lang="en-US" sz="3600" dirty="0"/>
              <a:t>As the ‘messenger YHWH’ </a:t>
            </a:r>
            <a:r>
              <a:rPr lang="en-US" sz="3200" dirty="0"/>
              <a:t>(Exodus 3:2-6)</a:t>
            </a:r>
          </a:p>
          <a:p>
            <a:pPr lvl="1" algn="ctr"/>
            <a:r>
              <a:rPr lang="en-US" sz="3200" i="1" dirty="0">
                <a:solidFill>
                  <a:srgbClr val="FFFF00"/>
                </a:solidFill>
              </a:rPr>
              <a:t>Theresa will post a paper on the Pacesetter’s site.</a:t>
            </a:r>
            <a:endParaRPr lang="en-US" sz="3200" i="1" dirty="0"/>
          </a:p>
          <a:p>
            <a:pPr lvl="1"/>
            <a:r>
              <a:rPr lang="en-US" sz="3600" dirty="0"/>
              <a:t>Christ is with us now as he was with them, then.</a:t>
            </a:r>
          </a:p>
        </p:txBody>
      </p:sp>
      <p:sp>
        <p:nvSpPr>
          <p:cNvPr id="4" name="TextBox 3">
            <a:extLst>
              <a:ext uri="{FF2B5EF4-FFF2-40B4-BE49-F238E27FC236}">
                <a16:creationId xmlns:a16="http://schemas.microsoft.com/office/drawing/2014/main" id="{C44C01FA-7512-43E6-B7D2-441B0A6310A6}"/>
              </a:ext>
            </a:extLst>
          </p:cNvPr>
          <p:cNvSpPr txBox="1"/>
          <p:nvPr/>
        </p:nvSpPr>
        <p:spPr>
          <a:xfrm>
            <a:off x="136517" y="241984"/>
            <a:ext cx="10571589" cy="707886"/>
          </a:xfrm>
          <a:prstGeom prst="rect">
            <a:avLst/>
          </a:prstGeom>
          <a:noFill/>
        </p:spPr>
        <p:txBody>
          <a:bodyPr wrap="square" rtlCol="0">
            <a:spAutoFit/>
          </a:bodyPr>
          <a:lstStyle/>
          <a:p>
            <a:r>
              <a:rPr lang="en-US" sz="4000" b="1" dirty="0">
                <a:solidFill>
                  <a:schemeClr val="tx1">
                    <a:lumMod val="75000"/>
                  </a:schemeClr>
                </a:solidFill>
              </a:rPr>
              <a:t>They had reasons to focus on &amp; trust God</a:t>
            </a:r>
            <a:endParaRPr lang="en-US" b="1" dirty="0">
              <a:solidFill>
                <a:schemeClr val="tx1">
                  <a:lumMod val="75000"/>
                </a:schemeClr>
              </a:solidFill>
            </a:endParaRPr>
          </a:p>
        </p:txBody>
      </p:sp>
    </p:spTree>
    <p:extLst>
      <p:ext uri="{BB962C8B-B14F-4D97-AF65-F5344CB8AC3E}">
        <p14:creationId xmlns:p14="http://schemas.microsoft.com/office/powerpoint/2010/main" val="400404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DC7C5D-D6ED-4A63-8D36-13C07A0955F0}"/>
              </a:ext>
            </a:extLst>
          </p:cNvPr>
          <p:cNvSpPr txBox="1"/>
          <p:nvPr/>
        </p:nvSpPr>
        <p:spPr>
          <a:xfrm>
            <a:off x="415635" y="938151"/>
            <a:ext cx="11483439" cy="2308324"/>
          </a:xfrm>
          <a:prstGeom prst="rect">
            <a:avLst/>
          </a:prstGeom>
          <a:noFill/>
        </p:spPr>
        <p:txBody>
          <a:bodyPr wrap="square" rtlCol="0">
            <a:spAutoFit/>
          </a:bodyPr>
          <a:lstStyle/>
          <a:p>
            <a:r>
              <a:rPr lang="en-US" sz="3600" dirty="0"/>
              <a:t>All were under the cloud – God led them.</a:t>
            </a:r>
          </a:p>
          <a:p>
            <a:r>
              <a:rPr lang="en-US" sz="3600" dirty="0"/>
              <a:t>All passed through the sea – God protected them.</a:t>
            </a:r>
          </a:p>
          <a:p>
            <a:r>
              <a:rPr lang="en-US" sz="3600" dirty="0"/>
              <a:t>All ate manna – God fed them.</a:t>
            </a:r>
          </a:p>
          <a:p>
            <a:r>
              <a:rPr lang="en-US" sz="3600" dirty="0"/>
              <a:t>All drank from the same rock – God gave water.</a:t>
            </a:r>
          </a:p>
        </p:txBody>
      </p:sp>
      <p:sp>
        <p:nvSpPr>
          <p:cNvPr id="3" name="TextBox 2">
            <a:extLst>
              <a:ext uri="{FF2B5EF4-FFF2-40B4-BE49-F238E27FC236}">
                <a16:creationId xmlns:a16="http://schemas.microsoft.com/office/drawing/2014/main" id="{91043574-9725-4757-9A15-EF4482D07E92}"/>
              </a:ext>
            </a:extLst>
          </p:cNvPr>
          <p:cNvSpPr txBox="1"/>
          <p:nvPr/>
        </p:nvSpPr>
        <p:spPr>
          <a:xfrm>
            <a:off x="415635" y="3246475"/>
            <a:ext cx="11637820" cy="646331"/>
          </a:xfrm>
          <a:prstGeom prst="rect">
            <a:avLst/>
          </a:prstGeom>
          <a:noFill/>
        </p:spPr>
        <p:txBody>
          <a:bodyPr wrap="square" rtlCol="0">
            <a:spAutoFit/>
          </a:bodyPr>
          <a:lstStyle/>
          <a:p>
            <a:pPr algn="ctr"/>
            <a:r>
              <a:rPr lang="en-US" sz="3600" b="1" dirty="0"/>
              <a:t>In spite of all God’s efforts, they rebelled.</a:t>
            </a:r>
          </a:p>
        </p:txBody>
      </p:sp>
    </p:spTree>
    <p:extLst>
      <p:ext uri="{BB962C8B-B14F-4D97-AF65-F5344CB8AC3E}">
        <p14:creationId xmlns:p14="http://schemas.microsoft.com/office/powerpoint/2010/main" val="4252590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96433" y="1353787"/>
            <a:ext cx="10760137" cy="5237018"/>
          </a:xfrm>
        </p:spPr>
        <p:txBody>
          <a:bodyPr>
            <a:normAutofit/>
          </a:bodyPr>
          <a:lstStyle/>
          <a:p>
            <a:pPr marL="463550" indent="-463550">
              <a:buNone/>
            </a:pPr>
            <a:r>
              <a:rPr lang="en-US" sz="4000" dirty="0"/>
              <a:t>Paul reviews Israel’s history as a warning.</a:t>
            </a:r>
          </a:p>
          <a:p>
            <a:pPr marL="914400" indent="-463550">
              <a:buNone/>
            </a:pPr>
            <a:r>
              <a:rPr lang="en-US" sz="4000" dirty="0"/>
              <a:t>Most of them lost out on Canaan.</a:t>
            </a:r>
          </a:p>
          <a:p>
            <a:pPr marL="914400" indent="-463550">
              <a:buNone/>
            </a:pPr>
            <a:r>
              <a:rPr lang="en-US" sz="3600" dirty="0">
                <a:solidFill>
                  <a:srgbClr val="FFFF00"/>
                </a:solidFill>
              </a:rPr>
              <a:t>Note: this is not about personal salvation.</a:t>
            </a:r>
          </a:p>
        </p:txBody>
      </p:sp>
    </p:spTree>
    <p:extLst>
      <p:ext uri="{BB962C8B-B14F-4D97-AF65-F5344CB8AC3E}">
        <p14:creationId xmlns:p14="http://schemas.microsoft.com/office/powerpoint/2010/main" val="154787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0D79E-9AA8-47EF-82E6-6833CF5457FB}"/>
              </a:ext>
            </a:extLst>
          </p:cNvPr>
          <p:cNvSpPr>
            <a:spLocks noGrp="1"/>
          </p:cNvSpPr>
          <p:nvPr>
            <p:ph type="title"/>
          </p:nvPr>
        </p:nvSpPr>
        <p:spPr>
          <a:xfrm>
            <a:off x="646111" y="452718"/>
            <a:ext cx="10697392" cy="1005379"/>
          </a:xfrm>
        </p:spPr>
        <p:txBody>
          <a:bodyPr/>
          <a:lstStyle/>
          <a:p>
            <a:r>
              <a:rPr lang="en-US" dirty="0">
                <a:solidFill>
                  <a:srgbClr val="FFFF00"/>
                </a:solidFill>
              </a:rPr>
              <a:t>Displeasing God did not lead to hell. </a:t>
            </a:r>
          </a:p>
        </p:txBody>
      </p:sp>
      <p:sp>
        <p:nvSpPr>
          <p:cNvPr id="3" name="Content Placeholder 2">
            <a:extLst>
              <a:ext uri="{FF2B5EF4-FFF2-40B4-BE49-F238E27FC236}">
                <a16:creationId xmlns:a16="http://schemas.microsoft.com/office/drawing/2014/main" id="{F4E3F887-C993-4E6F-BEFB-57DF2B2C96E7}"/>
              </a:ext>
            </a:extLst>
          </p:cNvPr>
          <p:cNvSpPr>
            <a:spLocks noGrp="1"/>
          </p:cNvSpPr>
          <p:nvPr>
            <p:ph idx="1"/>
          </p:nvPr>
        </p:nvSpPr>
        <p:spPr>
          <a:xfrm>
            <a:off x="1152738" y="1331259"/>
            <a:ext cx="10697391" cy="4562914"/>
          </a:xfrm>
        </p:spPr>
        <p:txBody>
          <a:bodyPr>
            <a:normAutofit/>
          </a:bodyPr>
          <a:lstStyle/>
          <a:p>
            <a:r>
              <a:rPr lang="en-US" sz="3600" dirty="0">
                <a:solidFill>
                  <a:srgbClr val="FFFF00"/>
                </a:solidFill>
              </a:rPr>
              <a:t>God forgave their rebellion.</a:t>
            </a:r>
          </a:p>
          <a:p>
            <a:pPr marL="457200" indent="0">
              <a:buNone/>
            </a:pPr>
            <a:r>
              <a:rPr lang="en-US" sz="3200" i="1" baseline="30000" dirty="0">
                <a:solidFill>
                  <a:srgbClr val="FFFF00"/>
                </a:solidFill>
              </a:rPr>
              <a:t>19</a:t>
            </a:r>
            <a:r>
              <a:rPr lang="en-US" sz="3200" i="1" dirty="0">
                <a:solidFill>
                  <a:srgbClr val="FFFF00"/>
                </a:solidFill>
              </a:rPr>
              <a:t> Pardon, I pray, the iniquity of this people according to the greatness of Your lovingkindness, just as You also have forgiven this people, from Egypt even until now.” </a:t>
            </a:r>
            <a:r>
              <a:rPr lang="en-US" sz="3200" i="1" baseline="30000" dirty="0">
                <a:solidFill>
                  <a:srgbClr val="FFFF00"/>
                </a:solidFill>
              </a:rPr>
              <a:t>20</a:t>
            </a:r>
            <a:r>
              <a:rPr lang="en-US" sz="3200" i="1" dirty="0">
                <a:solidFill>
                  <a:srgbClr val="FFFF00"/>
                </a:solidFill>
              </a:rPr>
              <a:t> So the Lord said, “I have pardoned them according to your word…</a:t>
            </a:r>
          </a:p>
          <a:p>
            <a:pPr marL="457200" indent="0" algn="r">
              <a:buNone/>
            </a:pPr>
            <a:r>
              <a:rPr lang="en-US" sz="3200" i="1" dirty="0">
                <a:solidFill>
                  <a:srgbClr val="FFFF00"/>
                </a:solidFill>
              </a:rPr>
              <a:t>Numbers 14</a:t>
            </a:r>
          </a:p>
        </p:txBody>
      </p:sp>
    </p:spTree>
    <p:extLst>
      <p:ext uri="{BB962C8B-B14F-4D97-AF65-F5344CB8AC3E}">
        <p14:creationId xmlns:p14="http://schemas.microsoft.com/office/powerpoint/2010/main" val="33952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0D79E-9AA8-47EF-82E6-6833CF5457FB}"/>
              </a:ext>
            </a:extLst>
          </p:cNvPr>
          <p:cNvSpPr>
            <a:spLocks noGrp="1"/>
          </p:cNvSpPr>
          <p:nvPr>
            <p:ph type="title"/>
          </p:nvPr>
        </p:nvSpPr>
        <p:spPr>
          <a:xfrm>
            <a:off x="646111" y="452718"/>
            <a:ext cx="10697392" cy="1005379"/>
          </a:xfrm>
        </p:spPr>
        <p:txBody>
          <a:bodyPr/>
          <a:lstStyle/>
          <a:p>
            <a:r>
              <a:rPr lang="en-US" dirty="0">
                <a:solidFill>
                  <a:srgbClr val="FFFF00"/>
                </a:solidFill>
              </a:rPr>
              <a:t>Displeasing God did not lead to hell. </a:t>
            </a:r>
          </a:p>
        </p:txBody>
      </p:sp>
      <p:sp>
        <p:nvSpPr>
          <p:cNvPr id="3" name="Content Placeholder 2">
            <a:extLst>
              <a:ext uri="{FF2B5EF4-FFF2-40B4-BE49-F238E27FC236}">
                <a16:creationId xmlns:a16="http://schemas.microsoft.com/office/drawing/2014/main" id="{F4E3F887-C993-4E6F-BEFB-57DF2B2C96E7}"/>
              </a:ext>
            </a:extLst>
          </p:cNvPr>
          <p:cNvSpPr>
            <a:spLocks noGrp="1"/>
          </p:cNvSpPr>
          <p:nvPr>
            <p:ph idx="1"/>
          </p:nvPr>
        </p:nvSpPr>
        <p:spPr>
          <a:xfrm>
            <a:off x="1152738" y="1331259"/>
            <a:ext cx="10697391" cy="4562914"/>
          </a:xfrm>
        </p:spPr>
        <p:txBody>
          <a:bodyPr>
            <a:normAutofit/>
          </a:bodyPr>
          <a:lstStyle/>
          <a:p>
            <a:r>
              <a:rPr lang="en-US" sz="3600" dirty="0">
                <a:solidFill>
                  <a:srgbClr val="FFFF00"/>
                </a:solidFill>
              </a:rPr>
              <a:t>God forgave their rebellion.</a:t>
            </a:r>
          </a:p>
          <a:p>
            <a:r>
              <a:rPr lang="en-US" sz="3600" dirty="0">
                <a:solidFill>
                  <a:srgbClr val="FFFF00"/>
                </a:solidFill>
              </a:rPr>
              <a:t>Some who died in the wilderness were favored by God </a:t>
            </a:r>
            <a:r>
              <a:rPr lang="en-US" sz="3200" dirty="0">
                <a:solidFill>
                  <a:srgbClr val="FFFF00"/>
                </a:solidFill>
              </a:rPr>
              <a:t>(Moses, Aaron, Miriam Nu.20; Phineas Nu.25)</a:t>
            </a:r>
          </a:p>
        </p:txBody>
      </p:sp>
    </p:spTree>
    <p:extLst>
      <p:ext uri="{BB962C8B-B14F-4D97-AF65-F5344CB8AC3E}">
        <p14:creationId xmlns:p14="http://schemas.microsoft.com/office/powerpoint/2010/main" val="1359848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0DFE-0910-4F40-A557-C8D37FB20EFD}"/>
              </a:ext>
            </a:extLst>
          </p:cNvPr>
          <p:cNvSpPr>
            <a:spLocks noGrp="1"/>
          </p:cNvSpPr>
          <p:nvPr>
            <p:ph type="title"/>
          </p:nvPr>
        </p:nvSpPr>
        <p:spPr>
          <a:xfrm>
            <a:off x="646111" y="452718"/>
            <a:ext cx="9404723" cy="901069"/>
          </a:xfrm>
        </p:spPr>
        <p:txBody>
          <a:bodyPr/>
          <a:lstStyle/>
          <a:p>
            <a:r>
              <a:rPr lang="en-US" dirty="0"/>
              <a:t>Enjoying God’s Peace</a:t>
            </a:r>
          </a:p>
        </p:txBody>
      </p:sp>
      <p:sp>
        <p:nvSpPr>
          <p:cNvPr id="3" name="Content Placeholder 2">
            <a:extLst>
              <a:ext uri="{FF2B5EF4-FFF2-40B4-BE49-F238E27FC236}">
                <a16:creationId xmlns:a16="http://schemas.microsoft.com/office/drawing/2014/main" id="{8B7B0501-611F-4376-A634-0D6D6C6A65F9}"/>
              </a:ext>
            </a:extLst>
          </p:cNvPr>
          <p:cNvSpPr>
            <a:spLocks noGrp="1"/>
          </p:cNvSpPr>
          <p:nvPr>
            <p:ph idx="1"/>
          </p:nvPr>
        </p:nvSpPr>
        <p:spPr>
          <a:xfrm>
            <a:off x="996433" y="1353787"/>
            <a:ext cx="10760137" cy="1520042"/>
          </a:xfrm>
        </p:spPr>
        <p:txBody>
          <a:bodyPr>
            <a:normAutofit/>
          </a:bodyPr>
          <a:lstStyle/>
          <a:p>
            <a:pPr marL="463550" indent="-463550">
              <a:spcBef>
                <a:spcPts val="0"/>
              </a:spcBef>
              <a:buNone/>
            </a:pPr>
            <a:r>
              <a:rPr lang="en-US" sz="4000" dirty="0"/>
              <a:t>Paul reviews Israel’s history as a warning.</a:t>
            </a:r>
          </a:p>
          <a:p>
            <a:pPr marL="914400" indent="-463550">
              <a:spcBef>
                <a:spcPts val="0"/>
              </a:spcBef>
              <a:buNone/>
            </a:pPr>
            <a:r>
              <a:rPr lang="en-US" sz="4000" dirty="0"/>
              <a:t>Displeasing God cost them their blessing.</a:t>
            </a:r>
          </a:p>
        </p:txBody>
      </p:sp>
      <p:sp>
        <p:nvSpPr>
          <p:cNvPr id="4" name="TextBox 3">
            <a:extLst>
              <a:ext uri="{FF2B5EF4-FFF2-40B4-BE49-F238E27FC236}">
                <a16:creationId xmlns:a16="http://schemas.microsoft.com/office/drawing/2014/main" id="{0C4A62CD-EC71-443F-B064-558387D2DDFE}"/>
              </a:ext>
            </a:extLst>
          </p:cNvPr>
          <p:cNvSpPr txBox="1"/>
          <p:nvPr/>
        </p:nvSpPr>
        <p:spPr>
          <a:xfrm>
            <a:off x="1793173" y="2683199"/>
            <a:ext cx="9524011" cy="3970318"/>
          </a:xfrm>
          <a:prstGeom prst="rect">
            <a:avLst/>
          </a:prstGeom>
          <a:noFill/>
        </p:spPr>
        <p:txBody>
          <a:bodyPr wrap="square" rtlCol="0">
            <a:spAutoFit/>
          </a:bodyPr>
          <a:lstStyle/>
          <a:p>
            <a:r>
              <a:rPr lang="en-US" sz="2800" baseline="30000" dirty="0"/>
              <a:t>22</a:t>
            </a:r>
            <a:r>
              <a:rPr lang="en-US" sz="2800" dirty="0"/>
              <a:t> Surely all who…have put Me to the test these ten times and have not listened to My voice, </a:t>
            </a:r>
            <a:r>
              <a:rPr lang="en-US" sz="2800" baseline="30000" dirty="0"/>
              <a:t>23</a:t>
            </a:r>
            <a:r>
              <a:rPr lang="en-US" sz="2800" dirty="0"/>
              <a:t> shall by no means see the land which I swore to their fathers, nor shall any of those who spurned Me see it….</a:t>
            </a:r>
            <a:r>
              <a:rPr lang="en-US" sz="2800" baseline="30000" dirty="0"/>
              <a:t>29</a:t>
            </a:r>
            <a:r>
              <a:rPr lang="en-US" sz="2800" dirty="0"/>
              <a:t> your corpses will fall in this wilderness…</a:t>
            </a:r>
            <a:r>
              <a:rPr lang="en-US" sz="2800" baseline="30000" dirty="0"/>
              <a:t>30</a:t>
            </a:r>
            <a:r>
              <a:rPr lang="en-US" sz="2800" dirty="0"/>
              <a:t> Surely you shall not come into the land in which I swore to settle you…</a:t>
            </a:r>
            <a:r>
              <a:rPr lang="en-US" sz="2800" baseline="30000" dirty="0"/>
              <a:t>32</a:t>
            </a:r>
            <a:r>
              <a:rPr lang="en-US" sz="2800" dirty="0"/>
              <a:t> But as for you, your corpses will fall in this wilderness…In this wilderness they shall be destroyed, and there they will die.’”                        Numbers 14</a:t>
            </a:r>
          </a:p>
        </p:txBody>
      </p:sp>
    </p:spTree>
    <p:extLst>
      <p:ext uri="{BB962C8B-B14F-4D97-AF65-F5344CB8AC3E}">
        <p14:creationId xmlns:p14="http://schemas.microsoft.com/office/powerpoint/2010/main" val="2948887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1651</Words>
  <Application>Microsoft Office PowerPoint</Application>
  <PresentationFormat>Widescreen</PresentationFormat>
  <Paragraphs>144</Paragraphs>
  <Slides>27</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Century Gothic</vt:lpstr>
      <vt:lpstr>Wingdings 3</vt:lpstr>
      <vt:lpstr>Ion</vt:lpstr>
      <vt:lpstr>Enjoying God’s Peace </vt:lpstr>
      <vt:lpstr>Enjoying God’s Peace</vt:lpstr>
      <vt:lpstr>PowerPoint Presentation</vt:lpstr>
      <vt:lpstr>PowerPoint Presentation</vt:lpstr>
      <vt:lpstr>PowerPoint Presentation</vt:lpstr>
      <vt:lpstr>Enjoying God’s Peace</vt:lpstr>
      <vt:lpstr>Displeasing God did not lead to hell. </vt:lpstr>
      <vt:lpstr>Displeasing God did not lead to hell. </vt:lpstr>
      <vt:lpstr>Enjoying God’s Peace</vt:lpstr>
      <vt:lpstr>Enjoying God’s Peace</vt:lpstr>
      <vt:lpstr>Enjoying God’s Peace</vt:lpstr>
      <vt:lpstr>PowerPoint Presentation</vt:lpstr>
      <vt:lpstr>Enjoying God’s Peace</vt:lpstr>
      <vt:lpstr>PowerPoint Presentation</vt:lpstr>
      <vt:lpstr>PowerPoint Presentation</vt:lpstr>
      <vt:lpstr>Enjoying God’s Peace</vt:lpstr>
      <vt:lpstr>Enjoying God’s Peace</vt:lpstr>
      <vt:lpstr>PowerPoint Presentation</vt:lpstr>
      <vt:lpstr>Enjoying God’s Peace</vt:lpstr>
      <vt:lpstr>PowerPoint Presentation</vt:lpstr>
      <vt:lpstr>Enjoying God’s Peace</vt:lpstr>
      <vt:lpstr>PowerPoint Presentation</vt:lpstr>
      <vt:lpstr>Enjoying God’s Peace</vt:lpstr>
      <vt:lpstr>Enjoying God’s Peace</vt:lpstr>
      <vt:lpstr>Enjoying God’s Peace</vt:lpstr>
      <vt:lpstr>Enjoying God’s Peace</vt:lpstr>
      <vt:lpstr>Enjoying God’s Peace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2024-04-04T17:27:44Z</dcterms:created>
  <dcterms:modified xsi:type="dcterms:W3CDTF">2024-04-04T17:27:53Z</dcterms:modified>
</cp:coreProperties>
</file>