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 id="297" r:id="rId4"/>
    <p:sldId id="258" r:id="rId5"/>
    <p:sldId id="299" r:id="rId6"/>
    <p:sldId id="300" r:id="rId7"/>
    <p:sldId id="302" r:id="rId8"/>
    <p:sldId id="303" r:id="rId9"/>
    <p:sldId id="304" r:id="rId10"/>
    <p:sldId id="305" r:id="rId11"/>
    <p:sldId id="306" r:id="rId12"/>
    <p:sldId id="308" r:id="rId13"/>
    <p:sldId id="328" r:id="rId14"/>
    <p:sldId id="329" r:id="rId15"/>
    <p:sldId id="309" r:id="rId16"/>
    <p:sldId id="317" r:id="rId17"/>
    <p:sldId id="316" r:id="rId18"/>
    <p:sldId id="318" r:id="rId19"/>
    <p:sldId id="319" r:id="rId20"/>
    <p:sldId id="320" r:id="rId21"/>
    <p:sldId id="321" r:id="rId22"/>
    <p:sldId id="322" r:id="rId23"/>
    <p:sldId id="323" r:id="rId24"/>
    <p:sldId id="324" r:id="rId25"/>
    <p:sldId id="326" r:id="rId26"/>
    <p:sldId id="327"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759" autoAdjust="0"/>
    <p:restoredTop sz="94660"/>
  </p:normalViewPr>
  <p:slideViewPr>
    <p:cSldViewPr snapToGrid="0">
      <p:cViewPr varScale="1">
        <p:scale>
          <a:sx n="64" d="100"/>
          <a:sy n="64" d="100"/>
        </p:scale>
        <p:origin x="6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1D7B725-CB86-43CC-9BA6-3EFAAC57AC2A}" type="datetimeFigureOut">
              <a:rPr lang="en-US" smtClean="0"/>
              <a:t>9/11/2022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30A12-57E0-45A7-9D14-F545D973933E}" type="slidenum">
              <a:rPr lang="en-US" smtClean="0"/>
              <a:t>‹#›</a:t>
            </a:fld>
            <a:endParaRPr lang="en-US"/>
          </a:p>
        </p:txBody>
      </p:sp>
    </p:spTree>
    <p:extLst>
      <p:ext uri="{BB962C8B-B14F-4D97-AF65-F5344CB8AC3E}">
        <p14:creationId xmlns:p14="http://schemas.microsoft.com/office/powerpoint/2010/main" val="1429939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D7B725-CB86-43CC-9BA6-3EFAAC57AC2A}" type="datetimeFigureOut">
              <a:rPr lang="en-US" smtClean="0"/>
              <a:t>9/11/2022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830A12-57E0-45A7-9D14-F545D973933E}" type="slidenum">
              <a:rPr lang="en-US" smtClean="0"/>
              <a:t>‹#›</a:t>
            </a:fld>
            <a:endParaRPr lang="en-US"/>
          </a:p>
        </p:txBody>
      </p:sp>
    </p:spTree>
    <p:extLst>
      <p:ext uri="{BB962C8B-B14F-4D97-AF65-F5344CB8AC3E}">
        <p14:creationId xmlns:p14="http://schemas.microsoft.com/office/powerpoint/2010/main" val="1281482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D7B725-CB86-43CC-9BA6-3EFAAC57AC2A}" type="datetimeFigureOut">
              <a:rPr lang="en-US" smtClean="0"/>
              <a:t>9/11/2022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30A12-57E0-45A7-9D14-F545D973933E}" type="slidenum">
              <a:rPr lang="en-US" smtClean="0"/>
              <a:t>‹#›</a:t>
            </a:fld>
            <a:endParaRPr lang="en-US"/>
          </a:p>
        </p:txBody>
      </p:sp>
    </p:spTree>
    <p:extLst>
      <p:ext uri="{BB962C8B-B14F-4D97-AF65-F5344CB8AC3E}">
        <p14:creationId xmlns:p14="http://schemas.microsoft.com/office/powerpoint/2010/main" val="15058611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D7B725-CB86-43CC-9BA6-3EFAAC57AC2A}" type="datetimeFigureOut">
              <a:rPr lang="en-US" smtClean="0"/>
              <a:t>9/11/2022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30A12-57E0-45A7-9D14-F545D973933E}"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254958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D7B725-CB86-43CC-9BA6-3EFAAC57AC2A}" type="datetimeFigureOut">
              <a:rPr lang="en-US" smtClean="0"/>
              <a:t>9/11/2022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30A12-57E0-45A7-9D14-F545D973933E}" type="slidenum">
              <a:rPr lang="en-US" smtClean="0"/>
              <a:t>‹#›</a:t>
            </a:fld>
            <a:endParaRPr lang="en-US"/>
          </a:p>
        </p:txBody>
      </p:sp>
    </p:spTree>
    <p:extLst>
      <p:ext uri="{BB962C8B-B14F-4D97-AF65-F5344CB8AC3E}">
        <p14:creationId xmlns:p14="http://schemas.microsoft.com/office/powerpoint/2010/main" val="1196772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1D7B725-CB86-43CC-9BA6-3EFAAC57AC2A}" type="datetimeFigureOut">
              <a:rPr lang="en-US" smtClean="0"/>
              <a:t>9/11/2022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30A12-57E0-45A7-9D14-F545D973933E}" type="slidenum">
              <a:rPr lang="en-US" smtClean="0"/>
              <a:t>‹#›</a:t>
            </a:fld>
            <a:endParaRPr lang="en-US"/>
          </a:p>
        </p:txBody>
      </p:sp>
    </p:spTree>
    <p:extLst>
      <p:ext uri="{BB962C8B-B14F-4D97-AF65-F5344CB8AC3E}">
        <p14:creationId xmlns:p14="http://schemas.microsoft.com/office/powerpoint/2010/main" val="6176164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1D7B725-CB86-43CC-9BA6-3EFAAC57AC2A}" type="datetimeFigureOut">
              <a:rPr lang="en-US" smtClean="0"/>
              <a:t>9/11/2022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30A12-57E0-45A7-9D14-F545D973933E}" type="slidenum">
              <a:rPr lang="en-US" smtClean="0"/>
              <a:t>‹#›</a:t>
            </a:fld>
            <a:endParaRPr lang="en-US"/>
          </a:p>
        </p:txBody>
      </p:sp>
    </p:spTree>
    <p:extLst>
      <p:ext uri="{BB962C8B-B14F-4D97-AF65-F5344CB8AC3E}">
        <p14:creationId xmlns:p14="http://schemas.microsoft.com/office/powerpoint/2010/main" val="11762954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D7B725-CB86-43CC-9BA6-3EFAAC57AC2A}" type="datetimeFigureOut">
              <a:rPr lang="en-US" smtClean="0"/>
              <a:t>9/11/2022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30A12-57E0-45A7-9D14-F545D973933E}" type="slidenum">
              <a:rPr lang="en-US" smtClean="0"/>
              <a:t>‹#›</a:t>
            </a:fld>
            <a:endParaRPr lang="en-US"/>
          </a:p>
        </p:txBody>
      </p:sp>
    </p:spTree>
    <p:extLst>
      <p:ext uri="{BB962C8B-B14F-4D97-AF65-F5344CB8AC3E}">
        <p14:creationId xmlns:p14="http://schemas.microsoft.com/office/powerpoint/2010/main" val="19896365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D7B725-CB86-43CC-9BA6-3EFAAC57AC2A}" type="datetimeFigureOut">
              <a:rPr lang="en-US" smtClean="0"/>
              <a:t>9/11/2022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30A12-57E0-45A7-9D14-F545D973933E}" type="slidenum">
              <a:rPr lang="en-US" smtClean="0"/>
              <a:t>‹#›</a:t>
            </a:fld>
            <a:endParaRPr lang="en-US"/>
          </a:p>
        </p:txBody>
      </p:sp>
    </p:spTree>
    <p:extLst>
      <p:ext uri="{BB962C8B-B14F-4D97-AF65-F5344CB8AC3E}">
        <p14:creationId xmlns:p14="http://schemas.microsoft.com/office/powerpoint/2010/main" val="861896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E1D7B725-CB86-43CC-9BA6-3EFAAC57AC2A}" type="datetimeFigureOut">
              <a:rPr lang="en-US" smtClean="0"/>
              <a:t>9/11/2022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30A12-57E0-45A7-9D14-F545D973933E}" type="slidenum">
              <a:rPr lang="en-US" smtClean="0"/>
              <a:t>‹#›</a:t>
            </a:fld>
            <a:endParaRPr lang="en-US"/>
          </a:p>
        </p:txBody>
      </p:sp>
    </p:spTree>
    <p:extLst>
      <p:ext uri="{BB962C8B-B14F-4D97-AF65-F5344CB8AC3E}">
        <p14:creationId xmlns:p14="http://schemas.microsoft.com/office/powerpoint/2010/main" val="1644903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D7B725-CB86-43CC-9BA6-3EFAAC57AC2A}" type="datetimeFigureOut">
              <a:rPr lang="en-US" smtClean="0"/>
              <a:t>9/11/2022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30A12-57E0-45A7-9D14-F545D973933E}" type="slidenum">
              <a:rPr lang="en-US" smtClean="0"/>
              <a:t>‹#›</a:t>
            </a:fld>
            <a:endParaRPr lang="en-US"/>
          </a:p>
        </p:txBody>
      </p:sp>
    </p:spTree>
    <p:extLst>
      <p:ext uri="{BB962C8B-B14F-4D97-AF65-F5344CB8AC3E}">
        <p14:creationId xmlns:p14="http://schemas.microsoft.com/office/powerpoint/2010/main" val="67111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1D7B725-CB86-43CC-9BA6-3EFAAC57AC2A}" type="datetimeFigureOut">
              <a:rPr lang="en-US" smtClean="0"/>
              <a:t>9/11/2022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830A12-57E0-45A7-9D14-F545D973933E}" type="slidenum">
              <a:rPr lang="en-US" smtClean="0"/>
              <a:t>‹#›</a:t>
            </a:fld>
            <a:endParaRPr lang="en-US"/>
          </a:p>
        </p:txBody>
      </p:sp>
    </p:spTree>
    <p:extLst>
      <p:ext uri="{BB962C8B-B14F-4D97-AF65-F5344CB8AC3E}">
        <p14:creationId xmlns:p14="http://schemas.microsoft.com/office/powerpoint/2010/main" val="1715347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1D7B725-CB86-43CC-9BA6-3EFAAC57AC2A}" type="datetimeFigureOut">
              <a:rPr lang="en-US" smtClean="0"/>
              <a:t>9/11/2022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830A12-57E0-45A7-9D14-F545D973933E}" type="slidenum">
              <a:rPr lang="en-US" smtClean="0"/>
              <a:t>‹#›</a:t>
            </a:fld>
            <a:endParaRPr lang="en-US"/>
          </a:p>
        </p:txBody>
      </p:sp>
    </p:spTree>
    <p:extLst>
      <p:ext uri="{BB962C8B-B14F-4D97-AF65-F5344CB8AC3E}">
        <p14:creationId xmlns:p14="http://schemas.microsoft.com/office/powerpoint/2010/main" val="2261257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E1D7B725-CB86-43CC-9BA6-3EFAAC57AC2A}" type="datetimeFigureOut">
              <a:rPr lang="en-US" smtClean="0"/>
              <a:t>9/11/2022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0D830A12-57E0-45A7-9D14-F545D973933E}" type="slidenum">
              <a:rPr lang="en-US" smtClean="0"/>
              <a:t>‹#›</a:t>
            </a:fld>
            <a:endParaRPr lang="en-US"/>
          </a:p>
        </p:txBody>
      </p:sp>
    </p:spTree>
    <p:extLst>
      <p:ext uri="{BB962C8B-B14F-4D97-AF65-F5344CB8AC3E}">
        <p14:creationId xmlns:p14="http://schemas.microsoft.com/office/powerpoint/2010/main" val="2565069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1D7B725-CB86-43CC-9BA6-3EFAAC57AC2A}" type="datetimeFigureOut">
              <a:rPr lang="en-US" smtClean="0"/>
              <a:t>9/11/2022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0D830A12-57E0-45A7-9D14-F545D973933E}" type="slidenum">
              <a:rPr lang="en-US" smtClean="0"/>
              <a:t>‹#›</a:t>
            </a:fld>
            <a:endParaRPr lang="en-US"/>
          </a:p>
        </p:txBody>
      </p:sp>
    </p:spTree>
    <p:extLst>
      <p:ext uri="{BB962C8B-B14F-4D97-AF65-F5344CB8AC3E}">
        <p14:creationId xmlns:p14="http://schemas.microsoft.com/office/powerpoint/2010/main" val="2167824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E1D7B725-CB86-43CC-9BA6-3EFAAC57AC2A}" type="datetimeFigureOut">
              <a:rPr lang="en-US" smtClean="0"/>
              <a:t>9/11/2022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0D830A12-57E0-45A7-9D14-F545D973933E}" type="slidenum">
              <a:rPr lang="en-US" smtClean="0"/>
              <a:t>‹#›</a:t>
            </a:fld>
            <a:endParaRPr lang="en-US"/>
          </a:p>
        </p:txBody>
      </p:sp>
    </p:spTree>
    <p:extLst>
      <p:ext uri="{BB962C8B-B14F-4D97-AF65-F5344CB8AC3E}">
        <p14:creationId xmlns:p14="http://schemas.microsoft.com/office/powerpoint/2010/main" val="1559150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D7B725-CB86-43CC-9BA6-3EFAAC57AC2A}" type="datetimeFigureOut">
              <a:rPr lang="en-US" smtClean="0"/>
              <a:t>9/11/2022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830A12-57E0-45A7-9D14-F545D973933E}" type="slidenum">
              <a:rPr lang="en-US" smtClean="0"/>
              <a:t>‹#›</a:t>
            </a:fld>
            <a:endParaRPr lang="en-US"/>
          </a:p>
        </p:txBody>
      </p:sp>
    </p:spTree>
    <p:extLst>
      <p:ext uri="{BB962C8B-B14F-4D97-AF65-F5344CB8AC3E}">
        <p14:creationId xmlns:p14="http://schemas.microsoft.com/office/powerpoint/2010/main" val="3321674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cstate="print">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cstate="print">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cstate="print">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cstate="print">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1D7B725-CB86-43CC-9BA6-3EFAAC57AC2A}" type="datetimeFigureOut">
              <a:rPr lang="en-US" smtClean="0"/>
              <a:t>9/11/2022</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D830A12-57E0-45A7-9D14-F545D973933E}" type="slidenum">
              <a:rPr lang="en-US" smtClean="0"/>
              <a:t>‹#›</a:t>
            </a:fld>
            <a:endParaRPr lang="en-US"/>
          </a:p>
        </p:txBody>
      </p:sp>
    </p:spTree>
    <p:extLst>
      <p:ext uri="{BB962C8B-B14F-4D97-AF65-F5344CB8AC3E}">
        <p14:creationId xmlns:p14="http://schemas.microsoft.com/office/powerpoint/2010/main" val="23419771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biblehub.com/nehemiah/2-16.htm" TargetMode="External"/><Relationship Id="rId2" Type="http://schemas.openxmlformats.org/officeDocument/2006/relationships/hyperlink" Target="http://biblehub.com/nehemiah/2-15.htm" TargetMode="External"/><Relationship Id="rId1" Type="http://schemas.openxmlformats.org/officeDocument/2006/relationships/slideLayout" Target="../slideLayouts/slideLayout7.xml"/><Relationship Id="rId5" Type="http://schemas.openxmlformats.org/officeDocument/2006/relationships/hyperlink" Target="http://biblehub.com/nehemiah/2-18.htm" TargetMode="External"/><Relationship Id="rId4" Type="http://schemas.openxmlformats.org/officeDocument/2006/relationships/hyperlink" Target="http://biblehub.com/nehemiah/2-17.ht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biblehub.com/nehemiah/2-20.htm" TargetMode="External"/><Relationship Id="rId2" Type="http://schemas.openxmlformats.org/officeDocument/2006/relationships/hyperlink" Target="http://biblehub.com/nehemiah/2-19.htm"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biblehub.com/nehemiah/2-2.htm" TargetMode="External"/><Relationship Id="rId2" Type="http://schemas.openxmlformats.org/officeDocument/2006/relationships/hyperlink" Target="http://biblehub.com/nehemiah/2-1.htm" TargetMode="External"/><Relationship Id="rId1" Type="http://schemas.openxmlformats.org/officeDocument/2006/relationships/slideLayout" Target="../slideLayouts/slideLayout7.xml"/><Relationship Id="rId6" Type="http://schemas.openxmlformats.org/officeDocument/2006/relationships/hyperlink" Target="http://biblehub.com/nehemiah/2-5.htm" TargetMode="External"/><Relationship Id="rId5" Type="http://schemas.openxmlformats.org/officeDocument/2006/relationships/hyperlink" Target="http://biblehub.com/nehemiah/2-4.htm" TargetMode="External"/><Relationship Id="rId4" Type="http://schemas.openxmlformats.org/officeDocument/2006/relationships/hyperlink" Target="http://biblehub.com/nehemiah/2-3.ht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biblehub.com/nehemiah/2-7.htm" TargetMode="External"/><Relationship Id="rId2" Type="http://schemas.openxmlformats.org/officeDocument/2006/relationships/hyperlink" Target="http://biblehub.com/nehemiah/2-6.htm" TargetMode="External"/><Relationship Id="rId1" Type="http://schemas.openxmlformats.org/officeDocument/2006/relationships/slideLayout" Target="../slideLayouts/slideLayout7.xml"/><Relationship Id="rId5" Type="http://schemas.openxmlformats.org/officeDocument/2006/relationships/hyperlink" Target="http://biblehub.com/nehemiah/2-9.htm" TargetMode="External"/><Relationship Id="rId4" Type="http://schemas.openxmlformats.org/officeDocument/2006/relationships/hyperlink" Target="http://biblehub.com/nehemiah/2-8.htm"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biblehub.com/nehemiah/2-11.htm" TargetMode="External"/><Relationship Id="rId2" Type="http://schemas.openxmlformats.org/officeDocument/2006/relationships/hyperlink" Target="http://biblehub.com/nehemiah/2-10.htm" TargetMode="External"/><Relationship Id="rId1" Type="http://schemas.openxmlformats.org/officeDocument/2006/relationships/slideLayout" Target="../slideLayouts/slideLayout7.xml"/><Relationship Id="rId6" Type="http://schemas.openxmlformats.org/officeDocument/2006/relationships/hyperlink" Target="http://biblehub.com/nehemiah/2-14.htm" TargetMode="External"/><Relationship Id="rId5" Type="http://schemas.openxmlformats.org/officeDocument/2006/relationships/hyperlink" Target="http://biblehub.com/nehemiah/2-13.htm" TargetMode="External"/><Relationship Id="rId4" Type="http://schemas.openxmlformats.org/officeDocument/2006/relationships/hyperlink" Target="http://biblehub.com/nehemiah/2-12.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Nehemiah 2</a:t>
            </a:r>
            <a:endParaRPr lang="en-US" dirty="0"/>
          </a:p>
        </p:txBody>
      </p:sp>
      <p:sp>
        <p:nvSpPr>
          <p:cNvPr id="3" name="Subtitle 2"/>
          <p:cNvSpPr>
            <a:spLocks noGrp="1"/>
          </p:cNvSpPr>
          <p:nvPr>
            <p:ph type="subTitle" idx="1"/>
          </p:nvPr>
        </p:nvSpPr>
        <p:spPr/>
        <p:txBody>
          <a:bodyPr>
            <a:normAutofit/>
          </a:bodyPr>
          <a:lstStyle/>
          <a:p>
            <a:r>
              <a:rPr lang="en-US" sz="2400" dirty="0" smtClean="0"/>
              <a:t>A Man of Great faith</a:t>
            </a:r>
            <a:endParaRPr lang="en-US" sz="2400" dirty="0"/>
          </a:p>
        </p:txBody>
      </p:sp>
    </p:spTree>
    <p:extLst>
      <p:ext uri="{BB962C8B-B14F-4D97-AF65-F5344CB8AC3E}">
        <p14:creationId xmlns:p14="http://schemas.microsoft.com/office/powerpoint/2010/main" val="1819657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98489" y="502276"/>
            <a:ext cx="10367493" cy="5516254"/>
          </a:xfrm>
          <a:prstGeom prst="rect">
            <a:avLst/>
          </a:prstGeom>
        </p:spPr>
        <p:txBody>
          <a:bodyPr wrap="square">
            <a:spAutoFit/>
          </a:bodyPr>
          <a:lstStyle/>
          <a:p>
            <a:pPr algn="just">
              <a:lnSpc>
                <a:spcPct val="107000"/>
              </a:lnSpc>
              <a:spcAft>
                <a:spcPts val="800"/>
              </a:spcAft>
            </a:pPr>
            <a:r>
              <a:rPr lang="en-US" dirty="0">
                <a:solidFill>
                  <a:srgbClr val="001320"/>
                </a:solidFill>
                <a:latin typeface="Arial" panose="020B0604020202020204" pitchFamily="34" charset="0"/>
                <a:ea typeface="Times New Roman" panose="02020603050405020304" pitchFamily="18" charset="0"/>
                <a:cs typeface="Times New Roman" panose="02020603050405020304" pitchFamily="18" charset="0"/>
              </a:rPr>
              <a:t>. </a:t>
            </a:r>
            <a:r>
              <a:rPr lang="en-US" sz="2800" b="1" dirty="0">
                <a:latin typeface="Arial" panose="020B0604020202020204" pitchFamily="34" charset="0"/>
                <a:ea typeface="Times New Roman" panose="02020603050405020304" pitchFamily="18" charset="0"/>
                <a:cs typeface="Times New Roman" panose="02020603050405020304" pitchFamily="18" charset="0"/>
                <a:hlinkClick r:id="rId2"/>
              </a:rPr>
              <a:t>15</a:t>
            </a:r>
            <a:r>
              <a:rPr lang="en-US" sz="2800" dirty="0">
                <a:latin typeface="Arial" panose="020B0604020202020204" pitchFamily="34" charset="0"/>
                <a:ea typeface="Times New Roman" panose="02020603050405020304" pitchFamily="18" charset="0"/>
                <a:cs typeface="Times New Roman" panose="02020603050405020304" pitchFamily="18" charset="0"/>
              </a:rPr>
              <a:t>So I went up at night by the ravine and inspected the wall. Then I entered the Valley Gate again and returned. </a:t>
            </a:r>
            <a:r>
              <a:rPr lang="en-US" sz="2800" b="1" dirty="0">
                <a:latin typeface="Arial" panose="020B0604020202020204" pitchFamily="34" charset="0"/>
                <a:ea typeface="Times New Roman" panose="02020603050405020304" pitchFamily="18" charset="0"/>
                <a:cs typeface="Times New Roman" panose="02020603050405020304" pitchFamily="18" charset="0"/>
                <a:hlinkClick r:id="rId3"/>
              </a:rPr>
              <a:t>16</a:t>
            </a:r>
            <a:r>
              <a:rPr lang="en-US" sz="2800" dirty="0">
                <a:latin typeface="Arial" panose="020B0604020202020204" pitchFamily="34" charset="0"/>
                <a:ea typeface="Times New Roman" panose="02020603050405020304" pitchFamily="18" charset="0"/>
                <a:cs typeface="Times New Roman" panose="02020603050405020304" pitchFamily="18" charset="0"/>
              </a:rPr>
              <a:t>The officials did not know where I had gone or what I had done; nor had I as yet told the Jews, the priests, the nobles, the officials or the rest who did the work.</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r>
              <a:rPr lang="en-US" sz="2800" dirty="0">
                <a:latin typeface="Arial" panose="020B0604020202020204" pitchFamily="34" charset="0"/>
                <a:ea typeface="Times New Roman" panose="02020603050405020304" pitchFamily="18" charset="0"/>
              </a:rPr>
              <a:t>      </a:t>
            </a:r>
            <a:r>
              <a:rPr lang="en-US" sz="2800" b="1" dirty="0">
                <a:latin typeface="Arial" panose="020B0604020202020204" pitchFamily="34" charset="0"/>
                <a:ea typeface="Times New Roman" panose="02020603050405020304" pitchFamily="18" charset="0"/>
                <a:hlinkClick r:id="rId4"/>
              </a:rPr>
              <a:t>17</a:t>
            </a:r>
            <a:r>
              <a:rPr lang="en-US" sz="2800" dirty="0">
                <a:latin typeface="Arial" panose="020B0604020202020204" pitchFamily="34" charset="0"/>
                <a:ea typeface="Times New Roman" panose="02020603050405020304" pitchFamily="18" charset="0"/>
              </a:rPr>
              <a:t>Then I said to them, “You see the bad situation we are in, that Jerusalem is desolate and its gates burned by fire. Come, let us rebuild the wall of Jerusalem so that we will no longer be a reproach.” </a:t>
            </a:r>
            <a:r>
              <a:rPr lang="en-US" sz="2800" b="1" dirty="0">
                <a:latin typeface="Arial" panose="020B0604020202020204" pitchFamily="34" charset="0"/>
                <a:ea typeface="Times New Roman" panose="02020603050405020304" pitchFamily="18" charset="0"/>
                <a:hlinkClick r:id="rId5"/>
              </a:rPr>
              <a:t>18</a:t>
            </a:r>
            <a:r>
              <a:rPr lang="en-US" sz="2800" dirty="0">
                <a:latin typeface="Arial" panose="020B0604020202020204" pitchFamily="34" charset="0"/>
                <a:ea typeface="Times New Roman" panose="02020603050405020304" pitchFamily="18" charset="0"/>
              </a:rPr>
              <a:t>I told them how the hand of my God had been favorable to me and also about the king’s words which he had spoken to </a:t>
            </a:r>
            <a:r>
              <a:rPr lang="en-US" sz="2800" dirty="0" smtClean="0">
                <a:latin typeface="Arial" panose="020B0604020202020204" pitchFamily="34" charset="0"/>
                <a:ea typeface="Times New Roman" panose="02020603050405020304" pitchFamily="18" charset="0"/>
              </a:rPr>
              <a:t>me. </a:t>
            </a:r>
            <a:r>
              <a:rPr lang="en-US" sz="2800" dirty="0" smtClean="0"/>
              <a:t>Then </a:t>
            </a:r>
            <a:r>
              <a:rPr lang="en-US" sz="2800" dirty="0"/>
              <a:t>they said, “Let us arise and build.” So they put their hands to the good </a:t>
            </a:r>
            <a:r>
              <a:rPr lang="en-US" sz="2800" i="1" dirty="0"/>
              <a:t>work.</a:t>
            </a:r>
            <a:r>
              <a:rPr lang="en-US" sz="2800" dirty="0"/>
              <a:t> </a:t>
            </a:r>
          </a:p>
        </p:txBody>
      </p:sp>
    </p:spTree>
    <p:extLst>
      <p:ext uri="{BB962C8B-B14F-4D97-AF65-F5344CB8AC3E}">
        <p14:creationId xmlns:p14="http://schemas.microsoft.com/office/powerpoint/2010/main" val="34557660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98489" y="502276"/>
            <a:ext cx="10367493" cy="4179477"/>
          </a:xfrm>
          <a:prstGeom prst="rect">
            <a:avLst/>
          </a:prstGeom>
        </p:spPr>
        <p:txBody>
          <a:bodyPr wrap="square">
            <a:spAutoFit/>
          </a:bodyPr>
          <a:lstStyle/>
          <a:p>
            <a:pPr algn="just">
              <a:lnSpc>
                <a:spcPct val="107000"/>
              </a:lnSpc>
              <a:spcAft>
                <a:spcPts val="800"/>
              </a:spcAft>
            </a:pPr>
            <a:r>
              <a:rPr lang="en-US" sz="2800" dirty="0" smtClean="0">
                <a:solidFill>
                  <a:srgbClr val="001320"/>
                </a:solidFill>
                <a:latin typeface="Arial" panose="020B0604020202020204" pitchFamily="34" charset="0"/>
                <a:ea typeface="Times New Roman" panose="02020603050405020304" pitchFamily="18" charset="0"/>
                <a:cs typeface="Times New Roman" panose="02020603050405020304" pitchFamily="18" charset="0"/>
              </a:rPr>
              <a:t>.</a:t>
            </a:r>
            <a:r>
              <a:rPr lang="en-US" sz="2800" b="1" dirty="0" smtClean="0">
                <a:hlinkClick r:id="rId2"/>
              </a:rPr>
              <a:t>19</a:t>
            </a:r>
            <a:r>
              <a:rPr lang="en-US" sz="2800" dirty="0" smtClean="0"/>
              <a:t>But </a:t>
            </a:r>
            <a:r>
              <a:rPr lang="en-US" sz="2800" dirty="0"/>
              <a:t>when </a:t>
            </a:r>
            <a:r>
              <a:rPr lang="en-US" sz="2800" dirty="0" err="1"/>
              <a:t>Sanballat</a:t>
            </a:r>
            <a:r>
              <a:rPr lang="en-US" sz="2800" dirty="0"/>
              <a:t> the </a:t>
            </a:r>
            <a:r>
              <a:rPr lang="en-US" sz="2800" dirty="0" err="1"/>
              <a:t>Horonite</a:t>
            </a:r>
            <a:r>
              <a:rPr lang="en-US" sz="2800" dirty="0"/>
              <a:t> and </a:t>
            </a:r>
            <a:r>
              <a:rPr lang="en-US" sz="2800" dirty="0" err="1"/>
              <a:t>Tobiah</a:t>
            </a:r>
            <a:r>
              <a:rPr lang="en-US" sz="2800" dirty="0"/>
              <a:t> the Ammonite official, and </a:t>
            </a:r>
            <a:r>
              <a:rPr lang="en-US" sz="2800" dirty="0" err="1"/>
              <a:t>Geshem</a:t>
            </a:r>
            <a:r>
              <a:rPr lang="en-US" sz="2800" dirty="0"/>
              <a:t> the Arab heard </a:t>
            </a:r>
            <a:r>
              <a:rPr lang="en-US" sz="2800" i="1" dirty="0"/>
              <a:t>it,</a:t>
            </a:r>
            <a:r>
              <a:rPr lang="en-US" sz="2800" dirty="0"/>
              <a:t> they mocked us and despised us and said, “What is this thing you are doing? Are you rebelling against the king?” </a:t>
            </a:r>
            <a:r>
              <a:rPr lang="en-US" sz="2800" b="1" dirty="0">
                <a:hlinkClick r:id="rId3"/>
              </a:rPr>
              <a:t>20</a:t>
            </a:r>
            <a:r>
              <a:rPr lang="en-US" sz="2800" dirty="0"/>
              <a:t>So I answered them and said to them, “The God of heaven will give us success; therefore we His servants will arise and build, but you have no portion, right or memorial in Jerusalem.”</a:t>
            </a:r>
          </a:p>
          <a:p>
            <a:pPr algn="just">
              <a:lnSpc>
                <a:spcPct val="107000"/>
              </a:lnSpc>
              <a:spcAft>
                <a:spcPts val="800"/>
              </a:spcAft>
            </a:pPr>
            <a:r>
              <a:rPr lang="en-US" dirty="0">
                <a:solidFill>
                  <a:srgbClr val="001320"/>
                </a:solidFill>
                <a:latin typeface="Arial" panose="020B0604020202020204" pitchFamily="34" charset="0"/>
                <a:ea typeface="Times New Roman" panose="02020603050405020304" pitchFamily="18" charset="0"/>
                <a:cs typeface="Times New Roman" panose="02020603050405020304" pitchFamily="18" charset="0"/>
              </a:rPr>
              <a:t> </a:t>
            </a:r>
            <a:endParaRPr lang="en-US" sz="2800" dirty="0"/>
          </a:p>
        </p:txBody>
      </p:sp>
    </p:spTree>
    <p:extLst>
      <p:ext uri="{BB962C8B-B14F-4D97-AF65-F5344CB8AC3E}">
        <p14:creationId xmlns:p14="http://schemas.microsoft.com/office/powerpoint/2010/main" val="33247635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Nehemiah 2</a:t>
            </a:r>
            <a:endParaRPr lang="en-US" dirty="0"/>
          </a:p>
        </p:txBody>
      </p:sp>
      <p:sp>
        <p:nvSpPr>
          <p:cNvPr id="3" name="Content Placeholder 2"/>
          <p:cNvSpPr>
            <a:spLocks noGrp="1"/>
          </p:cNvSpPr>
          <p:nvPr>
            <p:ph idx="1"/>
          </p:nvPr>
        </p:nvSpPr>
        <p:spPr>
          <a:xfrm>
            <a:off x="1104293" y="2052918"/>
            <a:ext cx="8946541" cy="4195481"/>
          </a:xfrm>
        </p:spPr>
        <p:txBody>
          <a:bodyPr>
            <a:normAutofit/>
          </a:bodyPr>
          <a:lstStyle/>
          <a:p>
            <a:pPr marL="0" indent="0">
              <a:buNone/>
            </a:pPr>
            <a:r>
              <a:rPr lang="en-US" sz="2800" dirty="0"/>
              <a:t>Biblical faith</a:t>
            </a:r>
            <a:r>
              <a:rPr lang="en-US" sz="2800" dirty="0">
                <a:solidFill>
                  <a:schemeClr val="bg1">
                    <a:lumMod val="75000"/>
                    <a:lumOff val="25000"/>
                  </a:schemeClr>
                </a:solidFill>
              </a:rPr>
              <a:t>:  </a:t>
            </a:r>
            <a:r>
              <a:rPr lang="en-US" sz="2800" dirty="0"/>
              <a:t>a willingness to act (according to God’s word)</a:t>
            </a:r>
            <a:r>
              <a:rPr lang="en-US" sz="2800" dirty="0">
                <a:solidFill>
                  <a:schemeClr val="bg1">
                    <a:lumMod val="75000"/>
                    <a:lumOff val="25000"/>
                  </a:schemeClr>
                </a:solidFill>
              </a:rPr>
              <a:t>, with </a:t>
            </a:r>
            <a:r>
              <a:rPr lang="en-US" sz="2800" dirty="0" smtClean="0">
                <a:solidFill>
                  <a:schemeClr val="bg1">
                    <a:lumMod val="75000"/>
                    <a:lumOff val="25000"/>
                  </a:schemeClr>
                </a:solidFill>
              </a:rPr>
              <a:t>complete </a:t>
            </a:r>
            <a:r>
              <a:rPr lang="en-US" sz="2800" dirty="0">
                <a:solidFill>
                  <a:schemeClr val="bg1">
                    <a:lumMod val="75000"/>
                    <a:lumOff val="25000"/>
                  </a:schemeClr>
                </a:solidFill>
              </a:rPr>
              <a:t>dependence on God</a:t>
            </a:r>
          </a:p>
          <a:p>
            <a:pPr marL="0" indent="0">
              <a:buNone/>
            </a:pPr>
            <a:r>
              <a:rPr lang="en-US" sz="2800" dirty="0" smtClean="0"/>
              <a:t>Made the request to the King (3-8)</a:t>
            </a:r>
          </a:p>
          <a:p>
            <a:pPr marL="0" indent="0">
              <a:buNone/>
            </a:pPr>
            <a:r>
              <a:rPr lang="en-US" sz="2800" dirty="0" smtClean="0"/>
              <a:t>He left Susa and went to Jerusalem (9)</a:t>
            </a:r>
          </a:p>
          <a:p>
            <a:pPr marL="0" indent="0">
              <a:buNone/>
            </a:pPr>
            <a:r>
              <a:rPr lang="en-US" sz="2800" dirty="0" smtClean="0"/>
              <a:t>Investigated the situation (12-16)</a:t>
            </a:r>
          </a:p>
          <a:p>
            <a:pPr marL="0" indent="0">
              <a:buNone/>
            </a:pPr>
            <a:r>
              <a:rPr lang="en-US" sz="2800" dirty="0" smtClean="0"/>
              <a:t>Stood against opposition and challenged the people to work (17-20)</a:t>
            </a:r>
          </a:p>
        </p:txBody>
      </p:sp>
    </p:spTree>
    <p:extLst>
      <p:ext uri="{BB962C8B-B14F-4D97-AF65-F5344CB8AC3E}">
        <p14:creationId xmlns:p14="http://schemas.microsoft.com/office/powerpoint/2010/main" val="4031215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Nehemiah 2</a:t>
            </a:r>
            <a:endParaRPr lang="en-US" dirty="0"/>
          </a:p>
        </p:txBody>
      </p:sp>
      <p:sp>
        <p:nvSpPr>
          <p:cNvPr id="3" name="Content Placeholder 2"/>
          <p:cNvSpPr>
            <a:spLocks noGrp="1"/>
          </p:cNvSpPr>
          <p:nvPr>
            <p:ph idx="1"/>
          </p:nvPr>
        </p:nvSpPr>
        <p:spPr>
          <a:xfrm>
            <a:off x="1104293" y="2052918"/>
            <a:ext cx="8946541" cy="4195481"/>
          </a:xfrm>
        </p:spPr>
        <p:txBody>
          <a:bodyPr>
            <a:normAutofit/>
          </a:bodyPr>
          <a:lstStyle/>
          <a:p>
            <a:pPr marL="0" indent="0">
              <a:buNone/>
            </a:pPr>
            <a:r>
              <a:rPr lang="en-US" sz="2800" dirty="0" smtClean="0"/>
              <a:t>Nehemiah’s faith produces action</a:t>
            </a:r>
          </a:p>
          <a:p>
            <a:r>
              <a:rPr lang="en-US" sz="2800" dirty="0" smtClean="0"/>
              <a:t>Too easy to say but not do</a:t>
            </a:r>
          </a:p>
          <a:p>
            <a:pPr marL="0" indent="0">
              <a:buNone/>
            </a:pPr>
            <a:endParaRPr lang="en-US" sz="2800" dirty="0" smtClean="0"/>
          </a:p>
          <a:p>
            <a:pPr marL="0" indent="0">
              <a:buNone/>
            </a:pPr>
            <a:endParaRPr lang="en-US" sz="2800" dirty="0">
              <a:solidFill>
                <a:schemeClr val="bg1">
                  <a:lumMod val="75000"/>
                  <a:lumOff val="25000"/>
                </a:schemeClr>
              </a:solidFill>
            </a:endParaRPr>
          </a:p>
        </p:txBody>
      </p:sp>
    </p:spTree>
    <p:extLst>
      <p:ext uri="{BB962C8B-B14F-4D97-AF65-F5344CB8AC3E}">
        <p14:creationId xmlns:p14="http://schemas.microsoft.com/office/powerpoint/2010/main" val="980103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Nehemiah 2</a:t>
            </a:r>
            <a:endParaRPr lang="en-US" dirty="0"/>
          </a:p>
        </p:txBody>
      </p:sp>
      <p:sp>
        <p:nvSpPr>
          <p:cNvPr id="3" name="Content Placeholder 2"/>
          <p:cNvSpPr>
            <a:spLocks noGrp="1"/>
          </p:cNvSpPr>
          <p:nvPr>
            <p:ph idx="1"/>
          </p:nvPr>
        </p:nvSpPr>
        <p:spPr>
          <a:xfrm>
            <a:off x="1104293" y="2052918"/>
            <a:ext cx="8946541" cy="4195481"/>
          </a:xfrm>
        </p:spPr>
        <p:txBody>
          <a:bodyPr>
            <a:normAutofit/>
          </a:bodyPr>
          <a:lstStyle/>
          <a:p>
            <a:pPr marL="0" indent="0">
              <a:buNone/>
            </a:pPr>
            <a:r>
              <a:rPr lang="en-US" sz="2800" dirty="0" smtClean="0"/>
              <a:t>Nehemiah’s faith produces action</a:t>
            </a:r>
          </a:p>
          <a:p>
            <a:r>
              <a:rPr lang="en-US" sz="2800" dirty="0" smtClean="0"/>
              <a:t>Too easy to say but not do</a:t>
            </a:r>
          </a:p>
          <a:p>
            <a:r>
              <a:rPr lang="en-US" sz="2800" dirty="0" smtClean="0"/>
              <a:t>Periodically </a:t>
            </a:r>
            <a:r>
              <a:rPr lang="en-US" sz="2800" dirty="0"/>
              <a:t>ask yourself and others:  </a:t>
            </a:r>
            <a:r>
              <a:rPr lang="en-US" sz="2800" i="1" dirty="0"/>
              <a:t>What step of faith did you take today</a:t>
            </a:r>
            <a:r>
              <a:rPr lang="en-US" sz="2800" i="1" dirty="0" smtClean="0"/>
              <a:t>?</a:t>
            </a:r>
          </a:p>
          <a:p>
            <a:r>
              <a:rPr lang="en-US" sz="2800" i="1" dirty="0" smtClean="0"/>
              <a:t> </a:t>
            </a:r>
            <a:r>
              <a:rPr lang="en-US" sz="2800" dirty="0"/>
              <a:t>Often small steps that no one sees</a:t>
            </a:r>
          </a:p>
          <a:p>
            <a:endParaRPr lang="en-US" sz="2800" i="1" dirty="0" smtClean="0"/>
          </a:p>
          <a:p>
            <a:endParaRPr lang="en-US" sz="2800" i="1" dirty="0"/>
          </a:p>
          <a:p>
            <a:pPr marL="0" indent="0">
              <a:buNone/>
            </a:pPr>
            <a:endParaRPr lang="en-US" sz="2800" dirty="0" smtClean="0"/>
          </a:p>
          <a:p>
            <a:pPr marL="0" indent="0">
              <a:buNone/>
            </a:pPr>
            <a:endParaRPr lang="en-US" sz="2800" dirty="0" smtClean="0"/>
          </a:p>
          <a:p>
            <a:pPr marL="0" indent="0">
              <a:buNone/>
            </a:pPr>
            <a:endParaRPr lang="en-US" sz="2800" dirty="0">
              <a:solidFill>
                <a:schemeClr val="bg1">
                  <a:lumMod val="75000"/>
                  <a:lumOff val="25000"/>
                </a:schemeClr>
              </a:solidFill>
            </a:endParaRPr>
          </a:p>
        </p:txBody>
      </p:sp>
    </p:spTree>
    <p:extLst>
      <p:ext uri="{BB962C8B-B14F-4D97-AF65-F5344CB8AC3E}">
        <p14:creationId xmlns:p14="http://schemas.microsoft.com/office/powerpoint/2010/main" val="402388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Nehemiah 2</a:t>
            </a:r>
            <a:endParaRPr lang="en-US" dirty="0"/>
          </a:p>
        </p:txBody>
      </p:sp>
      <p:sp>
        <p:nvSpPr>
          <p:cNvPr id="4" name="Content Placeholder 3"/>
          <p:cNvSpPr>
            <a:spLocks noGrp="1"/>
          </p:cNvSpPr>
          <p:nvPr>
            <p:ph idx="1"/>
          </p:nvPr>
        </p:nvSpPr>
        <p:spPr/>
        <p:txBody>
          <a:bodyPr>
            <a:normAutofit/>
          </a:bodyPr>
          <a:lstStyle/>
          <a:p>
            <a:pPr marL="0" indent="0">
              <a:buNone/>
            </a:pPr>
            <a:r>
              <a:rPr lang="en-US" sz="2800" dirty="0" smtClean="0"/>
              <a:t>Misconceptions and barriers to steps of faith</a:t>
            </a:r>
          </a:p>
          <a:p>
            <a:pPr marL="0" indent="0">
              <a:buNone/>
            </a:pPr>
            <a:r>
              <a:rPr lang="en-US" sz="2800" dirty="0" smtClean="0"/>
              <a:t>Request </a:t>
            </a:r>
            <a:r>
              <a:rPr lang="en-US" sz="2800" dirty="0"/>
              <a:t>to the king </a:t>
            </a:r>
            <a:r>
              <a:rPr lang="en-US" sz="2800" dirty="0" smtClean="0"/>
              <a:t>–FEAR </a:t>
            </a:r>
          </a:p>
          <a:p>
            <a:r>
              <a:rPr lang="en-US" sz="2800" dirty="0" smtClean="0"/>
              <a:t>Literally “a terrible fear came over me”</a:t>
            </a:r>
            <a:endParaRPr lang="en-US" sz="2800" dirty="0"/>
          </a:p>
          <a:p>
            <a:pPr marL="0" indent="0">
              <a:buNone/>
            </a:pPr>
            <a:r>
              <a:rPr lang="en-US" sz="2800" dirty="0" smtClean="0"/>
              <a:t>Left Susa &amp; went Jerusalem: LOSS OF COMFORT, CONTORL, PRESTIGE, INADEQUACIES </a:t>
            </a:r>
            <a:endParaRPr lang="en-US" sz="2800" dirty="0"/>
          </a:p>
          <a:p>
            <a:pPr marL="0" indent="0">
              <a:buNone/>
            </a:pPr>
            <a:r>
              <a:rPr lang="en-US" sz="2800" dirty="0"/>
              <a:t>Investigated the </a:t>
            </a:r>
            <a:r>
              <a:rPr lang="en-US" sz="2800" dirty="0" smtClean="0"/>
              <a:t>situation: UNCERTAINITY</a:t>
            </a:r>
            <a:endParaRPr lang="en-US" sz="2800" dirty="0"/>
          </a:p>
          <a:p>
            <a:pPr marL="0" indent="0">
              <a:buNone/>
            </a:pPr>
            <a:r>
              <a:rPr lang="en-US" sz="2800" dirty="0"/>
              <a:t>Stood </a:t>
            </a:r>
            <a:r>
              <a:rPr lang="en-US" sz="2800" dirty="0" smtClean="0"/>
              <a:t>against </a:t>
            </a:r>
            <a:r>
              <a:rPr lang="en-US" sz="2800" dirty="0"/>
              <a:t>opposition and challenged the people to </a:t>
            </a:r>
            <a:r>
              <a:rPr lang="en-US" sz="2800" dirty="0" smtClean="0"/>
              <a:t>work: FEAR, UNCERTAINITY, REJECTION</a:t>
            </a:r>
            <a:endParaRPr lang="en-US" sz="2800" dirty="0"/>
          </a:p>
          <a:p>
            <a:pPr marL="0" indent="0">
              <a:buNone/>
            </a:pPr>
            <a:endParaRPr lang="en-US" sz="2800" dirty="0" smtClean="0"/>
          </a:p>
          <a:p>
            <a:pPr marL="0" indent="0">
              <a:buNone/>
            </a:pPr>
            <a:endParaRPr lang="en-US" sz="2800" dirty="0" smtClean="0"/>
          </a:p>
          <a:p>
            <a:endParaRPr lang="en-US" sz="2800" dirty="0"/>
          </a:p>
        </p:txBody>
      </p:sp>
    </p:spTree>
    <p:extLst>
      <p:ext uri="{BB962C8B-B14F-4D97-AF65-F5344CB8AC3E}">
        <p14:creationId xmlns:p14="http://schemas.microsoft.com/office/powerpoint/2010/main" val="2303684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Nehemiah 2</a:t>
            </a:r>
            <a:endParaRPr lang="en-US" dirty="0"/>
          </a:p>
        </p:txBody>
      </p:sp>
      <p:sp>
        <p:nvSpPr>
          <p:cNvPr id="3" name="Content Placeholder 2"/>
          <p:cNvSpPr>
            <a:spLocks noGrp="1"/>
          </p:cNvSpPr>
          <p:nvPr>
            <p:ph idx="1"/>
          </p:nvPr>
        </p:nvSpPr>
        <p:spPr>
          <a:xfrm>
            <a:off x="1104293" y="2052918"/>
            <a:ext cx="8946541" cy="4195481"/>
          </a:xfrm>
        </p:spPr>
        <p:txBody>
          <a:bodyPr>
            <a:normAutofit/>
          </a:bodyPr>
          <a:lstStyle/>
          <a:p>
            <a:pPr marL="0" indent="0">
              <a:buNone/>
            </a:pPr>
            <a:r>
              <a:rPr lang="en-US" sz="2800" dirty="0"/>
              <a:t>Biblical faith</a:t>
            </a:r>
            <a:r>
              <a:rPr lang="en-US" sz="2800" dirty="0">
                <a:solidFill>
                  <a:schemeClr val="bg1">
                    <a:lumMod val="75000"/>
                    <a:lumOff val="25000"/>
                  </a:schemeClr>
                </a:solidFill>
              </a:rPr>
              <a:t>:  a willingness to act (according to God’s word), </a:t>
            </a:r>
            <a:r>
              <a:rPr lang="en-US" sz="2800" dirty="0"/>
              <a:t>with </a:t>
            </a:r>
            <a:r>
              <a:rPr lang="en-US" sz="2800" dirty="0" smtClean="0"/>
              <a:t>complete </a:t>
            </a:r>
            <a:r>
              <a:rPr lang="en-US" sz="2800" dirty="0"/>
              <a:t>dependence on God</a:t>
            </a:r>
          </a:p>
        </p:txBody>
      </p:sp>
    </p:spTree>
    <p:extLst>
      <p:ext uri="{BB962C8B-B14F-4D97-AF65-F5344CB8AC3E}">
        <p14:creationId xmlns:p14="http://schemas.microsoft.com/office/powerpoint/2010/main" val="36244369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Nehemiah 2</a:t>
            </a:r>
            <a:endParaRPr lang="en-US" dirty="0"/>
          </a:p>
        </p:txBody>
      </p:sp>
      <p:sp>
        <p:nvSpPr>
          <p:cNvPr id="3" name="Content Placeholder 2"/>
          <p:cNvSpPr>
            <a:spLocks noGrp="1"/>
          </p:cNvSpPr>
          <p:nvPr>
            <p:ph idx="1"/>
          </p:nvPr>
        </p:nvSpPr>
        <p:spPr>
          <a:xfrm>
            <a:off x="1104293" y="2052918"/>
            <a:ext cx="8946541" cy="4195481"/>
          </a:xfrm>
        </p:spPr>
        <p:txBody>
          <a:bodyPr>
            <a:normAutofit/>
          </a:bodyPr>
          <a:lstStyle/>
          <a:p>
            <a:pPr marL="0" indent="0">
              <a:buNone/>
            </a:pPr>
            <a:r>
              <a:rPr lang="en-US" sz="2800" dirty="0" smtClean="0"/>
              <a:t>What did it look like for Nehemiah to depend on God? </a:t>
            </a:r>
          </a:p>
          <a:p>
            <a:pPr marL="0" indent="0">
              <a:buNone/>
            </a:pPr>
            <a:r>
              <a:rPr lang="en-US" sz="2800" dirty="0" smtClean="0"/>
              <a:t>He prayed </a:t>
            </a:r>
          </a:p>
          <a:p>
            <a:r>
              <a:rPr lang="en-US" sz="2800" dirty="0" smtClean="0"/>
              <a:t>2:4 “So I prayed to the God of heaven.” </a:t>
            </a:r>
          </a:p>
          <a:p>
            <a:r>
              <a:rPr lang="en-US" sz="2800" dirty="0" smtClean="0"/>
              <a:t>On going conversation with God</a:t>
            </a:r>
          </a:p>
          <a:p>
            <a:pPr lvl="0"/>
            <a:r>
              <a:rPr lang="en-US" sz="2800" dirty="0" smtClean="0"/>
              <a:t>1:4-11; 4:4,9</a:t>
            </a:r>
            <a:r>
              <a:rPr lang="en-US" sz="2800" dirty="0"/>
              <a:t>; 5:19; 6:9,14: </a:t>
            </a:r>
            <a:r>
              <a:rPr lang="en-US" sz="2800" dirty="0" smtClean="0"/>
              <a:t>13:14,22,29,31</a:t>
            </a:r>
            <a:endParaRPr lang="en-US" sz="2800" dirty="0"/>
          </a:p>
          <a:p>
            <a:pPr marL="0" indent="0">
              <a:buNone/>
            </a:pPr>
            <a:endParaRPr lang="en-US" sz="2800" dirty="0"/>
          </a:p>
        </p:txBody>
      </p:sp>
    </p:spTree>
    <p:extLst>
      <p:ext uri="{BB962C8B-B14F-4D97-AF65-F5344CB8AC3E}">
        <p14:creationId xmlns:p14="http://schemas.microsoft.com/office/powerpoint/2010/main" val="868468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Nehemiah 2</a:t>
            </a:r>
            <a:endParaRPr lang="en-US" dirty="0"/>
          </a:p>
        </p:txBody>
      </p:sp>
      <p:sp>
        <p:nvSpPr>
          <p:cNvPr id="3" name="Content Placeholder 2"/>
          <p:cNvSpPr>
            <a:spLocks noGrp="1"/>
          </p:cNvSpPr>
          <p:nvPr>
            <p:ph idx="1"/>
          </p:nvPr>
        </p:nvSpPr>
        <p:spPr>
          <a:xfrm>
            <a:off x="1104293" y="2052918"/>
            <a:ext cx="8946541" cy="4195481"/>
          </a:xfrm>
        </p:spPr>
        <p:txBody>
          <a:bodyPr>
            <a:normAutofit/>
          </a:bodyPr>
          <a:lstStyle/>
          <a:p>
            <a:pPr marL="0" indent="0">
              <a:buNone/>
            </a:pPr>
            <a:r>
              <a:rPr lang="en-US" sz="2800" dirty="0" smtClean="0"/>
              <a:t>What did it look like for Nehemiah to depend on God? </a:t>
            </a:r>
          </a:p>
          <a:p>
            <a:pPr marL="0" indent="0">
              <a:buNone/>
            </a:pPr>
            <a:r>
              <a:rPr lang="en-US" sz="2800" dirty="0" smtClean="0"/>
              <a:t>He prayed </a:t>
            </a:r>
          </a:p>
          <a:p>
            <a:pPr marL="0" indent="0">
              <a:buNone/>
            </a:pPr>
            <a:r>
              <a:rPr lang="en-US" sz="2800" dirty="0" smtClean="0"/>
              <a:t>He viewed circumstances with an eye on God </a:t>
            </a:r>
          </a:p>
          <a:p>
            <a:r>
              <a:rPr lang="en-US" sz="2800" dirty="0" smtClean="0"/>
              <a:t>2:8 “And the king granted them to me because the good hand of God was on me.”</a:t>
            </a:r>
          </a:p>
          <a:p>
            <a:r>
              <a:rPr lang="en-US" sz="2800" dirty="0" smtClean="0"/>
              <a:t>2:12 “….I did not tell anyone what my God was putting in my mind to do for Jerusalem….”</a:t>
            </a:r>
            <a:endParaRPr lang="en-US" sz="2800" dirty="0"/>
          </a:p>
        </p:txBody>
      </p:sp>
    </p:spTree>
    <p:extLst>
      <p:ext uri="{BB962C8B-B14F-4D97-AF65-F5344CB8AC3E}">
        <p14:creationId xmlns:p14="http://schemas.microsoft.com/office/powerpoint/2010/main" val="3314350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Nehemiah 2</a:t>
            </a:r>
            <a:endParaRPr lang="en-US" dirty="0"/>
          </a:p>
        </p:txBody>
      </p:sp>
      <p:sp>
        <p:nvSpPr>
          <p:cNvPr id="3" name="Content Placeholder 2"/>
          <p:cNvSpPr>
            <a:spLocks noGrp="1"/>
          </p:cNvSpPr>
          <p:nvPr>
            <p:ph idx="1"/>
          </p:nvPr>
        </p:nvSpPr>
        <p:spPr>
          <a:xfrm>
            <a:off x="1104293" y="2052918"/>
            <a:ext cx="8946541" cy="4195481"/>
          </a:xfrm>
        </p:spPr>
        <p:txBody>
          <a:bodyPr>
            <a:normAutofit/>
          </a:bodyPr>
          <a:lstStyle/>
          <a:p>
            <a:pPr marL="0" indent="0">
              <a:buNone/>
            </a:pPr>
            <a:r>
              <a:rPr lang="en-US" sz="2800" dirty="0" smtClean="0"/>
              <a:t>What did it look like for Nehemiah to depend on God? </a:t>
            </a:r>
          </a:p>
          <a:p>
            <a:pPr marL="0" indent="0">
              <a:buNone/>
            </a:pPr>
            <a:r>
              <a:rPr lang="en-US" sz="2800" dirty="0" smtClean="0"/>
              <a:t>He prayed </a:t>
            </a:r>
          </a:p>
          <a:p>
            <a:pPr marL="0" indent="0">
              <a:buNone/>
            </a:pPr>
            <a:r>
              <a:rPr lang="en-US" sz="2800" dirty="0" smtClean="0"/>
              <a:t>He viewed circumstances with an eye on God</a:t>
            </a:r>
          </a:p>
          <a:p>
            <a:r>
              <a:rPr lang="en-US" sz="2800" dirty="0" smtClean="0"/>
              <a:t>2:18  “And I told them how the hand of my God had been favorable to me …”  </a:t>
            </a:r>
            <a:endParaRPr lang="en-US" sz="2800" dirty="0"/>
          </a:p>
          <a:p>
            <a:r>
              <a:rPr lang="en-US" sz="2800" dirty="0" smtClean="0"/>
              <a:t>2:20 “The God of heaven will give us success.” </a:t>
            </a:r>
            <a:endParaRPr lang="en-US" sz="2800" dirty="0"/>
          </a:p>
          <a:p>
            <a:pPr marL="0" indent="0">
              <a:buNone/>
            </a:pPr>
            <a:endParaRPr lang="en-US" sz="2800" dirty="0" smtClean="0"/>
          </a:p>
        </p:txBody>
      </p:sp>
    </p:spTree>
    <p:extLst>
      <p:ext uri="{BB962C8B-B14F-4D97-AF65-F5344CB8AC3E}">
        <p14:creationId xmlns:p14="http://schemas.microsoft.com/office/powerpoint/2010/main" val="3528218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Nehemiah 2</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What does it look like to have biblical faith?</a:t>
            </a:r>
          </a:p>
          <a:p>
            <a:pPr marL="0" indent="0">
              <a:buNone/>
            </a:pPr>
            <a:r>
              <a:rPr lang="en-US" sz="2800" dirty="0" smtClean="0"/>
              <a:t>Biblical faith is the willingness to act (according to God’s word), with complete dependence on God</a:t>
            </a:r>
          </a:p>
        </p:txBody>
      </p:sp>
    </p:spTree>
    <p:extLst>
      <p:ext uri="{BB962C8B-B14F-4D97-AF65-F5344CB8AC3E}">
        <p14:creationId xmlns:p14="http://schemas.microsoft.com/office/powerpoint/2010/main" val="3127834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Nehemiah 2</a:t>
            </a:r>
            <a:endParaRPr lang="en-US" dirty="0"/>
          </a:p>
        </p:txBody>
      </p:sp>
      <p:sp>
        <p:nvSpPr>
          <p:cNvPr id="3" name="Content Placeholder 2"/>
          <p:cNvSpPr>
            <a:spLocks noGrp="1"/>
          </p:cNvSpPr>
          <p:nvPr>
            <p:ph idx="1"/>
          </p:nvPr>
        </p:nvSpPr>
        <p:spPr>
          <a:xfrm>
            <a:off x="1104293" y="2052918"/>
            <a:ext cx="8946541" cy="4195481"/>
          </a:xfrm>
        </p:spPr>
        <p:txBody>
          <a:bodyPr>
            <a:normAutofit/>
          </a:bodyPr>
          <a:lstStyle/>
          <a:p>
            <a:pPr marL="0" indent="0">
              <a:buNone/>
            </a:pPr>
            <a:r>
              <a:rPr lang="en-US" sz="2800" dirty="0" smtClean="0"/>
              <a:t>What did it look like for Nehemiah to depend on God? </a:t>
            </a:r>
          </a:p>
          <a:p>
            <a:pPr marL="0" indent="0">
              <a:buNone/>
            </a:pPr>
            <a:r>
              <a:rPr lang="en-US" sz="2800" dirty="0" smtClean="0"/>
              <a:t>He prayed </a:t>
            </a:r>
          </a:p>
          <a:p>
            <a:pPr marL="0" indent="0">
              <a:buNone/>
            </a:pPr>
            <a:r>
              <a:rPr lang="en-US" sz="2800" dirty="0" smtClean="0"/>
              <a:t>He kept a vertical perspective on circumstances </a:t>
            </a:r>
            <a:endParaRPr lang="en-US" sz="2800" dirty="0"/>
          </a:p>
          <a:p>
            <a:pPr marL="0" indent="0">
              <a:buNone/>
            </a:pPr>
            <a:r>
              <a:rPr lang="en-US" sz="2800" dirty="0" smtClean="0"/>
              <a:t>He waited on God</a:t>
            </a:r>
          </a:p>
          <a:p>
            <a:pPr marL="0" indent="0">
              <a:buNone/>
            </a:pPr>
            <a:endParaRPr lang="en-US" sz="2800" dirty="0" smtClean="0"/>
          </a:p>
          <a:p>
            <a:pPr marL="0" indent="0">
              <a:buNone/>
            </a:pPr>
            <a:endParaRPr lang="en-US" sz="2800" dirty="0" smtClean="0"/>
          </a:p>
          <a:p>
            <a:endParaRPr lang="en-US" sz="2800" dirty="0" smtClean="0"/>
          </a:p>
        </p:txBody>
      </p:sp>
    </p:spTree>
    <p:extLst>
      <p:ext uri="{BB962C8B-B14F-4D97-AF65-F5344CB8AC3E}">
        <p14:creationId xmlns:p14="http://schemas.microsoft.com/office/powerpoint/2010/main" val="15687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Nehemiah 2</a:t>
            </a:r>
            <a:endParaRPr lang="en-US" dirty="0"/>
          </a:p>
        </p:txBody>
      </p:sp>
      <p:sp>
        <p:nvSpPr>
          <p:cNvPr id="3" name="Content Placeholder 2"/>
          <p:cNvSpPr>
            <a:spLocks noGrp="1"/>
          </p:cNvSpPr>
          <p:nvPr>
            <p:ph idx="1"/>
          </p:nvPr>
        </p:nvSpPr>
        <p:spPr>
          <a:xfrm>
            <a:off x="1104293" y="2052918"/>
            <a:ext cx="8946541" cy="4195481"/>
          </a:xfrm>
        </p:spPr>
        <p:txBody>
          <a:bodyPr>
            <a:normAutofit/>
          </a:bodyPr>
          <a:lstStyle/>
          <a:p>
            <a:pPr marL="0" indent="0">
              <a:buNone/>
            </a:pPr>
            <a:r>
              <a:rPr lang="en-US" sz="2800" dirty="0" smtClean="0"/>
              <a:t>What did it look like for Nehemiah to depend on God? </a:t>
            </a:r>
          </a:p>
          <a:p>
            <a:pPr marL="0" indent="0">
              <a:buNone/>
            </a:pPr>
            <a:r>
              <a:rPr lang="en-US" sz="2800" dirty="0" smtClean="0"/>
              <a:t>He waited on God</a:t>
            </a:r>
          </a:p>
          <a:p>
            <a:r>
              <a:rPr lang="en-US" sz="2800" dirty="0" smtClean="0"/>
              <a:t>1:1 </a:t>
            </a:r>
            <a:r>
              <a:rPr lang="en-US" sz="2800" dirty="0"/>
              <a:t>month of </a:t>
            </a:r>
            <a:r>
              <a:rPr lang="en-US" sz="2800" dirty="0" err="1"/>
              <a:t>Chislev</a:t>
            </a:r>
            <a:r>
              <a:rPr lang="en-US" sz="2800" dirty="0"/>
              <a:t> (Nov-Dec 445 BC</a:t>
            </a:r>
            <a:r>
              <a:rPr lang="en-US" sz="2800" dirty="0" smtClean="0"/>
              <a:t>); 2:1 </a:t>
            </a:r>
            <a:r>
              <a:rPr lang="en-US" sz="2800" dirty="0"/>
              <a:t>month of Nisan (March- April 444BC</a:t>
            </a:r>
            <a:r>
              <a:rPr lang="en-US" sz="2800" dirty="0" smtClean="0"/>
              <a:t>)</a:t>
            </a:r>
          </a:p>
          <a:p>
            <a:r>
              <a:rPr lang="en-US" sz="2800" dirty="0" smtClean="0"/>
              <a:t>Waited over 100 days </a:t>
            </a:r>
          </a:p>
          <a:p>
            <a:r>
              <a:rPr lang="en-US" sz="2800" dirty="0" smtClean="0"/>
              <a:t>Waited </a:t>
            </a:r>
            <a:r>
              <a:rPr lang="en-US" sz="2800" dirty="0"/>
              <a:t>expectantly </a:t>
            </a:r>
            <a:endParaRPr lang="en-US" sz="2800" dirty="0" smtClean="0"/>
          </a:p>
          <a:p>
            <a:r>
              <a:rPr lang="en-US" sz="2800" dirty="0" smtClean="0"/>
              <a:t>How </a:t>
            </a:r>
            <a:r>
              <a:rPr lang="en-US" sz="2800" dirty="0"/>
              <a:t>hard it is to wait on God </a:t>
            </a:r>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pPr marL="0" indent="0">
              <a:buNone/>
            </a:pPr>
            <a:endParaRPr lang="en-US" sz="2800" dirty="0" smtClean="0"/>
          </a:p>
          <a:p>
            <a:pPr marL="0" indent="0">
              <a:buNone/>
            </a:pPr>
            <a:endParaRPr lang="en-US" sz="2800" dirty="0" smtClean="0"/>
          </a:p>
          <a:p>
            <a:endParaRPr lang="en-US" sz="2800" dirty="0" smtClean="0"/>
          </a:p>
        </p:txBody>
      </p:sp>
    </p:spTree>
    <p:extLst>
      <p:ext uri="{BB962C8B-B14F-4D97-AF65-F5344CB8AC3E}">
        <p14:creationId xmlns:p14="http://schemas.microsoft.com/office/powerpoint/2010/main" val="2481607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Nehemiah 2</a:t>
            </a:r>
            <a:endParaRPr lang="en-US" dirty="0"/>
          </a:p>
        </p:txBody>
      </p:sp>
      <p:sp>
        <p:nvSpPr>
          <p:cNvPr id="3" name="Content Placeholder 2"/>
          <p:cNvSpPr>
            <a:spLocks noGrp="1"/>
          </p:cNvSpPr>
          <p:nvPr>
            <p:ph idx="1"/>
          </p:nvPr>
        </p:nvSpPr>
        <p:spPr>
          <a:xfrm>
            <a:off x="1104293" y="2052918"/>
            <a:ext cx="8946541" cy="4195481"/>
          </a:xfrm>
        </p:spPr>
        <p:txBody>
          <a:bodyPr>
            <a:normAutofit/>
          </a:bodyPr>
          <a:lstStyle/>
          <a:p>
            <a:pPr marL="0" indent="0">
              <a:buNone/>
            </a:pPr>
            <a:r>
              <a:rPr lang="en-US" sz="2800" dirty="0" smtClean="0"/>
              <a:t>What did it look like for Nehemiah to depend on God? </a:t>
            </a:r>
          </a:p>
          <a:p>
            <a:pPr marL="0" indent="0">
              <a:buNone/>
            </a:pPr>
            <a:r>
              <a:rPr lang="en-US" sz="2800" dirty="0" smtClean="0"/>
              <a:t>He looked to God to determine the value of his step of faith </a:t>
            </a:r>
          </a:p>
          <a:p>
            <a:r>
              <a:rPr lang="en-US" sz="2800" dirty="0" smtClean="0"/>
              <a:t>2:18 “…So they put their hands to the good work….” </a:t>
            </a:r>
          </a:p>
          <a:p>
            <a:r>
              <a:rPr lang="en-US" sz="2800" dirty="0" smtClean="0"/>
              <a:t>6:3 ”…I am doing a great work…” </a:t>
            </a:r>
          </a:p>
          <a:p>
            <a:pPr marL="0" indent="0">
              <a:buNone/>
            </a:pPr>
            <a:endParaRPr lang="en-US" sz="2800" dirty="0" smtClean="0"/>
          </a:p>
          <a:p>
            <a:endParaRPr lang="en-US" sz="2800" dirty="0" smtClean="0"/>
          </a:p>
        </p:txBody>
      </p:sp>
    </p:spTree>
    <p:extLst>
      <p:ext uri="{BB962C8B-B14F-4D97-AF65-F5344CB8AC3E}">
        <p14:creationId xmlns:p14="http://schemas.microsoft.com/office/powerpoint/2010/main" val="1283581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Nehemiah 2</a:t>
            </a:r>
            <a:endParaRPr lang="en-US" dirty="0"/>
          </a:p>
        </p:txBody>
      </p:sp>
      <p:sp>
        <p:nvSpPr>
          <p:cNvPr id="3" name="Content Placeholder 2"/>
          <p:cNvSpPr>
            <a:spLocks noGrp="1"/>
          </p:cNvSpPr>
          <p:nvPr>
            <p:ph idx="1"/>
          </p:nvPr>
        </p:nvSpPr>
        <p:spPr>
          <a:xfrm>
            <a:off x="1104293" y="2052918"/>
            <a:ext cx="8946541" cy="4195481"/>
          </a:xfrm>
        </p:spPr>
        <p:txBody>
          <a:bodyPr>
            <a:normAutofit lnSpcReduction="10000"/>
          </a:bodyPr>
          <a:lstStyle/>
          <a:p>
            <a:pPr marL="0" indent="0">
              <a:buNone/>
            </a:pPr>
            <a:r>
              <a:rPr lang="en-US" sz="2800" dirty="0" smtClean="0"/>
              <a:t>What did it look like for Nehemiah to depend on God? </a:t>
            </a:r>
          </a:p>
          <a:p>
            <a:pPr marL="0" indent="0">
              <a:buNone/>
            </a:pPr>
            <a:r>
              <a:rPr lang="en-US" sz="2800" dirty="0" smtClean="0"/>
              <a:t>He looked to God to determine the value of his step of faith </a:t>
            </a:r>
          </a:p>
          <a:p>
            <a:r>
              <a:rPr lang="en-US" sz="2800" dirty="0" smtClean="0"/>
              <a:t>Each have a role in  shaping the face of eternity</a:t>
            </a:r>
          </a:p>
          <a:p>
            <a:r>
              <a:rPr lang="en-US" sz="2800" dirty="0" err="1" smtClean="0"/>
              <a:t>Eph</a:t>
            </a:r>
            <a:r>
              <a:rPr lang="en-US" sz="2800" dirty="0" smtClean="0"/>
              <a:t> 2:10 </a:t>
            </a:r>
            <a:r>
              <a:rPr lang="en-US" sz="2800" dirty="0"/>
              <a:t>For we are his workmanship, created in Christ Jesus for good works, which God prepared beforehand so that we would walk in them.” </a:t>
            </a:r>
          </a:p>
          <a:p>
            <a:pPr marL="0" indent="0">
              <a:buNone/>
            </a:pPr>
            <a:endParaRPr lang="en-US" sz="2800" dirty="0" smtClean="0"/>
          </a:p>
        </p:txBody>
      </p:sp>
    </p:spTree>
    <p:extLst>
      <p:ext uri="{BB962C8B-B14F-4D97-AF65-F5344CB8AC3E}">
        <p14:creationId xmlns:p14="http://schemas.microsoft.com/office/powerpoint/2010/main" val="3597060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Nehemiah 2</a:t>
            </a:r>
            <a:endParaRPr lang="en-US" dirty="0"/>
          </a:p>
        </p:txBody>
      </p:sp>
      <p:sp>
        <p:nvSpPr>
          <p:cNvPr id="3" name="Content Placeholder 2"/>
          <p:cNvSpPr>
            <a:spLocks noGrp="1"/>
          </p:cNvSpPr>
          <p:nvPr>
            <p:ph idx="1"/>
          </p:nvPr>
        </p:nvSpPr>
        <p:spPr>
          <a:xfrm>
            <a:off x="1104293" y="2052918"/>
            <a:ext cx="8946541" cy="4195481"/>
          </a:xfrm>
        </p:spPr>
        <p:txBody>
          <a:bodyPr>
            <a:normAutofit/>
          </a:bodyPr>
          <a:lstStyle/>
          <a:p>
            <a:pPr marL="0" indent="0">
              <a:buNone/>
            </a:pPr>
            <a:r>
              <a:rPr lang="en-US" sz="2800" dirty="0" smtClean="0"/>
              <a:t>What did it look like for Nehemiah to depend on God? </a:t>
            </a:r>
          </a:p>
          <a:p>
            <a:pPr marL="0" indent="0">
              <a:buNone/>
            </a:pPr>
            <a:r>
              <a:rPr lang="en-US" sz="2800" dirty="0" smtClean="0"/>
              <a:t>He looked to God to determine the value of his step of faith </a:t>
            </a:r>
          </a:p>
          <a:p>
            <a:r>
              <a:rPr lang="en-US" sz="2800" dirty="0" smtClean="0"/>
              <a:t>Game changer </a:t>
            </a:r>
          </a:p>
          <a:p>
            <a:r>
              <a:rPr lang="en-US" sz="2800" dirty="0" smtClean="0"/>
              <a:t>Smallest step of faith valuable to God</a:t>
            </a:r>
          </a:p>
          <a:p>
            <a:pPr marL="0" indent="0">
              <a:buNone/>
            </a:pPr>
            <a:endParaRPr lang="en-US" sz="2800" dirty="0" smtClean="0"/>
          </a:p>
        </p:txBody>
      </p:sp>
    </p:spTree>
    <p:extLst>
      <p:ext uri="{BB962C8B-B14F-4D97-AF65-F5344CB8AC3E}">
        <p14:creationId xmlns:p14="http://schemas.microsoft.com/office/powerpoint/2010/main" val="6148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Nehemiah 2</a:t>
            </a:r>
            <a:endParaRPr lang="en-US" dirty="0"/>
          </a:p>
        </p:txBody>
      </p:sp>
      <p:sp>
        <p:nvSpPr>
          <p:cNvPr id="3" name="Content Placeholder 2"/>
          <p:cNvSpPr>
            <a:spLocks noGrp="1"/>
          </p:cNvSpPr>
          <p:nvPr>
            <p:ph idx="1"/>
          </p:nvPr>
        </p:nvSpPr>
        <p:spPr>
          <a:xfrm>
            <a:off x="1104293" y="2052918"/>
            <a:ext cx="8946541" cy="4195481"/>
          </a:xfrm>
        </p:spPr>
        <p:txBody>
          <a:bodyPr>
            <a:normAutofit/>
          </a:bodyPr>
          <a:lstStyle/>
          <a:p>
            <a:pPr marL="0" indent="0">
              <a:buNone/>
            </a:pPr>
            <a:r>
              <a:rPr lang="en-US" sz="2800" dirty="0" smtClean="0"/>
              <a:t>Conclusion:</a:t>
            </a:r>
          </a:p>
          <a:p>
            <a:pPr marL="0" indent="0">
              <a:buNone/>
            </a:pPr>
            <a:r>
              <a:rPr lang="en-US" sz="2800" dirty="0" smtClean="0"/>
              <a:t>Biblical </a:t>
            </a:r>
            <a:r>
              <a:rPr lang="en-US" sz="2800" dirty="0"/>
              <a:t>faith:  a willingness to act (according to God’s word), with compete dependence on God</a:t>
            </a:r>
          </a:p>
          <a:p>
            <a:pPr marL="0" indent="0">
              <a:buNone/>
            </a:pPr>
            <a:r>
              <a:rPr lang="en-US" sz="2800" dirty="0" smtClean="0"/>
              <a:t>What is your tendency?</a:t>
            </a:r>
          </a:p>
          <a:p>
            <a:pPr marL="0" indent="0">
              <a:buNone/>
            </a:pPr>
            <a:r>
              <a:rPr lang="en-US" sz="2800" dirty="0" smtClean="0"/>
              <a:t>Take God at his word</a:t>
            </a:r>
          </a:p>
          <a:p>
            <a:pPr marL="0" indent="0">
              <a:buNone/>
            </a:pPr>
            <a:r>
              <a:rPr lang="en-US" sz="2800" dirty="0" smtClean="0"/>
              <a:t>Stay connected with one another </a:t>
            </a:r>
          </a:p>
          <a:p>
            <a:pPr marL="0" indent="0">
              <a:buNone/>
            </a:pPr>
            <a:r>
              <a:rPr lang="en-US" sz="2800" dirty="0" smtClean="0"/>
              <a:t>Look for a step of faith to take today</a:t>
            </a:r>
          </a:p>
          <a:p>
            <a:pPr marL="0" indent="0">
              <a:buNone/>
            </a:pPr>
            <a:endParaRPr lang="en-US" sz="2800" dirty="0" smtClean="0"/>
          </a:p>
          <a:p>
            <a:pPr marL="0" indent="0">
              <a:buNone/>
            </a:pPr>
            <a:endParaRPr lang="en-US" sz="2800" dirty="0" smtClean="0"/>
          </a:p>
        </p:txBody>
      </p:sp>
    </p:spTree>
    <p:extLst>
      <p:ext uri="{BB962C8B-B14F-4D97-AF65-F5344CB8AC3E}">
        <p14:creationId xmlns:p14="http://schemas.microsoft.com/office/powerpoint/2010/main" val="2409314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Nehemiah 2</a:t>
            </a:r>
            <a:endParaRPr lang="en-US" dirty="0"/>
          </a:p>
        </p:txBody>
      </p:sp>
      <p:sp>
        <p:nvSpPr>
          <p:cNvPr id="3" name="Content Placeholder 2"/>
          <p:cNvSpPr>
            <a:spLocks noGrp="1"/>
          </p:cNvSpPr>
          <p:nvPr>
            <p:ph idx="1"/>
          </p:nvPr>
        </p:nvSpPr>
        <p:spPr>
          <a:xfrm>
            <a:off x="1104293" y="2052918"/>
            <a:ext cx="8946541" cy="4195481"/>
          </a:xfrm>
        </p:spPr>
        <p:txBody>
          <a:bodyPr>
            <a:normAutofit/>
          </a:bodyPr>
          <a:lstStyle/>
          <a:p>
            <a:pPr marL="0" indent="0">
              <a:buNone/>
            </a:pPr>
            <a:r>
              <a:rPr lang="en-US" sz="2800" dirty="0" smtClean="0"/>
              <a:t>Questions?</a:t>
            </a:r>
            <a:endParaRPr lang="en-US" sz="2800" dirty="0"/>
          </a:p>
          <a:p>
            <a:pPr marL="0" indent="0">
              <a:buNone/>
            </a:pPr>
            <a:r>
              <a:rPr lang="en-US" sz="2800" dirty="0" smtClean="0"/>
              <a:t>Comments</a:t>
            </a:r>
          </a:p>
          <a:p>
            <a:pPr marL="0" indent="0">
              <a:buNone/>
            </a:pPr>
            <a:endParaRPr lang="en-US" sz="2800" dirty="0"/>
          </a:p>
          <a:p>
            <a:pPr marL="0" indent="0">
              <a:buNone/>
            </a:pPr>
            <a:r>
              <a:rPr lang="en-US" sz="2800" dirty="0" smtClean="0"/>
              <a:t>What does your relationship with God look like when you take steps of faith? </a:t>
            </a:r>
          </a:p>
          <a:p>
            <a:pPr marL="0" indent="0">
              <a:buNone/>
            </a:pPr>
            <a:r>
              <a:rPr lang="en-US" sz="2800" dirty="0" smtClean="0"/>
              <a:t>What does your relationship look like when you fail to take steps of faith? </a:t>
            </a:r>
          </a:p>
        </p:txBody>
      </p:sp>
    </p:spTree>
    <p:extLst>
      <p:ext uri="{BB962C8B-B14F-4D97-AF65-F5344CB8AC3E}">
        <p14:creationId xmlns:p14="http://schemas.microsoft.com/office/powerpoint/2010/main" val="23847302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Nehemiah 2</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Who is Nehemiah? </a:t>
            </a:r>
          </a:p>
          <a:p>
            <a:pPr marL="0" indent="0">
              <a:buNone/>
            </a:pPr>
            <a:r>
              <a:rPr lang="en-US" sz="2800" dirty="0" smtClean="0"/>
              <a:t>Historical Context</a:t>
            </a:r>
          </a:p>
        </p:txBody>
      </p:sp>
    </p:spTree>
    <p:extLst>
      <p:ext uri="{BB962C8B-B14F-4D97-AF65-F5344CB8AC3E}">
        <p14:creationId xmlns:p14="http://schemas.microsoft.com/office/powerpoint/2010/main" val="1747411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Nehemiah 1</a:t>
            </a:r>
            <a:endParaRPr lang="en-US" dirty="0"/>
          </a:p>
        </p:txBody>
      </p:sp>
      <p:sp>
        <p:nvSpPr>
          <p:cNvPr id="5" name="TextBox 4"/>
          <p:cNvSpPr txBox="1"/>
          <p:nvPr/>
        </p:nvSpPr>
        <p:spPr>
          <a:xfrm>
            <a:off x="5576582" y="2359814"/>
            <a:ext cx="5558246" cy="3108543"/>
          </a:xfrm>
          <a:prstGeom prst="rect">
            <a:avLst/>
          </a:prstGeom>
          <a:noFill/>
        </p:spPr>
        <p:txBody>
          <a:bodyPr wrap="square">
            <a:spAutoFit/>
          </a:bodyPr>
          <a:lstStyle/>
          <a:p>
            <a:pPr>
              <a:defRPr/>
            </a:pPr>
            <a:r>
              <a:rPr lang="en-US" sz="2800" dirty="0"/>
              <a:t>Israel conquered by Assyria in </a:t>
            </a:r>
            <a:r>
              <a:rPr lang="en-US" sz="2800" dirty="0" smtClean="0"/>
              <a:t>722 BC</a:t>
            </a:r>
            <a:endParaRPr lang="en-US" sz="2800" dirty="0"/>
          </a:p>
          <a:p>
            <a:pPr>
              <a:defRPr/>
            </a:pPr>
            <a:endParaRPr lang="en-US" sz="2800" dirty="0"/>
          </a:p>
          <a:p>
            <a:pPr>
              <a:defRPr/>
            </a:pPr>
            <a:r>
              <a:rPr lang="en-US" sz="2800" dirty="0"/>
              <a:t>Judah conquered by Babylon in </a:t>
            </a:r>
            <a:r>
              <a:rPr lang="en-US" sz="2800" dirty="0" smtClean="0"/>
              <a:t>586 BC</a:t>
            </a:r>
          </a:p>
          <a:p>
            <a:pPr>
              <a:defRPr/>
            </a:pPr>
            <a:endParaRPr lang="en-US" sz="2800" dirty="0" smtClean="0"/>
          </a:p>
          <a:p>
            <a:pPr>
              <a:defRPr/>
            </a:pPr>
            <a:r>
              <a:rPr lang="en-US" sz="2800" dirty="0" smtClean="0"/>
              <a:t>Nehemiah 445 BC </a:t>
            </a:r>
            <a:endParaRPr lang="en-US" sz="2800" dirty="0"/>
          </a:p>
        </p:txBody>
      </p:sp>
    </p:spTree>
    <p:extLst>
      <p:ext uri="{BB962C8B-B14F-4D97-AF65-F5344CB8AC3E}">
        <p14:creationId xmlns:p14="http://schemas.microsoft.com/office/powerpoint/2010/main" val="2590078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Nehemiah 2</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Chapter 1: The wall of Jerusalem is broken down</a:t>
            </a:r>
          </a:p>
          <a:p>
            <a:pPr marL="0" indent="0">
              <a:buNone/>
            </a:pPr>
            <a:r>
              <a:rPr lang="en-US" sz="2800" dirty="0" smtClean="0"/>
              <a:t>1:3 ”The </a:t>
            </a:r>
            <a:r>
              <a:rPr lang="en-US" sz="2800" dirty="0"/>
              <a:t>remnant there in the providence who survived the captivity are in great distress and reproach, and the wall of Jerusalem is broken down and its gates burned with fire</a:t>
            </a:r>
            <a:r>
              <a:rPr lang="en-US" sz="2800" dirty="0" smtClean="0"/>
              <a:t>.</a:t>
            </a:r>
            <a:endParaRPr lang="en-US" sz="2800" dirty="0"/>
          </a:p>
          <a:p>
            <a:pPr marL="0" indent="0">
              <a:buNone/>
            </a:pPr>
            <a:r>
              <a:rPr lang="en-US" sz="2800" dirty="0" smtClean="0"/>
              <a:t>1:4 “When </a:t>
            </a:r>
            <a:r>
              <a:rPr lang="en-US" sz="2800" dirty="0"/>
              <a:t>I heard these words, I sat down and wept and mourned for days; and was fasting and praying before the God of heaven.”</a:t>
            </a:r>
          </a:p>
          <a:p>
            <a:pPr marL="0" indent="0">
              <a:buNone/>
            </a:pPr>
            <a:endParaRPr lang="en-US" sz="2800" dirty="0" smtClean="0"/>
          </a:p>
        </p:txBody>
      </p:sp>
    </p:spTree>
    <p:extLst>
      <p:ext uri="{BB962C8B-B14F-4D97-AF65-F5344CB8AC3E}">
        <p14:creationId xmlns:p14="http://schemas.microsoft.com/office/powerpoint/2010/main" val="857942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Nehemiah 2</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a:t>Chapter 1: The wall of Jerusalem is broken down</a:t>
            </a:r>
          </a:p>
          <a:p>
            <a:pPr marL="0" indent="0">
              <a:buNone/>
            </a:pPr>
            <a:r>
              <a:rPr lang="en-US" sz="2800" dirty="0" smtClean="0"/>
              <a:t>1:11 </a:t>
            </a:r>
            <a:r>
              <a:rPr lang="en-US" sz="2800" dirty="0"/>
              <a:t>“O Lord, I beseech You, may Your ear be attentive to the prayer of Your servant and the prayer of Your servants who delight to revere Your name, and make Your servant successful today and grant him compassion before this man. </a:t>
            </a:r>
            <a:endParaRPr lang="en-US" sz="2800" dirty="0" smtClean="0"/>
          </a:p>
          <a:p>
            <a:pPr marL="0" indent="0">
              <a:buNone/>
            </a:pPr>
            <a:r>
              <a:rPr lang="en-US" sz="2800" dirty="0" smtClean="0"/>
              <a:t>“ </a:t>
            </a:r>
            <a:r>
              <a:rPr lang="en-US" sz="2800" dirty="0"/>
              <a:t>Now I was the cupbearer to the king</a:t>
            </a:r>
            <a:r>
              <a:rPr lang="en-US" sz="2800" dirty="0" smtClean="0"/>
              <a:t>.”</a:t>
            </a:r>
            <a:endParaRPr lang="en-US" sz="2800" dirty="0"/>
          </a:p>
          <a:p>
            <a:pPr marL="0" indent="0">
              <a:buNone/>
            </a:pPr>
            <a:endParaRPr lang="en-US" sz="2800" dirty="0" smtClean="0"/>
          </a:p>
        </p:txBody>
      </p:sp>
    </p:spTree>
    <p:extLst>
      <p:ext uri="{BB962C8B-B14F-4D97-AF65-F5344CB8AC3E}">
        <p14:creationId xmlns:p14="http://schemas.microsoft.com/office/powerpoint/2010/main" val="29680057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3943" y="321973"/>
            <a:ext cx="10869769" cy="5693866"/>
          </a:xfrm>
          <a:prstGeom prst="rect">
            <a:avLst/>
          </a:prstGeom>
        </p:spPr>
        <p:txBody>
          <a:bodyPr wrap="square">
            <a:spAutoFit/>
          </a:bodyPr>
          <a:lstStyle/>
          <a:p>
            <a:r>
              <a:rPr lang="en-US" sz="2800" b="1" dirty="0">
                <a:latin typeface="Arial" panose="020B0604020202020204" pitchFamily="34" charset="0"/>
                <a:ea typeface="Times New Roman" panose="02020603050405020304" pitchFamily="18" charset="0"/>
                <a:hlinkClick r:id="rId2"/>
              </a:rPr>
              <a:t>1</a:t>
            </a:r>
            <a:r>
              <a:rPr lang="en-US" sz="2800" dirty="0">
                <a:latin typeface="Arial" panose="020B0604020202020204" pitchFamily="34" charset="0"/>
                <a:ea typeface="Times New Roman" panose="02020603050405020304" pitchFamily="18" charset="0"/>
              </a:rPr>
              <a:t>And it came about in the month Nisan, in the twentieth year of King Artaxerxes, that wine </a:t>
            </a:r>
            <a:r>
              <a:rPr lang="en-US" sz="2800" i="1" dirty="0">
                <a:latin typeface="Arial" panose="020B0604020202020204" pitchFamily="34" charset="0"/>
                <a:ea typeface="Times New Roman" panose="02020603050405020304" pitchFamily="18" charset="0"/>
              </a:rPr>
              <a:t>was</a:t>
            </a:r>
            <a:r>
              <a:rPr lang="en-US" sz="2800" dirty="0">
                <a:latin typeface="Arial" panose="020B0604020202020204" pitchFamily="34" charset="0"/>
                <a:ea typeface="Times New Roman" panose="02020603050405020304" pitchFamily="18" charset="0"/>
              </a:rPr>
              <a:t> before him, and I took up the wine and gave it to the king. Now I had not been sad in his presence. </a:t>
            </a:r>
            <a:r>
              <a:rPr lang="en-US" sz="2800" b="1" dirty="0">
                <a:latin typeface="Arial" panose="020B0604020202020204" pitchFamily="34" charset="0"/>
                <a:ea typeface="Times New Roman" panose="02020603050405020304" pitchFamily="18" charset="0"/>
                <a:hlinkClick r:id="rId3"/>
              </a:rPr>
              <a:t>2</a:t>
            </a:r>
            <a:r>
              <a:rPr lang="en-US" sz="2800" dirty="0">
                <a:latin typeface="Arial" panose="020B0604020202020204" pitchFamily="34" charset="0"/>
                <a:ea typeface="Times New Roman" panose="02020603050405020304" pitchFamily="18" charset="0"/>
              </a:rPr>
              <a:t>So the king said to me, “Why is your face sad though you are not sick? This is nothing but sadness of heart.” Then I was very much afraid. </a:t>
            </a:r>
            <a:r>
              <a:rPr lang="en-US" sz="2800" b="1" dirty="0">
                <a:latin typeface="Arial" panose="020B0604020202020204" pitchFamily="34" charset="0"/>
                <a:ea typeface="Times New Roman" panose="02020603050405020304" pitchFamily="18" charset="0"/>
                <a:hlinkClick r:id="rId4"/>
              </a:rPr>
              <a:t>3</a:t>
            </a:r>
            <a:r>
              <a:rPr lang="en-US" sz="2800" dirty="0">
                <a:latin typeface="Arial" panose="020B0604020202020204" pitchFamily="34" charset="0"/>
                <a:ea typeface="Times New Roman" panose="02020603050405020304" pitchFamily="18" charset="0"/>
              </a:rPr>
              <a:t>I said to the king, “Let the king live forever. Why should my face not be sad when the city, the place of my fathers’ tombs, lies desolate and its gates have been consumed by fire</a:t>
            </a:r>
            <a:r>
              <a:rPr lang="en-US" sz="2800" dirty="0" smtClean="0">
                <a:latin typeface="Arial" panose="020B0604020202020204" pitchFamily="34" charset="0"/>
                <a:ea typeface="Times New Roman" panose="02020603050405020304" pitchFamily="18" charset="0"/>
              </a:rPr>
              <a:t>?”</a:t>
            </a:r>
            <a:r>
              <a:rPr lang="en-US" sz="2800" dirty="0"/>
              <a:t>  </a:t>
            </a:r>
            <a:r>
              <a:rPr lang="en-US" sz="2800" b="1" dirty="0">
                <a:hlinkClick r:id="rId5"/>
              </a:rPr>
              <a:t>4</a:t>
            </a:r>
            <a:r>
              <a:rPr lang="en-US" sz="2800" dirty="0"/>
              <a:t>Then the king said to me, “What would you request?” So I prayed to the God of heaven. </a:t>
            </a:r>
            <a:r>
              <a:rPr lang="en-US" sz="2800" b="1" dirty="0" smtClean="0">
                <a:hlinkClick r:id="rId6"/>
              </a:rPr>
              <a:t>5</a:t>
            </a:r>
            <a:r>
              <a:rPr lang="en-US" sz="2800" b="1" dirty="0" smtClean="0"/>
              <a:t> </a:t>
            </a:r>
            <a:r>
              <a:rPr lang="en-US" sz="2800" dirty="0" smtClean="0"/>
              <a:t>I </a:t>
            </a:r>
            <a:r>
              <a:rPr lang="en-US" sz="2800" dirty="0"/>
              <a:t>said to the king, “If it please the king, and if your servant has found favor before you, send me to Judah, to the city of my fathers’ tombs, that I may rebuild it.” </a:t>
            </a:r>
            <a:r>
              <a:rPr lang="en-US" sz="2800" dirty="0">
                <a:latin typeface="Arial" panose="020B0604020202020204" pitchFamily="34" charset="0"/>
                <a:ea typeface="Times New Roman" panose="02020603050405020304" pitchFamily="18" charset="0"/>
              </a:rPr>
              <a:t> </a:t>
            </a:r>
            <a:endParaRPr lang="en-US" sz="2800" dirty="0"/>
          </a:p>
        </p:txBody>
      </p:sp>
    </p:spTree>
    <p:extLst>
      <p:ext uri="{BB962C8B-B14F-4D97-AF65-F5344CB8AC3E}">
        <p14:creationId xmlns:p14="http://schemas.microsoft.com/office/powerpoint/2010/main" val="12563932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19955" y="244700"/>
            <a:ext cx="10732394" cy="6085640"/>
          </a:xfrm>
          <a:prstGeom prst="rect">
            <a:avLst/>
          </a:prstGeom>
        </p:spPr>
        <p:txBody>
          <a:bodyPr wrap="square">
            <a:spAutoFit/>
          </a:bodyPr>
          <a:lstStyle/>
          <a:p>
            <a:pPr>
              <a:lnSpc>
                <a:spcPct val="107000"/>
              </a:lnSpc>
            </a:pPr>
            <a:r>
              <a:rPr lang="en-US" sz="2800" b="1" dirty="0" smtClean="0">
                <a:latin typeface="Arial" panose="020B0604020202020204" pitchFamily="34" charset="0"/>
                <a:ea typeface="Times New Roman" panose="02020603050405020304" pitchFamily="18" charset="0"/>
                <a:cs typeface="Times New Roman" panose="02020603050405020304" pitchFamily="18" charset="0"/>
                <a:hlinkClick r:id="rId2"/>
              </a:rPr>
              <a:t>6</a:t>
            </a:r>
            <a:r>
              <a:rPr lang="en-US" sz="2800" dirty="0" smtClean="0">
                <a:latin typeface="Arial" panose="020B0604020202020204" pitchFamily="34" charset="0"/>
                <a:ea typeface="Times New Roman" panose="02020603050405020304" pitchFamily="18" charset="0"/>
                <a:cs typeface="Times New Roman" panose="02020603050405020304" pitchFamily="18" charset="0"/>
              </a:rPr>
              <a:t>Then </a:t>
            </a:r>
            <a:r>
              <a:rPr lang="en-US" sz="2800" dirty="0">
                <a:latin typeface="Arial" panose="020B0604020202020204" pitchFamily="34" charset="0"/>
                <a:ea typeface="Times New Roman" panose="02020603050405020304" pitchFamily="18" charset="0"/>
                <a:cs typeface="Times New Roman" panose="02020603050405020304" pitchFamily="18" charset="0"/>
              </a:rPr>
              <a:t>the king said to me, the queen sitting beside him, “How long will your journey be, and when will you return?” So it pleased the king to send me, and I gave him a definite time. </a:t>
            </a:r>
            <a:r>
              <a:rPr lang="en-US" sz="2800" b="1" dirty="0">
                <a:latin typeface="Arial" panose="020B0604020202020204" pitchFamily="34" charset="0"/>
                <a:ea typeface="Times New Roman" panose="02020603050405020304" pitchFamily="18" charset="0"/>
                <a:cs typeface="Times New Roman" panose="02020603050405020304" pitchFamily="18" charset="0"/>
                <a:hlinkClick r:id="rId3"/>
              </a:rPr>
              <a:t>7</a:t>
            </a:r>
            <a:r>
              <a:rPr lang="en-US" sz="2800" dirty="0">
                <a:latin typeface="Arial" panose="020B0604020202020204" pitchFamily="34" charset="0"/>
                <a:ea typeface="Times New Roman" panose="02020603050405020304" pitchFamily="18" charset="0"/>
                <a:cs typeface="Times New Roman" panose="02020603050405020304" pitchFamily="18" charset="0"/>
              </a:rPr>
              <a:t>And I said to the king, “If it please the king, let letters be given me for the governors </a:t>
            </a:r>
            <a:r>
              <a:rPr lang="en-US" sz="2800" i="1" dirty="0">
                <a:latin typeface="Arial" panose="020B0604020202020204" pitchFamily="34" charset="0"/>
                <a:ea typeface="Times New Roman" panose="02020603050405020304" pitchFamily="18" charset="0"/>
                <a:cs typeface="Times New Roman" panose="02020603050405020304" pitchFamily="18" charset="0"/>
              </a:rPr>
              <a:t>of the provinces</a:t>
            </a:r>
            <a:r>
              <a:rPr lang="en-US" sz="2800" dirty="0">
                <a:latin typeface="Arial" panose="020B0604020202020204" pitchFamily="34" charset="0"/>
                <a:ea typeface="Times New Roman" panose="02020603050405020304" pitchFamily="18" charset="0"/>
                <a:cs typeface="Times New Roman" panose="02020603050405020304" pitchFamily="18" charset="0"/>
              </a:rPr>
              <a:t> beyond the River, that they may allow me to pass through until I come to Judah, </a:t>
            </a:r>
            <a:r>
              <a:rPr lang="en-US" sz="2800" b="1" dirty="0">
                <a:latin typeface="Arial" panose="020B0604020202020204" pitchFamily="34" charset="0"/>
                <a:ea typeface="Times New Roman" panose="02020603050405020304" pitchFamily="18" charset="0"/>
                <a:cs typeface="Times New Roman" panose="02020603050405020304" pitchFamily="18" charset="0"/>
                <a:hlinkClick r:id="rId4"/>
              </a:rPr>
              <a:t>8</a:t>
            </a:r>
            <a:r>
              <a:rPr lang="en-US" sz="2800" dirty="0">
                <a:latin typeface="Arial" panose="020B0604020202020204" pitchFamily="34" charset="0"/>
                <a:ea typeface="Times New Roman" panose="02020603050405020304" pitchFamily="18" charset="0"/>
                <a:cs typeface="Times New Roman" panose="02020603050405020304" pitchFamily="18" charset="0"/>
              </a:rPr>
              <a:t>and a letter to Asaph the keeper of the king’s forest, that he may give me timber to make beams for the gates of the fortress which is by the temple, for the wall of the city and for the house to which I will go.” And the king granted </a:t>
            </a:r>
            <a:r>
              <a:rPr lang="en-US" sz="2800" i="1" dirty="0">
                <a:latin typeface="Arial" panose="020B0604020202020204" pitchFamily="34" charset="0"/>
                <a:ea typeface="Times New Roman" panose="02020603050405020304" pitchFamily="18" charset="0"/>
                <a:cs typeface="Times New Roman" panose="02020603050405020304" pitchFamily="18" charset="0"/>
              </a:rPr>
              <a:t>them</a:t>
            </a:r>
            <a:r>
              <a:rPr lang="en-US" sz="2800" dirty="0">
                <a:latin typeface="Arial" panose="020B0604020202020204" pitchFamily="34" charset="0"/>
                <a:ea typeface="Times New Roman" panose="02020603050405020304" pitchFamily="18" charset="0"/>
                <a:cs typeface="Times New Roman" panose="02020603050405020304" pitchFamily="18" charset="0"/>
              </a:rPr>
              <a:t> to me because the good hand of my God </a:t>
            </a:r>
            <a:r>
              <a:rPr lang="en-US" sz="2800" i="1" dirty="0">
                <a:latin typeface="Arial" panose="020B0604020202020204" pitchFamily="34" charset="0"/>
                <a:ea typeface="Times New Roman" panose="02020603050405020304" pitchFamily="18" charset="0"/>
                <a:cs typeface="Times New Roman" panose="02020603050405020304" pitchFamily="18" charset="0"/>
              </a:rPr>
              <a:t>was</a:t>
            </a:r>
            <a:r>
              <a:rPr lang="en-US" sz="2800" dirty="0">
                <a:latin typeface="Arial" panose="020B0604020202020204" pitchFamily="34" charset="0"/>
                <a:ea typeface="Times New Roman" panose="02020603050405020304" pitchFamily="18" charset="0"/>
                <a:cs typeface="Times New Roman" panose="02020603050405020304" pitchFamily="18" charset="0"/>
              </a:rPr>
              <a:t> on me</a:t>
            </a:r>
            <a:r>
              <a:rPr lang="en-US" sz="2800" dirty="0" smtClean="0">
                <a:latin typeface="Arial" panose="020B0604020202020204" pitchFamily="34" charset="0"/>
                <a:ea typeface="Times New Roman" panose="02020603050405020304" pitchFamily="18" charset="0"/>
                <a:cs typeface="Times New Roman" panose="02020603050405020304" pitchFamily="18" charset="0"/>
              </a:rPr>
              <a:t>.</a:t>
            </a:r>
            <a:r>
              <a:rPr lang="en-US" sz="2800" dirty="0"/>
              <a:t>   </a:t>
            </a:r>
            <a:r>
              <a:rPr lang="en-US" sz="2800" b="1" dirty="0">
                <a:hlinkClick r:id="rId5"/>
              </a:rPr>
              <a:t>9</a:t>
            </a:r>
            <a:r>
              <a:rPr lang="en-US" sz="2800" dirty="0"/>
              <a:t>Then I came to the governors </a:t>
            </a:r>
            <a:r>
              <a:rPr lang="en-US" sz="2800" i="1" dirty="0"/>
              <a:t>of the provinces</a:t>
            </a:r>
            <a:r>
              <a:rPr lang="en-US" sz="2800" dirty="0"/>
              <a:t> beyond the River and gave them the king’s letters. Now the king had sent with me officers of the army and </a:t>
            </a:r>
            <a:r>
              <a:rPr lang="en-US" sz="2800" dirty="0" smtClean="0"/>
              <a:t>horsemen.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58031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5764" y="244700"/>
            <a:ext cx="10625070" cy="5693866"/>
          </a:xfrm>
          <a:prstGeom prst="rect">
            <a:avLst/>
          </a:prstGeom>
        </p:spPr>
        <p:txBody>
          <a:bodyPr wrap="square">
            <a:spAutoFit/>
          </a:bodyPr>
          <a:lstStyle/>
          <a:p>
            <a:r>
              <a:rPr lang="en-US" sz="2800" b="1" dirty="0">
                <a:latin typeface="Arial" panose="020B0604020202020204" pitchFamily="34" charset="0"/>
                <a:ea typeface="Times New Roman" panose="02020603050405020304" pitchFamily="18" charset="0"/>
                <a:hlinkClick r:id="rId2"/>
              </a:rPr>
              <a:t>10</a:t>
            </a:r>
            <a:r>
              <a:rPr lang="en-US" sz="2800" dirty="0">
                <a:latin typeface="Arial" panose="020B0604020202020204" pitchFamily="34" charset="0"/>
                <a:ea typeface="Times New Roman" panose="02020603050405020304" pitchFamily="18" charset="0"/>
              </a:rPr>
              <a:t>When </a:t>
            </a:r>
            <a:r>
              <a:rPr lang="en-US" sz="2800" dirty="0" err="1">
                <a:latin typeface="Arial" panose="020B0604020202020204" pitchFamily="34" charset="0"/>
                <a:ea typeface="Times New Roman" panose="02020603050405020304" pitchFamily="18" charset="0"/>
              </a:rPr>
              <a:t>Sanballat</a:t>
            </a:r>
            <a:r>
              <a:rPr lang="en-US" sz="2800" dirty="0">
                <a:latin typeface="Arial" panose="020B0604020202020204" pitchFamily="34" charset="0"/>
                <a:ea typeface="Times New Roman" panose="02020603050405020304" pitchFamily="18" charset="0"/>
              </a:rPr>
              <a:t> the </a:t>
            </a:r>
            <a:r>
              <a:rPr lang="en-US" sz="2800" dirty="0" err="1">
                <a:latin typeface="Arial" panose="020B0604020202020204" pitchFamily="34" charset="0"/>
                <a:ea typeface="Times New Roman" panose="02020603050405020304" pitchFamily="18" charset="0"/>
              </a:rPr>
              <a:t>Horonite</a:t>
            </a:r>
            <a:r>
              <a:rPr lang="en-US" sz="2800" dirty="0">
                <a:latin typeface="Arial" panose="020B0604020202020204" pitchFamily="34" charset="0"/>
                <a:ea typeface="Times New Roman" panose="02020603050405020304" pitchFamily="18" charset="0"/>
              </a:rPr>
              <a:t> and </a:t>
            </a:r>
            <a:r>
              <a:rPr lang="en-US" sz="2800" dirty="0" err="1">
                <a:latin typeface="Arial" panose="020B0604020202020204" pitchFamily="34" charset="0"/>
                <a:ea typeface="Times New Roman" panose="02020603050405020304" pitchFamily="18" charset="0"/>
              </a:rPr>
              <a:t>Tobiah</a:t>
            </a:r>
            <a:r>
              <a:rPr lang="en-US" sz="2800" dirty="0">
                <a:latin typeface="Arial" panose="020B0604020202020204" pitchFamily="34" charset="0"/>
                <a:ea typeface="Times New Roman" panose="02020603050405020304" pitchFamily="18" charset="0"/>
              </a:rPr>
              <a:t> the Ammonite official heard </a:t>
            </a:r>
            <a:r>
              <a:rPr lang="en-US" sz="2800" i="1" dirty="0">
                <a:latin typeface="Arial" panose="020B0604020202020204" pitchFamily="34" charset="0"/>
                <a:ea typeface="Times New Roman" panose="02020603050405020304" pitchFamily="18" charset="0"/>
              </a:rPr>
              <a:t>about it,</a:t>
            </a:r>
            <a:r>
              <a:rPr lang="en-US" sz="2800" dirty="0">
                <a:latin typeface="Arial" panose="020B0604020202020204" pitchFamily="34" charset="0"/>
                <a:ea typeface="Times New Roman" panose="02020603050405020304" pitchFamily="18" charset="0"/>
              </a:rPr>
              <a:t> it was very displeasing to them that someone had come to seek the welfare of the sons of Israel</a:t>
            </a:r>
            <a:r>
              <a:rPr lang="en-US" sz="2800" dirty="0" smtClean="0">
                <a:latin typeface="Arial" panose="020B0604020202020204" pitchFamily="34" charset="0"/>
                <a:ea typeface="Times New Roman" panose="02020603050405020304" pitchFamily="18" charset="0"/>
              </a:rPr>
              <a:t>. </a:t>
            </a:r>
            <a:r>
              <a:rPr lang="en-US" sz="2800" dirty="0">
                <a:latin typeface="Arial" panose="020B0604020202020204" pitchFamily="34" charset="0"/>
                <a:ea typeface="Times New Roman" panose="02020603050405020304" pitchFamily="18" charset="0"/>
              </a:rPr>
              <a:t> </a:t>
            </a:r>
            <a:r>
              <a:rPr lang="en-US" sz="2800" b="1" dirty="0">
                <a:latin typeface="Arial" panose="020B0604020202020204" pitchFamily="34" charset="0"/>
                <a:ea typeface="Times New Roman" panose="02020603050405020304" pitchFamily="18" charset="0"/>
                <a:hlinkClick r:id="rId3"/>
              </a:rPr>
              <a:t>11</a:t>
            </a:r>
            <a:r>
              <a:rPr lang="en-US" sz="2800" dirty="0">
                <a:latin typeface="Arial" panose="020B0604020202020204" pitchFamily="34" charset="0"/>
                <a:ea typeface="Times New Roman" panose="02020603050405020304" pitchFamily="18" charset="0"/>
              </a:rPr>
              <a:t>So I came to Jerusalem and was there three days. </a:t>
            </a:r>
            <a:r>
              <a:rPr lang="en-US" sz="2800" b="1" dirty="0">
                <a:latin typeface="Arial" panose="020B0604020202020204" pitchFamily="34" charset="0"/>
                <a:ea typeface="Times New Roman" panose="02020603050405020304" pitchFamily="18" charset="0"/>
                <a:hlinkClick r:id="rId4"/>
              </a:rPr>
              <a:t>12</a:t>
            </a:r>
            <a:r>
              <a:rPr lang="en-US" sz="2800" dirty="0">
                <a:latin typeface="Arial" panose="020B0604020202020204" pitchFamily="34" charset="0"/>
                <a:ea typeface="Times New Roman" panose="02020603050405020304" pitchFamily="18" charset="0"/>
              </a:rPr>
              <a:t>And I arose in the night, I and a few men with me. I did not tell anyone what my God was putting into my mind to do for Jerusalem and there was no animal with me except the animal on which I was riding</a:t>
            </a:r>
            <a:r>
              <a:rPr lang="en-US" sz="2800" dirty="0" smtClean="0">
                <a:latin typeface="Arial" panose="020B0604020202020204" pitchFamily="34" charset="0"/>
                <a:ea typeface="Times New Roman" panose="02020603050405020304" pitchFamily="18" charset="0"/>
              </a:rPr>
              <a:t>.</a:t>
            </a:r>
            <a:r>
              <a:rPr lang="en-US" sz="2800" b="1" dirty="0">
                <a:hlinkClick r:id="rId5"/>
              </a:rPr>
              <a:t> </a:t>
            </a:r>
            <a:r>
              <a:rPr lang="en-US" sz="2800" b="1" dirty="0" smtClean="0">
                <a:hlinkClick r:id="rId5"/>
              </a:rPr>
              <a:t> 13</a:t>
            </a:r>
            <a:r>
              <a:rPr lang="en-US" sz="2800" dirty="0" smtClean="0"/>
              <a:t>So </a:t>
            </a:r>
            <a:r>
              <a:rPr lang="en-US" sz="2800" dirty="0"/>
              <a:t>I went out at night by the Valley Gate in the direction of the Dragon’s Well and </a:t>
            </a:r>
            <a:r>
              <a:rPr lang="en-US" sz="2800" i="1" dirty="0"/>
              <a:t>on</a:t>
            </a:r>
            <a:r>
              <a:rPr lang="en-US" sz="2800" dirty="0"/>
              <a:t> to the Refuse Gate, inspecting the walls of Jerusalem which were broken down and its gates which were consumed by fire.  </a:t>
            </a:r>
            <a:r>
              <a:rPr lang="en-US" sz="2800" b="1" dirty="0">
                <a:hlinkClick r:id="rId6"/>
              </a:rPr>
              <a:t>14</a:t>
            </a:r>
            <a:r>
              <a:rPr lang="en-US" sz="2800" dirty="0"/>
              <a:t>Then I passed on to the Fountain Gate and the King’s Pool, but there was no place for my mount to pass.</a:t>
            </a:r>
          </a:p>
        </p:txBody>
      </p:sp>
    </p:spTree>
    <p:extLst>
      <p:ext uri="{BB962C8B-B14F-4D97-AF65-F5344CB8AC3E}">
        <p14:creationId xmlns:p14="http://schemas.microsoft.com/office/powerpoint/2010/main" val="31308030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0</TotalTime>
  <Words>948</Words>
  <Application>Microsoft Office PowerPoint</Application>
  <PresentationFormat>Widescreen</PresentationFormat>
  <Paragraphs>122</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Century Gothic</vt:lpstr>
      <vt:lpstr>Times New Roman</vt:lpstr>
      <vt:lpstr>Wingdings 3</vt:lpstr>
      <vt:lpstr>Ion</vt:lpstr>
      <vt:lpstr>Nehemiah 2</vt:lpstr>
      <vt:lpstr>Nehemiah 2</vt:lpstr>
      <vt:lpstr>Nehemiah 2</vt:lpstr>
      <vt:lpstr>Nehemiah 1</vt:lpstr>
      <vt:lpstr>Nehemiah 2</vt:lpstr>
      <vt:lpstr>Nehemiah 2</vt:lpstr>
      <vt:lpstr>PowerPoint Presentation</vt:lpstr>
      <vt:lpstr>PowerPoint Presentation</vt:lpstr>
      <vt:lpstr>PowerPoint Presentation</vt:lpstr>
      <vt:lpstr>PowerPoint Presentation</vt:lpstr>
      <vt:lpstr>PowerPoint Presentation</vt:lpstr>
      <vt:lpstr>Nehemiah 2</vt:lpstr>
      <vt:lpstr>Nehemiah 2</vt:lpstr>
      <vt:lpstr>Nehemiah 2</vt:lpstr>
      <vt:lpstr>Nehemiah 2</vt:lpstr>
      <vt:lpstr>Nehemiah 2</vt:lpstr>
      <vt:lpstr>Nehemiah 2</vt:lpstr>
      <vt:lpstr>Nehemiah 2</vt:lpstr>
      <vt:lpstr>Nehemiah 2</vt:lpstr>
      <vt:lpstr>Nehemiah 2</vt:lpstr>
      <vt:lpstr>Nehemiah 2</vt:lpstr>
      <vt:lpstr>Nehemiah 2</vt:lpstr>
      <vt:lpstr>Nehemiah 2</vt:lpstr>
      <vt:lpstr>Nehemiah 2</vt:lpstr>
      <vt:lpstr>Nehemiah 2</vt:lpstr>
      <vt:lpstr>Nehemiah 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2022-09-11T21:18:17Z</dcterms:created>
  <dcterms:modified xsi:type="dcterms:W3CDTF">2022-09-11T21:18:22Z</dcterms:modified>
</cp:coreProperties>
</file>