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33"/>
  </p:notesMasterIdLst>
  <p:sldIdLst>
    <p:sldId id="256" r:id="rId2"/>
    <p:sldId id="263" r:id="rId3"/>
    <p:sldId id="264" r:id="rId4"/>
    <p:sldId id="265" r:id="rId5"/>
    <p:sldId id="266" r:id="rId6"/>
    <p:sldId id="267" r:id="rId7"/>
    <p:sldId id="268" r:id="rId8"/>
    <p:sldId id="275" r:id="rId9"/>
    <p:sldId id="270" r:id="rId10"/>
    <p:sldId id="271" r:id="rId11"/>
    <p:sldId id="273" r:id="rId12"/>
    <p:sldId id="274" r:id="rId13"/>
    <p:sldId id="276" r:id="rId14"/>
    <p:sldId id="269" r:id="rId15"/>
    <p:sldId id="277" r:id="rId16"/>
    <p:sldId id="278" r:id="rId17"/>
    <p:sldId id="279" r:id="rId18"/>
    <p:sldId id="280" r:id="rId19"/>
    <p:sldId id="282" r:id="rId20"/>
    <p:sldId id="285" r:id="rId21"/>
    <p:sldId id="281" r:id="rId22"/>
    <p:sldId id="284" r:id="rId23"/>
    <p:sldId id="287" r:id="rId24"/>
    <p:sldId id="283" r:id="rId25"/>
    <p:sldId id="288" r:id="rId26"/>
    <p:sldId id="286" r:id="rId27"/>
    <p:sldId id="289" r:id="rId28"/>
    <p:sldId id="272" r:id="rId29"/>
    <p:sldId id="291" r:id="rId30"/>
    <p:sldId id="290" r:id="rId31"/>
    <p:sldId id="292" r:id="rId32"/>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03" autoAdjust="0"/>
    <p:restoredTop sz="82580" autoAdjust="0"/>
  </p:normalViewPr>
  <p:slideViewPr>
    <p:cSldViewPr snapToGrid="0">
      <p:cViewPr varScale="1">
        <p:scale>
          <a:sx n="67" d="100"/>
          <a:sy n="67" d="100"/>
        </p:scale>
        <p:origin x="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6B66E302-901B-4EC5-8063-F4475DEAA8C8}" type="datetimeFigureOut">
              <a:rPr lang="en-US" smtClean="0"/>
              <a:t>11/6/2023</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2</a:t>
            </a:fld>
            <a:endParaRPr lang="en-US" dirty="0"/>
          </a:p>
        </p:txBody>
      </p:sp>
    </p:spTree>
    <p:extLst>
      <p:ext uri="{BB962C8B-B14F-4D97-AF65-F5344CB8AC3E}">
        <p14:creationId xmlns:p14="http://schemas.microsoft.com/office/powerpoint/2010/main" val="378633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15</a:t>
            </a:fld>
            <a:endParaRPr lang="en-US" dirty="0"/>
          </a:p>
        </p:txBody>
      </p:sp>
    </p:spTree>
    <p:extLst>
      <p:ext uri="{BB962C8B-B14F-4D97-AF65-F5344CB8AC3E}">
        <p14:creationId xmlns:p14="http://schemas.microsoft.com/office/powerpoint/2010/main" val="213333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16</a:t>
            </a:fld>
            <a:endParaRPr lang="en-US" dirty="0"/>
          </a:p>
        </p:txBody>
      </p:sp>
    </p:spTree>
    <p:extLst>
      <p:ext uri="{BB962C8B-B14F-4D97-AF65-F5344CB8AC3E}">
        <p14:creationId xmlns:p14="http://schemas.microsoft.com/office/powerpoint/2010/main" val="3709501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17</a:t>
            </a:fld>
            <a:endParaRPr lang="en-US" dirty="0"/>
          </a:p>
        </p:txBody>
      </p:sp>
    </p:spTree>
    <p:extLst>
      <p:ext uri="{BB962C8B-B14F-4D97-AF65-F5344CB8AC3E}">
        <p14:creationId xmlns:p14="http://schemas.microsoft.com/office/powerpoint/2010/main" val="1667936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18</a:t>
            </a:fld>
            <a:endParaRPr lang="en-US" dirty="0"/>
          </a:p>
        </p:txBody>
      </p:sp>
    </p:spTree>
    <p:extLst>
      <p:ext uri="{BB962C8B-B14F-4D97-AF65-F5344CB8AC3E}">
        <p14:creationId xmlns:p14="http://schemas.microsoft.com/office/powerpoint/2010/main" val="249657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19</a:t>
            </a:fld>
            <a:endParaRPr lang="en-US" dirty="0"/>
          </a:p>
        </p:txBody>
      </p:sp>
    </p:spTree>
    <p:extLst>
      <p:ext uri="{BB962C8B-B14F-4D97-AF65-F5344CB8AC3E}">
        <p14:creationId xmlns:p14="http://schemas.microsoft.com/office/powerpoint/2010/main" val="2598451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20</a:t>
            </a:fld>
            <a:endParaRPr lang="en-US" dirty="0"/>
          </a:p>
        </p:txBody>
      </p:sp>
    </p:spTree>
    <p:extLst>
      <p:ext uri="{BB962C8B-B14F-4D97-AF65-F5344CB8AC3E}">
        <p14:creationId xmlns:p14="http://schemas.microsoft.com/office/powerpoint/2010/main" val="1760287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21</a:t>
            </a:fld>
            <a:endParaRPr lang="en-US" dirty="0"/>
          </a:p>
        </p:txBody>
      </p:sp>
    </p:spTree>
    <p:extLst>
      <p:ext uri="{BB962C8B-B14F-4D97-AF65-F5344CB8AC3E}">
        <p14:creationId xmlns:p14="http://schemas.microsoft.com/office/powerpoint/2010/main" val="3917979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22</a:t>
            </a:fld>
            <a:endParaRPr lang="en-US" dirty="0"/>
          </a:p>
        </p:txBody>
      </p:sp>
    </p:spTree>
    <p:extLst>
      <p:ext uri="{BB962C8B-B14F-4D97-AF65-F5344CB8AC3E}">
        <p14:creationId xmlns:p14="http://schemas.microsoft.com/office/powerpoint/2010/main" val="2430044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23</a:t>
            </a:fld>
            <a:endParaRPr lang="en-US" dirty="0"/>
          </a:p>
        </p:txBody>
      </p:sp>
    </p:spTree>
    <p:extLst>
      <p:ext uri="{BB962C8B-B14F-4D97-AF65-F5344CB8AC3E}">
        <p14:creationId xmlns:p14="http://schemas.microsoft.com/office/powerpoint/2010/main" val="3686237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24</a:t>
            </a:fld>
            <a:endParaRPr lang="en-US" dirty="0"/>
          </a:p>
        </p:txBody>
      </p:sp>
    </p:spTree>
    <p:extLst>
      <p:ext uri="{BB962C8B-B14F-4D97-AF65-F5344CB8AC3E}">
        <p14:creationId xmlns:p14="http://schemas.microsoft.com/office/powerpoint/2010/main" val="313543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3</a:t>
            </a:fld>
            <a:endParaRPr lang="en-US" dirty="0"/>
          </a:p>
        </p:txBody>
      </p:sp>
    </p:spTree>
    <p:extLst>
      <p:ext uri="{BB962C8B-B14F-4D97-AF65-F5344CB8AC3E}">
        <p14:creationId xmlns:p14="http://schemas.microsoft.com/office/powerpoint/2010/main" val="196777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25</a:t>
            </a:fld>
            <a:endParaRPr lang="en-US" dirty="0"/>
          </a:p>
        </p:txBody>
      </p:sp>
    </p:spTree>
    <p:extLst>
      <p:ext uri="{BB962C8B-B14F-4D97-AF65-F5344CB8AC3E}">
        <p14:creationId xmlns:p14="http://schemas.microsoft.com/office/powerpoint/2010/main" val="1519651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26</a:t>
            </a:fld>
            <a:endParaRPr lang="en-US" dirty="0"/>
          </a:p>
        </p:txBody>
      </p:sp>
    </p:spTree>
    <p:extLst>
      <p:ext uri="{BB962C8B-B14F-4D97-AF65-F5344CB8AC3E}">
        <p14:creationId xmlns:p14="http://schemas.microsoft.com/office/powerpoint/2010/main" val="3952152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27</a:t>
            </a:fld>
            <a:endParaRPr lang="en-US" dirty="0"/>
          </a:p>
        </p:txBody>
      </p:sp>
    </p:spTree>
    <p:extLst>
      <p:ext uri="{BB962C8B-B14F-4D97-AF65-F5344CB8AC3E}">
        <p14:creationId xmlns:p14="http://schemas.microsoft.com/office/powerpoint/2010/main" val="916689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30</a:t>
            </a:fld>
            <a:endParaRPr lang="en-US" dirty="0"/>
          </a:p>
        </p:txBody>
      </p:sp>
    </p:spTree>
    <p:extLst>
      <p:ext uri="{BB962C8B-B14F-4D97-AF65-F5344CB8AC3E}">
        <p14:creationId xmlns:p14="http://schemas.microsoft.com/office/powerpoint/2010/main" val="2487738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31</a:t>
            </a:fld>
            <a:endParaRPr lang="en-US" dirty="0"/>
          </a:p>
        </p:txBody>
      </p:sp>
    </p:spTree>
    <p:extLst>
      <p:ext uri="{BB962C8B-B14F-4D97-AF65-F5344CB8AC3E}">
        <p14:creationId xmlns:p14="http://schemas.microsoft.com/office/powerpoint/2010/main" val="404429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4</a:t>
            </a:fld>
            <a:endParaRPr lang="en-US" dirty="0"/>
          </a:p>
        </p:txBody>
      </p:sp>
    </p:spTree>
    <p:extLst>
      <p:ext uri="{BB962C8B-B14F-4D97-AF65-F5344CB8AC3E}">
        <p14:creationId xmlns:p14="http://schemas.microsoft.com/office/powerpoint/2010/main" val="364121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5</a:t>
            </a:fld>
            <a:endParaRPr lang="en-US" dirty="0"/>
          </a:p>
        </p:txBody>
      </p:sp>
    </p:spTree>
    <p:extLst>
      <p:ext uri="{BB962C8B-B14F-4D97-AF65-F5344CB8AC3E}">
        <p14:creationId xmlns:p14="http://schemas.microsoft.com/office/powerpoint/2010/main" val="133428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6</a:t>
            </a:fld>
            <a:endParaRPr lang="en-US" dirty="0"/>
          </a:p>
        </p:txBody>
      </p:sp>
    </p:spTree>
    <p:extLst>
      <p:ext uri="{BB962C8B-B14F-4D97-AF65-F5344CB8AC3E}">
        <p14:creationId xmlns:p14="http://schemas.microsoft.com/office/powerpoint/2010/main" val="1384681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7</a:t>
            </a:fld>
            <a:endParaRPr lang="en-US" dirty="0"/>
          </a:p>
        </p:txBody>
      </p:sp>
    </p:spTree>
    <p:extLst>
      <p:ext uri="{BB962C8B-B14F-4D97-AF65-F5344CB8AC3E}">
        <p14:creationId xmlns:p14="http://schemas.microsoft.com/office/powerpoint/2010/main" val="2230783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8</a:t>
            </a:fld>
            <a:endParaRPr lang="en-US" dirty="0"/>
          </a:p>
        </p:txBody>
      </p:sp>
    </p:spTree>
    <p:extLst>
      <p:ext uri="{BB962C8B-B14F-4D97-AF65-F5344CB8AC3E}">
        <p14:creationId xmlns:p14="http://schemas.microsoft.com/office/powerpoint/2010/main" val="80405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11</a:t>
            </a:fld>
            <a:endParaRPr lang="en-US" dirty="0"/>
          </a:p>
        </p:txBody>
      </p:sp>
    </p:spTree>
    <p:extLst>
      <p:ext uri="{BB962C8B-B14F-4D97-AF65-F5344CB8AC3E}">
        <p14:creationId xmlns:p14="http://schemas.microsoft.com/office/powerpoint/2010/main" val="3791661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B3765-1535-41FB-A927-AAD2D1E85382}" type="slidenum">
              <a:rPr lang="en-US" smtClean="0"/>
              <a:t>14</a:t>
            </a:fld>
            <a:endParaRPr lang="en-US" dirty="0"/>
          </a:p>
        </p:txBody>
      </p:sp>
    </p:spTree>
    <p:extLst>
      <p:ext uri="{BB962C8B-B14F-4D97-AF65-F5344CB8AC3E}">
        <p14:creationId xmlns:p14="http://schemas.microsoft.com/office/powerpoint/2010/main" val="63646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11/6/2023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xmlns=""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xmlns="" id="{516A0C15-5BB2-41A2-BD46-E18F635D59B0}"/>
              </a:ext>
            </a:extLst>
          </p:cNvPr>
          <p:cNvSpPr>
            <a:spLocks noGrp="1"/>
          </p:cNvSpPr>
          <p:nvPr>
            <p:ph type="subTitle" idx="1"/>
          </p:nvPr>
        </p:nvSpPr>
        <p:spPr>
          <a:xfrm>
            <a:off x="2209799" y="3694375"/>
            <a:ext cx="9144000" cy="754025"/>
          </a:xfrm>
        </p:spPr>
        <p:txBody>
          <a:bodyPr>
            <a:normAutofit/>
          </a:bodyPr>
          <a:lstStyle/>
          <a:p>
            <a:r>
              <a:rPr lang="en-US" dirty="0"/>
              <a:t>Luke 12:13-34</a:t>
            </a:r>
          </a:p>
        </p:txBody>
      </p:sp>
      <p:sp>
        <p:nvSpPr>
          <p:cNvPr id="2" name="Title 1">
            <a:extLst>
              <a:ext uri="{FF2B5EF4-FFF2-40B4-BE49-F238E27FC236}">
                <a16:creationId xmlns:a16="http://schemas.microsoft.com/office/drawing/2014/main" xmlns="" id="{AF6636B6-A233-459A-95E5-DFBD46F360BC}"/>
              </a:ext>
            </a:extLst>
          </p:cNvPr>
          <p:cNvSpPr>
            <a:spLocks noGrp="1"/>
          </p:cNvSpPr>
          <p:nvPr>
            <p:ph type="ctrTitle"/>
          </p:nvPr>
        </p:nvSpPr>
        <p:spPr>
          <a:xfrm>
            <a:off x="2209800" y="4464028"/>
            <a:ext cx="9144000" cy="1641490"/>
          </a:xfrm>
        </p:spPr>
        <p:txBody>
          <a:bodyPr>
            <a:normAutofit/>
          </a:bodyPr>
          <a:lstStyle/>
          <a:p>
            <a:r>
              <a:rPr lang="en-US" dirty="0"/>
              <a:t>Foolish - Wise</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B6B5BA-8CEE-4AE8-9A8C-5191EF7AA984}"/>
              </a:ext>
            </a:extLst>
          </p:cNvPr>
          <p:cNvSpPr txBox="1"/>
          <p:nvPr/>
        </p:nvSpPr>
        <p:spPr>
          <a:xfrm>
            <a:off x="445168" y="372979"/>
            <a:ext cx="11153274" cy="2554545"/>
          </a:xfrm>
          <a:prstGeom prst="rect">
            <a:avLst/>
          </a:prstGeom>
          <a:noFill/>
        </p:spPr>
        <p:txBody>
          <a:bodyPr wrap="square" rtlCol="0">
            <a:spAutoFit/>
          </a:bodyPr>
          <a:lstStyle/>
          <a:p>
            <a:r>
              <a:rPr lang="en-US" sz="3200" baseline="30000" dirty="0"/>
              <a:t>16</a:t>
            </a:r>
            <a:r>
              <a:rPr lang="en-US" sz="3200" dirty="0"/>
              <a:t> And he told them a parable, saying, “The land of a rich man produced plentifully, </a:t>
            </a:r>
            <a:r>
              <a:rPr lang="en-US" sz="3200" baseline="30000" dirty="0"/>
              <a:t>17</a:t>
            </a:r>
            <a:r>
              <a:rPr lang="en-US" sz="3200" dirty="0"/>
              <a:t> and he thought to himself, ‘What shall I do, for I have nowhere to store my crops?’ ’ </a:t>
            </a:r>
            <a:r>
              <a:rPr lang="en-US" sz="3200" baseline="30000" dirty="0"/>
              <a:t>18</a:t>
            </a:r>
            <a:r>
              <a:rPr lang="en-US" sz="3200" dirty="0"/>
              <a:t> </a:t>
            </a:r>
            <a:r>
              <a:rPr lang="en-US" sz="3200" dirty="0">
                <a:solidFill>
                  <a:srgbClr val="FFFF00"/>
                </a:solidFill>
              </a:rPr>
              <a:t>And he said, ‘I will do this: I will tear down my barns and build larger ones, and there I will store all my grain and my goods</a:t>
            </a:r>
            <a:r>
              <a:rPr lang="en-US" sz="3200" dirty="0"/>
              <a:t>. </a:t>
            </a:r>
          </a:p>
        </p:txBody>
      </p:sp>
    </p:spTree>
    <p:extLst>
      <p:ext uri="{BB962C8B-B14F-4D97-AF65-F5344CB8AC3E}">
        <p14:creationId xmlns:p14="http://schemas.microsoft.com/office/powerpoint/2010/main" val="414430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B6B5BA-8CEE-4AE8-9A8C-5191EF7AA984}"/>
              </a:ext>
            </a:extLst>
          </p:cNvPr>
          <p:cNvSpPr txBox="1"/>
          <p:nvPr/>
        </p:nvSpPr>
        <p:spPr>
          <a:xfrm>
            <a:off x="445168" y="372979"/>
            <a:ext cx="11153274" cy="4893647"/>
          </a:xfrm>
          <a:prstGeom prst="rect">
            <a:avLst/>
          </a:prstGeom>
          <a:noFill/>
        </p:spPr>
        <p:txBody>
          <a:bodyPr wrap="square" rtlCol="0">
            <a:spAutoFit/>
          </a:bodyPr>
          <a:lstStyle/>
          <a:p>
            <a:r>
              <a:rPr lang="en-US" sz="3200" baseline="30000" dirty="0"/>
              <a:t>16</a:t>
            </a:r>
            <a:r>
              <a:rPr lang="en-US" sz="3200" dirty="0"/>
              <a:t> And he told them a parable, saying, “The land of a rich man produced plentifully, </a:t>
            </a:r>
            <a:r>
              <a:rPr lang="en-US" sz="3200" baseline="30000" dirty="0"/>
              <a:t>17</a:t>
            </a:r>
            <a:r>
              <a:rPr lang="en-US" sz="3200" dirty="0"/>
              <a:t> and he thought to himself, ‘What shall I do, for I have nowhere to store my crops?’   </a:t>
            </a:r>
          </a:p>
          <a:p>
            <a:r>
              <a:rPr lang="en-US" sz="3600" dirty="0"/>
              <a:t>This reflection makes a lot of sense.</a:t>
            </a:r>
          </a:p>
          <a:p>
            <a:pPr lvl="1"/>
            <a:r>
              <a:rPr lang="en-US" sz="3600" dirty="0"/>
              <a:t>If he’s had a productive farm he could:</a:t>
            </a:r>
          </a:p>
          <a:p>
            <a:pPr marL="914400" lvl="1" indent="-457200">
              <a:buFont typeface="Wingdings" panose="05000000000000000000" pitchFamily="2" charset="2"/>
              <a:buChar char="§"/>
            </a:pPr>
            <a:r>
              <a:rPr lang="en-US" sz="3600" dirty="0"/>
              <a:t>Let it rot</a:t>
            </a:r>
          </a:p>
          <a:p>
            <a:pPr marL="914400" lvl="1" indent="-457200">
              <a:buFont typeface="Wingdings" panose="05000000000000000000" pitchFamily="2" charset="2"/>
              <a:buChar char="§"/>
            </a:pPr>
            <a:r>
              <a:rPr lang="en-US" sz="3600" dirty="0"/>
              <a:t>Give it away</a:t>
            </a:r>
          </a:p>
          <a:p>
            <a:pPr marL="914400" lvl="1" indent="-457200">
              <a:buFont typeface="Wingdings" panose="05000000000000000000" pitchFamily="2" charset="2"/>
              <a:buChar char="§"/>
            </a:pPr>
            <a:r>
              <a:rPr lang="en-US" sz="3600" dirty="0"/>
              <a:t>Sell it for less if there was a general high supply</a:t>
            </a:r>
          </a:p>
          <a:p>
            <a:pPr marL="914400" lvl="1" indent="-457200">
              <a:buFont typeface="Wingdings" panose="05000000000000000000" pitchFamily="2" charset="2"/>
              <a:buChar char="§"/>
            </a:pPr>
            <a:r>
              <a:rPr lang="en-US" sz="3600" dirty="0">
                <a:solidFill>
                  <a:srgbClr val="FFFF00"/>
                </a:solidFill>
              </a:rPr>
              <a:t>Increase storage capacity &amp; sell later</a:t>
            </a:r>
          </a:p>
        </p:txBody>
      </p:sp>
    </p:spTree>
    <p:extLst>
      <p:ext uri="{BB962C8B-B14F-4D97-AF65-F5344CB8AC3E}">
        <p14:creationId xmlns:p14="http://schemas.microsoft.com/office/powerpoint/2010/main" val="306318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B6B5BA-8CEE-4AE8-9A8C-5191EF7AA984}"/>
              </a:ext>
            </a:extLst>
          </p:cNvPr>
          <p:cNvSpPr txBox="1"/>
          <p:nvPr/>
        </p:nvSpPr>
        <p:spPr>
          <a:xfrm>
            <a:off x="445168" y="372979"/>
            <a:ext cx="11153274" cy="3539430"/>
          </a:xfrm>
          <a:prstGeom prst="rect">
            <a:avLst/>
          </a:prstGeom>
          <a:noFill/>
        </p:spPr>
        <p:txBody>
          <a:bodyPr wrap="square" rtlCol="0">
            <a:spAutoFit/>
          </a:bodyPr>
          <a:lstStyle/>
          <a:p>
            <a:r>
              <a:rPr lang="en-US" sz="3200" baseline="30000" dirty="0"/>
              <a:t>16</a:t>
            </a:r>
            <a:r>
              <a:rPr lang="en-US" sz="3200" dirty="0"/>
              <a:t> And he told them a parable, saying, “The land of a rich man produced plentifully, </a:t>
            </a:r>
            <a:r>
              <a:rPr lang="en-US" sz="3200" baseline="30000" dirty="0"/>
              <a:t>17</a:t>
            </a:r>
            <a:r>
              <a:rPr lang="en-US" sz="3200" dirty="0"/>
              <a:t> and he thought to himself, ‘What shall I do, for I have nowhere to store my crops?’ ’ </a:t>
            </a:r>
            <a:r>
              <a:rPr lang="en-US" sz="3200" baseline="30000" dirty="0"/>
              <a:t>18</a:t>
            </a:r>
            <a:r>
              <a:rPr lang="en-US" sz="3200" dirty="0"/>
              <a:t> And he said, ‘I will do this: I will tear down my barns and build larger ones, and there I will store all my grain and my goods. </a:t>
            </a:r>
            <a:r>
              <a:rPr lang="en-US" sz="3200" baseline="30000" dirty="0"/>
              <a:t>19</a:t>
            </a:r>
            <a:r>
              <a:rPr lang="en-US" sz="3200" dirty="0"/>
              <a:t> </a:t>
            </a:r>
            <a:r>
              <a:rPr lang="en-US" sz="3200" dirty="0">
                <a:solidFill>
                  <a:srgbClr val="FFFF00"/>
                </a:solidFill>
              </a:rPr>
              <a:t>And I will say to my soul, “Soul, you have ample goods laid up for many years; relax, eat, drink, be merry</a:t>
            </a:r>
            <a:r>
              <a:rPr lang="en-US" sz="3200" dirty="0"/>
              <a:t>.”’ </a:t>
            </a:r>
          </a:p>
        </p:txBody>
      </p:sp>
      <p:sp>
        <p:nvSpPr>
          <p:cNvPr id="3" name="TextBox 2">
            <a:extLst>
              <a:ext uri="{FF2B5EF4-FFF2-40B4-BE49-F238E27FC236}">
                <a16:creationId xmlns:a16="http://schemas.microsoft.com/office/drawing/2014/main" xmlns="" id="{B0294F78-22C9-490C-8E78-E69B5A36E38E}"/>
              </a:ext>
            </a:extLst>
          </p:cNvPr>
          <p:cNvSpPr txBox="1"/>
          <p:nvPr/>
        </p:nvSpPr>
        <p:spPr>
          <a:xfrm>
            <a:off x="1287379" y="4162926"/>
            <a:ext cx="8987589" cy="1200329"/>
          </a:xfrm>
          <a:prstGeom prst="rect">
            <a:avLst/>
          </a:prstGeom>
          <a:noFill/>
        </p:spPr>
        <p:txBody>
          <a:bodyPr wrap="square" rtlCol="0">
            <a:spAutoFit/>
          </a:bodyPr>
          <a:lstStyle/>
          <a:p>
            <a:r>
              <a:rPr lang="en-US" sz="3600" dirty="0"/>
              <a:t>The goal of his ‘wisdom’ was to be able to have a future devoted to pleasure.</a:t>
            </a:r>
          </a:p>
        </p:txBody>
      </p:sp>
    </p:spTree>
    <p:extLst>
      <p:ext uri="{BB962C8B-B14F-4D97-AF65-F5344CB8AC3E}">
        <p14:creationId xmlns:p14="http://schemas.microsoft.com/office/powerpoint/2010/main" val="195604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B6B5BA-8CEE-4AE8-9A8C-5191EF7AA984}"/>
              </a:ext>
            </a:extLst>
          </p:cNvPr>
          <p:cNvSpPr txBox="1"/>
          <p:nvPr/>
        </p:nvSpPr>
        <p:spPr>
          <a:xfrm>
            <a:off x="445168" y="372979"/>
            <a:ext cx="11153274" cy="5016758"/>
          </a:xfrm>
          <a:prstGeom prst="rect">
            <a:avLst/>
          </a:prstGeom>
          <a:noFill/>
        </p:spPr>
        <p:txBody>
          <a:bodyPr wrap="square" rtlCol="0">
            <a:spAutoFit/>
          </a:bodyPr>
          <a:lstStyle/>
          <a:p>
            <a:r>
              <a:rPr lang="en-US" sz="3200" baseline="30000" dirty="0"/>
              <a:t>16</a:t>
            </a:r>
            <a:r>
              <a:rPr lang="en-US" sz="3200" dirty="0"/>
              <a:t> And he told them a parable, saying, “The land of a rich man produced plentifully, </a:t>
            </a:r>
            <a:r>
              <a:rPr lang="en-US" sz="3200" baseline="30000" dirty="0"/>
              <a:t>17</a:t>
            </a:r>
            <a:r>
              <a:rPr lang="en-US" sz="3200" dirty="0"/>
              <a:t> and he thought to himself, ‘What shall I do, for I have nowhere to store my crops?’ ’ </a:t>
            </a:r>
            <a:r>
              <a:rPr lang="en-US" sz="3200" baseline="30000" dirty="0"/>
              <a:t>18</a:t>
            </a:r>
            <a:r>
              <a:rPr lang="en-US" sz="3200" dirty="0"/>
              <a:t> And he said, ‘I will do this: I will tear down my barns and build larger ones, and there I will store all my grain and my goods. </a:t>
            </a:r>
            <a:r>
              <a:rPr lang="en-US" sz="3200" baseline="30000" dirty="0"/>
              <a:t>19</a:t>
            </a:r>
            <a:r>
              <a:rPr lang="en-US" sz="3200" dirty="0"/>
              <a:t> And I will say to my soul, “Soul, you have ample goods laid up for many years; relax, eat, drink, be merry.”’ </a:t>
            </a:r>
            <a:r>
              <a:rPr lang="en-US" sz="3200" baseline="30000" dirty="0"/>
              <a:t>20</a:t>
            </a:r>
            <a:r>
              <a:rPr lang="en-US" sz="3200" dirty="0"/>
              <a:t> </a:t>
            </a:r>
            <a:r>
              <a:rPr lang="en-US" sz="3200" dirty="0">
                <a:solidFill>
                  <a:srgbClr val="FFFF00"/>
                </a:solidFill>
              </a:rPr>
              <a:t>But God said to him, ‘Fool! This night your soul is required of you, and the things you have prepared, whose will they be?’ </a:t>
            </a:r>
            <a:r>
              <a:rPr lang="en-US" sz="3200" baseline="30000" dirty="0">
                <a:solidFill>
                  <a:srgbClr val="FFFF00"/>
                </a:solidFill>
              </a:rPr>
              <a:t>21</a:t>
            </a:r>
            <a:r>
              <a:rPr lang="en-US" sz="3200" dirty="0">
                <a:solidFill>
                  <a:srgbClr val="FFFF00"/>
                </a:solidFill>
              </a:rPr>
              <a:t> So is the one who lays up treasure for himself and is not rich toward God.</a:t>
            </a:r>
            <a:r>
              <a:rPr lang="en-US" sz="3200" dirty="0"/>
              <a:t>”</a:t>
            </a:r>
          </a:p>
        </p:txBody>
      </p:sp>
    </p:spTree>
    <p:extLst>
      <p:ext uri="{BB962C8B-B14F-4D97-AF65-F5344CB8AC3E}">
        <p14:creationId xmlns:p14="http://schemas.microsoft.com/office/powerpoint/2010/main" val="167920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4906432"/>
          </a:xfrm>
        </p:spPr>
        <p:txBody>
          <a:bodyPr>
            <a:normAutofit/>
          </a:bodyPr>
          <a:lstStyle/>
          <a:p>
            <a:r>
              <a:rPr lang="en-US" sz="3600" dirty="0">
                <a:solidFill>
                  <a:schemeClr val="tx1"/>
                </a:solidFill>
              </a:rPr>
              <a:t>Prologue – Materialism is not good for you.</a:t>
            </a:r>
          </a:p>
          <a:p>
            <a:r>
              <a:rPr lang="en-US" sz="3600" dirty="0">
                <a:solidFill>
                  <a:schemeClr val="tx1"/>
                </a:solidFill>
              </a:rPr>
              <a:t>Parable </a:t>
            </a:r>
          </a:p>
          <a:p>
            <a:pPr marL="457200" lvl="1" indent="0">
              <a:buNone/>
            </a:pPr>
            <a:r>
              <a:rPr lang="en-US" sz="3600" dirty="0">
                <a:solidFill>
                  <a:schemeClr val="tx1"/>
                </a:solidFill>
              </a:rPr>
              <a:t> You are not wise, if focused on life in this world alone</a:t>
            </a:r>
          </a:p>
          <a:p>
            <a:pPr marL="457200" lvl="1" indent="0">
              <a:buNone/>
            </a:pPr>
            <a:r>
              <a:rPr lang="en-US" sz="3600" dirty="0">
                <a:solidFill>
                  <a:schemeClr val="tx1"/>
                </a:solidFill>
              </a:rPr>
              <a:t>Be rich toward God</a:t>
            </a:r>
          </a:p>
        </p:txBody>
      </p:sp>
    </p:spTree>
    <p:extLst>
      <p:ext uri="{BB962C8B-B14F-4D97-AF65-F5344CB8AC3E}">
        <p14:creationId xmlns:p14="http://schemas.microsoft.com/office/powerpoint/2010/main" val="300329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4906432"/>
          </a:xfrm>
        </p:spPr>
        <p:txBody>
          <a:bodyPr>
            <a:normAutofit/>
          </a:bodyPr>
          <a:lstStyle/>
          <a:p>
            <a:r>
              <a:rPr lang="en-US" sz="3600" dirty="0">
                <a:solidFill>
                  <a:schemeClr val="tx1"/>
                </a:solidFill>
              </a:rPr>
              <a:t>Prologue – Materialism is not good for you.</a:t>
            </a:r>
          </a:p>
          <a:p>
            <a:r>
              <a:rPr lang="en-US" sz="3600" dirty="0">
                <a:solidFill>
                  <a:schemeClr val="tx1"/>
                </a:solidFill>
              </a:rPr>
              <a:t>Parable – Be rich toward God</a:t>
            </a:r>
          </a:p>
          <a:p>
            <a:r>
              <a:rPr lang="en-US" sz="3600" dirty="0">
                <a:solidFill>
                  <a:schemeClr val="tx1"/>
                </a:solidFill>
              </a:rPr>
              <a:t>Epilogue </a:t>
            </a:r>
          </a:p>
          <a:p>
            <a:endParaRPr lang="en-US" sz="3600" dirty="0">
              <a:solidFill>
                <a:schemeClr val="tx1"/>
              </a:solidFill>
            </a:endParaRPr>
          </a:p>
          <a:p>
            <a:pPr marL="457200" lvl="1" indent="0">
              <a:buNone/>
            </a:pPr>
            <a:r>
              <a:rPr lang="en-US" sz="3600" dirty="0">
                <a:solidFill>
                  <a:schemeClr val="tx1"/>
                </a:solidFill>
              </a:rPr>
              <a:t> </a:t>
            </a:r>
          </a:p>
        </p:txBody>
      </p:sp>
    </p:spTree>
    <p:extLst>
      <p:ext uri="{BB962C8B-B14F-4D97-AF65-F5344CB8AC3E}">
        <p14:creationId xmlns:p14="http://schemas.microsoft.com/office/powerpoint/2010/main" val="125778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B6B5BA-8CEE-4AE8-9A8C-5191EF7AA984}"/>
              </a:ext>
            </a:extLst>
          </p:cNvPr>
          <p:cNvSpPr txBox="1"/>
          <p:nvPr/>
        </p:nvSpPr>
        <p:spPr>
          <a:xfrm>
            <a:off x="445168" y="372979"/>
            <a:ext cx="11153274" cy="2062103"/>
          </a:xfrm>
          <a:prstGeom prst="rect">
            <a:avLst/>
          </a:prstGeom>
          <a:noFill/>
        </p:spPr>
        <p:txBody>
          <a:bodyPr wrap="square" rtlCol="0">
            <a:spAutoFit/>
          </a:bodyPr>
          <a:lstStyle/>
          <a:p>
            <a:r>
              <a:rPr lang="en-US" sz="3200" baseline="30000" dirty="0"/>
              <a:t>22</a:t>
            </a:r>
            <a:r>
              <a:rPr lang="en-US" sz="3200" dirty="0"/>
              <a:t> And he said to his disciples, “Therefore I tell you, do not be anxious about your life, what you will eat, nor about your body, what you will put on. </a:t>
            </a:r>
            <a:r>
              <a:rPr lang="en-US" sz="3200" baseline="30000" dirty="0"/>
              <a:t>23</a:t>
            </a:r>
            <a:r>
              <a:rPr lang="en-US" sz="3200" dirty="0"/>
              <a:t> For life is more than food, and the body more than clothing. </a:t>
            </a:r>
          </a:p>
        </p:txBody>
      </p:sp>
      <p:sp>
        <p:nvSpPr>
          <p:cNvPr id="3" name="TextBox 2">
            <a:extLst>
              <a:ext uri="{FF2B5EF4-FFF2-40B4-BE49-F238E27FC236}">
                <a16:creationId xmlns:a16="http://schemas.microsoft.com/office/drawing/2014/main" xmlns="" id="{541F400A-80BA-46D6-9181-B4A2ACA94BE5}"/>
              </a:ext>
            </a:extLst>
          </p:cNvPr>
          <p:cNvSpPr txBox="1"/>
          <p:nvPr/>
        </p:nvSpPr>
        <p:spPr>
          <a:xfrm>
            <a:off x="525379" y="2683042"/>
            <a:ext cx="10599821" cy="2308324"/>
          </a:xfrm>
          <a:prstGeom prst="rect">
            <a:avLst/>
          </a:prstGeom>
          <a:noFill/>
        </p:spPr>
        <p:txBody>
          <a:bodyPr wrap="square" rtlCol="0">
            <a:spAutoFit/>
          </a:bodyPr>
          <a:lstStyle/>
          <a:p>
            <a:r>
              <a:rPr lang="en-US" sz="3600" dirty="0"/>
              <a:t>Why bring this up?</a:t>
            </a:r>
          </a:p>
          <a:p>
            <a:pPr marL="349250"/>
            <a:r>
              <a:rPr lang="en-US" sz="3600" dirty="0"/>
              <a:t>‘</a:t>
            </a:r>
            <a:r>
              <a:rPr lang="en-US" sz="3600" i="1" dirty="0"/>
              <a:t>O.K., I get not living for pleasure but we have practical needs that require our attention</a:t>
            </a:r>
            <a:r>
              <a:rPr lang="en-US" sz="3600" dirty="0"/>
              <a:t> </a:t>
            </a:r>
            <a:r>
              <a:rPr lang="en-US" sz="3600" i="1" dirty="0"/>
              <a:t>– namely food and clothing.</a:t>
            </a:r>
            <a:r>
              <a:rPr lang="en-US" sz="3600" dirty="0"/>
              <a:t>’</a:t>
            </a:r>
          </a:p>
        </p:txBody>
      </p:sp>
      <p:sp>
        <p:nvSpPr>
          <p:cNvPr id="4" name="TextBox 3">
            <a:extLst>
              <a:ext uri="{FF2B5EF4-FFF2-40B4-BE49-F238E27FC236}">
                <a16:creationId xmlns:a16="http://schemas.microsoft.com/office/drawing/2014/main" xmlns="" id="{EE78D724-D7E5-4C65-A578-9709C54EEB8B}"/>
              </a:ext>
            </a:extLst>
          </p:cNvPr>
          <p:cNvSpPr txBox="1"/>
          <p:nvPr/>
        </p:nvSpPr>
        <p:spPr>
          <a:xfrm>
            <a:off x="525379" y="5125452"/>
            <a:ext cx="10696074" cy="1077218"/>
          </a:xfrm>
          <a:prstGeom prst="rect">
            <a:avLst/>
          </a:prstGeom>
          <a:noFill/>
        </p:spPr>
        <p:txBody>
          <a:bodyPr wrap="square" rtlCol="0">
            <a:spAutoFit/>
          </a:bodyPr>
          <a:lstStyle/>
          <a:p>
            <a:r>
              <a:rPr lang="en-US" sz="3200" dirty="0"/>
              <a:t>v. 15 life is not about how much stuff you have</a:t>
            </a:r>
          </a:p>
          <a:p>
            <a:r>
              <a:rPr lang="en-US" sz="3200" dirty="0"/>
              <a:t>v. 23 life is more than taking care of your practical needs</a:t>
            </a:r>
          </a:p>
        </p:txBody>
      </p:sp>
    </p:spTree>
    <p:extLst>
      <p:ext uri="{BB962C8B-B14F-4D97-AF65-F5344CB8AC3E}">
        <p14:creationId xmlns:p14="http://schemas.microsoft.com/office/powerpoint/2010/main" val="24769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B6B5BA-8CEE-4AE8-9A8C-5191EF7AA984}"/>
              </a:ext>
            </a:extLst>
          </p:cNvPr>
          <p:cNvSpPr txBox="1"/>
          <p:nvPr/>
        </p:nvSpPr>
        <p:spPr>
          <a:xfrm>
            <a:off x="445168" y="372979"/>
            <a:ext cx="11153274" cy="5509200"/>
          </a:xfrm>
          <a:prstGeom prst="rect">
            <a:avLst/>
          </a:prstGeom>
          <a:noFill/>
        </p:spPr>
        <p:txBody>
          <a:bodyPr wrap="square" rtlCol="0">
            <a:spAutoFit/>
          </a:bodyPr>
          <a:lstStyle/>
          <a:p>
            <a:r>
              <a:rPr lang="en-US" sz="3200" baseline="30000" dirty="0"/>
              <a:t>24</a:t>
            </a:r>
            <a:r>
              <a:rPr lang="en-US" sz="3200" dirty="0"/>
              <a:t> Consider the ravens: they neither sow nor reap, they have neither storehouse nor barn, and yet God feeds them. Of how much more value are you than the birds! </a:t>
            </a:r>
            <a:r>
              <a:rPr lang="en-US" sz="3200" baseline="30000" dirty="0"/>
              <a:t>25</a:t>
            </a:r>
            <a:r>
              <a:rPr lang="en-US" sz="3200" dirty="0"/>
              <a:t> And which of you by being anxious can add a single hour to his span of life? </a:t>
            </a:r>
            <a:r>
              <a:rPr lang="en-US" sz="3200" baseline="30000" dirty="0"/>
              <a:t>26</a:t>
            </a:r>
            <a:r>
              <a:rPr lang="en-US" sz="3200" dirty="0"/>
              <a:t> If then you are not able to do as small a thing as that, why are you anxious about the rest? </a:t>
            </a:r>
            <a:r>
              <a:rPr lang="en-US" sz="3200" baseline="30000" dirty="0"/>
              <a:t>27</a:t>
            </a:r>
            <a:r>
              <a:rPr lang="en-US" sz="3200" dirty="0"/>
              <a:t> Consider the lilies, how they grow: they neither toil nor spin, yet I tell you, even Solomon in all his glory was not arrayed like one of these. </a:t>
            </a:r>
            <a:r>
              <a:rPr lang="en-US" sz="3200" baseline="30000" dirty="0"/>
              <a:t>28</a:t>
            </a:r>
            <a:r>
              <a:rPr lang="en-US" sz="3200" dirty="0"/>
              <a:t> But if God so clothes the grass, which is alive in the field today, and tomorrow is thrown into the oven, how much more will he clothe you, O you of little faith! </a:t>
            </a:r>
          </a:p>
        </p:txBody>
      </p:sp>
    </p:spTree>
    <p:extLst>
      <p:ext uri="{BB962C8B-B14F-4D97-AF65-F5344CB8AC3E}">
        <p14:creationId xmlns:p14="http://schemas.microsoft.com/office/powerpoint/2010/main" val="2211952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5396770"/>
          </a:xfrm>
        </p:spPr>
        <p:txBody>
          <a:bodyPr>
            <a:normAutofit/>
          </a:bodyPr>
          <a:lstStyle/>
          <a:p>
            <a:r>
              <a:rPr lang="en-US" sz="3600" dirty="0">
                <a:solidFill>
                  <a:schemeClr val="tx1"/>
                </a:solidFill>
              </a:rPr>
              <a:t>Prologue – Materialism is not good for you.</a:t>
            </a:r>
          </a:p>
          <a:p>
            <a:r>
              <a:rPr lang="en-US" sz="3600" dirty="0">
                <a:solidFill>
                  <a:schemeClr val="tx1"/>
                </a:solidFill>
              </a:rPr>
              <a:t>Parable – Be rich toward God</a:t>
            </a:r>
          </a:p>
          <a:p>
            <a:r>
              <a:rPr lang="en-US" sz="3600" dirty="0">
                <a:solidFill>
                  <a:schemeClr val="tx1"/>
                </a:solidFill>
              </a:rPr>
              <a:t>Epilogue </a:t>
            </a:r>
          </a:p>
          <a:p>
            <a:pPr lvl="1">
              <a:buFont typeface="Wingdings" panose="05000000000000000000" pitchFamily="2" charset="2"/>
              <a:buChar char="§"/>
            </a:pPr>
            <a:r>
              <a:rPr lang="en-US" sz="3200" dirty="0">
                <a:solidFill>
                  <a:schemeClr val="tx1"/>
                </a:solidFill>
              </a:rPr>
              <a:t> Since God takes care of His creation, He takes care of you.</a:t>
            </a:r>
          </a:p>
          <a:p>
            <a:pPr lvl="1">
              <a:buFont typeface="Wingdings" panose="05000000000000000000" pitchFamily="2" charset="2"/>
              <a:buChar char="§"/>
            </a:pPr>
            <a:r>
              <a:rPr lang="en-US" sz="3200" dirty="0">
                <a:solidFill>
                  <a:schemeClr val="tx1"/>
                </a:solidFill>
              </a:rPr>
              <a:t>Your anxiety does not take care of your needs.</a:t>
            </a:r>
          </a:p>
          <a:p>
            <a:pPr marL="457200" lvl="1" indent="0">
              <a:buNone/>
            </a:pPr>
            <a:r>
              <a:rPr lang="en-US" sz="3200" dirty="0">
                <a:solidFill>
                  <a:schemeClr val="tx1"/>
                </a:solidFill>
              </a:rPr>
              <a:t>He’s </a:t>
            </a:r>
            <a:r>
              <a:rPr lang="en-US" sz="3200" b="1" dirty="0">
                <a:solidFill>
                  <a:schemeClr val="tx1"/>
                </a:solidFill>
              </a:rPr>
              <a:t>not</a:t>
            </a:r>
            <a:r>
              <a:rPr lang="en-US" sz="3200" dirty="0">
                <a:solidFill>
                  <a:schemeClr val="tx1"/>
                </a:solidFill>
              </a:rPr>
              <a:t> saying, do nothing about your practical needs.</a:t>
            </a:r>
          </a:p>
          <a:p>
            <a:pPr marL="746125" lvl="1" indent="-288925">
              <a:buNone/>
            </a:pPr>
            <a:r>
              <a:rPr lang="en-US" sz="3200" dirty="0">
                <a:solidFill>
                  <a:schemeClr val="tx1"/>
                </a:solidFill>
              </a:rPr>
              <a:t>He’s saying, do not be anxiously preoccupied with your practical needs. </a:t>
            </a:r>
          </a:p>
          <a:p>
            <a:pPr marL="746125" lvl="1" indent="-288925">
              <a:buNone/>
            </a:pPr>
            <a:r>
              <a:rPr lang="en-US" sz="3200" dirty="0">
                <a:solidFill>
                  <a:schemeClr val="tx1"/>
                </a:solidFill>
              </a:rPr>
              <a:t>Instead, trust that God will care for you.</a:t>
            </a:r>
          </a:p>
        </p:txBody>
      </p:sp>
    </p:spTree>
    <p:extLst>
      <p:ext uri="{BB962C8B-B14F-4D97-AF65-F5344CB8AC3E}">
        <p14:creationId xmlns:p14="http://schemas.microsoft.com/office/powerpoint/2010/main" val="376921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B6B5BA-8CEE-4AE8-9A8C-5191EF7AA984}"/>
              </a:ext>
            </a:extLst>
          </p:cNvPr>
          <p:cNvSpPr txBox="1"/>
          <p:nvPr/>
        </p:nvSpPr>
        <p:spPr>
          <a:xfrm>
            <a:off x="433137" y="181957"/>
            <a:ext cx="11153274" cy="6494085"/>
          </a:xfrm>
          <a:prstGeom prst="rect">
            <a:avLst/>
          </a:prstGeom>
          <a:noFill/>
        </p:spPr>
        <p:txBody>
          <a:bodyPr wrap="square" rtlCol="0">
            <a:spAutoFit/>
          </a:bodyPr>
          <a:lstStyle/>
          <a:p>
            <a:pPr>
              <a:lnSpc>
                <a:spcPts val="3700"/>
              </a:lnSpc>
            </a:pPr>
            <a:r>
              <a:rPr lang="en-US" sz="3200" baseline="30000" dirty="0"/>
              <a:t>24</a:t>
            </a:r>
            <a:r>
              <a:rPr lang="en-US" sz="3200" dirty="0"/>
              <a:t> Consider the ravens: they neither sow nor reap, they have neither storehouse nor barn, and yet God feeds them. Of how much more value are you than the birds! </a:t>
            </a:r>
            <a:r>
              <a:rPr lang="en-US" sz="3200" baseline="30000" dirty="0"/>
              <a:t>25</a:t>
            </a:r>
            <a:r>
              <a:rPr lang="en-US" sz="3200" dirty="0"/>
              <a:t> And which of you by being anxious can add a single hour to his span of life? </a:t>
            </a:r>
            <a:r>
              <a:rPr lang="en-US" sz="3200" baseline="30000" dirty="0"/>
              <a:t>26</a:t>
            </a:r>
            <a:r>
              <a:rPr lang="en-US" sz="3200" dirty="0"/>
              <a:t> If then you are not able to do as small a thing as that, why are you anxious about the rest? </a:t>
            </a:r>
            <a:r>
              <a:rPr lang="en-US" sz="3200" baseline="30000" dirty="0"/>
              <a:t>27</a:t>
            </a:r>
            <a:r>
              <a:rPr lang="en-US" sz="3200" dirty="0"/>
              <a:t> Consider the lilies, how they grow: they neither toil nor spin, yet I tell you, even Solomon in all his glory was not arrayed like one of these. </a:t>
            </a:r>
            <a:r>
              <a:rPr lang="en-US" sz="3200" baseline="30000" dirty="0"/>
              <a:t>28</a:t>
            </a:r>
            <a:r>
              <a:rPr lang="en-US" sz="3200" dirty="0"/>
              <a:t> But if God so clothes the grass, which is alive in the field today, and tomorrow is thrown into the oven, how much more will he clothe you, O you of little faith! </a:t>
            </a:r>
            <a:r>
              <a:rPr lang="en-US" sz="3200" baseline="30000" dirty="0"/>
              <a:t>29</a:t>
            </a:r>
            <a:r>
              <a:rPr lang="en-US" sz="3200" dirty="0"/>
              <a:t> </a:t>
            </a:r>
            <a:r>
              <a:rPr lang="en-US" sz="3200" dirty="0">
                <a:solidFill>
                  <a:srgbClr val="FFFF00"/>
                </a:solidFill>
              </a:rPr>
              <a:t>And do not seek what you are to eat and what you are to drink, nor be worried. </a:t>
            </a:r>
            <a:r>
              <a:rPr lang="en-US" sz="3200" baseline="30000" dirty="0">
                <a:solidFill>
                  <a:srgbClr val="FFFF00"/>
                </a:solidFill>
              </a:rPr>
              <a:t>30</a:t>
            </a:r>
            <a:r>
              <a:rPr lang="en-US" sz="3200" dirty="0">
                <a:solidFill>
                  <a:srgbClr val="FFFF00"/>
                </a:solidFill>
              </a:rPr>
              <a:t> For all the nations of the world seek after these things, and your Father knows that you need them. </a:t>
            </a:r>
          </a:p>
        </p:txBody>
      </p:sp>
    </p:spTree>
    <p:extLst>
      <p:ext uri="{BB962C8B-B14F-4D97-AF65-F5344CB8AC3E}">
        <p14:creationId xmlns:p14="http://schemas.microsoft.com/office/powerpoint/2010/main" val="416736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5"/>
            <a:ext cx="10515600" cy="958349"/>
          </a:xfrm>
        </p:spPr>
        <p:txBody>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725459" y="1323474"/>
            <a:ext cx="10958265" cy="4906432"/>
          </a:xfrm>
        </p:spPr>
        <p:txBody>
          <a:bodyPr>
            <a:normAutofit/>
          </a:bodyPr>
          <a:lstStyle/>
          <a:p>
            <a:pPr marL="0" indent="0">
              <a:buNone/>
            </a:pPr>
            <a:r>
              <a:rPr lang="en-US" sz="3200" baseline="30000" dirty="0"/>
              <a:t>Luke 12:13 </a:t>
            </a:r>
            <a:r>
              <a:rPr lang="en-US" sz="3200" dirty="0"/>
              <a:t>Someone in the crowd said to him, “Teacher, tell my brother to divide the inheritance with me.” </a:t>
            </a:r>
          </a:p>
          <a:p>
            <a:pPr lvl="1"/>
            <a:r>
              <a:rPr lang="en-US" sz="4000" dirty="0"/>
              <a:t> </a:t>
            </a:r>
            <a:r>
              <a:rPr lang="en-US" sz="3600" dirty="0"/>
              <a:t>Rabbi’s were asked to resolve family challenges</a:t>
            </a:r>
          </a:p>
          <a:p>
            <a:pPr lvl="2"/>
            <a:r>
              <a:rPr lang="en-US" sz="3600" dirty="0"/>
              <a:t> Social security was rooted in family, not the state.</a:t>
            </a:r>
          </a:p>
          <a:p>
            <a:pPr lvl="2"/>
            <a:r>
              <a:rPr lang="en-US" sz="3600" dirty="0"/>
              <a:t>Minimally the eldest son received a double part of the estate (Deuteronomy 21:17)</a:t>
            </a:r>
          </a:p>
          <a:p>
            <a:pPr lvl="2"/>
            <a:r>
              <a:rPr lang="en-US" sz="3600" dirty="0"/>
              <a:t>The eldest son was also the executor of the estate</a:t>
            </a:r>
          </a:p>
        </p:txBody>
      </p:sp>
    </p:spTree>
    <p:extLst>
      <p:ext uri="{BB962C8B-B14F-4D97-AF65-F5344CB8AC3E}">
        <p14:creationId xmlns:p14="http://schemas.microsoft.com/office/powerpoint/2010/main" val="209770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5396770"/>
          </a:xfrm>
        </p:spPr>
        <p:txBody>
          <a:bodyPr>
            <a:normAutofit/>
          </a:bodyPr>
          <a:lstStyle/>
          <a:p>
            <a:r>
              <a:rPr lang="en-US" sz="3600" dirty="0">
                <a:solidFill>
                  <a:schemeClr val="tx1"/>
                </a:solidFill>
              </a:rPr>
              <a:t>Prologue – Materialism is not good for you.</a:t>
            </a:r>
          </a:p>
          <a:p>
            <a:r>
              <a:rPr lang="en-US" sz="3600" dirty="0">
                <a:solidFill>
                  <a:schemeClr val="tx1"/>
                </a:solidFill>
              </a:rPr>
              <a:t>Parable – Be rich toward God.</a:t>
            </a:r>
          </a:p>
          <a:p>
            <a:r>
              <a:rPr lang="en-US" sz="3600" dirty="0">
                <a:solidFill>
                  <a:schemeClr val="tx1"/>
                </a:solidFill>
              </a:rPr>
              <a:t>Epilogue </a:t>
            </a:r>
          </a:p>
          <a:p>
            <a:pPr lvl="1">
              <a:buFont typeface="Wingdings" panose="05000000000000000000" pitchFamily="2" charset="2"/>
              <a:buChar char="§"/>
            </a:pPr>
            <a:r>
              <a:rPr lang="en-US" sz="3200" dirty="0">
                <a:solidFill>
                  <a:schemeClr val="tx1"/>
                </a:solidFill>
              </a:rPr>
              <a:t> God will provide for your practical needs</a:t>
            </a:r>
          </a:p>
        </p:txBody>
      </p:sp>
    </p:spTree>
    <p:extLst>
      <p:ext uri="{BB962C8B-B14F-4D97-AF65-F5344CB8AC3E}">
        <p14:creationId xmlns:p14="http://schemas.microsoft.com/office/powerpoint/2010/main" val="548047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B6B5BA-8CEE-4AE8-9A8C-5191EF7AA984}"/>
              </a:ext>
            </a:extLst>
          </p:cNvPr>
          <p:cNvSpPr txBox="1"/>
          <p:nvPr/>
        </p:nvSpPr>
        <p:spPr>
          <a:xfrm>
            <a:off x="445168" y="372979"/>
            <a:ext cx="11153274" cy="1077218"/>
          </a:xfrm>
          <a:prstGeom prst="rect">
            <a:avLst/>
          </a:prstGeom>
          <a:noFill/>
        </p:spPr>
        <p:txBody>
          <a:bodyPr wrap="square" rtlCol="0">
            <a:spAutoFit/>
          </a:bodyPr>
          <a:lstStyle/>
          <a:p>
            <a:r>
              <a:rPr lang="en-US" sz="3200" baseline="30000" dirty="0"/>
              <a:t>31</a:t>
            </a:r>
            <a:r>
              <a:rPr lang="en-US" sz="3200" dirty="0"/>
              <a:t> Instead, seek his kingdom, and these things will be added to you.</a:t>
            </a:r>
          </a:p>
        </p:txBody>
      </p:sp>
      <p:sp>
        <p:nvSpPr>
          <p:cNvPr id="3" name="TextBox 2">
            <a:extLst>
              <a:ext uri="{FF2B5EF4-FFF2-40B4-BE49-F238E27FC236}">
                <a16:creationId xmlns:a16="http://schemas.microsoft.com/office/drawing/2014/main" xmlns="" id="{6C513AC6-E763-4592-A20C-C046FA25B9F4}"/>
              </a:ext>
            </a:extLst>
          </p:cNvPr>
          <p:cNvSpPr txBox="1"/>
          <p:nvPr/>
        </p:nvSpPr>
        <p:spPr>
          <a:xfrm>
            <a:off x="1143000" y="1792705"/>
            <a:ext cx="9324474" cy="1569660"/>
          </a:xfrm>
          <a:prstGeom prst="rect">
            <a:avLst/>
          </a:prstGeom>
          <a:noFill/>
        </p:spPr>
        <p:txBody>
          <a:bodyPr wrap="square" rtlCol="0">
            <a:spAutoFit/>
          </a:bodyPr>
          <a:lstStyle/>
          <a:p>
            <a:pPr algn="just"/>
            <a:r>
              <a:rPr lang="en-US" sz="3200" i="1" dirty="0"/>
              <a:t>Put first things first and we get second things thrown in: put second things first &amp; we lose both first and second things.  </a:t>
            </a:r>
            <a:r>
              <a:rPr lang="en-US" sz="2800" dirty="0"/>
              <a:t>C. S. Lewis, </a:t>
            </a:r>
            <a:r>
              <a:rPr lang="en-US" sz="2800" i="1" dirty="0"/>
              <a:t>The Collected Letters of C.S. Lewis, Vol. III</a:t>
            </a:r>
          </a:p>
        </p:txBody>
      </p:sp>
    </p:spTree>
    <p:extLst>
      <p:ext uri="{BB962C8B-B14F-4D97-AF65-F5344CB8AC3E}">
        <p14:creationId xmlns:p14="http://schemas.microsoft.com/office/powerpoint/2010/main" val="291976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5396770"/>
          </a:xfrm>
        </p:spPr>
        <p:txBody>
          <a:bodyPr>
            <a:normAutofit/>
          </a:bodyPr>
          <a:lstStyle/>
          <a:p>
            <a:r>
              <a:rPr lang="en-US" sz="3600" dirty="0">
                <a:solidFill>
                  <a:schemeClr val="tx1"/>
                </a:solidFill>
              </a:rPr>
              <a:t>Prologue – Materialism is not good for you.</a:t>
            </a:r>
          </a:p>
          <a:p>
            <a:r>
              <a:rPr lang="en-US" sz="3600" dirty="0">
                <a:solidFill>
                  <a:schemeClr val="tx1"/>
                </a:solidFill>
              </a:rPr>
              <a:t>Parable – Be rich toward God</a:t>
            </a:r>
          </a:p>
          <a:p>
            <a:r>
              <a:rPr lang="en-US" sz="3600" dirty="0">
                <a:solidFill>
                  <a:schemeClr val="tx1"/>
                </a:solidFill>
              </a:rPr>
              <a:t>Epilogue </a:t>
            </a:r>
          </a:p>
          <a:p>
            <a:pPr lvl="1">
              <a:buFont typeface="Wingdings" panose="05000000000000000000" pitchFamily="2" charset="2"/>
              <a:buChar char="§"/>
            </a:pPr>
            <a:r>
              <a:rPr lang="en-US" sz="3200" dirty="0">
                <a:solidFill>
                  <a:schemeClr val="tx1"/>
                </a:solidFill>
              </a:rPr>
              <a:t> God will provide for your practical needs.</a:t>
            </a:r>
          </a:p>
          <a:p>
            <a:pPr lvl="1">
              <a:buFont typeface="Wingdings" panose="05000000000000000000" pitchFamily="2" charset="2"/>
              <a:buChar char="§"/>
            </a:pPr>
            <a:r>
              <a:rPr lang="en-US" sz="3200" dirty="0">
                <a:solidFill>
                  <a:schemeClr val="tx1"/>
                </a:solidFill>
              </a:rPr>
              <a:t> Focus your attention on God’s Kingdom</a:t>
            </a:r>
          </a:p>
          <a:p>
            <a:pPr marL="457200" lvl="1" indent="0" algn="ctr">
              <a:buNone/>
            </a:pPr>
            <a:r>
              <a:rPr lang="en-US" sz="3200" dirty="0">
                <a:solidFill>
                  <a:schemeClr val="tx1"/>
                </a:solidFill>
              </a:rPr>
              <a:t>What does this mean?</a:t>
            </a:r>
          </a:p>
        </p:txBody>
      </p:sp>
    </p:spTree>
    <p:extLst>
      <p:ext uri="{BB962C8B-B14F-4D97-AF65-F5344CB8AC3E}">
        <p14:creationId xmlns:p14="http://schemas.microsoft.com/office/powerpoint/2010/main" val="354261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5396770"/>
          </a:xfrm>
        </p:spPr>
        <p:txBody>
          <a:bodyPr>
            <a:normAutofit lnSpcReduction="10000"/>
          </a:bodyPr>
          <a:lstStyle/>
          <a:p>
            <a:r>
              <a:rPr lang="en-US" sz="3600" dirty="0">
                <a:solidFill>
                  <a:schemeClr val="tx1"/>
                </a:solidFill>
              </a:rPr>
              <a:t>Prologue – Materialism is not good for you.</a:t>
            </a:r>
          </a:p>
          <a:p>
            <a:r>
              <a:rPr lang="en-US" sz="3600" dirty="0">
                <a:solidFill>
                  <a:schemeClr val="tx1"/>
                </a:solidFill>
              </a:rPr>
              <a:t>Parable – Be rich toward God</a:t>
            </a:r>
          </a:p>
          <a:p>
            <a:r>
              <a:rPr lang="en-US" sz="3600" dirty="0">
                <a:solidFill>
                  <a:schemeClr val="tx1"/>
                </a:solidFill>
              </a:rPr>
              <a:t>Epilogue </a:t>
            </a:r>
          </a:p>
          <a:p>
            <a:pPr lvl="1">
              <a:buFont typeface="Wingdings" panose="05000000000000000000" pitchFamily="2" charset="2"/>
              <a:buChar char="§"/>
            </a:pPr>
            <a:r>
              <a:rPr lang="en-US" sz="3200" dirty="0">
                <a:solidFill>
                  <a:schemeClr val="tx1"/>
                </a:solidFill>
              </a:rPr>
              <a:t> God will provide for your practical needs.</a:t>
            </a:r>
          </a:p>
          <a:p>
            <a:pPr lvl="1">
              <a:buFont typeface="Wingdings" panose="05000000000000000000" pitchFamily="2" charset="2"/>
              <a:buChar char="§"/>
            </a:pPr>
            <a:r>
              <a:rPr lang="en-US" sz="3200" dirty="0">
                <a:solidFill>
                  <a:schemeClr val="tx1"/>
                </a:solidFill>
              </a:rPr>
              <a:t> Focus your attention on God’s Kingdom</a:t>
            </a:r>
          </a:p>
          <a:p>
            <a:pPr lvl="2">
              <a:buFont typeface="Courier New" panose="02070309020205020404" pitchFamily="49" charset="0"/>
              <a:buChar char="o"/>
            </a:pPr>
            <a:r>
              <a:rPr lang="en-US" sz="3200" dirty="0">
                <a:solidFill>
                  <a:schemeClr val="tx1"/>
                </a:solidFill>
              </a:rPr>
              <a:t> You must get citizenship</a:t>
            </a:r>
          </a:p>
          <a:p>
            <a:pPr marL="1311275" lvl="2" indent="-396875">
              <a:buNone/>
            </a:pPr>
            <a:r>
              <a:rPr lang="en-US" sz="3200" dirty="0">
                <a:solidFill>
                  <a:schemeClr val="tx1"/>
                </a:solidFill>
              </a:rPr>
              <a:t>    </a:t>
            </a:r>
            <a:r>
              <a:rPr lang="en-US" sz="3200" i="1" dirty="0">
                <a:solidFill>
                  <a:schemeClr val="tx1"/>
                </a:solidFill>
              </a:rPr>
              <a:t>…</a:t>
            </a:r>
            <a:r>
              <a:rPr lang="en-US" sz="3200" i="1" dirty="0"/>
              <a:t>unless one is born again he cannot see the kingdom of God…whoever believes in </a:t>
            </a:r>
            <a:r>
              <a:rPr lang="en-US" sz="3200" dirty="0"/>
              <a:t>(me) </a:t>
            </a:r>
            <a:r>
              <a:rPr lang="en-US" sz="3200" i="1" dirty="0"/>
              <a:t>will have eternal life</a:t>
            </a:r>
            <a:r>
              <a:rPr lang="en-US" sz="3200" dirty="0"/>
              <a:t>             John 3:3,15</a:t>
            </a:r>
          </a:p>
          <a:p>
            <a:pPr lvl="2" indent="60325">
              <a:buNone/>
            </a:pPr>
            <a:r>
              <a:rPr lang="en-US" sz="3200" i="1" dirty="0">
                <a:solidFill>
                  <a:schemeClr val="tx1"/>
                </a:solidFill>
              </a:rPr>
              <a:t>…to all who received Christ, who believed in his name, he gave the right to become children of God  </a:t>
            </a:r>
            <a:r>
              <a:rPr lang="en-US" sz="3200" dirty="0">
                <a:solidFill>
                  <a:schemeClr val="tx1"/>
                </a:solidFill>
              </a:rPr>
              <a:t>John 1:12</a:t>
            </a:r>
          </a:p>
        </p:txBody>
      </p:sp>
    </p:spTree>
    <p:extLst>
      <p:ext uri="{BB962C8B-B14F-4D97-AF65-F5344CB8AC3E}">
        <p14:creationId xmlns:p14="http://schemas.microsoft.com/office/powerpoint/2010/main" val="422848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B6B5BA-8CEE-4AE8-9A8C-5191EF7AA984}"/>
              </a:ext>
            </a:extLst>
          </p:cNvPr>
          <p:cNvSpPr txBox="1"/>
          <p:nvPr/>
        </p:nvSpPr>
        <p:spPr>
          <a:xfrm>
            <a:off x="445168" y="372979"/>
            <a:ext cx="11153274" cy="3046988"/>
          </a:xfrm>
          <a:prstGeom prst="rect">
            <a:avLst/>
          </a:prstGeom>
          <a:noFill/>
        </p:spPr>
        <p:txBody>
          <a:bodyPr wrap="square" rtlCol="0">
            <a:spAutoFit/>
          </a:bodyPr>
          <a:lstStyle/>
          <a:p>
            <a:r>
              <a:rPr lang="en-US" sz="3200" baseline="30000" dirty="0"/>
              <a:t>31</a:t>
            </a:r>
            <a:r>
              <a:rPr lang="en-US" sz="3200" dirty="0"/>
              <a:t> Instead, seek his kingdom, and these things will be added to you. </a:t>
            </a:r>
            <a:r>
              <a:rPr lang="en-US" sz="3200" baseline="30000" dirty="0"/>
              <a:t>32</a:t>
            </a:r>
            <a:r>
              <a:rPr lang="en-US" sz="3200" dirty="0"/>
              <a:t> “Fear not, little flock, for it is your Father's good pleasure to give you the kingdom. </a:t>
            </a:r>
            <a:r>
              <a:rPr lang="en-US" sz="3200" baseline="30000" dirty="0"/>
              <a:t>33</a:t>
            </a:r>
            <a:r>
              <a:rPr lang="en-US" sz="3200" dirty="0"/>
              <a:t> Sell your possessions, and give to the needy. Provide yourselves with moneybags that do not grow old, with a treasure in the heavens that does not fail, where no thief approaches and no moth destroys. </a:t>
            </a:r>
          </a:p>
        </p:txBody>
      </p:sp>
    </p:spTree>
    <p:extLst>
      <p:ext uri="{BB962C8B-B14F-4D97-AF65-F5344CB8AC3E}">
        <p14:creationId xmlns:p14="http://schemas.microsoft.com/office/powerpoint/2010/main" val="1516281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5396770"/>
          </a:xfrm>
        </p:spPr>
        <p:txBody>
          <a:bodyPr>
            <a:normAutofit/>
          </a:bodyPr>
          <a:lstStyle/>
          <a:p>
            <a:r>
              <a:rPr lang="en-US" sz="3600" dirty="0">
                <a:solidFill>
                  <a:schemeClr val="tx1"/>
                </a:solidFill>
              </a:rPr>
              <a:t>Prologue – Materialism is not good for you.</a:t>
            </a:r>
          </a:p>
          <a:p>
            <a:r>
              <a:rPr lang="en-US" sz="3600" dirty="0">
                <a:solidFill>
                  <a:schemeClr val="tx1"/>
                </a:solidFill>
              </a:rPr>
              <a:t>Parable – Be rich toward God</a:t>
            </a:r>
          </a:p>
          <a:p>
            <a:r>
              <a:rPr lang="en-US" sz="3600" dirty="0">
                <a:solidFill>
                  <a:schemeClr val="tx1"/>
                </a:solidFill>
              </a:rPr>
              <a:t>Epilogue </a:t>
            </a:r>
          </a:p>
          <a:p>
            <a:pPr lvl="1">
              <a:buFont typeface="Wingdings" panose="05000000000000000000" pitchFamily="2" charset="2"/>
              <a:buChar char="§"/>
            </a:pPr>
            <a:r>
              <a:rPr lang="en-US" sz="3200" dirty="0">
                <a:solidFill>
                  <a:schemeClr val="tx1"/>
                </a:solidFill>
              </a:rPr>
              <a:t> God will provide for your practical needs.</a:t>
            </a:r>
          </a:p>
          <a:p>
            <a:pPr lvl="1">
              <a:buFont typeface="Wingdings" panose="05000000000000000000" pitchFamily="2" charset="2"/>
              <a:buChar char="§"/>
            </a:pPr>
            <a:r>
              <a:rPr lang="en-US" sz="3200" dirty="0">
                <a:solidFill>
                  <a:schemeClr val="tx1"/>
                </a:solidFill>
              </a:rPr>
              <a:t> Focus your attention on God’s Kingdom</a:t>
            </a:r>
          </a:p>
          <a:p>
            <a:pPr lvl="2">
              <a:buFont typeface="Courier New" panose="02070309020205020404" pitchFamily="49" charset="0"/>
              <a:buChar char="o"/>
            </a:pPr>
            <a:r>
              <a:rPr lang="en-US" sz="3200" dirty="0">
                <a:solidFill>
                  <a:schemeClr val="tx1"/>
                </a:solidFill>
              </a:rPr>
              <a:t> You must get citizenship</a:t>
            </a:r>
          </a:p>
          <a:p>
            <a:pPr lvl="2">
              <a:buFont typeface="Courier New" panose="02070309020205020404" pitchFamily="49" charset="0"/>
              <a:buChar char="o"/>
            </a:pPr>
            <a:r>
              <a:rPr lang="en-US" sz="3200" dirty="0">
                <a:solidFill>
                  <a:schemeClr val="tx1"/>
                </a:solidFill>
              </a:rPr>
              <a:t>  …then live a life of love toward others</a:t>
            </a:r>
          </a:p>
          <a:p>
            <a:pPr marL="1371600" lvl="3" indent="0">
              <a:buNone/>
            </a:pPr>
            <a:r>
              <a:rPr lang="en-US" sz="3000" dirty="0">
                <a:solidFill>
                  <a:schemeClr val="tx1"/>
                </a:solidFill>
              </a:rPr>
              <a:t>This cannot be taken from you</a:t>
            </a:r>
          </a:p>
        </p:txBody>
      </p:sp>
    </p:spTree>
    <p:extLst>
      <p:ext uri="{BB962C8B-B14F-4D97-AF65-F5344CB8AC3E}">
        <p14:creationId xmlns:p14="http://schemas.microsoft.com/office/powerpoint/2010/main" val="1833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B6B5BA-8CEE-4AE8-9A8C-5191EF7AA984}"/>
              </a:ext>
            </a:extLst>
          </p:cNvPr>
          <p:cNvSpPr txBox="1"/>
          <p:nvPr/>
        </p:nvSpPr>
        <p:spPr>
          <a:xfrm>
            <a:off x="445168" y="372979"/>
            <a:ext cx="11153274" cy="3539430"/>
          </a:xfrm>
          <a:prstGeom prst="rect">
            <a:avLst/>
          </a:prstGeom>
          <a:noFill/>
        </p:spPr>
        <p:txBody>
          <a:bodyPr wrap="square" rtlCol="0">
            <a:spAutoFit/>
          </a:bodyPr>
          <a:lstStyle/>
          <a:p>
            <a:r>
              <a:rPr lang="en-US" sz="3200" baseline="30000" dirty="0"/>
              <a:t>31</a:t>
            </a:r>
            <a:r>
              <a:rPr lang="en-US" sz="3200" dirty="0"/>
              <a:t> Instead, seek his kingdom, and these things will be added to you. </a:t>
            </a:r>
            <a:r>
              <a:rPr lang="en-US" sz="3200" baseline="30000" dirty="0"/>
              <a:t>32</a:t>
            </a:r>
            <a:r>
              <a:rPr lang="en-US" sz="3200" dirty="0"/>
              <a:t> “Fear not, little flock, for it is your Father's good pleasure to give you the kingdom. </a:t>
            </a:r>
            <a:r>
              <a:rPr lang="en-US" sz="3200" baseline="30000" dirty="0"/>
              <a:t>33</a:t>
            </a:r>
            <a:r>
              <a:rPr lang="en-US" sz="3200" dirty="0"/>
              <a:t> Sell your possessions, and give to the needy. Provide yourselves with moneybags that do not grow old, with a treasure in the heavens that does not fail, where no thief approaches and no moth destroys. </a:t>
            </a:r>
            <a:r>
              <a:rPr lang="en-US" sz="3200" baseline="30000" dirty="0"/>
              <a:t>34</a:t>
            </a:r>
            <a:r>
              <a:rPr lang="en-US" sz="3200" dirty="0"/>
              <a:t> </a:t>
            </a:r>
            <a:r>
              <a:rPr lang="en-US" sz="3200" dirty="0">
                <a:solidFill>
                  <a:srgbClr val="FFFF00"/>
                </a:solidFill>
              </a:rPr>
              <a:t>For where your treasure is, there will your heart be also.</a:t>
            </a:r>
          </a:p>
        </p:txBody>
      </p:sp>
    </p:spTree>
    <p:extLst>
      <p:ext uri="{BB962C8B-B14F-4D97-AF65-F5344CB8AC3E}">
        <p14:creationId xmlns:p14="http://schemas.microsoft.com/office/powerpoint/2010/main" val="2340674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5396770"/>
          </a:xfrm>
        </p:spPr>
        <p:txBody>
          <a:bodyPr>
            <a:normAutofit/>
          </a:bodyPr>
          <a:lstStyle/>
          <a:p>
            <a:r>
              <a:rPr lang="en-US" sz="3600" dirty="0">
                <a:solidFill>
                  <a:schemeClr val="tx1"/>
                </a:solidFill>
              </a:rPr>
              <a:t>Prologue – Materialism is not good for you.</a:t>
            </a:r>
          </a:p>
          <a:p>
            <a:r>
              <a:rPr lang="en-US" sz="3600" dirty="0">
                <a:solidFill>
                  <a:schemeClr val="tx1"/>
                </a:solidFill>
              </a:rPr>
              <a:t>Parable – Be rich toward God</a:t>
            </a:r>
          </a:p>
          <a:p>
            <a:r>
              <a:rPr lang="en-US" sz="3600" dirty="0">
                <a:solidFill>
                  <a:schemeClr val="tx1"/>
                </a:solidFill>
              </a:rPr>
              <a:t>Epilogue </a:t>
            </a:r>
          </a:p>
          <a:p>
            <a:pPr lvl="1">
              <a:buFont typeface="Wingdings" panose="05000000000000000000" pitchFamily="2" charset="2"/>
              <a:buChar char="§"/>
            </a:pPr>
            <a:r>
              <a:rPr lang="en-US" sz="3200" dirty="0">
                <a:solidFill>
                  <a:schemeClr val="tx1"/>
                </a:solidFill>
              </a:rPr>
              <a:t> God will provide for your practical needs.</a:t>
            </a:r>
          </a:p>
          <a:p>
            <a:pPr lvl="1">
              <a:buFont typeface="Wingdings" panose="05000000000000000000" pitchFamily="2" charset="2"/>
              <a:buChar char="§"/>
            </a:pPr>
            <a:r>
              <a:rPr lang="en-US" sz="3200" dirty="0">
                <a:solidFill>
                  <a:schemeClr val="tx1"/>
                </a:solidFill>
              </a:rPr>
              <a:t> Focus your attention on God’s Kingdom</a:t>
            </a:r>
          </a:p>
          <a:p>
            <a:pPr marL="746125" lvl="1" indent="0">
              <a:buNone/>
            </a:pPr>
            <a:r>
              <a:rPr lang="en-US" sz="3200" dirty="0">
                <a:solidFill>
                  <a:srgbClr val="FFFF00"/>
                </a:solidFill>
              </a:rPr>
              <a:t>If you want know what you value, notice what you think about.</a:t>
            </a:r>
          </a:p>
        </p:txBody>
      </p:sp>
    </p:spTree>
    <p:extLst>
      <p:ext uri="{BB962C8B-B14F-4D97-AF65-F5344CB8AC3E}">
        <p14:creationId xmlns:p14="http://schemas.microsoft.com/office/powerpoint/2010/main" val="614964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807D785-B4F0-46BD-9925-C4CEBBD1A2EF}"/>
              </a:ext>
            </a:extLst>
          </p:cNvPr>
          <p:cNvSpPr txBox="1"/>
          <p:nvPr/>
        </p:nvSpPr>
        <p:spPr>
          <a:xfrm>
            <a:off x="525378" y="577515"/>
            <a:ext cx="11141243" cy="3539430"/>
          </a:xfrm>
          <a:prstGeom prst="rect">
            <a:avLst/>
          </a:prstGeom>
          <a:noFill/>
        </p:spPr>
        <p:txBody>
          <a:bodyPr wrap="square" rtlCol="0">
            <a:spAutoFit/>
          </a:bodyPr>
          <a:lstStyle/>
          <a:p>
            <a:pPr algn="just"/>
            <a:r>
              <a:rPr lang="en-US" sz="3200" baseline="30000" dirty="0"/>
              <a:t>17</a:t>
            </a:r>
            <a:r>
              <a:rPr lang="en-US" sz="3200" dirty="0"/>
              <a:t> As for the rich in this present age, charge them not to be haughty, nor to set their hopes on the uncertainty of riches, but on God, who richly provides us with everything to enjoy. </a:t>
            </a:r>
            <a:r>
              <a:rPr lang="en-US" sz="3200" baseline="30000" dirty="0"/>
              <a:t>18</a:t>
            </a:r>
            <a:r>
              <a:rPr lang="en-US" sz="3200" dirty="0"/>
              <a:t> They are to do good, to be rich in good works, to be generous and ready to share, </a:t>
            </a:r>
            <a:r>
              <a:rPr lang="en-US" sz="3200" baseline="30000" dirty="0"/>
              <a:t>19</a:t>
            </a:r>
            <a:r>
              <a:rPr lang="en-US" sz="3200" dirty="0"/>
              <a:t> thus storing up treasure for themselves as a good foundation for the future, so that they may take hold of that which is truly life.                                                         1 Timothy 6:17-19</a:t>
            </a:r>
          </a:p>
        </p:txBody>
      </p:sp>
    </p:spTree>
    <p:extLst>
      <p:ext uri="{BB962C8B-B14F-4D97-AF65-F5344CB8AC3E}">
        <p14:creationId xmlns:p14="http://schemas.microsoft.com/office/powerpoint/2010/main" val="3164066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807D785-B4F0-46BD-9925-C4CEBBD1A2EF}"/>
              </a:ext>
            </a:extLst>
          </p:cNvPr>
          <p:cNvSpPr txBox="1"/>
          <p:nvPr/>
        </p:nvSpPr>
        <p:spPr>
          <a:xfrm>
            <a:off x="525378" y="577515"/>
            <a:ext cx="11141243" cy="3539430"/>
          </a:xfrm>
          <a:prstGeom prst="rect">
            <a:avLst/>
          </a:prstGeom>
          <a:noFill/>
        </p:spPr>
        <p:txBody>
          <a:bodyPr wrap="square" rtlCol="0">
            <a:spAutoFit/>
          </a:bodyPr>
          <a:lstStyle/>
          <a:p>
            <a:pPr algn="just"/>
            <a:r>
              <a:rPr lang="en-US" sz="3200" baseline="30000" dirty="0"/>
              <a:t>17</a:t>
            </a:r>
            <a:r>
              <a:rPr lang="en-US" sz="3200" dirty="0"/>
              <a:t> As for the rich in this present age, charge them not to be haughty, nor to set their hopes on the uncertainty of riches, but on God, who richly provides us with everything to enjoy. </a:t>
            </a:r>
            <a:r>
              <a:rPr lang="en-US" sz="3200" baseline="30000" dirty="0"/>
              <a:t>18</a:t>
            </a:r>
            <a:r>
              <a:rPr lang="en-US" sz="3200" dirty="0"/>
              <a:t> They are to do good, to be rich in good works, to be generous and ready to share, </a:t>
            </a:r>
            <a:r>
              <a:rPr lang="en-US" sz="3200" baseline="30000" dirty="0"/>
              <a:t>19</a:t>
            </a:r>
            <a:r>
              <a:rPr lang="en-US" sz="3200" dirty="0"/>
              <a:t> thus storing up treasure for themselves as a good foundation for the future, </a:t>
            </a:r>
            <a:r>
              <a:rPr lang="en-US" sz="3200" dirty="0">
                <a:solidFill>
                  <a:srgbClr val="FFFF00"/>
                </a:solidFill>
              </a:rPr>
              <a:t>so that they may take hold of that which is truly life</a:t>
            </a:r>
            <a:r>
              <a:rPr lang="en-US" sz="3200" dirty="0"/>
              <a:t>.                                                         1 Timothy 6:17-19</a:t>
            </a:r>
          </a:p>
        </p:txBody>
      </p:sp>
    </p:spTree>
    <p:extLst>
      <p:ext uri="{BB962C8B-B14F-4D97-AF65-F5344CB8AC3E}">
        <p14:creationId xmlns:p14="http://schemas.microsoft.com/office/powerpoint/2010/main" val="417058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5"/>
            <a:ext cx="10515600" cy="777875"/>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616867" y="1257487"/>
            <a:ext cx="10958265" cy="5235388"/>
          </a:xfrm>
        </p:spPr>
        <p:txBody>
          <a:bodyPr>
            <a:normAutofit/>
          </a:bodyPr>
          <a:lstStyle/>
          <a:p>
            <a:pPr marL="0" indent="0">
              <a:buNone/>
            </a:pPr>
            <a:r>
              <a:rPr lang="en-US" sz="3200" baseline="30000" dirty="0"/>
              <a:t>Luke 12:13 </a:t>
            </a:r>
            <a:r>
              <a:rPr lang="en-US" sz="3200" dirty="0"/>
              <a:t>Someone in the crowd said to him, “Teacher, tell my brother to divide the inheritance with me.” </a:t>
            </a:r>
          </a:p>
          <a:p>
            <a:pPr lvl="1"/>
            <a:r>
              <a:rPr lang="en-US" sz="4000" dirty="0"/>
              <a:t> </a:t>
            </a:r>
            <a:r>
              <a:rPr lang="en-US" sz="3200" dirty="0"/>
              <a:t>Rabbi’s were asked to resolve family challenges</a:t>
            </a:r>
          </a:p>
          <a:p>
            <a:pPr lvl="1"/>
            <a:r>
              <a:rPr lang="en-US" sz="3200" dirty="0"/>
              <a:t> But, Jesus had been teaching them to focus on God</a:t>
            </a:r>
          </a:p>
          <a:p>
            <a:pPr marL="969963" lvl="2"/>
            <a:r>
              <a:rPr lang="en-US" sz="3200" dirty="0"/>
              <a:t> God will reveal your hearts vv.1ff</a:t>
            </a:r>
          </a:p>
          <a:p>
            <a:pPr marL="969963" lvl="2"/>
            <a:r>
              <a:rPr lang="en-US" sz="3200" dirty="0"/>
              <a:t> Fear God, not people vv.4f</a:t>
            </a:r>
          </a:p>
          <a:p>
            <a:pPr marL="969963" lvl="2"/>
            <a:r>
              <a:rPr lang="en-US" sz="3200" dirty="0"/>
              <a:t> You are precious to God, do not be afraid  vv.6f</a:t>
            </a:r>
          </a:p>
          <a:p>
            <a:pPr marL="969963" lvl="2"/>
            <a:r>
              <a:rPr lang="en-US" sz="3200" dirty="0"/>
              <a:t> God will respond to you as you respond to me (Jesus) vv.8f</a:t>
            </a:r>
          </a:p>
          <a:p>
            <a:pPr marL="969963" lvl="2"/>
            <a:r>
              <a:rPr lang="en-US" sz="3200" dirty="0"/>
              <a:t> Rejecting the Spirit’s leadership is fatal v.10</a:t>
            </a:r>
          </a:p>
          <a:p>
            <a:pPr marL="969963" lvl="2"/>
            <a:r>
              <a:rPr lang="en-US" sz="3200" dirty="0"/>
              <a:t> The Spirit will lead you when you are persecuted  vv.11-12</a:t>
            </a:r>
          </a:p>
        </p:txBody>
      </p:sp>
    </p:spTree>
    <p:extLst>
      <p:ext uri="{BB962C8B-B14F-4D97-AF65-F5344CB8AC3E}">
        <p14:creationId xmlns:p14="http://schemas.microsoft.com/office/powerpoint/2010/main" val="333772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5396770"/>
          </a:xfrm>
        </p:spPr>
        <p:txBody>
          <a:bodyPr>
            <a:normAutofit/>
          </a:bodyPr>
          <a:lstStyle/>
          <a:p>
            <a:r>
              <a:rPr lang="en-US" sz="3600" dirty="0">
                <a:solidFill>
                  <a:schemeClr val="tx1"/>
                </a:solidFill>
              </a:rPr>
              <a:t>Prologue – Materialism is not good for you.</a:t>
            </a:r>
          </a:p>
          <a:p>
            <a:r>
              <a:rPr lang="en-US" sz="3600" dirty="0">
                <a:solidFill>
                  <a:schemeClr val="tx1"/>
                </a:solidFill>
              </a:rPr>
              <a:t>Parable – Be rich toward God</a:t>
            </a:r>
          </a:p>
          <a:p>
            <a:r>
              <a:rPr lang="en-US" sz="3600" dirty="0">
                <a:solidFill>
                  <a:schemeClr val="tx1"/>
                </a:solidFill>
              </a:rPr>
              <a:t>Epilogue </a:t>
            </a:r>
          </a:p>
          <a:p>
            <a:pPr lvl="1">
              <a:buFont typeface="Wingdings" panose="05000000000000000000" pitchFamily="2" charset="2"/>
              <a:buChar char="§"/>
            </a:pPr>
            <a:r>
              <a:rPr lang="en-US" sz="3200" dirty="0">
                <a:solidFill>
                  <a:schemeClr val="tx1"/>
                </a:solidFill>
              </a:rPr>
              <a:t> God will provide for your practical needs.</a:t>
            </a:r>
          </a:p>
          <a:p>
            <a:pPr lvl="1">
              <a:buFont typeface="Wingdings" panose="05000000000000000000" pitchFamily="2" charset="2"/>
              <a:buChar char="§"/>
            </a:pPr>
            <a:r>
              <a:rPr lang="en-US" sz="3200" dirty="0">
                <a:solidFill>
                  <a:schemeClr val="tx1"/>
                </a:solidFill>
              </a:rPr>
              <a:t> Focus your attention on God’s Kingdom</a:t>
            </a:r>
          </a:p>
          <a:p>
            <a:pPr marL="746125" lvl="1" indent="0">
              <a:buNone/>
            </a:pPr>
            <a:r>
              <a:rPr lang="en-US" sz="3200" dirty="0">
                <a:solidFill>
                  <a:schemeClr val="tx1"/>
                </a:solidFill>
              </a:rPr>
              <a:t>If you want know what you value, notice what you think about.</a:t>
            </a:r>
          </a:p>
          <a:p>
            <a:pPr marL="746125" lvl="1" indent="0">
              <a:buNone/>
            </a:pPr>
            <a:r>
              <a:rPr lang="en-US" sz="3200" dirty="0">
                <a:solidFill>
                  <a:srgbClr val="FFFF00"/>
                </a:solidFill>
              </a:rPr>
              <a:t>The rate of return on Kingdom investments is life itself.</a:t>
            </a:r>
          </a:p>
        </p:txBody>
      </p:sp>
    </p:spTree>
    <p:extLst>
      <p:ext uri="{BB962C8B-B14F-4D97-AF65-F5344CB8AC3E}">
        <p14:creationId xmlns:p14="http://schemas.microsoft.com/office/powerpoint/2010/main" val="118873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5396770"/>
          </a:xfrm>
        </p:spPr>
        <p:txBody>
          <a:bodyPr>
            <a:normAutofit/>
          </a:bodyPr>
          <a:lstStyle/>
          <a:p>
            <a:pPr marL="0" indent="0" algn="ctr">
              <a:buNone/>
            </a:pPr>
            <a:r>
              <a:rPr lang="en-US" sz="4000" dirty="0">
                <a:solidFill>
                  <a:schemeClr val="tx1"/>
                </a:solidFill>
              </a:rPr>
              <a:t>The wise are rich toward God.</a:t>
            </a:r>
            <a:endParaRPr lang="en-US" sz="4000" dirty="0">
              <a:solidFill>
                <a:srgbClr val="FFFF00"/>
              </a:solidFill>
            </a:endParaRPr>
          </a:p>
        </p:txBody>
      </p:sp>
      <p:sp>
        <p:nvSpPr>
          <p:cNvPr id="4" name="TextBox 3">
            <a:extLst>
              <a:ext uri="{FF2B5EF4-FFF2-40B4-BE49-F238E27FC236}">
                <a16:creationId xmlns:a16="http://schemas.microsoft.com/office/drawing/2014/main" xmlns="" id="{FD765010-3448-4044-87C5-58B3B7BF74E1}"/>
              </a:ext>
            </a:extLst>
          </p:cNvPr>
          <p:cNvSpPr txBox="1"/>
          <p:nvPr/>
        </p:nvSpPr>
        <p:spPr>
          <a:xfrm>
            <a:off x="1215189" y="2261937"/>
            <a:ext cx="9950116" cy="1938992"/>
          </a:xfrm>
          <a:prstGeom prst="rect">
            <a:avLst/>
          </a:prstGeom>
          <a:noFill/>
        </p:spPr>
        <p:txBody>
          <a:bodyPr wrap="square" rtlCol="0">
            <a:spAutoFit/>
          </a:bodyPr>
          <a:lstStyle/>
          <a:p>
            <a:pPr algn="ctr"/>
            <a:r>
              <a:rPr lang="en-US" sz="6000" b="1" dirty="0">
                <a:solidFill>
                  <a:srgbClr val="7030A0"/>
                </a:solidFill>
                <a:effectLst>
                  <a:outerShdw blurRad="38100" dist="38100" dir="2700000" algn="tl">
                    <a:srgbClr val="000000">
                      <a:alpha val="43137"/>
                    </a:srgbClr>
                  </a:outerShdw>
                </a:effectLst>
              </a:rPr>
              <a:t>What are your thoughts, experiences or questions?</a:t>
            </a:r>
          </a:p>
        </p:txBody>
      </p:sp>
    </p:spTree>
    <p:extLst>
      <p:ext uri="{BB962C8B-B14F-4D97-AF65-F5344CB8AC3E}">
        <p14:creationId xmlns:p14="http://schemas.microsoft.com/office/powerpoint/2010/main" val="419363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4906432"/>
          </a:xfrm>
        </p:spPr>
        <p:txBody>
          <a:bodyPr>
            <a:normAutofit/>
          </a:bodyPr>
          <a:lstStyle/>
          <a:p>
            <a:pPr marL="0" indent="0">
              <a:buNone/>
            </a:pPr>
            <a:r>
              <a:rPr lang="en-US" sz="3200" baseline="30000" dirty="0"/>
              <a:t>Luke 12:13 </a:t>
            </a:r>
            <a:r>
              <a:rPr lang="en-US" sz="3200" dirty="0"/>
              <a:t>Someone in the crowd said to him, “Teacher, tell my brother to divide the inheritance with me.”</a:t>
            </a:r>
            <a:endParaRPr lang="en-US" sz="3600" dirty="0"/>
          </a:p>
        </p:txBody>
      </p:sp>
    </p:spTree>
    <p:extLst>
      <p:ext uri="{BB962C8B-B14F-4D97-AF65-F5344CB8AC3E}">
        <p14:creationId xmlns:p14="http://schemas.microsoft.com/office/powerpoint/2010/main" val="376296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4906432"/>
          </a:xfrm>
        </p:spPr>
        <p:txBody>
          <a:bodyPr>
            <a:normAutofit/>
          </a:bodyPr>
          <a:lstStyle/>
          <a:p>
            <a:pPr marL="0" indent="0">
              <a:buNone/>
            </a:pPr>
            <a:r>
              <a:rPr lang="en-US" sz="3200" baseline="30000" dirty="0"/>
              <a:t>Luke 12:13 </a:t>
            </a:r>
            <a:r>
              <a:rPr lang="en-US" sz="3200" dirty="0"/>
              <a:t>Someone in the crowd said to him, “Teacher, tell my brother to divide the inheritance with me.”  </a:t>
            </a:r>
            <a:r>
              <a:rPr lang="en-US" sz="3200" baseline="30000" dirty="0"/>
              <a:t>14</a:t>
            </a:r>
            <a:r>
              <a:rPr lang="en-US" sz="3200" dirty="0"/>
              <a:t> </a:t>
            </a:r>
            <a:r>
              <a:rPr lang="en-US" sz="3200" dirty="0">
                <a:solidFill>
                  <a:srgbClr val="FFFF00"/>
                </a:solidFill>
              </a:rPr>
              <a:t>But he said to him, “Man, who made me a judge or arbitrator over you?</a:t>
            </a:r>
            <a:r>
              <a:rPr lang="en-US" sz="3200" dirty="0">
                <a:solidFill>
                  <a:schemeClr val="tx1"/>
                </a:solidFill>
              </a:rPr>
              <a:t>”</a:t>
            </a:r>
            <a:endParaRPr lang="en-US" sz="3600" dirty="0">
              <a:solidFill>
                <a:schemeClr val="tx1"/>
              </a:solidFill>
            </a:endParaRPr>
          </a:p>
        </p:txBody>
      </p:sp>
      <p:sp>
        <p:nvSpPr>
          <p:cNvPr id="5" name="TextBox 4">
            <a:extLst>
              <a:ext uri="{FF2B5EF4-FFF2-40B4-BE49-F238E27FC236}">
                <a16:creationId xmlns:a16="http://schemas.microsoft.com/office/drawing/2014/main" xmlns="" id="{290577DA-401B-428C-B91A-99797889C3A3}"/>
              </a:ext>
            </a:extLst>
          </p:cNvPr>
          <p:cNvSpPr txBox="1"/>
          <p:nvPr/>
        </p:nvSpPr>
        <p:spPr>
          <a:xfrm>
            <a:off x="1612232" y="2863516"/>
            <a:ext cx="8939463" cy="584775"/>
          </a:xfrm>
          <a:prstGeom prst="rect">
            <a:avLst/>
          </a:prstGeom>
          <a:noFill/>
        </p:spPr>
        <p:txBody>
          <a:bodyPr wrap="square" rtlCol="0">
            <a:spAutoFit/>
          </a:bodyPr>
          <a:lstStyle/>
          <a:p>
            <a:r>
              <a:rPr lang="en-US" sz="3200" i="1" dirty="0"/>
              <a:t>I am not here to manage your financial portfolio</a:t>
            </a:r>
            <a:r>
              <a:rPr lang="en-US" dirty="0"/>
              <a:t>.</a:t>
            </a:r>
          </a:p>
        </p:txBody>
      </p:sp>
    </p:spTree>
    <p:extLst>
      <p:ext uri="{BB962C8B-B14F-4D97-AF65-F5344CB8AC3E}">
        <p14:creationId xmlns:p14="http://schemas.microsoft.com/office/powerpoint/2010/main" val="63466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4906432"/>
          </a:xfrm>
        </p:spPr>
        <p:txBody>
          <a:bodyPr>
            <a:normAutofit/>
          </a:bodyPr>
          <a:lstStyle/>
          <a:p>
            <a:pPr marL="0" indent="0">
              <a:buNone/>
            </a:pPr>
            <a:r>
              <a:rPr lang="en-US" sz="3200" baseline="30000" dirty="0"/>
              <a:t>Luke 12:13 </a:t>
            </a:r>
            <a:r>
              <a:rPr lang="en-US" sz="3200" dirty="0"/>
              <a:t>Someone in the crowd said to him, “Teacher, tell my brother to divide the inheritance with me.”  </a:t>
            </a:r>
            <a:r>
              <a:rPr lang="en-US" sz="3200" baseline="30000" dirty="0"/>
              <a:t>14</a:t>
            </a:r>
            <a:r>
              <a:rPr lang="en-US" sz="3200" dirty="0"/>
              <a:t> </a:t>
            </a:r>
            <a:r>
              <a:rPr lang="en-US" sz="3200" dirty="0">
                <a:solidFill>
                  <a:schemeClr val="tx1"/>
                </a:solidFill>
              </a:rPr>
              <a:t>But he said to him, “Man, who made me a judge or arbitrator over you?” </a:t>
            </a:r>
            <a:r>
              <a:rPr lang="en-US" sz="3200" baseline="30000" dirty="0">
                <a:solidFill>
                  <a:schemeClr val="tx1"/>
                </a:solidFill>
              </a:rPr>
              <a:t>15</a:t>
            </a:r>
            <a:r>
              <a:rPr lang="en-US" sz="3200" dirty="0">
                <a:solidFill>
                  <a:schemeClr val="tx1"/>
                </a:solidFill>
              </a:rPr>
              <a:t> </a:t>
            </a:r>
            <a:r>
              <a:rPr lang="en-US" sz="3200" dirty="0">
                <a:solidFill>
                  <a:srgbClr val="FFFF00"/>
                </a:solidFill>
              </a:rPr>
              <a:t>And he said to them, “Take care, and be on your guard against all covetousness, for one's life does not consist in the abundance of his possessions</a:t>
            </a:r>
            <a:r>
              <a:rPr lang="en-US" sz="3200" dirty="0">
                <a:solidFill>
                  <a:schemeClr val="tx1"/>
                </a:solidFill>
              </a:rPr>
              <a:t>.” </a:t>
            </a:r>
          </a:p>
          <a:p>
            <a:r>
              <a:rPr lang="en-US" sz="3200" dirty="0">
                <a:solidFill>
                  <a:schemeClr val="tx1"/>
                </a:solidFill>
              </a:rPr>
              <a:t> Materialism is not good for you…</a:t>
            </a:r>
            <a:endParaRPr lang="en-US" sz="3600" dirty="0">
              <a:solidFill>
                <a:schemeClr val="tx1"/>
              </a:solidFill>
            </a:endParaRPr>
          </a:p>
        </p:txBody>
      </p:sp>
    </p:spTree>
    <p:extLst>
      <p:ext uri="{BB962C8B-B14F-4D97-AF65-F5344CB8AC3E}">
        <p14:creationId xmlns:p14="http://schemas.microsoft.com/office/powerpoint/2010/main" val="66853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4906432"/>
          </a:xfrm>
        </p:spPr>
        <p:txBody>
          <a:bodyPr>
            <a:normAutofit/>
          </a:bodyPr>
          <a:lstStyle/>
          <a:p>
            <a:pPr marL="0" indent="0">
              <a:buNone/>
            </a:pPr>
            <a:r>
              <a:rPr lang="en-US" sz="3200" baseline="30000" dirty="0"/>
              <a:t>Luke 12:13 </a:t>
            </a:r>
            <a:r>
              <a:rPr lang="en-US" sz="3200" dirty="0"/>
              <a:t>Someone in the crowd said to him, “Teacher, tell my brother to divide the inheritance with me.”  </a:t>
            </a:r>
            <a:r>
              <a:rPr lang="en-US" sz="3200" baseline="30000" dirty="0"/>
              <a:t>14</a:t>
            </a:r>
            <a:r>
              <a:rPr lang="en-US" sz="3200" dirty="0"/>
              <a:t> </a:t>
            </a:r>
            <a:r>
              <a:rPr lang="en-US" sz="3200" dirty="0">
                <a:solidFill>
                  <a:schemeClr val="tx1"/>
                </a:solidFill>
              </a:rPr>
              <a:t>But he said to him, “Man, who made me a judge or arbitrator over you?” </a:t>
            </a:r>
            <a:r>
              <a:rPr lang="en-US" sz="3200" baseline="30000" dirty="0">
                <a:solidFill>
                  <a:schemeClr val="tx1"/>
                </a:solidFill>
              </a:rPr>
              <a:t>15</a:t>
            </a:r>
            <a:r>
              <a:rPr lang="en-US" sz="3200" dirty="0">
                <a:solidFill>
                  <a:schemeClr val="tx1"/>
                </a:solidFill>
              </a:rPr>
              <a:t> </a:t>
            </a:r>
            <a:r>
              <a:rPr lang="en-US" sz="3200" dirty="0">
                <a:solidFill>
                  <a:srgbClr val="FFFF00"/>
                </a:solidFill>
              </a:rPr>
              <a:t>And he said to them, “Take care, and be on your guard against all covetousness, for one's life does not consist in the abundance of his possessions</a:t>
            </a:r>
            <a:r>
              <a:rPr lang="en-US" sz="3200" dirty="0">
                <a:solidFill>
                  <a:schemeClr val="tx1"/>
                </a:solidFill>
              </a:rPr>
              <a:t>.” </a:t>
            </a:r>
          </a:p>
          <a:p>
            <a:r>
              <a:rPr lang="en-US" sz="3200" dirty="0">
                <a:solidFill>
                  <a:schemeClr val="tx1"/>
                </a:solidFill>
              </a:rPr>
              <a:t> Materialism is not good – life ≠ how much stuff you have</a:t>
            </a:r>
            <a:endParaRPr lang="en-US" sz="3600" dirty="0">
              <a:solidFill>
                <a:schemeClr val="tx1"/>
              </a:solidFill>
            </a:endParaRPr>
          </a:p>
        </p:txBody>
      </p:sp>
    </p:spTree>
    <p:extLst>
      <p:ext uri="{BB962C8B-B14F-4D97-AF65-F5344CB8AC3E}">
        <p14:creationId xmlns:p14="http://schemas.microsoft.com/office/powerpoint/2010/main" val="17509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253464-CDBA-4EF1-B132-E20C24F59633}"/>
              </a:ext>
            </a:extLst>
          </p:cNvPr>
          <p:cNvSpPr>
            <a:spLocks noGrp="1"/>
          </p:cNvSpPr>
          <p:nvPr>
            <p:ph type="title"/>
          </p:nvPr>
        </p:nvSpPr>
        <p:spPr>
          <a:xfrm>
            <a:off x="838200" y="365126"/>
            <a:ext cx="10515600" cy="730978"/>
          </a:xfrm>
        </p:spPr>
        <p:txBody>
          <a:bodyPr>
            <a:normAutofit fontScale="90000"/>
          </a:bodyPr>
          <a:lstStyle/>
          <a:p>
            <a:r>
              <a:rPr lang="en-US" dirty="0"/>
              <a:t>Foolish - Wise</a:t>
            </a:r>
          </a:p>
        </p:txBody>
      </p:sp>
      <p:sp>
        <p:nvSpPr>
          <p:cNvPr id="3" name="Content Placeholder 2">
            <a:extLst>
              <a:ext uri="{FF2B5EF4-FFF2-40B4-BE49-F238E27FC236}">
                <a16:creationId xmlns:a16="http://schemas.microsoft.com/office/drawing/2014/main" xmlns="" id="{CFE75529-DA99-4E90-9F43-7AA3704B5C53}"/>
              </a:ext>
            </a:extLst>
          </p:cNvPr>
          <p:cNvSpPr>
            <a:spLocks noGrp="1"/>
          </p:cNvSpPr>
          <p:nvPr>
            <p:ph idx="1"/>
          </p:nvPr>
        </p:nvSpPr>
        <p:spPr>
          <a:xfrm>
            <a:off x="838200" y="1096104"/>
            <a:ext cx="10958265" cy="4906432"/>
          </a:xfrm>
        </p:spPr>
        <p:txBody>
          <a:bodyPr>
            <a:normAutofit/>
          </a:bodyPr>
          <a:lstStyle/>
          <a:p>
            <a:r>
              <a:rPr lang="en-US" sz="3600" dirty="0">
                <a:solidFill>
                  <a:schemeClr val="tx1"/>
                </a:solidFill>
              </a:rPr>
              <a:t>Prologue – Materialism is not good for you.</a:t>
            </a:r>
          </a:p>
          <a:p>
            <a:r>
              <a:rPr lang="en-US" sz="3600" dirty="0">
                <a:solidFill>
                  <a:schemeClr val="tx1"/>
                </a:solidFill>
              </a:rPr>
              <a:t>Parable </a:t>
            </a:r>
          </a:p>
        </p:txBody>
      </p:sp>
    </p:spTree>
    <p:extLst>
      <p:ext uri="{BB962C8B-B14F-4D97-AF65-F5344CB8AC3E}">
        <p14:creationId xmlns:p14="http://schemas.microsoft.com/office/powerpoint/2010/main" val="262542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4B6B5BA-8CEE-4AE8-9A8C-5191EF7AA984}"/>
              </a:ext>
            </a:extLst>
          </p:cNvPr>
          <p:cNvSpPr txBox="1"/>
          <p:nvPr/>
        </p:nvSpPr>
        <p:spPr>
          <a:xfrm>
            <a:off x="445168" y="372979"/>
            <a:ext cx="11153274" cy="4893647"/>
          </a:xfrm>
          <a:prstGeom prst="rect">
            <a:avLst/>
          </a:prstGeom>
          <a:noFill/>
        </p:spPr>
        <p:txBody>
          <a:bodyPr wrap="square" rtlCol="0">
            <a:spAutoFit/>
          </a:bodyPr>
          <a:lstStyle/>
          <a:p>
            <a:r>
              <a:rPr lang="en-US" sz="3200" baseline="30000" dirty="0"/>
              <a:t>16</a:t>
            </a:r>
            <a:r>
              <a:rPr lang="en-US" sz="3200" dirty="0"/>
              <a:t> And he told them a parable, saying, “The land of a rich man produced plentifully, </a:t>
            </a:r>
            <a:r>
              <a:rPr lang="en-US" sz="3200" baseline="30000" dirty="0"/>
              <a:t>17</a:t>
            </a:r>
            <a:r>
              <a:rPr lang="en-US" sz="3200" dirty="0"/>
              <a:t> and he thought to himself, ‘What shall I do, for I have nowhere to store my crops?’   </a:t>
            </a:r>
          </a:p>
          <a:p>
            <a:r>
              <a:rPr lang="en-US" sz="3600" dirty="0"/>
              <a:t>His reflection makes a lot of sense.</a:t>
            </a:r>
          </a:p>
          <a:p>
            <a:pPr lvl="1"/>
            <a:r>
              <a:rPr lang="en-US" sz="3600" dirty="0"/>
              <a:t>If he’s had a productive farm he could:</a:t>
            </a:r>
          </a:p>
          <a:p>
            <a:pPr marL="914400" lvl="1" indent="-457200">
              <a:buFont typeface="Wingdings" panose="05000000000000000000" pitchFamily="2" charset="2"/>
              <a:buChar char="§"/>
            </a:pPr>
            <a:r>
              <a:rPr lang="en-US" sz="3600" dirty="0"/>
              <a:t>Let it rot</a:t>
            </a:r>
          </a:p>
          <a:p>
            <a:pPr marL="914400" lvl="1" indent="-457200">
              <a:buFont typeface="Wingdings" panose="05000000000000000000" pitchFamily="2" charset="2"/>
              <a:buChar char="§"/>
            </a:pPr>
            <a:r>
              <a:rPr lang="en-US" sz="3600" dirty="0"/>
              <a:t>Give it away</a:t>
            </a:r>
          </a:p>
          <a:p>
            <a:pPr marL="914400" lvl="1" indent="-457200">
              <a:buFont typeface="Wingdings" panose="05000000000000000000" pitchFamily="2" charset="2"/>
              <a:buChar char="§"/>
            </a:pPr>
            <a:r>
              <a:rPr lang="en-US" sz="3600" dirty="0"/>
              <a:t>Sell it for less if there was a general high supply</a:t>
            </a:r>
          </a:p>
          <a:p>
            <a:pPr lvl="1"/>
            <a:r>
              <a:rPr lang="en-US" sz="3600" dirty="0"/>
              <a:t>Or…</a:t>
            </a:r>
          </a:p>
        </p:txBody>
      </p:sp>
    </p:spTree>
    <p:extLst>
      <p:ext uri="{BB962C8B-B14F-4D97-AF65-F5344CB8AC3E}">
        <p14:creationId xmlns:p14="http://schemas.microsoft.com/office/powerpoint/2010/main" val="356574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 design</Template>
  <TotalTime>0</TotalTime>
  <Words>2339</Words>
  <Application>Microsoft Office PowerPoint</Application>
  <PresentationFormat>Widescreen</PresentationFormat>
  <Paragraphs>155</Paragraphs>
  <Slides>31</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Corbel</vt:lpstr>
      <vt:lpstr>Courier New</vt:lpstr>
      <vt:lpstr>Wingdings</vt:lpstr>
      <vt:lpstr>Depth</vt:lpstr>
      <vt:lpstr>Foolish - Wise</vt:lpstr>
      <vt:lpstr>Foolish - Wise</vt:lpstr>
      <vt:lpstr>Foolish - Wise</vt:lpstr>
      <vt:lpstr>Foolish - Wise</vt:lpstr>
      <vt:lpstr>Foolish - Wise</vt:lpstr>
      <vt:lpstr>Foolish - Wise</vt:lpstr>
      <vt:lpstr>Foolish - Wise</vt:lpstr>
      <vt:lpstr>Foolish - Wise</vt:lpstr>
      <vt:lpstr>PowerPoint Presentation</vt:lpstr>
      <vt:lpstr>PowerPoint Presentation</vt:lpstr>
      <vt:lpstr>PowerPoint Presentation</vt:lpstr>
      <vt:lpstr>PowerPoint Presentation</vt:lpstr>
      <vt:lpstr>PowerPoint Presentation</vt:lpstr>
      <vt:lpstr>Foolish - Wise</vt:lpstr>
      <vt:lpstr>Foolish - Wise</vt:lpstr>
      <vt:lpstr>PowerPoint Presentation</vt:lpstr>
      <vt:lpstr>PowerPoint Presentation</vt:lpstr>
      <vt:lpstr>Foolish - Wise</vt:lpstr>
      <vt:lpstr>PowerPoint Presentation</vt:lpstr>
      <vt:lpstr>Foolish - Wise</vt:lpstr>
      <vt:lpstr>PowerPoint Presentation</vt:lpstr>
      <vt:lpstr>Foolish - Wise</vt:lpstr>
      <vt:lpstr>Foolish - Wise</vt:lpstr>
      <vt:lpstr>PowerPoint Presentation</vt:lpstr>
      <vt:lpstr>Foolish - Wise</vt:lpstr>
      <vt:lpstr>PowerPoint Presentation</vt:lpstr>
      <vt:lpstr>Foolish - Wise</vt:lpstr>
      <vt:lpstr>PowerPoint Presentation</vt:lpstr>
      <vt:lpstr>PowerPoint Presentation</vt:lpstr>
      <vt:lpstr>Foolish - Wise</vt:lpstr>
      <vt:lpstr>Foolish - Wise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2023-11-06T19:35:40Z</dcterms:created>
  <dcterms:modified xsi:type="dcterms:W3CDTF">2023-11-06T19:35:50Z</dcterms:modified>
</cp:coreProperties>
</file>