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Lst>
  <p:notesMasterIdLst>
    <p:notesMasterId r:id="rId29"/>
  </p:notesMasterIdLst>
  <p:sldIdLst>
    <p:sldId id="256" r:id="rId2"/>
    <p:sldId id="283" r:id="rId3"/>
    <p:sldId id="257" r:id="rId4"/>
    <p:sldId id="258" r:id="rId5"/>
    <p:sldId id="278" r:id="rId6"/>
    <p:sldId id="281" r:id="rId7"/>
    <p:sldId id="260" r:id="rId8"/>
    <p:sldId id="280" r:id="rId9"/>
    <p:sldId id="279" r:id="rId10"/>
    <p:sldId id="261" r:id="rId11"/>
    <p:sldId id="262" r:id="rId12"/>
    <p:sldId id="286" r:id="rId13"/>
    <p:sldId id="267" r:id="rId14"/>
    <p:sldId id="266" r:id="rId15"/>
    <p:sldId id="263" r:id="rId16"/>
    <p:sldId id="271" r:id="rId17"/>
    <p:sldId id="272" r:id="rId18"/>
    <p:sldId id="264" r:id="rId19"/>
    <p:sldId id="265" r:id="rId20"/>
    <p:sldId id="269" r:id="rId21"/>
    <p:sldId id="270" r:id="rId22"/>
    <p:sldId id="268" r:id="rId23"/>
    <p:sldId id="273" r:id="rId24"/>
    <p:sldId id="274" r:id="rId25"/>
    <p:sldId id="275" r:id="rId26"/>
    <p:sldId id="276" r:id="rId27"/>
    <p:sldId id="284"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68" autoAdjust="0"/>
    <p:restoredTop sz="79333" autoAdjust="0"/>
  </p:normalViewPr>
  <p:slideViewPr>
    <p:cSldViewPr snapToGrid="0" snapToObjects="1">
      <p:cViewPr varScale="1">
        <p:scale>
          <a:sx n="66" d="100"/>
          <a:sy n="66" d="100"/>
        </p:scale>
        <p:origin x="97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AF7D25-241E-3C4D-B98F-9F87AB926AFF}" type="datetimeFigureOut">
              <a:rPr lang="en-US" smtClean="0"/>
              <a:t>1/9/2024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2B6826-0AA4-6743-8E00-252000A0846B}" type="slidenum">
              <a:rPr lang="en-US" smtClean="0"/>
              <a:t>‹#›</a:t>
            </a:fld>
            <a:endParaRPr lang="en-US"/>
          </a:p>
        </p:txBody>
      </p:sp>
    </p:spTree>
    <p:extLst>
      <p:ext uri="{BB962C8B-B14F-4D97-AF65-F5344CB8AC3E}">
        <p14:creationId xmlns:p14="http://schemas.microsoft.com/office/powerpoint/2010/main" val="32594005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1</a:t>
            </a:fld>
            <a:endParaRPr lang="en-US"/>
          </a:p>
        </p:txBody>
      </p:sp>
    </p:spTree>
    <p:extLst>
      <p:ext uri="{BB962C8B-B14F-4D97-AF65-F5344CB8AC3E}">
        <p14:creationId xmlns:p14="http://schemas.microsoft.com/office/powerpoint/2010/main" val="3867420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11</a:t>
            </a:fld>
            <a:endParaRPr lang="en-US"/>
          </a:p>
        </p:txBody>
      </p:sp>
    </p:spTree>
    <p:extLst>
      <p:ext uri="{BB962C8B-B14F-4D97-AF65-F5344CB8AC3E}">
        <p14:creationId xmlns:p14="http://schemas.microsoft.com/office/powerpoint/2010/main" val="680866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12</a:t>
            </a:fld>
            <a:endParaRPr lang="en-US"/>
          </a:p>
        </p:txBody>
      </p:sp>
    </p:spTree>
    <p:extLst>
      <p:ext uri="{BB962C8B-B14F-4D97-AF65-F5344CB8AC3E}">
        <p14:creationId xmlns:p14="http://schemas.microsoft.com/office/powerpoint/2010/main" val="4086233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13</a:t>
            </a:fld>
            <a:endParaRPr lang="en-US"/>
          </a:p>
        </p:txBody>
      </p:sp>
    </p:spTree>
    <p:extLst>
      <p:ext uri="{BB962C8B-B14F-4D97-AF65-F5344CB8AC3E}">
        <p14:creationId xmlns:p14="http://schemas.microsoft.com/office/powerpoint/2010/main" val="1939656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14</a:t>
            </a:fld>
            <a:endParaRPr lang="en-US"/>
          </a:p>
        </p:txBody>
      </p:sp>
    </p:spTree>
    <p:extLst>
      <p:ext uri="{BB962C8B-B14F-4D97-AF65-F5344CB8AC3E}">
        <p14:creationId xmlns:p14="http://schemas.microsoft.com/office/powerpoint/2010/main" val="4086233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15</a:t>
            </a:fld>
            <a:endParaRPr lang="en-US"/>
          </a:p>
        </p:txBody>
      </p:sp>
    </p:spTree>
    <p:extLst>
      <p:ext uri="{BB962C8B-B14F-4D97-AF65-F5344CB8AC3E}">
        <p14:creationId xmlns:p14="http://schemas.microsoft.com/office/powerpoint/2010/main" val="4804429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16</a:t>
            </a:fld>
            <a:endParaRPr lang="en-US"/>
          </a:p>
        </p:txBody>
      </p:sp>
    </p:spTree>
    <p:extLst>
      <p:ext uri="{BB962C8B-B14F-4D97-AF65-F5344CB8AC3E}">
        <p14:creationId xmlns:p14="http://schemas.microsoft.com/office/powerpoint/2010/main" val="396657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17</a:t>
            </a:fld>
            <a:endParaRPr lang="en-US"/>
          </a:p>
        </p:txBody>
      </p:sp>
    </p:spTree>
    <p:extLst>
      <p:ext uri="{BB962C8B-B14F-4D97-AF65-F5344CB8AC3E}">
        <p14:creationId xmlns:p14="http://schemas.microsoft.com/office/powerpoint/2010/main" val="2871903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18</a:t>
            </a:fld>
            <a:endParaRPr lang="en-US"/>
          </a:p>
        </p:txBody>
      </p:sp>
    </p:spTree>
    <p:extLst>
      <p:ext uri="{BB962C8B-B14F-4D97-AF65-F5344CB8AC3E}">
        <p14:creationId xmlns:p14="http://schemas.microsoft.com/office/powerpoint/2010/main" val="39621103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19</a:t>
            </a:fld>
            <a:endParaRPr lang="en-US"/>
          </a:p>
        </p:txBody>
      </p:sp>
    </p:spTree>
    <p:extLst>
      <p:ext uri="{BB962C8B-B14F-4D97-AF65-F5344CB8AC3E}">
        <p14:creationId xmlns:p14="http://schemas.microsoft.com/office/powerpoint/2010/main" val="16924805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20</a:t>
            </a:fld>
            <a:endParaRPr lang="en-US"/>
          </a:p>
        </p:txBody>
      </p:sp>
    </p:spTree>
    <p:extLst>
      <p:ext uri="{BB962C8B-B14F-4D97-AF65-F5344CB8AC3E}">
        <p14:creationId xmlns:p14="http://schemas.microsoft.com/office/powerpoint/2010/main" val="312260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3</a:t>
            </a:fld>
            <a:endParaRPr lang="en-US"/>
          </a:p>
        </p:txBody>
      </p:sp>
    </p:spTree>
    <p:extLst>
      <p:ext uri="{BB962C8B-B14F-4D97-AF65-F5344CB8AC3E}">
        <p14:creationId xmlns:p14="http://schemas.microsoft.com/office/powerpoint/2010/main" val="7269136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21</a:t>
            </a:fld>
            <a:endParaRPr lang="en-US"/>
          </a:p>
        </p:txBody>
      </p:sp>
    </p:spTree>
    <p:extLst>
      <p:ext uri="{BB962C8B-B14F-4D97-AF65-F5344CB8AC3E}">
        <p14:creationId xmlns:p14="http://schemas.microsoft.com/office/powerpoint/2010/main" val="11178807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22</a:t>
            </a:fld>
            <a:endParaRPr lang="en-US"/>
          </a:p>
        </p:txBody>
      </p:sp>
    </p:spTree>
    <p:extLst>
      <p:ext uri="{BB962C8B-B14F-4D97-AF65-F5344CB8AC3E}">
        <p14:creationId xmlns:p14="http://schemas.microsoft.com/office/powerpoint/2010/main" val="2635580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24</a:t>
            </a:fld>
            <a:endParaRPr lang="en-US"/>
          </a:p>
        </p:txBody>
      </p:sp>
    </p:spTree>
    <p:extLst>
      <p:ext uri="{BB962C8B-B14F-4D97-AF65-F5344CB8AC3E}">
        <p14:creationId xmlns:p14="http://schemas.microsoft.com/office/powerpoint/2010/main" val="9574309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25</a:t>
            </a:fld>
            <a:endParaRPr lang="en-US"/>
          </a:p>
        </p:txBody>
      </p:sp>
    </p:spTree>
    <p:extLst>
      <p:ext uri="{BB962C8B-B14F-4D97-AF65-F5344CB8AC3E}">
        <p14:creationId xmlns:p14="http://schemas.microsoft.com/office/powerpoint/2010/main" val="948016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26</a:t>
            </a:fld>
            <a:endParaRPr lang="en-US"/>
          </a:p>
        </p:txBody>
      </p:sp>
    </p:spTree>
    <p:extLst>
      <p:ext uri="{BB962C8B-B14F-4D97-AF65-F5344CB8AC3E}">
        <p14:creationId xmlns:p14="http://schemas.microsoft.com/office/powerpoint/2010/main" val="2885057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4</a:t>
            </a:fld>
            <a:endParaRPr lang="en-US"/>
          </a:p>
        </p:txBody>
      </p:sp>
    </p:spTree>
    <p:extLst>
      <p:ext uri="{BB962C8B-B14F-4D97-AF65-F5344CB8AC3E}">
        <p14:creationId xmlns:p14="http://schemas.microsoft.com/office/powerpoint/2010/main" val="3458534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5</a:t>
            </a:fld>
            <a:endParaRPr lang="en-US"/>
          </a:p>
        </p:txBody>
      </p:sp>
    </p:spTree>
    <p:extLst>
      <p:ext uri="{BB962C8B-B14F-4D97-AF65-F5344CB8AC3E}">
        <p14:creationId xmlns:p14="http://schemas.microsoft.com/office/powerpoint/2010/main" val="34447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6</a:t>
            </a:fld>
            <a:endParaRPr lang="en-US"/>
          </a:p>
        </p:txBody>
      </p:sp>
    </p:spTree>
    <p:extLst>
      <p:ext uri="{BB962C8B-B14F-4D97-AF65-F5344CB8AC3E}">
        <p14:creationId xmlns:p14="http://schemas.microsoft.com/office/powerpoint/2010/main" val="1721447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7</a:t>
            </a:fld>
            <a:endParaRPr lang="en-US"/>
          </a:p>
        </p:txBody>
      </p:sp>
    </p:spTree>
    <p:extLst>
      <p:ext uri="{BB962C8B-B14F-4D97-AF65-F5344CB8AC3E}">
        <p14:creationId xmlns:p14="http://schemas.microsoft.com/office/powerpoint/2010/main" val="3551673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8</a:t>
            </a:fld>
            <a:endParaRPr lang="en-US"/>
          </a:p>
        </p:txBody>
      </p:sp>
    </p:spTree>
    <p:extLst>
      <p:ext uri="{BB962C8B-B14F-4D97-AF65-F5344CB8AC3E}">
        <p14:creationId xmlns:p14="http://schemas.microsoft.com/office/powerpoint/2010/main" val="1578403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9</a:t>
            </a:fld>
            <a:endParaRPr lang="en-US"/>
          </a:p>
        </p:txBody>
      </p:sp>
    </p:spTree>
    <p:extLst>
      <p:ext uri="{BB962C8B-B14F-4D97-AF65-F5344CB8AC3E}">
        <p14:creationId xmlns:p14="http://schemas.microsoft.com/office/powerpoint/2010/main" val="4075612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B6826-0AA4-6743-8E00-252000A0846B}" type="slidenum">
              <a:rPr lang="en-US" smtClean="0"/>
              <a:t>10</a:t>
            </a:fld>
            <a:endParaRPr lang="en-US"/>
          </a:p>
        </p:txBody>
      </p:sp>
    </p:spTree>
    <p:extLst>
      <p:ext uri="{BB962C8B-B14F-4D97-AF65-F5344CB8AC3E}">
        <p14:creationId xmlns:p14="http://schemas.microsoft.com/office/powerpoint/2010/main" val="1521809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923EEB-58CE-994F-9864-E804DD19C7ED}"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7937D-9F65-0F44-BAEB-3033FA06D9E0}"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23EEB-58CE-994F-9864-E804DD19C7ED}"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7937D-9F65-0F44-BAEB-3033FA06D9E0}"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23EEB-58CE-994F-9864-E804DD19C7ED}"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7937D-9F65-0F44-BAEB-3033FA06D9E0}"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23EEB-58CE-994F-9864-E804DD19C7ED}"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7937D-9F65-0F44-BAEB-3033FA06D9E0}"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923EEB-58CE-994F-9864-E804DD19C7ED}"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7937D-9F65-0F44-BAEB-3033FA06D9E0}"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923EEB-58CE-994F-9864-E804DD19C7ED}"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7937D-9F65-0F44-BAEB-3033FA06D9E0}"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923EEB-58CE-994F-9864-E804DD19C7ED}" type="datetimeFigureOut">
              <a:rPr lang="en-US" smtClean="0"/>
              <a:t>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37937D-9F65-0F44-BAEB-3033FA06D9E0}"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923EEB-58CE-994F-9864-E804DD19C7ED}" type="datetimeFigureOut">
              <a:rPr lang="en-US" smtClean="0"/>
              <a:t>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37937D-9F65-0F44-BAEB-3033FA06D9E0}"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23EEB-58CE-994F-9864-E804DD19C7ED}" type="datetimeFigureOut">
              <a:rPr lang="en-US" smtClean="0"/>
              <a:t>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37937D-9F65-0F44-BAEB-3033FA06D9E0}"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923EEB-58CE-994F-9864-E804DD19C7ED}"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7937D-9F65-0F44-BAEB-3033FA06D9E0}"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923EEB-58CE-994F-9864-E804DD19C7ED}"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7937D-9F65-0F44-BAEB-3033FA06D9E0}"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923EEB-58CE-994F-9864-E804DD19C7ED}" type="datetimeFigureOut">
              <a:rPr lang="en-US" smtClean="0"/>
              <a:t>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37937D-9F65-0F44-BAEB-3033FA06D9E0}"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2198"/>
            <a:ext cx="7772400" cy="6575801"/>
          </a:xfrm>
        </p:spPr>
        <p:txBody>
          <a:bodyPr>
            <a:normAutofit/>
          </a:bodyPr>
          <a:lstStyle/>
          <a:p>
            <a:r>
              <a:rPr lang="en-US" dirty="0" smtClean="0"/>
              <a:t>Describing the Indescribable</a:t>
            </a:r>
            <a:br>
              <a:rPr lang="en-US" dirty="0" smtClean="0"/>
            </a:br>
            <a:r>
              <a:rPr lang="en-US" dirty="0"/>
              <a:t/>
            </a:r>
            <a:br>
              <a:rPr lang="en-US" dirty="0"/>
            </a:br>
            <a:r>
              <a:rPr lang="en-US" dirty="0" smtClean="0"/>
              <a:t/>
            </a:r>
            <a:br>
              <a:rPr lang="en-US" dirty="0" smtClean="0"/>
            </a:br>
            <a:r>
              <a:rPr lang="en-US" sz="2200" dirty="0" smtClean="0"/>
              <a:t>“What no eye has seen,</a:t>
            </a:r>
            <a:br>
              <a:rPr lang="en-US" sz="2200" dirty="0" smtClean="0"/>
            </a:br>
            <a:r>
              <a:rPr lang="en-US" sz="2200" dirty="0" smtClean="0"/>
              <a:t>    what no ear has heard,</a:t>
            </a:r>
            <a:br>
              <a:rPr lang="en-US" sz="2200" dirty="0" smtClean="0"/>
            </a:br>
            <a:r>
              <a:rPr lang="en-US" sz="2200" dirty="0" smtClean="0"/>
              <a:t>and what no human mind has conceived”—</a:t>
            </a:r>
            <a:br>
              <a:rPr lang="en-US" sz="2200" dirty="0" smtClean="0"/>
            </a:br>
            <a:r>
              <a:rPr lang="en-US" sz="2200" dirty="0" smtClean="0"/>
              <a:t>    the things God has prepared for those who love him—</a:t>
            </a:r>
            <a:br>
              <a:rPr lang="en-US" sz="2200" dirty="0" smtClean="0"/>
            </a:br>
            <a:r>
              <a:rPr lang="en-US" sz="2200" dirty="0" smtClean="0"/>
              <a:t> these are the things God has revealed to us by his Spirit. </a:t>
            </a:r>
            <a:br>
              <a:rPr lang="en-US" sz="2200" dirty="0" smtClean="0"/>
            </a:br>
            <a:r>
              <a:rPr lang="en-US" sz="2200" dirty="0" smtClean="0"/>
              <a:t>The Spirit searches all things, even the deep things of God.</a:t>
            </a:r>
            <a:br>
              <a:rPr lang="en-US" sz="2200" dirty="0" smtClean="0"/>
            </a:br>
            <a:r>
              <a:rPr lang="en-US" sz="2200" dirty="0" smtClean="0"/>
              <a:t/>
            </a:r>
            <a:br>
              <a:rPr lang="en-US" sz="2200" dirty="0" smtClean="0"/>
            </a:br>
            <a:r>
              <a:rPr lang="en-US" sz="2200" dirty="0" smtClean="0"/>
              <a:t>But we have the mind of Christ.</a:t>
            </a:r>
            <a:br>
              <a:rPr lang="en-US" sz="2200" dirty="0" smtClean="0"/>
            </a:br>
            <a:r>
              <a:rPr lang="en-US" sz="2200" dirty="0" smtClean="0"/>
              <a:t>											</a:t>
            </a:r>
            <a:r>
              <a:rPr lang="en-US" sz="2200" dirty="0" smtClean="0"/>
              <a:t>1 </a:t>
            </a:r>
            <a:r>
              <a:rPr lang="en-US" sz="2200" dirty="0"/>
              <a:t>Corinthians 2:9-10,16</a:t>
            </a:r>
            <a:r>
              <a:rPr lang="en-US" sz="2200" dirty="0" smtClean="0"/>
              <a:t>										</a:t>
            </a:r>
            <a:endParaRPr lang="en-US" sz="2200" dirty="0"/>
          </a:p>
        </p:txBody>
      </p:sp>
    </p:spTree>
    <p:extLst>
      <p:ext uri="{BB962C8B-B14F-4D97-AF65-F5344CB8AC3E}">
        <p14:creationId xmlns:p14="http://schemas.microsoft.com/office/powerpoint/2010/main" val="2745147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Jesus?</a:t>
            </a:r>
            <a:endParaRPr lang="en-US" dirty="0"/>
          </a:p>
        </p:txBody>
      </p:sp>
      <p:sp>
        <p:nvSpPr>
          <p:cNvPr id="3" name="Content Placeholder 2"/>
          <p:cNvSpPr>
            <a:spLocks noGrp="1"/>
          </p:cNvSpPr>
          <p:nvPr>
            <p:ph idx="1"/>
          </p:nvPr>
        </p:nvSpPr>
        <p:spPr/>
        <p:txBody>
          <a:bodyPr>
            <a:normAutofit fontScale="85000"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000" dirty="0" smtClean="0"/>
              <a:t>Look, he is coming with the clouds, and every eye will see him, even those who pierced him; and all the peoples of the earth will mourn because of him.  So shall it be! Amen.</a:t>
            </a:r>
          </a:p>
          <a:p>
            <a:pPr marL="0" marR="0" lvl="0" indent="0" defTabSz="914400" eaLnBrk="1" fontAlgn="auto" latinLnBrk="0" hangingPunct="1">
              <a:lnSpc>
                <a:spcPct val="100000"/>
              </a:lnSpc>
              <a:spcBef>
                <a:spcPts val="0"/>
              </a:spcBef>
              <a:spcAft>
                <a:spcPts val="0"/>
              </a:spcAft>
              <a:buClrTx/>
              <a:buSzTx/>
              <a:buFontTx/>
              <a:buNone/>
              <a:tabLst/>
              <a:defRPr/>
            </a:pPr>
            <a:r>
              <a:rPr lang="en-US" sz="3000" dirty="0" smtClean="0"/>
              <a:t>"I am the Alpha and the Omega," says the Lord God, "who is, and who was, and who is to come, the Almighty"</a:t>
            </a:r>
          </a:p>
          <a:p>
            <a:pPr marL="0" marR="0" lvl="0" indent="0" defTabSz="914400" eaLnBrk="1" fontAlgn="auto" latinLnBrk="0" hangingPunct="1">
              <a:lnSpc>
                <a:spcPct val="100000"/>
              </a:lnSpc>
              <a:spcBef>
                <a:spcPts val="0"/>
              </a:spcBef>
              <a:spcAft>
                <a:spcPts val="0"/>
              </a:spcAft>
              <a:buClrTx/>
              <a:buSzTx/>
              <a:buFontTx/>
              <a:buNone/>
              <a:tabLst/>
              <a:defRPr/>
            </a:pPr>
            <a:endParaRPr lang="en-US" sz="3000" dirty="0" smtClean="0"/>
          </a:p>
          <a:p>
            <a:pPr marL="0" marR="0" lvl="0" indent="0" defTabSz="914400" eaLnBrk="1" fontAlgn="auto" latinLnBrk="0" hangingPunct="1">
              <a:lnSpc>
                <a:spcPct val="100000"/>
              </a:lnSpc>
              <a:spcBef>
                <a:spcPts val="0"/>
              </a:spcBef>
              <a:spcAft>
                <a:spcPts val="0"/>
              </a:spcAft>
              <a:buClrTx/>
              <a:buSzTx/>
              <a:buFontTx/>
              <a:buNone/>
              <a:tabLst/>
              <a:defRPr/>
            </a:pPr>
            <a:r>
              <a:rPr lang="en-US" sz="3000" dirty="0" smtClean="0"/>
              <a:t>When I saw him, I fell at his feet as though dead.  Then he placed his right hand on me and said: "Do not be afraid. I am the First and the Last. I am the Living One; I was dead and behold I am alive for ever and ever! And I hold the keys of death and Hades."	</a:t>
            </a:r>
            <a:r>
              <a:rPr lang="en-US" sz="3000" dirty="0"/>
              <a:t>	</a:t>
            </a:r>
            <a:r>
              <a:rPr lang="en-US" sz="3000" dirty="0" smtClean="0"/>
              <a:t>	    Revelation 1:7-8</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3390070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the Church?</a:t>
            </a:r>
            <a:endParaRPr lang="en-US" dirty="0"/>
          </a:p>
        </p:txBody>
      </p:sp>
      <p:sp>
        <p:nvSpPr>
          <p:cNvPr id="3" name="Content Placeholder 2"/>
          <p:cNvSpPr>
            <a:spLocks noGrp="1"/>
          </p:cNvSpPr>
          <p:nvPr>
            <p:ph idx="1"/>
          </p:nvPr>
        </p:nvSpPr>
        <p:spPr>
          <a:xfrm>
            <a:off x="574788" y="1563847"/>
            <a:ext cx="8229600" cy="5056163"/>
          </a:xfrm>
        </p:spPr>
        <p:txBody>
          <a:bodyPr/>
          <a:lstStyle/>
          <a:p>
            <a:pPr>
              <a:spcBef>
                <a:spcPts val="0"/>
              </a:spcBef>
              <a:defRPr/>
            </a:pPr>
            <a:r>
              <a:rPr lang="en-US" dirty="0" smtClean="0"/>
              <a:t>forgotten your first love		Ephesus	2:1</a:t>
            </a:r>
          </a:p>
          <a:p>
            <a:pPr>
              <a:spcBef>
                <a:spcPts val="0"/>
              </a:spcBef>
              <a:defRPr/>
            </a:pPr>
            <a:r>
              <a:rPr lang="en-US" dirty="0" smtClean="0"/>
              <a:t>affliction, poverty, slander 	Smyrna 	2:8</a:t>
            </a:r>
          </a:p>
          <a:p>
            <a:pPr>
              <a:spcBef>
                <a:spcPts val="0"/>
              </a:spcBef>
              <a:defRPr/>
            </a:pPr>
            <a:r>
              <a:rPr lang="en-US" dirty="0" smtClean="0"/>
              <a:t>false teachings/teachers 	</a:t>
            </a:r>
            <a:r>
              <a:rPr lang="en-US" dirty="0"/>
              <a:t> </a:t>
            </a:r>
            <a:r>
              <a:rPr lang="en-US" dirty="0" smtClean="0"/>
              <a:t>   Pergamum  	2:12</a:t>
            </a:r>
          </a:p>
          <a:p>
            <a:pPr>
              <a:spcBef>
                <a:spcPts val="0"/>
              </a:spcBef>
              <a:defRPr/>
            </a:pPr>
            <a:r>
              <a:rPr lang="en-US" dirty="0" smtClean="0"/>
              <a:t>false teaching/teacher 		</a:t>
            </a:r>
            <a:r>
              <a:rPr lang="en-US" dirty="0"/>
              <a:t>Thyatira </a:t>
            </a:r>
            <a:r>
              <a:rPr lang="en-US" dirty="0" smtClean="0"/>
              <a:t>	2:18</a:t>
            </a:r>
          </a:p>
          <a:p>
            <a:pPr>
              <a:spcBef>
                <a:spcPts val="0"/>
              </a:spcBef>
              <a:defRPr/>
            </a:pPr>
            <a:r>
              <a:rPr lang="en-US" dirty="0" smtClean="0"/>
              <a:t>dead 					    Sardis	3:1</a:t>
            </a:r>
          </a:p>
          <a:p>
            <a:pPr>
              <a:spcBef>
                <a:spcPts val="0"/>
              </a:spcBef>
              <a:defRPr/>
            </a:pPr>
            <a:r>
              <a:rPr lang="en-US" dirty="0" smtClean="0"/>
              <a:t>little strength 		             Philadelphia</a:t>
            </a:r>
            <a:r>
              <a:rPr lang="en-US" dirty="0"/>
              <a:t> </a:t>
            </a:r>
            <a:r>
              <a:rPr lang="en-US" dirty="0" smtClean="0"/>
              <a:t> 	3:7</a:t>
            </a:r>
          </a:p>
          <a:p>
            <a:pPr>
              <a:spcBef>
                <a:spcPts val="0"/>
              </a:spcBef>
              <a:defRPr/>
            </a:pPr>
            <a:r>
              <a:rPr lang="en-US" dirty="0" smtClean="0"/>
              <a:t>lukewarm 			          Laodicea </a:t>
            </a:r>
            <a:r>
              <a:rPr lang="en-US" dirty="0"/>
              <a:t>	3:14</a:t>
            </a:r>
          </a:p>
          <a:p>
            <a:pPr marL="0" lvl="0" indent="0">
              <a:spcBef>
                <a:spcPts val="0"/>
              </a:spcBef>
              <a:buNone/>
              <a:defRPr/>
            </a:pPr>
            <a:r>
              <a:rPr lang="en-US" dirty="0" smtClean="0"/>
              <a:t>		</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38418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Wise counsel from Holy Spirit</a:t>
            </a:r>
            <a:endParaRPr lang="en-US" dirty="0"/>
          </a:p>
        </p:txBody>
      </p:sp>
      <p:sp>
        <p:nvSpPr>
          <p:cNvPr id="3" name="Content Placeholder 2"/>
          <p:cNvSpPr>
            <a:spLocks noGrp="1"/>
          </p:cNvSpPr>
          <p:nvPr>
            <p:ph idx="1"/>
          </p:nvPr>
        </p:nvSpPr>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dirty="0" smtClean="0"/>
              <a:t>He who has an ear, let him hear </a:t>
            </a:r>
          </a:p>
          <a:p>
            <a:pPr marL="0" marR="0" lvl="0" indent="0" algn="ctr" defTabSz="914400" eaLnBrk="1" fontAlgn="auto" latinLnBrk="0" hangingPunct="1">
              <a:lnSpc>
                <a:spcPct val="100000"/>
              </a:lnSpc>
              <a:spcBef>
                <a:spcPts val="0"/>
              </a:spcBef>
              <a:spcAft>
                <a:spcPts val="0"/>
              </a:spcAft>
              <a:buClrTx/>
              <a:buSzTx/>
              <a:buFontTx/>
              <a:buNone/>
              <a:tabLst/>
              <a:defRPr/>
            </a:pPr>
            <a:r>
              <a:rPr lang="en-US" dirty="0" smtClean="0"/>
              <a:t>what the Spirit says to the churches.</a:t>
            </a:r>
          </a:p>
          <a:p>
            <a:pPr marL="0" marR="0" lvl="0" indent="0" defTabSz="914400" eaLnBrk="1" fontAlgn="auto" latinLnBrk="0" hangingPunct="1">
              <a:lnSpc>
                <a:spcPct val="100000"/>
              </a:lnSpc>
              <a:spcBef>
                <a:spcPts val="0"/>
              </a:spcBef>
              <a:spcAft>
                <a:spcPts val="0"/>
              </a:spcAft>
              <a:buClrTx/>
              <a:buSzTx/>
              <a:buFontTx/>
              <a:buNone/>
              <a:tabLst/>
              <a:defRPr/>
            </a:pPr>
            <a:r>
              <a:rPr lang="en-US" dirty="0"/>
              <a:t>	 </a:t>
            </a:r>
            <a:r>
              <a:rPr lang="en-US" dirty="0" smtClean="0"/>
              <a:t>    </a:t>
            </a:r>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a:p>
          <a:p>
            <a:pPr marL="0" marR="0" lvl="0" indent="0" defTabSz="914400" eaLnBrk="1" fontAlgn="auto" latinLnBrk="0" hangingPunct="1">
              <a:lnSpc>
                <a:spcPct val="100000"/>
              </a:lnSpc>
              <a:spcBef>
                <a:spcPts val="0"/>
              </a:spcBef>
              <a:spcAft>
                <a:spcPts val="0"/>
              </a:spcAft>
              <a:buClrTx/>
              <a:buSzTx/>
              <a:buFontTx/>
              <a:buNone/>
              <a:tabLst/>
              <a:defRPr/>
            </a:pPr>
            <a:r>
              <a:rPr lang="en-US" sz="2400" dirty="0" smtClean="0"/>
              <a:t>		Revelation 2:7,11, 17, 29;  3:6, 13, 22</a:t>
            </a:r>
          </a:p>
          <a:p>
            <a:pPr marL="0" marR="0" lvl="0" indent="0" defTabSz="914400" eaLnBrk="1" fontAlgn="auto" latinLnBrk="0" hangingPunct="1">
              <a:lnSpc>
                <a:spcPct val="100000"/>
              </a:lnSpc>
              <a:spcBef>
                <a:spcPts val="0"/>
              </a:spcBef>
              <a:spcAft>
                <a:spcPts val="0"/>
              </a:spcAft>
              <a:buClrTx/>
              <a:buSzTx/>
              <a:buFontTx/>
              <a:buNone/>
              <a:tabLst/>
              <a:defRPr/>
            </a:pPr>
            <a:r>
              <a:rPr lang="en-US" sz="2400" dirty="0"/>
              <a:t>	</a:t>
            </a:r>
            <a:r>
              <a:rPr lang="en-US" sz="2400" dirty="0" smtClean="0"/>
              <a:t>		</a:t>
            </a:r>
            <a:endParaRPr lang="en-US" sz="2400" dirty="0"/>
          </a:p>
        </p:txBody>
      </p:sp>
    </p:spTree>
    <p:extLst>
      <p:ext uri="{BB962C8B-B14F-4D97-AF65-F5344CB8AC3E}">
        <p14:creationId xmlns:p14="http://schemas.microsoft.com/office/powerpoint/2010/main" val="3722781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Spirit say?</a:t>
            </a:r>
            <a:endParaRPr lang="en-US" dirty="0"/>
          </a:p>
        </p:txBody>
      </p:sp>
      <p:sp>
        <p:nvSpPr>
          <p:cNvPr id="3" name="Content Placeholder 2"/>
          <p:cNvSpPr>
            <a:spLocks noGrp="1"/>
          </p:cNvSpPr>
          <p:nvPr>
            <p:ph idx="1"/>
          </p:nvPr>
        </p:nvSpPr>
        <p:spPr>
          <a:xfrm>
            <a:off x="457200" y="1234616"/>
            <a:ext cx="8229600" cy="4891547"/>
          </a:xfrm>
        </p:spPr>
        <p:txBody>
          <a:bodyPr>
            <a:normAutofit fontScale="92500"/>
          </a:bodyPr>
          <a:lstStyle/>
          <a:p>
            <a:pPr defTabSz="914400">
              <a:spcBef>
                <a:spcPts val="0"/>
              </a:spcBef>
            </a:pPr>
            <a:endParaRPr lang="en-US" sz="3000" dirty="0" smtClean="0"/>
          </a:p>
          <a:p>
            <a:pPr defTabSz="914400">
              <a:spcBef>
                <a:spcPts val="0"/>
              </a:spcBef>
            </a:pPr>
            <a:r>
              <a:rPr lang="en-US" sz="3000" dirty="0" smtClean="0"/>
              <a:t>Remember the heights from which you have fallen!  Repent...							2:5</a:t>
            </a:r>
          </a:p>
          <a:p>
            <a:pPr defTabSz="914400">
              <a:spcBef>
                <a:spcPts val="0"/>
              </a:spcBef>
            </a:pPr>
            <a:r>
              <a:rPr lang="en-US" sz="3000" dirty="0" smtClean="0"/>
              <a:t>Do not be afraid...Be faithful 				2:10</a:t>
            </a:r>
          </a:p>
          <a:p>
            <a:pPr defTabSz="914400">
              <a:spcBef>
                <a:spcPts val="0"/>
              </a:spcBef>
            </a:pPr>
            <a:r>
              <a:rPr lang="en-US" sz="3000" dirty="0" smtClean="0"/>
              <a:t>Repent 							2:16</a:t>
            </a:r>
          </a:p>
          <a:p>
            <a:pPr defTabSz="914400">
              <a:spcBef>
                <a:spcPts val="0"/>
              </a:spcBef>
            </a:pPr>
            <a:r>
              <a:rPr lang="en-US" sz="3000" dirty="0" smtClean="0"/>
              <a:t>Hold on to what you have until I come 		2:25</a:t>
            </a:r>
          </a:p>
          <a:p>
            <a:pPr defTabSz="914400">
              <a:spcBef>
                <a:spcPts val="0"/>
              </a:spcBef>
            </a:pPr>
            <a:r>
              <a:rPr lang="en-US" sz="3000" dirty="0" smtClean="0"/>
              <a:t>Remember what you have received and heard; obey it, and repent 						3:3</a:t>
            </a:r>
          </a:p>
          <a:p>
            <a:pPr defTabSz="914400">
              <a:spcBef>
                <a:spcPts val="0"/>
              </a:spcBef>
            </a:pPr>
            <a:r>
              <a:rPr lang="en-US" sz="3000" dirty="0" smtClean="0"/>
              <a:t>Hold on to what you have so that no one will take your crown 						3:11</a:t>
            </a:r>
          </a:p>
          <a:p>
            <a:pPr defTabSz="914400">
              <a:spcBef>
                <a:spcPts val="0"/>
              </a:spcBef>
            </a:pPr>
            <a:r>
              <a:rPr lang="en-US" sz="3000" dirty="0" smtClean="0"/>
              <a:t>Be earnest and repent 					3:19</a:t>
            </a:r>
          </a:p>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35829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Wise counsel from Holy Spirit</a:t>
            </a:r>
            <a:endParaRPr lang="en-US" dirty="0"/>
          </a:p>
        </p:txBody>
      </p:sp>
      <p:sp>
        <p:nvSpPr>
          <p:cNvPr id="3" name="Content Placeholder 2"/>
          <p:cNvSpPr>
            <a:spLocks noGrp="1"/>
          </p:cNvSpPr>
          <p:nvPr>
            <p:ph idx="1"/>
          </p:nvPr>
        </p:nvSpPr>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dirty="0" smtClean="0"/>
              <a:t>He who has an ear, let him hear </a:t>
            </a:r>
          </a:p>
          <a:p>
            <a:pPr marL="0" marR="0" lvl="0" indent="0" algn="ctr" defTabSz="914400" eaLnBrk="1" fontAlgn="auto" latinLnBrk="0" hangingPunct="1">
              <a:lnSpc>
                <a:spcPct val="100000"/>
              </a:lnSpc>
              <a:spcBef>
                <a:spcPts val="0"/>
              </a:spcBef>
              <a:spcAft>
                <a:spcPts val="0"/>
              </a:spcAft>
              <a:buClrTx/>
              <a:buSzTx/>
              <a:buFontTx/>
              <a:buNone/>
              <a:tabLst/>
              <a:defRPr/>
            </a:pPr>
            <a:r>
              <a:rPr lang="en-US" dirty="0" smtClean="0"/>
              <a:t>what the Spirit says to the churches.</a:t>
            </a:r>
          </a:p>
          <a:p>
            <a:pPr marL="0" marR="0" lvl="0" indent="0" defTabSz="914400" eaLnBrk="1" fontAlgn="auto" latinLnBrk="0" hangingPunct="1">
              <a:lnSpc>
                <a:spcPct val="100000"/>
              </a:lnSpc>
              <a:spcBef>
                <a:spcPts val="0"/>
              </a:spcBef>
              <a:spcAft>
                <a:spcPts val="0"/>
              </a:spcAft>
              <a:buClrTx/>
              <a:buSzTx/>
              <a:buFontTx/>
              <a:buNone/>
              <a:tabLst/>
              <a:defRPr/>
            </a:pPr>
            <a:r>
              <a:rPr lang="en-US" dirty="0"/>
              <a:t>	 </a:t>
            </a:r>
            <a:r>
              <a:rPr lang="en-US" dirty="0" smtClean="0"/>
              <a:t>    </a:t>
            </a:r>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a:p>
          <a:p>
            <a:pPr marL="0" marR="0" lvl="0" indent="0" defTabSz="914400" eaLnBrk="1" fontAlgn="auto" latinLnBrk="0" hangingPunct="1">
              <a:lnSpc>
                <a:spcPct val="100000"/>
              </a:lnSpc>
              <a:spcBef>
                <a:spcPts val="0"/>
              </a:spcBef>
              <a:spcAft>
                <a:spcPts val="0"/>
              </a:spcAft>
              <a:buClrTx/>
              <a:buSzTx/>
              <a:buFontTx/>
              <a:buNone/>
              <a:tabLst/>
              <a:defRPr/>
            </a:pPr>
            <a:r>
              <a:rPr lang="en-US" sz="2400" dirty="0" smtClean="0"/>
              <a:t>		Revelation 2:7,11, 17, 29;  3:6, 13, 22</a:t>
            </a:r>
          </a:p>
          <a:p>
            <a:pPr marL="0" marR="0" lvl="0" indent="0" defTabSz="914400" eaLnBrk="1" fontAlgn="auto" latinLnBrk="0" hangingPunct="1">
              <a:lnSpc>
                <a:spcPct val="100000"/>
              </a:lnSpc>
              <a:spcBef>
                <a:spcPts val="0"/>
              </a:spcBef>
              <a:spcAft>
                <a:spcPts val="0"/>
              </a:spcAft>
              <a:buClrTx/>
              <a:buSzTx/>
              <a:buFontTx/>
              <a:buNone/>
              <a:tabLst/>
              <a:defRPr/>
            </a:pPr>
            <a:r>
              <a:rPr lang="en-US" sz="2400" dirty="0"/>
              <a:t>	</a:t>
            </a:r>
            <a:r>
              <a:rPr lang="en-US" sz="2400" dirty="0" smtClean="0"/>
              <a:t>		</a:t>
            </a:r>
            <a:endParaRPr lang="en-US" sz="2400" dirty="0"/>
          </a:p>
        </p:txBody>
      </p:sp>
    </p:spTree>
    <p:extLst>
      <p:ext uri="{BB962C8B-B14F-4D97-AF65-F5344CB8AC3E}">
        <p14:creationId xmlns:p14="http://schemas.microsoft.com/office/powerpoint/2010/main" val="201800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news</a:t>
            </a:r>
            <a:endParaRPr lang="en-US" dirty="0"/>
          </a:p>
        </p:txBody>
      </p:sp>
      <p:sp>
        <p:nvSpPr>
          <p:cNvPr id="3" name="Content Placeholder 2"/>
          <p:cNvSpPr>
            <a:spLocks noGrp="1"/>
          </p:cNvSpPr>
          <p:nvPr>
            <p:ph idx="1"/>
          </p:nvPr>
        </p:nvSpPr>
        <p:spPr/>
        <p:txBody>
          <a:bodyPr/>
          <a:lstStyle/>
          <a:p>
            <a:pPr marL="0" marR="0" lvl="0" indent="0" algn="ctr" defTabSz="914400" eaLnBrk="1" fontAlgn="auto" latinLnBrk="0" hangingPunct="1">
              <a:lnSpc>
                <a:spcPct val="100000"/>
              </a:lnSpc>
              <a:spcBef>
                <a:spcPts val="0"/>
              </a:spcBef>
              <a:spcAft>
                <a:spcPts val="0"/>
              </a:spcAft>
              <a:buClrTx/>
              <a:buSzTx/>
              <a:buNone/>
              <a:tabLst/>
              <a:defRPr/>
            </a:pPr>
            <a:r>
              <a:rPr lang="en-US" dirty="0" smtClean="0"/>
              <a:t>there are the overcomers</a:t>
            </a:r>
          </a:p>
          <a:p>
            <a:pPr marL="0" marR="0" lvl="0" indent="0" algn="ctr" defTabSz="914400" eaLnBrk="1" fontAlgn="auto" latinLnBrk="0" hangingPunct="1">
              <a:lnSpc>
                <a:spcPct val="100000"/>
              </a:lnSpc>
              <a:spcBef>
                <a:spcPts val="0"/>
              </a:spcBef>
              <a:spcAft>
                <a:spcPts val="0"/>
              </a:spcAft>
              <a:buClrTx/>
              <a:buSzTx/>
              <a:buNone/>
              <a:tabLst/>
              <a:defRPr/>
            </a:pPr>
            <a:r>
              <a:rPr lang="en-US" dirty="0" smtClean="0"/>
              <a:t>in each of these churches</a:t>
            </a:r>
            <a:endParaRPr lang="en-US" dirty="0"/>
          </a:p>
        </p:txBody>
      </p:sp>
    </p:spTree>
    <p:extLst>
      <p:ext uri="{BB962C8B-B14F-4D97-AF65-F5344CB8AC3E}">
        <p14:creationId xmlns:p14="http://schemas.microsoft.com/office/powerpoint/2010/main" val="2886153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76264"/>
            <a:ext cx="8229600" cy="5749899"/>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dirty="0" smtClean="0"/>
              <a:t>			</a:t>
            </a:r>
            <a:endParaRPr lang="en-US" sz="2400" dirty="0"/>
          </a:p>
          <a:p>
            <a:pPr marL="0" indent="0" algn="ctr" defTabSz="914400">
              <a:spcBef>
                <a:spcPts val="0"/>
              </a:spcBef>
              <a:buNone/>
            </a:pPr>
            <a:r>
              <a:rPr lang="en-US" sz="3600" b="1" dirty="0" smtClean="0"/>
              <a:t>Jesus is an Overcomer</a:t>
            </a:r>
          </a:p>
          <a:p>
            <a:pPr marL="0" indent="0" algn="ctr" defTabSz="914400">
              <a:spcBef>
                <a:spcPts val="0"/>
              </a:spcBef>
              <a:buNone/>
            </a:pPr>
            <a:endParaRPr lang="en-US" sz="2400" dirty="0"/>
          </a:p>
          <a:p>
            <a:pPr marL="0" indent="0" algn="ctr" defTabSz="914400">
              <a:spcBef>
                <a:spcPts val="0"/>
              </a:spcBef>
              <a:buNone/>
            </a:pPr>
            <a:endParaRPr lang="en-US" sz="2400" dirty="0" smtClean="0"/>
          </a:p>
          <a:p>
            <a:pPr marL="0" indent="0" algn="ctr" defTabSz="914400">
              <a:spcBef>
                <a:spcPts val="0"/>
              </a:spcBef>
              <a:buNone/>
            </a:pPr>
            <a:r>
              <a:rPr lang="en-US" sz="2400" dirty="0" smtClean="0"/>
              <a:t>The light shines in the darkness </a:t>
            </a:r>
          </a:p>
          <a:p>
            <a:pPr marL="0" indent="0" algn="ctr" defTabSz="914400">
              <a:spcBef>
                <a:spcPts val="0"/>
              </a:spcBef>
              <a:buNone/>
            </a:pPr>
            <a:r>
              <a:rPr lang="en-US" sz="2400" dirty="0" smtClean="0"/>
              <a:t>and the darkness has not </a:t>
            </a:r>
            <a:r>
              <a:rPr lang="en-US" sz="2400" u="sng" dirty="0" smtClean="0"/>
              <a:t>overcome</a:t>
            </a:r>
            <a:r>
              <a:rPr lang="en-US" sz="2400" dirty="0" smtClean="0"/>
              <a:t> it.             														John 1:5</a:t>
            </a:r>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"I have told you these things, so that in me you may have peace.  In this world you will have trouble. But take heart!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I have </a:t>
            </a:r>
            <a:r>
              <a:rPr lang="en-US" sz="2400" b="1" u="sng" dirty="0" smtClean="0"/>
              <a:t>overcome</a:t>
            </a:r>
            <a:r>
              <a:rPr lang="en-US" sz="2400" dirty="0" smtClean="0"/>
              <a:t> the world"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								</a:t>
            </a:r>
            <a:endParaRPr lang="en-US" sz="2400"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				     John </a:t>
            </a:r>
            <a:r>
              <a:rPr lang="en-US" sz="2400" dirty="0" smtClean="0"/>
              <a:t>16:33</a:t>
            </a:r>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2115642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NT believers as overcomers</a:t>
            </a:r>
            <a:endParaRPr lang="en-US" dirty="0"/>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dirty="0" smtClean="0"/>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You, dear children, are from God and have </a:t>
            </a:r>
            <a:r>
              <a:rPr lang="en-US" sz="2400" u="sng" dirty="0" smtClean="0"/>
              <a:t>overcome</a:t>
            </a:r>
            <a:r>
              <a:rPr lang="en-US" sz="2400" dirty="0" smtClean="0"/>
              <a:t> them because the one who is in you is greater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than the one who is in the world.															1 John 4:4</a:t>
            </a:r>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smtClean="0"/>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...for everyone born of God </a:t>
            </a:r>
            <a:r>
              <a:rPr lang="en-US" sz="2400" u="sng" dirty="0" smtClean="0"/>
              <a:t>overcomes</a:t>
            </a:r>
            <a:r>
              <a:rPr lang="en-US" sz="2400" dirty="0" smtClean="0"/>
              <a:t> the world.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This is the victory that has </a:t>
            </a:r>
            <a:r>
              <a:rPr lang="en-US" sz="2400" u="sng" dirty="0" smtClean="0"/>
              <a:t>overcome</a:t>
            </a:r>
            <a:r>
              <a:rPr lang="en-US" sz="2400" dirty="0" smtClean="0"/>
              <a:t> the world, even our faith.  Who is it that </a:t>
            </a:r>
            <a:r>
              <a:rPr lang="en-US" sz="2400" u="sng" dirty="0" smtClean="0"/>
              <a:t>overcomes</a:t>
            </a:r>
            <a:r>
              <a:rPr lang="en-US" sz="2400" dirty="0" smtClean="0"/>
              <a:t> the world?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Only the one who believes that Jesus is the Son of God.				</a:t>
            </a:r>
            <a:r>
              <a:rPr lang="en-US" sz="2400" dirty="0"/>
              <a:t> </a:t>
            </a:r>
            <a:r>
              <a:rPr lang="en-US" sz="2400" dirty="0" smtClean="0"/>
              <a:t>											1 John 5:4,5</a:t>
            </a:r>
            <a:endParaRPr lang="en-US" sz="2400" dirty="0"/>
          </a:p>
        </p:txBody>
      </p:sp>
    </p:spTree>
    <p:extLst>
      <p:ext uri="{BB962C8B-B14F-4D97-AF65-F5344CB8AC3E}">
        <p14:creationId xmlns:p14="http://schemas.microsoft.com/office/powerpoint/2010/main" val="2318326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he believers in Revelation</a:t>
            </a:r>
            <a:endParaRPr lang="en-US" dirty="0"/>
          </a:p>
        </p:txBody>
      </p:sp>
      <p:sp>
        <p:nvSpPr>
          <p:cNvPr id="3" name="Content Placeholder 2"/>
          <p:cNvSpPr>
            <a:spLocks noGrp="1"/>
          </p:cNvSpPr>
          <p:nvPr>
            <p:ph idx="1"/>
          </p:nvPr>
        </p:nvSpPr>
        <p:spPr>
          <a:xfrm>
            <a:off x="351370" y="1600200"/>
            <a:ext cx="8229600" cy="4525963"/>
          </a:xfrm>
        </p:spPr>
        <p:txBody>
          <a:bodyPr/>
          <a:lstStyle/>
          <a:p>
            <a:pPr marL="0" lvl="0" indent="0" defTabSz="914400">
              <a:spcBef>
                <a:spcPts val="0"/>
              </a:spcBef>
              <a:buNone/>
            </a:pPr>
            <a:endParaRPr lang="en-US" dirty="0" smtClean="0"/>
          </a:p>
          <a:p>
            <a:pPr marL="0" lvl="0" indent="0" defTabSz="914400">
              <a:spcBef>
                <a:spcPts val="0"/>
              </a:spcBef>
              <a:buNone/>
            </a:pPr>
            <a:r>
              <a:rPr lang="en-US" sz="2800" dirty="0" smtClean="0"/>
              <a:t>And they </a:t>
            </a:r>
            <a:r>
              <a:rPr lang="en-US" sz="2800" b="1" u="sng" dirty="0" smtClean="0"/>
              <a:t>overcame</a:t>
            </a:r>
            <a:r>
              <a:rPr lang="en-US" sz="2800" dirty="0" smtClean="0"/>
              <a:t> him</a:t>
            </a:r>
          </a:p>
          <a:p>
            <a:pPr marL="0" lvl="0" indent="0" defTabSz="914400">
              <a:spcBef>
                <a:spcPts val="0"/>
              </a:spcBef>
              <a:buNone/>
            </a:pPr>
            <a:r>
              <a:rPr lang="en-US" sz="2800" dirty="0" smtClean="0"/>
              <a:t>because of the blood of the Lamb </a:t>
            </a:r>
          </a:p>
          <a:p>
            <a:pPr marL="0" lvl="0" indent="0" defTabSz="914400">
              <a:spcBef>
                <a:spcPts val="0"/>
              </a:spcBef>
              <a:buNone/>
            </a:pPr>
            <a:r>
              <a:rPr lang="en-US" sz="2800" dirty="0" smtClean="0"/>
              <a:t>and because of the word of their testimony, and they did not love their life even when faced with death.</a:t>
            </a:r>
          </a:p>
          <a:p>
            <a:pPr marL="0" lvl="0" indent="0" defTabSz="914400">
              <a:spcBef>
                <a:spcPts val="0"/>
              </a:spcBef>
              <a:buNone/>
            </a:pPr>
            <a:r>
              <a:rPr lang="en-US" sz="2800" dirty="0" smtClean="0"/>
              <a:t>						Revelation 12:11</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3679295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did they overcome???</a:t>
            </a:r>
            <a:endParaRPr lang="en-US" dirty="0"/>
          </a:p>
        </p:txBody>
      </p:sp>
      <p:sp>
        <p:nvSpPr>
          <p:cNvPr id="3" name="Content Placeholder 2"/>
          <p:cNvSpPr>
            <a:spLocks noGrp="1"/>
          </p:cNvSpPr>
          <p:nvPr>
            <p:ph idx="1"/>
          </p:nvPr>
        </p:nvSpPr>
        <p:spPr>
          <a:xfrm>
            <a:off x="457200" y="1600200"/>
            <a:ext cx="8229600" cy="4960904"/>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p>
          <a:p>
            <a:pPr marL="0" marR="0" lvl="0" indent="0" defTabSz="914400" eaLnBrk="1" fontAlgn="auto" latinLnBrk="0" hangingPunct="1">
              <a:lnSpc>
                <a:spcPct val="100000"/>
              </a:lnSpc>
              <a:spcBef>
                <a:spcPts val="0"/>
              </a:spcBef>
              <a:spcAft>
                <a:spcPts val="0"/>
              </a:spcAft>
              <a:buClrTx/>
              <a:buSzTx/>
              <a:buFontTx/>
              <a:buNone/>
              <a:tabLst/>
              <a:defRPr/>
            </a:pPr>
            <a:r>
              <a:rPr lang="en-US" sz="2800" dirty="0" smtClean="0"/>
              <a:t>...the accuser of our brothers, who accuses them before our God day and night, has been hurled down.  They overcame him by the blood of the Lamb and the word of their testimony; and they did not love their lives so much as to shrink from death.  Therefore rejoice you heavens and you who dwell in them!</a:t>
            </a:r>
          </a:p>
          <a:p>
            <a:pPr marL="0" marR="0" lvl="0" indent="0" defTabSz="914400" eaLnBrk="1" fontAlgn="auto" latinLnBrk="0" hangingPunct="1">
              <a:lnSpc>
                <a:spcPct val="100000"/>
              </a:lnSpc>
              <a:spcBef>
                <a:spcPts val="0"/>
              </a:spcBef>
              <a:spcAft>
                <a:spcPts val="0"/>
              </a:spcAft>
              <a:buClrTx/>
              <a:buSzTx/>
              <a:buFontTx/>
              <a:buNone/>
              <a:tabLst/>
              <a:defRPr/>
            </a:pPr>
            <a:r>
              <a:rPr lang="en-US" sz="2800" dirty="0" smtClean="0"/>
              <a:t>					Revelation 12:10-12</a:t>
            </a:r>
            <a:endParaRPr lang="en-US" sz="2800" dirty="0"/>
          </a:p>
        </p:txBody>
      </p:sp>
    </p:spTree>
    <p:extLst>
      <p:ext uri="{BB962C8B-B14F-4D97-AF65-F5344CB8AC3E}">
        <p14:creationId xmlns:p14="http://schemas.microsoft.com/office/powerpoint/2010/main" val="2467352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6154"/>
            <a:ext cx="8229600" cy="5550009"/>
          </a:xfrm>
        </p:spPr>
        <p:txBody>
          <a:bodyPr/>
          <a:lstStyle/>
          <a:p>
            <a:pPr marL="0" indent="0">
              <a:buNone/>
            </a:pPr>
            <a:r>
              <a:rPr lang="en-US" dirty="0" smtClean="0"/>
              <a:t>Unfortunately</a:t>
            </a:r>
            <a:r>
              <a:rPr lang="en-US" dirty="0"/>
              <a:t>, many Christians </a:t>
            </a:r>
            <a:r>
              <a:rPr lang="en-US" dirty="0" smtClean="0"/>
              <a:t>seem </a:t>
            </a:r>
            <a:r>
              <a:rPr lang="en-US" dirty="0"/>
              <a:t>to act as though they come in contact with the supernatural just twice – once when they are justified and become a Christian and once when they die</a:t>
            </a:r>
            <a:r>
              <a:rPr lang="en-US" dirty="0" smtClean="0"/>
              <a:t>.  </a:t>
            </a:r>
          </a:p>
          <a:p>
            <a:pPr marL="0" indent="0">
              <a:buNone/>
            </a:pPr>
            <a:endParaRPr lang="en-US" dirty="0" smtClean="0"/>
          </a:p>
          <a:p>
            <a:pPr marL="0" indent="0">
              <a:buNone/>
            </a:pPr>
            <a:endParaRPr lang="en-US" dirty="0"/>
          </a:p>
          <a:p>
            <a:pPr marL="0" indent="0">
              <a:buNone/>
            </a:pPr>
            <a:r>
              <a:rPr lang="en-US" dirty="0" smtClean="0"/>
              <a:t>Francis Schaeffer</a:t>
            </a:r>
            <a:endParaRPr lang="en-US" dirty="0"/>
          </a:p>
          <a:p>
            <a:pPr marL="0" indent="0">
              <a:buNone/>
            </a:pPr>
            <a:r>
              <a:rPr lang="en-US" dirty="0" smtClean="0"/>
              <a:t>Death </a:t>
            </a:r>
            <a:r>
              <a:rPr lang="en-US" dirty="0"/>
              <a:t>in the </a:t>
            </a:r>
            <a:r>
              <a:rPr lang="en-US" dirty="0" smtClean="0"/>
              <a:t>City, </a:t>
            </a:r>
            <a:r>
              <a:rPr lang="en-US" dirty="0"/>
              <a:t>p 134 </a:t>
            </a:r>
          </a:p>
        </p:txBody>
      </p:sp>
    </p:spTree>
    <p:extLst>
      <p:ext uri="{BB962C8B-B14F-4D97-AF65-F5344CB8AC3E}">
        <p14:creationId xmlns:p14="http://schemas.microsoft.com/office/powerpoint/2010/main" val="2480499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reward to the Overcomers</a:t>
            </a:r>
            <a:endParaRPr lang="en-US" dirty="0"/>
          </a:p>
        </p:txBody>
      </p:sp>
      <p:sp>
        <p:nvSpPr>
          <p:cNvPr id="3" name="Content Placeholder 2"/>
          <p:cNvSpPr>
            <a:spLocks noGrp="1"/>
          </p:cNvSpPr>
          <p:nvPr>
            <p:ph idx="1"/>
          </p:nvPr>
        </p:nvSpPr>
        <p:spPr>
          <a:xfrm>
            <a:off x="457200" y="1222858"/>
            <a:ext cx="8229600" cy="4820883"/>
          </a:xfrm>
        </p:spPr>
        <p:txBody>
          <a:bodyPr>
            <a:noAutofit/>
          </a:bodyPr>
          <a:lstStyle/>
          <a:p>
            <a:pPr marL="0" indent="0">
              <a:buNone/>
            </a:pPr>
            <a:endParaRPr lang="en-US" sz="2000" dirty="0"/>
          </a:p>
          <a:p>
            <a:pPr marL="0" indent="0">
              <a:buNone/>
            </a:pPr>
            <a:r>
              <a:rPr lang="en-US" sz="2000" dirty="0" smtClean="0"/>
              <a:t>To </a:t>
            </a:r>
            <a:r>
              <a:rPr lang="en-US" sz="2000" dirty="0"/>
              <a:t>him who </a:t>
            </a:r>
            <a:r>
              <a:rPr lang="en-US" sz="2000" b="1" dirty="0"/>
              <a:t>overcomes</a:t>
            </a:r>
            <a:r>
              <a:rPr lang="en-US" sz="2000" dirty="0"/>
              <a:t>, I will grant to eat of the tree of life which is in the Paradise of God</a:t>
            </a:r>
            <a:r>
              <a:rPr lang="en-US" sz="2000" dirty="0" smtClean="0"/>
              <a:t>. 			(Ephesus)  Revelation 2:7  </a:t>
            </a:r>
          </a:p>
          <a:p>
            <a:pPr marL="0" indent="0">
              <a:buNone/>
            </a:pPr>
            <a:endParaRPr lang="en-US" sz="2000" dirty="0"/>
          </a:p>
          <a:p>
            <a:pPr marL="0" indent="0">
              <a:buNone/>
            </a:pPr>
            <a:r>
              <a:rPr lang="en-US" sz="2000" dirty="0" smtClean="0"/>
              <a:t>He </a:t>
            </a:r>
            <a:r>
              <a:rPr lang="en-US" sz="2000" dirty="0"/>
              <a:t>who </a:t>
            </a:r>
            <a:r>
              <a:rPr lang="en-US" sz="2000" b="1" dirty="0"/>
              <a:t>overcomes</a:t>
            </a:r>
            <a:r>
              <a:rPr lang="en-US" sz="2000" dirty="0"/>
              <a:t> will not be hurt by the second </a:t>
            </a:r>
            <a:r>
              <a:rPr lang="en-US" sz="2000" dirty="0" smtClean="0"/>
              <a:t>death .</a:t>
            </a:r>
            <a:r>
              <a:rPr lang="en-US" sz="2000" dirty="0"/>
              <a:t>.. and I will give you the crown of life. </a:t>
            </a:r>
            <a:r>
              <a:rPr lang="en-US" sz="2000" dirty="0" smtClean="0"/>
              <a:t>			(Smyrna) Revelation 2:10-11 </a:t>
            </a:r>
          </a:p>
          <a:p>
            <a:pPr marL="0" indent="0">
              <a:buNone/>
            </a:pPr>
            <a:r>
              <a:rPr lang="en-US" sz="2000" dirty="0" smtClean="0"/>
              <a:t> </a:t>
            </a:r>
            <a:endParaRPr lang="en-US" sz="2000" dirty="0"/>
          </a:p>
          <a:p>
            <a:pPr marL="0" indent="0">
              <a:buNone/>
            </a:pPr>
            <a:r>
              <a:rPr lang="en-US" sz="2000" dirty="0" smtClean="0"/>
              <a:t>To </a:t>
            </a:r>
            <a:r>
              <a:rPr lang="en-US" sz="2000" dirty="0"/>
              <a:t>him who </a:t>
            </a:r>
            <a:r>
              <a:rPr lang="en-US" sz="2000" b="1" dirty="0"/>
              <a:t>overcomes</a:t>
            </a:r>
            <a:r>
              <a:rPr lang="en-US" sz="2000" dirty="0"/>
              <a:t>, to him I will give </a:t>
            </a:r>
            <a:r>
              <a:rPr lang="en-US" sz="2000" i="1" dirty="0"/>
              <a:t>some</a:t>
            </a:r>
            <a:r>
              <a:rPr lang="en-US" sz="2000" dirty="0"/>
              <a:t> of the </a:t>
            </a:r>
            <a:r>
              <a:rPr lang="en-US" sz="2000" dirty="0" smtClean="0"/>
              <a:t>hidden</a:t>
            </a:r>
            <a:r>
              <a:rPr lang="en-US" sz="2000" dirty="0"/>
              <a:t> manna, and I will give him a white stone, and a new name written on the stone which no one knows but </a:t>
            </a:r>
            <a:r>
              <a:rPr lang="en-US" sz="2000" dirty="0" smtClean="0"/>
              <a:t>he who receives it. 		(Pergamum)  Revelation 2:17</a:t>
            </a:r>
          </a:p>
          <a:p>
            <a:pPr marL="0" indent="0">
              <a:buNone/>
            </a:pPr>
            <a:endParaRPr lang="en-US" sz="2000" dirty="0"/>
          </a:p>
          <a:p>
            <a:pPr marL="0" indent="0">
              <a:buNone/>
            </a:pPr>
            <a:r>
              <a:rPr lang="en-US" sz="2000" dirty="0" smtClean="0"/>
              <a:t>He who </a:t>
            </a:r>
            <a:r>
              <a:rPr lang="en-US" sz="2000" b="1" dirty="0" smtClean="0"/>
              <a:t>overcomes</a:t>
            </a:r>
            <a:r>
              <a:rPr lang="en-US" sz="2000" dirty="0" smtClean="0"/>
              <a:t>... </a:t>
            </a:r>
            <a:r>
              <a:rPr lang="en-US" sz="2000" cap="small" dirty="0" smtClean="0"/>
              <a:t>to him I will give authority over the nations...</a:t>
            </a:r>
            <a:r>
              <a:rPr lang="en-US" sz="2000" dirty="0" smtClean="0"/>
              <a:t> and I will give him the morning star. </a:t>
            </a:r>
            <a:r>
              <a:rPr lang="en-US" sz="2000" b="1" baseline="30000" dirty="0" smtClean="0"/>
              <a:t> </a:t>
            </a:r>
            <a:r>
              <a:rPr lang="en-US" sz="2000" dirty="0" smtClean="0"/>
              <a:t> 		(Thyatira)  Revelation 2:26-28  </a:t>
            </a:r>
          </a:p>
          <a:p>
            <a:pPr marL="0" indent="0">
              <a:buNone/>
            </a:pPr>
            <a:r>
              <a:rPr lang="en-US" sz="2400" dirty="0" smtClean="0"/>
              <a:t> </a:t>
            </a:r>
            <a:endParaRPr lang="en-US" sz="2400" dirty="0"/>
          </a:p>
        </p:txBody>
      </p:sp>
    </p:spTree>
    <p:extLst>
      <p:ext uri="{BB962C8B-B14F-4D97-AF65-F5344CB8AC3E}">
        <p14:creationId xmlns:p14="http://schemas.microsoft.com/office/powerpoint/2010/main" val="4039408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334" y="299232"/>
            <a:ext cx="8229600" cy="6132531"/>
          </a:xfrm>
        </p:spPr>
        <p:txBody>
          <a:bodyPr>
            <a:normAutofit fontScale="70000" lnSpcReduction="20000"/>
          </a:bodyPr>
          <a:lstStyle/>
          <a:p>
            <a:pPr marL="0" indent="0">
              <a:buNone/>
            </a:pPr>
            <a:r>
              <a:rPr lang="en-US" dirty="0"/>
              <a:t> </a:t>
            </a:r>
            <a:r>
              <a:rPr lang="en-US" dirty="0" smtClean="0"/>
              <a:t>					The reward to the Overcomer</a:t>
            </a:r>
          </a:p>
          <a:p>
            <a:pPr marL="0" indent="0">
              <a:buNone/>
            </a:pPr>
            <a:endParaRPr lang="en-US" dirty="0" smtClean="0"/>
          </a:p>
          <a:p>
            <a:pPr marL="0" indent="0">
              <a:buNone/>
            </a:pPr>
            <a:endParaRPr lang="en-US" dirty="0"/>
          </a:p>
          <a:p>
            <a:pPr marL="0" indent="0">
              <a:buNone/>
            </a:pPr>
            <a:r>
              <a:rPr lang="en-US" dirty="0" smtClean="0"/>
              <a:t>...they </a:t>
            </a:r>
            <a:r>
              <a:rPr lang="en-US" dirty="0"/>
              <a:t>will walk with Me in white, for they are worthy. He who</a:t>
            </a:r>
            <a:r>
              <a:rPr lang="en-US" b="1" dirty="0"/>
              <a:t> overcomes</a:t>
            </a:r>
            <a:r>
              <a:rPr lang="en-US" dirty="0"/>
              <a:t> will thus be clothed in white garments; and I will not erase his name from the book of life, and I will confess his name before My Father and before His angels.  </a:t>
            </a:r>
            <a:r>
              <a:rPr lang="en-US" dirty="0" smtClean="0"/>
              <a:t>                         (Sardis)  Revelation 3:4-6</a:t>
            </a:r>
            <a:endParaRPr lang="en-US" dirty="0"/>
          </a:p>
          <a:p>
            <a:pPr marL="0" indent="0">
              <a:buNone/>
            </a:pPr>
            <a:r>
              <a:rPr lang="en-US" dirty="0"/>
              <a:t> </a:t>
            </a:r>
          </a:p>
          <a:p>
            <a:pPr marL="0" indent="0">
              <a:buNone/>
            </a:pPr>
            <a:r>
              <a:rPr lang="en-US" dirty="0" smtClean="0"/>
              <a:t>He </a:t>
            </a:r>
            <a:r>
              <a:rPr lang="en-US" dirty="0"/>
              <a:t>who </a:t>
            </a:r>
            <a:r>
              <a:rPr lang="en-US" b="1" dirty="0"/>
              <a:t>overcomes</a:t>
            </a:r>
            <a:r>
              <a:rPr lang="en-US" dirty="0"/>
              <a:t>, I will make him a pillar in the temple of My God, and he will not go out from it anymore; and I will write on him the name of My God, and the name of the city of My God, the new Jerusalem, which comes down out of heaven from My God, and My new name. </a:t>
            </a:r>
            <a:r>
              <a:rPr lang="en-US" b="1" baseline="30000" dirty="0"/>
              <a:t> </a:t>
            </a:r>
            <a:r>
              <a:rPr lang="en-US" b="1" baseline="30000" dirty="0" smtClean="0"/>
              <a:t>			</a:t>
            </a:r>
            <a:r>
              <a:rPr lang="en-US" b="1" baseline="30000" dirty="0"/>
              <a:t> </a:t>
            </a:r>
            <a:r>
              <a:rPr lang="en-US" b="1" dirty="0" smtClean="0"/>
              <a:t>     </a:t>
            </a:r>
            <a:r>
              <a:rPr lang="en-US" dirty="0" smtClean="0"/>
              <a:t> (Philadelphia)  Revelation 3:11-13  </a:t>
            </a:r>
          </a:p>
          <a:p>
            <a:pPr marL="0" lvl="0" indent="0" defTabSz="914400">
              <a:spcBef>
                <a:spcPts val="0"/>
              </a:spcBef>
              <a:buNone/>
              <a:defRPr/>
            </a:pPr>
            <a:endParaRPr lang="en-US" dirty="0"/>
          </a:p>
          <a:p>
            <a:pPr marL="0" lvl="0" indent="0" defTabSz="914400">
              <a:spcBef>
                <a:spcPts val="0"/>
              </a:spcBef>
              <a:buNone/>
              <a:defRPr/>
            </a:pPr>
            <a:r>
              <a:rPr lang="en-US" dirty="0"/>
              <a:t>To him who </a:t>
            </a:r>
            <a:r>
              <a:rPr lang="en-US" b="1" dirty="0"/>
              <a:t>overcomes</a:t>
            </a:r>
            <a:r>
              <a:rPr lang="en-US" dirty="0"/>
              <a:t> I will give the right to sit with me on my throne, just as I </a:t>
            </a:r>
            <a:r>
              <a:rPr lang="en-US" b="1" dirty="0"/>
              <a:t>overcame</a:t>
            </a:r>
            <a:r>
              <a:rPr lang="en-US" dirty="0"/>
              <a:t> and sat down with my Father on his throne. 			      </a:t>
            </a:r>
            <a:r>
              <a:rPr lang="en-US" dirty="0" smtClean="0"/>
              <a:t>		(</a:t>
            </a:r>
            <a:r>
              <a:rPr lang="en-US" dirty="0"/>
              <a:t>Laodicea)  Revelation 3:21-22</a:t>
            </a:r>
          </a:p>
          <a:p>
            <a:pPr marL="0" indent="0">
              <a:buNone/>
            </a:pPr>
            <a:endParaRPr lang="en-US" dirty="0"/>
          </a:p>
          <a:p>
            <a:endParaRPr lang="en-US" dirty="0"/>
          </a:p>
        </p:txBody>
      </p:sp>
    </p:spTree>
    <p:extLst>
      <p:ext uri="{BB962C8B-B14F-4D97-AF65-F5344CB8AC3E}">
        <p14:creationId xmlns:p14="http://schemas.microsoft.com/office/powerpoint/2010/main" val="849817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Great cosmic war</a:t>
            </a:r>
            <a:br>
              <a:rPr lang="en-US" dirty="0" smtClean="0"/>
            </a:br>
            <a:r>
              <a:rPr lang="en-US" dirty="0" smtClean="0"/>
              <a:t>Revelation 4-19</a:t>
            </a:r>
            <a:endParaRPr lang="en-US" dirty="0"/>
          </a:p>
        </p:txBody>
      </p:sp>
      <p:sp>
        <p:nvSpPr>
          <p:cNvPr id="3" name="Content Placeholder 2"/>
          <p:cNvSpPr>
            <a:spLocks noGrp="1"/>
          </p:cNvSpPr>
          <p:nvPr>
            <p:ph idx="1"/>
          </p:nvPr>
        </p:nvSpPr>
        <p:spPr/>
        <p:txBody>
          <a:bodyPr>
            <a:normAutofit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2800" dirty="0" smtClean="0"/>
              <a:t>How long?...a little longer</a:t>
            </a:r>
          </a:p>
          <a:p>
            <a:pPr marL="0" marR="0" lvl="0" indent="0" algn="ctr" defTabSz="914400" eaLnBrk="1" fontAlgn="auto" latinLnBrk="0" hangingPunct="1">
              <a:lnSpc>
                <a:spcPct val="100000"/>
              </a:lnSpc>
              <a:spcBef>
                <a:spcPts val="0"/>
              </a:spcBef>
              <a:spcAft>
                <a:spcPts val="0"/>
              </a:spcAft>
              <a:buClrTx/>
              <a:buSzTx/>
              <a:buFontTx/>
              <a:buNone/>
              <a:tabLst/>
              <a:defRPr/>
            </a:pPr>
            <a:r>
              <a:rPr lang="en-US" sz="2800" dirty="0" smtClean="0"/>
              <a:t>													Revelation 6:9-11</a:t>
            </a:r>
            <a:endParaRPr lang="en-US" sz="2800"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800" dirty="0" smtClean="0"/>
          </a:p>
          <a:p>
            <a:pPr marL="0" marR="0" lvl="0" indent="0" algn="ctr" defTabSz="914400" eaLnBrk="1" fontAlgn="auto" latinLnBrk="0" hangingPunct="1">
              <a:lnSpc>
                <a:spcPct val="100000"/>
              </a:lnSpc>
              <a:spcBef>
                <a:spcPts val="0"/>
              </a:spcBef>
              <a:spcAft>
                <a:spcPts val="0"/>
              </a:spcAft>
              <a:buClrTx/>
              <a:buSzTx/>
              <a:buFontTx/>
              <a:buNone/>
              <a:tabLst/>
              <a:defRPr/>
            </a:pPr>
            <a:r>
              <a:rPr lang="en-US" sz="2800" dirty="0" smtClean="0"/>
              <a:t>This calls for patient endurance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800" dirty="0" smtClean="0"/>
              <a:t>and faithfulness </a:t>
            </a:r>
            <a:r>
              <a:rPr lang="en-US" sz="2800" dirty="0" smtClean="0"/>
              <a:t>on </a:t>
            </a:r>
            <a:r>
              <a:rPr lang="en-US" sz="2800" dirty="0" smtClean="0"/>
              <a:t>the part of the saints.</a:t>
            </a:r>
          </a:p>
          <a:p>
            <a:pPr marL="0" marR="0" lvl="0" indent="0" algn="ctr" defTabSz="914400" eaLnBrk="1" fontAlgn="auto" latinLnBrk="0" hangingPunct="1">
              <a:lnSpc>
                <a:spcPct val="100000"/>
              </a:lnSpc>
              <a:spcBef>
                <a:spcPts val="0"/>
              </a:spcBef>
              <a:spcAft>
                <a:spcPts val="0"/>
              </a:spcAft>
              <a:buClrTx/>
              <a:buSzTx/>
              <a:buFontTx/>
              <a:buNone/>
              <a:tabLst/>
              <a:defRPr/>
            </a:pPr>
            <a:r>
              <a:rPr lang="en-US" sz="2800" dirty="0" smtClean="0"/>
              <a:t>											</a:t>
            </a:r>
            <a:r>
              <a:rPr lang="en-US" sz="2800" dirty="0" smtClean="0"/>
              <a:t>             </a:t>
            </a:r>
            <a:r>
              <a:rPr lang="en-US" sz="2800" dirty="0" smtClean="0"/>
              <a:t>	Revelation 13:10</a:t>
            </a:r>
          </a:p>
          <a:p>
            <a:pPr marL="0" marR="0" lvl="0" indent="0" algn="ctr" defTabSz="914400" eaLnBrk="1" fontAlgn="auto" latinLnBrk="0" hangingPunct="1">
              <a:lnSpc>
                <a:spcPct val="100000"/>
              </a:lnSpc>
              <a:spcBef>
                <a:spcPts val="0"/>
              </a:spcBef>
              <a:spcAft>
                <a:spcPts val="0"/>
              </a:spcAft>
              <a:buClrTx/>
              <a:buSzTx/>
              <a:buFontTx/>
              <a:buNone/>
              <a:tabLst/>
              <a:defRPr/>
            </a:pPr>
            <a:r>
              <a:rPr lang="en-US" sz="2800" dirty="0"/>
              <a:t>	</a:t>
            </a:r>
            <a:r>
              <a:rPr lang="en-US" sz="2800" dirty="0" smtClean="0"/>
              <a:t>											</a:t>
            </a:r>
            <a:r>
              <a:rPr lang="en-US" sz="2800" dirty="0" smtClean="0"/>
              <a:t>            Revelation </a:t>
            </a:r>
            <a:r>
              <a:rPr lang="en-US" sz="2800" dirty="0" smtClean="0"/>
              <a:t>14:12</a:t>
            </a:r>
            <a:endParaRPr lang="en-US" sz="2800" dirty="0"/>
          </a:p>
        </p:txBody>
      </p:sp>
    </p:spTree>
    <p:extLst>
      <p:ext uri="{BB962C8B-B14F-4D97-AF65-F5344CB8AC3E}">
        <p14:creationId xmlns:p14="http://schemas.microsoft.com/office/powerpoint/2010/main" val="3583145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Lamb wins</a:t>
            </a:r>
            <a:endParaRPr lang="en-US" dirty="0"/>
          </a:p>
        </p:txBody>
      </p:sp>
      <p:sp>
        <p:nvSpPr>
          <p:cNvPr id="3" name="Content Placeholder 2"/>
          <p:cNvSpPr>
            <a:spLocks noGrp="1"/>
          </p:cNvSpPr>
          <p:nvPr>
            <p:ph idx="1"/>
          </p:nvPr>
        </p:nvSpPr>
        <p:spPr>
          <a:xfrm>
            <a:off x="457200" y="1128792"/>
            <a:ext cx="8229600" cy="5173631"/>
          </a:xfrm>
        </p:spPr>
        <p:txBody>
          <a:bodyPr>
            <a:noAutofit/>
          </a:bodyPr>
          <a:lstStyle/>
          <a:p>
            <a:pPr marL="0" indent="0">
              <a:buNone/>
            </a:pPr>
            <a:r>
              <a:rPr lang="en-US" sz="2400" dirty="0" smtClean="0"/>
              <a:t>And </a:t>
            </a:r>
            <a:r>
              <a:rPr lang="en-US" sz="2400" dirty="0"/>
              <a:t>I saw heaven opened, and behold, a white horse, and He who sat on it </a:t>
            </a:r>
            <a:r>
              <a:rPr lang="en-US" sz="2400" i="1" dirty="0"/>
              <a:t>is</a:t>
            </a:r>
            <a:r>
              <a:rPr lang="en-US" sz="2400" dirty="0"/>
              <a:t> called Faithful and True, and in righteousness He judges and wages war. </a:t>
            </a:r>
            <a:r>
              <a:rPr lang="en-US" sz="2400" dirty="0" smtClean="0"/>
              <a:t>His</a:t>
            </a:r>
            <a:r>
              <a:rPr lang="en-US" sz="2400" dirty="0"/>
              <a:t> eyes </a:t>
            </a:r>
            <a:r>
              <a:rPr lang="en-US" sz="2400" i="1" dirty="0"/>
              <a:t>are</a:t>
            </a:r>
            <a:r>
              <a:rPr lang="en-US" sz="2400" dirty="0"/>
              <a:t> a flame of fire, and on His head </a:t>
            </a:r>
            <a:r>
              <a:rPr lang="en-US" sz="2400" i="1" dirty="0"/>
              <a:t>are</a:t>
            </a:r>
            <a:r>
              <a:rPr lang="en-US" sz="2400" dirty="0"/>
              <a:t> many crowns; and He has a name written </a:t>
            </a:r>
            <a:r>
              <a:rPr lang="en-US" sz="2400" i="1" dirty="0"/>
              <a:t>on Him</a:t>
            </a:r>
            <a:r>
              <a:rPr lang="en-US" sz="2400" dirty="0"/>
              <a:t> which no one knows except Himself. </a:t>
            </a:r>
            <a:r>
              <a:rPr lang="en-US" sz="2400" b="1" baseline="30000" dirty="0"/>
              <a:t> </a:t>
            </a:r>
            <a:r>
              <a:rPr lang="en-US" sz="2400" i="1" dirty="0"/>
              <a:t>He is</a:t>
            </a:r>
            <a:r>
              <a:rPr lang="en-US" sz="2400" dirty="0"/>
              <a:t> clothed with a robe dipped in blood, and His name is called The Word of God. </a:t>
            </a:r>
            <a:r>
              <a:rPr lang="en-US" sz="2400" dirty="0" smtClean="0"/>
              <a:t>And </a:t>
            </a:r>
            <a:r>
              <a:rPr lang="en-US" sz="2400" dirty="0"/>
              <a:t>the armies which are in heaven, clothed in fine linen, white </a:t>
            </a:r>
            <a:r>
              <a:rPr lang="en-US" sz="2400" i="1" dirty="0"/>
              <a:t>and</a:t>
            </a:r>
            <a:r>
              <a:rPr lang="en-US" sz="2400" dirty="0"/>
              <a:t> clean, were following Him on white horses. </a:t>
            </a:r>
            <a:r>
              <a:rPr lang="en-US" sz="2400" dirty="0" smtClean="0"/>
              <a:t>From </a:t>
            </a:r>
            <a:r>
              <a:rPr lang="en-US" sz="2400" dirty="0"/>
              <a:t>His mouth comes a sharp sword, so that with it He may strike down the nations, and He will rule them with a rod of iron; and He treads the wine press of the fierce wrath of God, the Almighty. </a:t>
            </a:r>
            <a:r>
              <a:rPr lang="en-US" sz="2400" b="1" baseline="30000" dirty="0"/>
              <a:t> </a:t>
            </a:r>
            <a:r>
              <a:rPr lang="en-US" sz="2400" dirty="0"/>
              <a:t>And on His robe and on His thigh He has a name written: “KING OF KINGS, AND LORD OF LORDS.”</a:t>
            </a:r>
          </a:p>
          <a:p>
            <a:pPr marL="0" indent="0">
              <a:buNone/>
            </a:pPr>
            <a:r>
              <a:rPr lang="en-US" sz="2400" dirty="0"/>
              <a:t> </a:t>
            </a:r>
            <a:r>
              <a:rPr lang="en-US" sz="2400" dirty="0" smtClean="0"/>
              <a:t>						Revelation 19:11-16</a:t>
            </a:r>
          </a:p>
          <a:p>
            <a:pPr marL="0" indent="0">
              <a:buNone/>
            </a:pPr>
            <a:endParaRPr lang="en-US" sz="2400" dirty="0"/>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a:p>
        </p:txBody>
      </p:sp>
    </p:spTree>
    <p:extLst>
      <p:ext uri="{BB962C8B-B14F-4D97-AF65-F5344CB8AC3E}">
        <p14:creationId xmlns:p14="http://schemas.microsoft.com/office/powerpoint/2010/main" val="1279218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heaven and new earth</a:t>
            </a:r>
            <a:endParaRPr lang="en-US" dirty="0"/>
          </a:p>
        </p:txBody>
      </p:sp>
      <p:sp>
        <p:nvSpPr>
          <p:cNvPr id="3" name="Content Placeholder 2"/>
          <p:cNvSpPr>
            <a:spLocks noGrp="1"/>
          </p:cNvSpPr>
          <p:nvPr>
            <p:ph idx="1"/>
          </p:nvPr>
        </p:nvSpPr>
        <p:spPr>
          <a:xfrm>
            <a:off x="363129" y="1176903"/>
            <a:ext cx="8229600" cy="5149036"/>
          </a:xfrm>
        </p:spPr>
        <p:txBody>
          <a:bodyPr>
            <a:normAutofit fontScale="70000" lnSpcReduction="20000"/>
          </a:bodyPr>
          <a:lstStyle/>
          <a:p>
            <a:pPr marL="0" indent="0">
              <a:buNone/>
            </a:pPr>
            <a:r>
              <a:rPr lang="en-US" dirty="0" smtClean="0"/>
              <a:t>Then </a:t>
            </a:r>
            <a:r>
              <a:rPr lang="en-US" dirty="0"/>
              <a:t>I saw a new heaven and a new earth; for the first heaven and the first earth passed away, and there is no longer </a:t>
            </a:r>
            <a:r>
              <a:rPr lang="en-US" i="1" dirty="0"/>
              <a:t>any</a:t>
            </a:r>
            <a:r>
              <a:rPr lang="en-US" dirty="0"/>
              <a:t> sea. </a:t>
            </a:r>
            <a:r>
              <a:rPr lang="en-US" b="1" baseline="30000" dirty="0"/>
              <a:t>2 </a:t>
            </a:r>
            <a:r>
              <a:rPr lang="en-US" dirty="0"/>
              <a:t>And I saw the holy city, new Jerusalem, coming down out of heaven from God, prepared as a bride adorned for her husband. </a:t>
            </a:r>
            <a:r>
              <a:rPr lang="en-US" b="1" baseline="30000" dirty="0"/>
              <a:t>3 </a:t>
            </a:r>
            <a:r>
              <a:rPr lang="en-US" dirty="0"/>
              <a:t>And I heard a loud voice from the throne, saying, “Behold, the tabernacle of God is among the people, and He will dwell among them, and they shall be His </a:t>
            </a:r>
            <a:r>
              <a:rPr lang="en-US" dirty="0" smtClean="0"/>
              <a:t>people</a:t>
            </a:r>
            <a:r>
              <a:rPr lang="en-US" dirty="0"/>
              <a:t>, and God Himself will be among </a:t>
            </a:r>
            <a:r>
              <a:rPr lang="en-US" dirty="0" smtClean="0"/>
              <a:t>them,</a:t>
            </a:r>
            <a:r>
              <a:rPr lang="en-US" dirty="0"/>
              <a:t> </a:t>
            </a:r>
            <a:r>
              <a:rPr lang="en-US" b="1" baseline="30000" dirty="0"/>
              <a:t>4 </a:t>
            </a:r>
            <a:r>
              <a:rPr lang="en-US" dirty="0"/>
              <a:t>and He will wipe away every tear from their eyes; and there will no longer be </a:t>
            </a:r>
            <a:r>
              <a:rPr lang="en-US" i="1" dirty="0"/>
              <a:t>any</a:t>
            </a:r>
            <a:r>
              <a:rPr lang="en-US" dirty="0"/>
              <a:t> death; there will no longer be </a:t>
            </a:r>
            <a:r>
              <a:rPr lang="en-US" i="1" dirty="0"/>
              <a:t>any</a:t>
            </a:r>
            <a:r>
              <a:rPr lang="en-US" dirty="0"/>
              <a:t> mourning, or crying, or pain; the first things have passed away.”</a:t>
            </a:r>
          </a:p>
          <a:p>
            <a:pPr marL="0" indent="0">
              <a:buNone/>
            </a:pPr>
            <a:r>
              <a:rPr lang="en-US" b="1" baseline="30000" dirty="0"/>
              <a:t>5 </a:t>
            </a:r>
            <a:r>
              <a:rPr lang="en-US" dirty="0"/>
              <a:t>And He who sits on the throne said, “Behold, I am making all things new.” And He </a:t>
            </a:r>
            <a:r>
              <a:rPr lang="en-US" dirty="0" smtClean="0"/>
              <a:t>said</a:t>
            </a:r>
            <a:r>
              <a:rPr lang="en-US" dirty="0"/>
              <a:t>, “Write, for these words are faithful and true.” </a:t>
            </a:r>
            <a:r>
              <a:rPr lang="en-US" b="1" baseline="30000" dirty="0"/>
              <a:t>6 </a:t>
            </a:r>
            <a:r>
              <a:rPr lang="en-US" dirty="0"/>
              <a:t>Then He said to me, “It is done. I am the Alpha and the Omega, the beginning and the end. I will give </a:t>
            </a:r>
            <a:r>
              <a:rPr lang="en-US" i="1" dirty="0"/>
              <a:t>water</a:t>
            </a:r>
            <a:r>
              <a:rPr lang="en-US" dirty="0"/>
              <a:t> to the one who thirsts from the spring of the water of life, without cost. </a:t>
            </a:r>
            <a:r>
              <a:rPr lang="en-US" b="1" baseline="30000" dirty="0"/>
              <a:t>7 </a:t>
            </a:r>
            <a:r>
              <a:rPr lang="en-US" dirty="0"/>
              <a:t>The one who </a:t>
            </a:r>
            <a:r>
              <a:rPr lang="en-US" b="1" dirty="0"/>
              <a:t>overcomes</a:t>
            </a:r>
            <a:r>
              <a:rPr lang="en-US" dirty="0"/>
              <a:t> will inherit these things, and I will be his God and he will be My son. </a:t>
            </a:r>
            <a:r>
              <a:rPr lang="en-US" dirty="0" smtClean="0"/>
              <a:t>				</a:t>
            </a:r>
            <a:r>
              <a:rPr lang="en-US" dirty="0"/>
              <a:t>	 </a:t>
            </a:r>
            <a:r>
              <a:rPr lang="en-US" dirty="0" smtClean="0"/>
              <a:t>      Revelation </a:t>
            </a:r>
            <a:r>
              <a:rPr lang="en-US" dirty="0"/>
              <a:t>21:1</a:t>
            </a:r>
            <a:r>
              <a:rPr lang="en-US" dirty="0" smtClean="0"/>
              <a:t>-7 </a:t>
            </a:r>
            <a:endParaRPr lang="en-US" dirty="0"/>
          </a:p>
          <a:p>
            <a:pPr marL="0" indent="0">
              <a:buNone/>
            </a:pPr>
            <a:endParaRPr lang="en-US" dirty="0"/>
          </a:p>
        </p:txBody>
      </p:sp>
    </p:spTree>
    <p:extLst>
      <p:ext uri="{BB962C8B-B14F-4D97-AF65-F5344CB8AC3E}">
        <p14:creationId xmlns:p14="http://schemas.microsoft.com/office/powerpoint/2010/main" val="3427677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Jerusalem</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 </a:t>
            </a:r>
            <a:r>
              <a:rPr lang="en-US" b="1" dirty="0"/>
              <a:t> </a:t>
            </a:r>
            <a:r>
              <a:rPr lang="en-US" sz="3100" dirty="0"/>
              <a:t>Then the angel showed me the river of the water of life, as clear as crystal, flowing from the throne of God and of the </a:t>
            </a:r>
            <a:r>
              <a:rPr lang="en-US" sz="3100" dirty="0" smtClean="0"/>
              <a:t>Lamb</a:t>
            </a:r>
            <a:r>
              <a:rPr lang="en-US" sz="3100" b="1" baseline="30000" dirty="0"/>
              <a:t> </a:t>
            </a:r>
            <a:r>
              <a:rPr lang="en-US" sz="3100" dirty="0"/>
              <a:t>down the middle of the great street of the city. On each side of the river stood the tree of life, bearing twelve crops of fruit, yielding its fruit every month. And the leaves of the tree are for the healing of the nations. </a:t>
            </a:r>
            <a:r>
              <a:rPr lang="en-US" sz="3100" dirty="0" smtClean="0"/>
              <a:t>No </a:t>
            </a:r>
            <a:r>
              <a:rPr lang="en-US" sz="3100" dirty="0"/>
              <a:t>longer will there be any curse. The throne of God and of the Lamb will be in the city, and his servants will serve him. </a:t>
            </a:r>
            <a:r>
              <a:rPr lang="en-US" sz="3100" dirty="0" smtClean="0"/>
              <a:t>They </a:t>
            </a:r>
            <a:r>
              <a:rPr lang="en-US" sz="3100" dirty="0"/>
              <a:t>will see his face, and his name will be on their foreheads. </a:t>
            </a:r>
            <a:r>
              <a:rPr lang="en-US" sz="3100" dirty="0" smtClean="0"/>
              <a:t>There </a:t>
            </a:r>
            <a:r>
              <a:rPr lang="en-US" sz="3100" dirty="0"/>
              <a:t>will be no more night. They will not need the light of a lamp or the light of the sun, for the Lord God will give them light. And they will reign for ever and ever</a:t>
            </a:r>
            <a:r>
              <a:rPr lang="en-US" sz="3100" dirty="0" smtClean="0"/>
              <a:t>.  </a:t>
            </a:r>
            <a:r>
              <a:rPr lang="en-US" dirty="0" smtClean="0"/>
              <a:t>								Revelation 22:1-7</a:t>
            </a: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940051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he indescribable invitation</a:t>
            </a:r>
            <a:endParaRPr lang="en-US" dirty="0"/>
          </a:p>
        </p:txBody>
      </p:sp>
      <p:sp>
        <p:nvSpPr>
          <p:cNvPr id="3" name="Content Placeholder 2"/>
          <p:cNvSpPr>
            <a:spLocks noGrp="1"/>
          </p:cNvSpPr>
          <p:nvPr>
            <p:ph idx="1"/>
          </p:nvPr>
        </p:nvSpPr>
        <p:spPr/>
        <p:txBody>
          <a:bodyPr>
            <a:normAutofit/>
          </a:bodyPr>
          <a:lstStyle/>
          <a:p>
            <a:pPr marL="0" indent="0">
              <a:buNone/>
            </a:pPr>
            <a:r>
              <a:rPr lang="en-US" dirty="0"/>
              <a:t> </a:t>
            </a:r>
            <a:endParaRPr lang="en-US" sz="2600" dirty="0"/>
          </a:p>
          <a:p>
            <a:pPr marL="0" indent="0">
              <a:buNone/>
            </a:pPr>
            <a:r>
              <a:rPr lang="en-US" sz="2600" dirty="0" smtClean="0"/>
              <a:t>“</a:t>
            </a:r>
            <a:r>
              <a:rPr lang="en-US" sz="2600" dirty="0"/>
              <a:t>I, Jesus, have sent my angel to give you this testimony for the churches. I am the Root and the Offspring of David, and the bright Morning Star.”</a:t>
            </a:r>
          </a:p>
          <a:p>
            <a:pPr marL="0" indent="0">
              <a:buNone/>
            </a:pPr>
            <a:r>
              <a:rPr lang="en-US" sz="2600" dirty="0" smtClean="0"/>
              <a:t>The </a:t>
            </a:r>
            <a:r>
              <a:rPr lang="en-US" sz="2600" dirty="0"/>
              <a:t>Spirit and the bride say, “Come!” And let the one who hears say, “Come!” Let the one who is thirsty come; and let the one who wishes take the free gift of the water of life</a:t>
            </a:r>
            <a:r>
              <a:rPr lang="en-US" sz="2600" dirty="0" smtClean="0"/>
              <a:t>. </a:t>
            </a:r>
          </a:p>
          <a:p>
            <a:pPr marL="0" indent="0">
              <a:buNone/>
            </a:pPr>
            <a:r>
              <a:rPr lang="en-US" sz="2600" dirty="0" smtClean="0"/>
              <a:t>					          Revelation 22:16-17</a:t>
            </a:r>
          </a:p>
          <a:p>
            <a:endParaRPr lang="en-US" dirty="0"/>
          </a:p>
        </p:txBody>
      </p:sp>
    </p:spTree>
    <p:extLst>
      <p:ext uri="{BB962C8B-B14F-4D97-AF65-F5344CB8AC3E}">
        <p14:creationId xmlns:p14="http://schemas.microsoft.com/office/powerpoint/2010/main" val="1911640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7145"/>
            <a:ext cx="8229600" cy="3962530"/>
          </a:xfrm>
        </p:spPr>
        <p:txBody>
          <a:bodyPr>
            <a:normAutofit fontScale="85000" lnSpcReduction="20000"/>
          </a:bodyPr>
          <a:lstStyle/>
          <a:p>
            <a:pPr marL="0" lvl="0" indent="0">
              <a:spcBef>
                <a:spcPts val="0"/>
              </a:spcBef>
              <a:buNone/>
            </a:pPr>
            <a:r>
              <a:rPr lang="en-US" dirty="0"/>
              <a:t>And they overcame him</a:t>
            </a:r>
          </a:p>
          <a:p>
            <a:pPr marL="0" lvl="0" indent="0">
              <a:spcBef>
                <a:spcPts val="0"/>
              </a:spcBef>
              <a:buNone/>
            </a:pPr>
            <a:r>
              <a:rPr lang="en-US" dirty="0"/>
              <a:t>because of the blood of the Lamb </a:t>
            </a:r>
          </a:p>
          <a:p>
            <a:pPr marL="0" lvl="0" indent="0">
              <a:spcBef>
                <a:spcPts val="0"/>
              </a:spcBef>
              <a:buNone/>
            </a:pPr>
            <a:r>
              <a:rPr lang="en-US" dirty="0"/>
              <a:t>and because of the word of their testimony, and </a:t>
            </a:r>
            <a:endParaRPr lang="en-US" dirty="0" smtClean="0"/>
          </a:p>
          <a:p>
            <a:pPr marL="0" lvl="0" indent="0">
              <a:spcBef>
                <a:spcPts val="0"/>
              </a:spcBef>
              <a:buNone/>
            </a:pPr>
            <a:r>
              <a:rPr lang="en-US" dirty="0" smtClean="0"/>
              <a:t>they</a:t>
            </a:r>
            <a:r>
              <a:rPr lang="en-US" dirty="0"/>
              <a:t> did not love their life even when faced with death.</a:t>
            </a:r>
          </a:p>
          <a:p>
            <a:pPr marL="0" lvl="0" indent="0">
              <a:spcBef>
                <a:spcPts val="0"/>
              </a:spcBef>
              <a:buNone/>
            </a:pPr>
            <a:r>
              <a:rPr lang="en-US" dirty="0"/>
              <a:t>						Revelation 12:11</a:t>
            </a:r>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Revelation series @ Dwell/teachings</a:t>
            </a:r>
          </a:p>
          <a:p>
            <a:endParaRPr lang="en-US" dirty="0"/>
          </a:p>
        </p:txBody>
      </p:sp>
    </p:spTree>
    <p:extLst>
      <p:ext uri="{BB962C8B-B14F-4D97-AF65-F5344CB8AC3E}">
        <p14:creationId xmlns:p14="http://schemas.microsoft.com/office/powerpoint/2010/main" val="2673517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Describing the Indescribable</a:t>
            </a:r>
            <a:endParaRPr lang="en-US" dirty="0"/>
          </a:p>
        </p:txBody>
      </p:sp>
      <p:sp>
        <p:nvSpPr>
          <p:cNvPr id="3" name="Content Placeholder 2"/>
          <p:cNvSpPr>
            <a:spLocks noGrp="1"/>
          </p:cNvSpPr>
          <p:nvPr>
            <p:ph idx="1"/>
          </p:nvPr>
        </p:nvSpPr>
        <p:spPr/>
        <p:txBody>
          <a:bodyPr>
            <a:normAutofit lnSpcReduction="10000"/>
          </a:bodyPr>
          <a:lstStyle/>
          <a:p>
            <a:r>
              <a:rPr lang="en-US" dirty="0" smtClean="0"/>
              <a:t>Christmas</a:t>
            </a:r>
          </a:p>
          <a:p>
            <a:r>
              <a:rPr lang="en-US" dirty="0" smtClean="0"/>
              <a:t>Easter</a:t>
            </a:r>
          </a:p>
          <a:p>
            <a:pPr lvl="1"/>
            <a:r>
              <a:rPr lang="en-US" dirty="0" smtClean="0"/>
              <a:t>Resurrection</a:t>
            </a:r>
          </a:p>
          <a:p>
            <a:pPr lvl="1"/>
            <a:r>
              <a:rPr lang="en-US" dirty="0" smtClean="0"/>
              <a:t>Ascension</a:t>
            </a:r>
          </a:p>
          <a:p>
            <a:r>
              <a:rPr lang="en-US" dirty="0" smtClean="0"/>
              <a:t>Pentecost/HS</a:t>
            </a:r>
          </a:p>
          <a:p>
            <a:r>
              <a:rPr lang="en-US" dirty="0" smtClean="0"/>
              <a:t>Multitude of miracles (OT, NT)</a:t>
            </a:r>
          </a:p>
          <a:p>
            <a:endParaRPr lang="en-US" dirty="0"/>
          </a:p>
          <a:p>
            <a:pPr marL="0" indent="0">
              <a:buNone/>
            </a:pPr>
            <a:r>
              <a:rPr lang="en-US" dirty="0" smtClean="0"/>
              <a:t>God starts with tangible and moves to intangible</a:t>
            </a:r>
            <a:endParaRPr lang="en-US" dirty="0"/>
          </a:p>
        </p:txBody>
      </p:sp>
    </p:spTree>
    <p:extLst>
      <p:ext uri="{BB962C8B-B14F-4D97-AF65-F5344CB8AC3E}">
        <p14:creationId xmlns:p14="http://schemas.microsoft.com/office/powerpoint/2010/main" val="1670632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2176"/>
          </a:xfrm>
        </p:spPr>
        <p:txBody>
          <a:bodyPr>
            <a:normAutofit fontScale="90000"/>
          </a:bodyPr>
          <a:lstStyle/>
          <a:p>
            <a:r>
              <a:rPr lang="en-US" dirty="0" smtClean="0"/>
              <a:t/>
            </a:r>
            <a:br>
              <a:rPr lang="en-US" dirty="0" smtClean="0"/>
            </a:br>
            <a:r>
              <a:rPr lang="en-US" dirty="0" smtClean="0"/>
              <a:t>Christmas</a:t>
            </a:r>
            <a:br>
              <a:rPr lang="en-US" dirty="0" smtClean="0"/>
            </a:br>
            <a:r>
              <a:rPr lang="en-US" dirty="0" smtClean="0"/>
              <a:t> Luke 2 &amp; Titus 3:3-7</a:t>
            </a:r>
            <a:br>
              <a:rPr lang="en-US" dirty="0" smtClean="0"/>
            </a:br>
            <a:endParaRPr lang="en-US" dirty="0"/>
          </a:p>
        </p:txBody>
      </p:sp>
      <p:sp>
        <p:nvSpPr>
          <p:cNvPr id="3" name="Content Placeholder 2"/>
          <p:cNvSpPr>
            <a:spLocks noGrp="1"/>
          </p:cNvSpPr>
          <p:nvPr>
            <p:ph idx="1"/>
          </p:nvPr>
        </p:nvSpPr>
        <p:spPr>
          <a:xfrm>
            <a:off x="457200" y="1600200"/>
            <a:ext cx="8229600" cy="4937388"/>
          </a:xfrm>
        </p:spPr>
        <p:txBody>
          <a:bodyPr>
            <a:normAutofit/>
          </a:bodyPr>
          <a:lstStyle/>
          <a:p>
            <a:pPr marL="0" indent="0">
              <a:buNone/>
            </a:pPr>
            <a:r>
              <a:rPr lang="en-US" sz="2400" b="1" baseline="30000" dirty="0" smtClean="0"/>
              <a:t> </a:t>
            </a:r>
          </a:p>
          <a:p>
            <a:pPr marL="0" indent="0">
              <a:buNone/>
            </a:pPr>
            <a:r>
              <a:rPr lang="en-US" sz="2400" dirty="0" smtClean="0"/>
              <a:t>At one time we too were foolish, disobedient, deceived and enslaved by all kinds of passions and pleasures. We lived in malice and envy, being hated and hating one another. </a:t>
            </a:r>
          </a:p>
          <a:p>
            <a:pPr marL="0" indent="0">
              <a:buNone/>
            </a:pPr>
            <a:r>
              <a:rPr lang="en-US" sz="2400" b="1" u="sng" dirty="0" smtClean="0"/>
              <a:t>But</a:t>
            </a:r>
            <a:r>
              <a:rPr lang="en-US" sz="2400" dirty="0" smtClean="0"/>
              <a:t> when the kindness and love of God our Savior appeared, he saved us, not because of righteous things we had done, but because of his mercy. He saved us through the washing of rebirth and renewal by the Holy Spirit, whom he poured out on us generously through Jesus Christ our Savior, so that, having been justified by his grace, we might become heirs having the hope of eternal life.</a:t>
            </a:r>
          </a:p>
          <a:p>
            <a:endParaRPr lang="en-US" dirty="0"/>
          </a:p>
        </p:txBody>
      </p:sp>
    </p:spTree>
    <p:extLst>
      <p:ext uri="{BB962C8B-B14F-4D97-AF65-F5344CB8AC3E}">
        <p14:creationId xmlns:p14="http://schemas.microsoft.com/office/powerpoint/2010/main" val="1889059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52528"/>
            <a:ext cx="8229600" cy="5373634"/>
          </a:xfrm>
        </p:spPr>
        <p:txBody>
          <a:bodyPr>
            <a:normAutofit/>
          </a:bodyPr>
          <a:lstStyle/>
          <a:p>
            <a:pPr marL="0" indent="0" algn="ctr" defTabSz="914400">
              <a:spcBef>
                <a:spcPts val="0"/>
              </a:spcBef>
              <a:buNone/>
            </a:pPr>
            <a:r>
              <a:rPr lang="en-US" sz="3600" dirty="0" smtClean="0"/>
              <a:t>Present reality</a:t>
            </a:r>
          </a:p>
          <a:p>
            <a:pPr marL="0" indent="0" algn="ctr" defTabSz="914400">
              <a:spcBef>
                <a:spcPts val="0"/>
              </a:spcBef>
              <a:buNone/>
            </a:pPr>
            <a:endParaRPr lang="en-US" sz="2400" dirty="0" smtClean="0"/>
          </a:p>
          <a:p>
            <a:pPr marL="0" indent="0" algn="ctr" defTabSz="914400">
              <a:spcBef>
                <a:spcPts val="0"/>
              </a:spcBef>
              <a:buNone/>
            </a:pPr>
            <a:endParaRPr lang="en-US" sz="2400" dirty="0" smtClean="0"/>
          </a:p>
          <a:p>
            <a:pPr marL="0" indent="0" defTabSz="914400">
              <a:spcBef>
                <a:spcPts val="0"/>
              </a:spcBef>
              <a:buNone/>
            </a:pPr>
            <a:r>
              <a:rPr lang="en-US" sz="2400" dirty="0" smtClean="0"/>
              <a:t>Therefore we do not lose heart. Though outwardly we are wasting away, </a:t>
            </a:r>
            <a:r>
              <a:rPr lang="en-US" sz="2400" b="1" u="sng" dirty="0" smtClean="0"/>
              <a:t>yet</a:t>
            </a:r>
            <a:r>
              <a:rPr lang="en-US" sz="2400" dirty="0" smtClean="0"/>
              <a:t> inwardly we are being renewed day by day. For our light and momentary troubles are achieving for us an eternal glory that far outweighs them all. So we fix our eyes not on what is seen,</a:t>
            </a:r>
            <a:r>
              <a:rPr lang="en-US" sz="2400" u="sng" dirty="0" smtClean="0"/>
              <a:t> </a:t>
            </a:r>
            <a:r>
              <a:rPr lang="en-US" sz="2400" b="1" u="sng" dirty="0" smtClean="0"/>
              <a:t>but</a:t>
            </a:r>
            <a:r>
              <a:rPr lang="en-US" sz="2400" u="sng" dirty="0" smtClean="0"/>
              <a:t> </a:t>
            </a:r>
            <a:r>
              <a:rPr lang="en-US" sz="2400" dirty="0" smtClean="0"/>
              <a:t>on what is unseen, since what is seen is temporary, </a:t>
            </a:r>
            <a:r>
              <a:rPr lang="en-US" sz="2400" b="1" u="sng" dirty="0" smtClean="0"/>
              <a:t>but</a:t>
            </a:r>
            <a:r>
              <a:rPr lang="en-US" sz="2400" dirty="0" smtClean="0"/>
              <a:t> what is unseen is eternal.</a:t>
            </a:r>
          </a:p>
          <a:p>
            <a:pPr marL="0" indent="0" defTabSz="914400">
              <a:spcBef>
                <a:spcPts val="0"/>
              </a:spcBef>
              <a:buNone/>
            </a:pPr>
            <a:r>
              <a:rPr lang="en-US" sz="2400" dirty="0" smtClean="0"/>
              <a:t>					         2 Corinthians 4:16-18</a:t>
            </a:r>
            <a:endParaRPr lang="en-US" sz="2400" dirty="0"/>
          </a:p>
        </p:txBody>
      </p:sp>
    </p:spTree>
    <p:extLst>
      <p:ext uri="{BB962C8B-B14F-4D97-AF65-F5344CB8AC3E}">
        <p14:creationId xmlns:p14="http://schemas.microsoft.com/office/powerpoint/2010/main" val="1402731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8022"/>
            <a:ext cx="8229600" cy="5738141"/>
          </a:xfrm>
        </p:spPr>
        <p:txBody>
          <a:bodyPr numCol="1"/>
          <a:lstStyle/>
          <a:p>
            <a:pPr marL="0" indent="0" algn="ctr">
              <a:buNone/>
            </a:pPr>
            <a:r>
              <a:rPr lang="en-US" dirty="0" smtClean="0"/>
              <a:t>Present reality</a:t>
            </a:r>
          </a:p>
          <a:p>
            <a:pPr marL="0" indent="0" algn="ctr">
              <a:buNone/>
            </a:pPr>
            <a:endParaRPr lang="en-US" dirty="0" smtClean="0"/>
          </a:p>
          <a:p>
            <a:pPr marL="0" indent="0">
              <a:buNone/>
            </a:pPr>
            <a:r>
              <a:rPr lang="en-US" b="1" u="sng" dirty="0" smtClean="0"/>
              <a:t>Natural</a:t>
            </a:r>
            <a:r>
              <a:rPr lang="en-US" dirty="0" smtClean="0"/>
              <a:t> 				</a:t>
            </a:r>
            <a:r>
              <a:rPr lang="en-US" b="1" u="sng" dirty="0" smtClean="0"/>
              <a:t>Supernatural</a:t>
            </a:r>
            <a:endParaRPr lang="en-US" b="1" u="sng" dirty="0"/>
          </a:p>
          <a:p>
            <a:pPr marL="0" indent="0">
              <a:buNone/>
            </a:pPr>
            <a:r>
              <a:rPr lang="en-US" dirty="0" smtClean="0"/>
              <a:t>outwardly       			inwardly</a:t>
            </a:r>
          </a:p>
          <a:p>
            <a:pPr marL="0" indent="0">
              <a:buNone/>
            </a:pPr>
            <a:r>
              <a:rPr lang="en-US" dirty="0" smtClean="0"/>
              <a:t>wasting away			renewed day by day</a:t>
            </a:r>
          </a:p>
          <a:p>
            <a:pPr marL="0" indent="0">
              <a:buNone/>
            </a:pPr>
            <a:r>
              <a:rPr lang="en-US" dirty="0" smtClean="0"/>
              <a:t>momentary troubles		eternal glory	</a:t>
            </a:r>
          </a:p>
          <a:p>
            <a:pPr marL="0" indent="0">
              <a:buNone/>
            </a:pPr>
            <a:r>
              <a:rPr lang="en-US" dirty="0" smtClean="0"/>
              <a:t>seen					unseen	</a:t>
            </a:r>
          </a:p>
          <a:p>
            <a:pPr marL="0" indent="0">
              <a:buNone/>
            </a:pPr>
            <a:r>
              <a:rPr lang="en-US" dirty="0" smtClean="0"/>
              <a:t>temporal				eternal		</a:t>
            </a:r>
            <a:endParaRPr lang="en-US" dirty="0"/>
          </a:p>
        </p:txBody>
      </p:sp>
    </p:spTree>
    <p:extLst>
      <p:ext uri="{BB962C8B-B14F-4D97-AF65-F5344CB8AC3E}">
        <p14:creationId xmlns:p14="http://schemas.microsoft.com/office/powerpoint/2010/main" val="1967705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Coming</a:t>
            </a:r>
            <a:endParaRPr lang="en-US" dirty="0"/>
          </a:p>
        </p:txBody>
      </p:sp>
      <p:sp>
        <p:nvSpPr>
          <p:cNvPr id="3" name="Content Placeholder 2"/>
          <p:cNvSpPr>
            <a:spLocks noGrp="1"/>
          </p:cNvSpPr>
          <p:nvPr>
            <p:ph idx="1"/>
          </p:nvPr>
        </p:nvSpPr>
        <p:spPr/>
        <p:txBody>
          <a:bodyPr>
            <a:normAutofit/>
          </a:bodyPr>
          <a:lstStyle/>
          <a:p>
            <a:r>
              <a:rPr lang="en-US" dirty="0"/>
              <a:t>OT – </a:t>
            </a:r>
            <a:r>
              <a:rPr lang="en-US" dirty="0" smtClean="0"/>
              <a:t>17 of 39 </a:t>
            </a:r>
            <a:r>
              <a:rPr lang="en-US" dirty="0"/>
              <a:t>books</a:t>
            </a:r>
          </a:p>
          <a:p>
            <a:r>
              <a:rPr lang="en-US" dirty="0"/>
              <a:t>NT – 23 of 27 books</a:t>
            </a:r>
          </a:p>
          <a:p>
            <a:r>
              <a:rPr lang="en-US" dirty="0"/>
              <a:t>7/10 chapters in NT </a:t>
            </a:r>
          </a:p>
          <a:p>
            <a:r>
              <a:rPr lang="en-US" dirty="0"/>
              <a:t>1/30 verses </a:t>
            </a:r>
            <a:r>
              <a:rPr lang="en-US" dirty="0" smtClean="0"/>
              <a:t>in NT</a:t>
            </a:r>
            <a:endParaRPr lang="en-US" dirty="0"/>
          </a:p>
          <a:p>
            <a:r>
              <a:rPr lang="en-US" dirty="0"/>
              <a:t>Daniel </a:t>
            </a:r>
            <a:endParaRPr lang="en-US" dirty="0" smtClean="0"/>
          </a:p>
          <a:p>
            <a:r>
              <a:rPr lang="en-US" dirty="0" smtClean="0"/>
              <a:t>Mt 24-25</a:t>
            </a: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2221073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Describing the indescribable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t>
            </a:r>
            <a:r>
              <a:rPr lang="en-US" dirty="0"/>
              <a:t>At that time Michael, the great prince who protects your people, will arise. There will be a time of distress such as has not happened from the beginning of nations until then. But at that time your people—everyone whose name is found written in the book—will be delivered</a:t>
            </a:r>
            <a:r>
              <a:rPr lang="en-US" dirty="0" smtClean="0"/>
              <a:t>.</a:t>
            </a:r>
          </a:p>
          <a:p>
            <a:pPr marL="0" indent="0">
              <a:buNone/>
            </a:pPr>
            <a:r>
              <a:rPr lang="en-US" dirty="0" smtClean="0"/>
              <a:t>						Daniel 12:1</a:t>
            </a:r>
            <a:endParaRPr lang="en-US" dirty="0"/>
          </a:p>
        </p:txBody>
      </p:sp>
    </p:spTree>
    <p:extLst>
      <p:ext uri="{BB962C8B-B14F-4D97-AF65-F5344CB8AC3E}">
        <p14:creationId xmlns:p14="http://schemas.microsoft.com/office/powerpoint/2010/main" val="321928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Where is Jesus?</a:t>
            </a:r>
            <a:endParaRPr lang="en-US" dirty="0"/>
          </a:p>
        </p:txBody>
      </p:sp>
      <p:sp>
        <p:nvSpPr>
          <p:cNvPr id="3" name="Content Placeholder 2"/>
          <p:cNvSpPr>
            <a:spLocks noGrp="1"/>
          </p:cNvSpPr>
          <p:nvPr>
            <p:ph idx="1"/>
          </p:nvPr>
        </p:nvSpPr>
        <p:spPr/>
        <p:txBody>
          <a:bodyPr/>
          <a:lstStyle/>
          <a:p>
            <a:pPr marL="0" indent="0">
              <a:spcBef>
                <a:spcPts val="0"/>
              </a:spcBef>
              <a:buNone/>
            </a:pPr>
            <a:r>
              <a:rPr lang="en-US" sz="2400" dirty="0" smtClean="0"/>
              <a:t>On </a:t>
            </a:r>
            <a:r>
              <a:rPr lang="en-US" sz="2400" dirty="0"/>
              <a:t>that day his feet will stand on the Mount of Olives, east of Jerusalem, and the Mount of Olives will be split in two from east to west, forming a great valley, with half of the mountain moving north and half moving south.   	</a:t>
            </a:r>
            <a:r>
              <a:rPr lang="en-US" sz="2400" dirty="0" smtClean="0"/>
              <a:t>         Zechariah </a:t>
            </a:r>
            <a:r>
              <a:rPr lang="en-US" sz="2400" dirty="0"/>
              <a:t>14:4</a:t>
            </a:r>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smtClean="0"/>
          </a:p>
          <a:p>
            <a:pPr marL="0" marR="0" lvl="0" indent="0" defTabSz="914400" eaLnBrk="1" fontAlgn="auto" latinLnBrk="0" hangingPunct="1">
              <a:lnSpc>
                <a:spcPct val="100000"/>
              </a:lnSpc>
              <a:spcBef>
                <a:spcPts val="0"/>
              </a:spcBef>
              <a:spcAft>
                <a:spcPts val="0"/>
              </a:spcAft>
              <a:buClrTx/>
              <a:buSzTx/>
              <a:buFontTx/>
              <a:buNone/>
              <a:tabLst/>
              <a:defRPr/>
            </a:pPr>
            <a:r>
              <a:rPr lang="en-US" sz="2400" dirty="0" smtClean="0"/>
              <a:t>"Men of Galilee,' they said, 'Why do you stand here looking into the sky</a:t>
            </a:r>
            <a:r>
              <a:rPr lang="en-US" sz="2400" dirty="0"/>
              <a:t>?</a:t>
            </a:r>
            <a:r>
              <a:rPr lang="en-US" sz="2400" dirty="0" smtClean="0"/>
              <a:t> This same Jesus, who has been taken from you into heaven, will come back in the same way you have seen him go into heaven.   						Acts 1:11</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Rectangle 3"/>
          <p:cNvSpPr/>
          <p:nvPr/>
        </p:nvSpPr>
        <p:spPr>
          <a:xfrm>
            <a:off x="552667" y="2690336"/>
            <a:ext cx="7878451" cy="1661993"/>
          </a:xfrm>
          <a:prstGeom prst="rect">
            <a:avLst/>
          </a:prstGeom>
        </p:spPr>
        <p:txBody>
          <a:bodyPr wrap="square">
            <a:spAutoFit/>
          </a:bodyPr>
          <a:lstStyle/>
          <a:p>
            <a:r>
              <a:rPr lang="en-US" dirty="0" smtClean="0"/>
              <a:t> </a:t>
            </a:r>
          </a:p>
          <a:p>
            <a:endParaRPr lang="en-US" dirty="0"/>
          </a:p>
          <a:p>
            <a:endParaRPr lang="en-US" sz="2400" dirty="0" smtClean="0"/>
          </a:p>
          <a:p>
            <a:endParaRPr lang="en-US" sz="2400" dirty="0"/>
          </a:p>
          <a:p>
            <a:endParaRPr lang="en-US" dirty="0"/>
          </a:p>
        </p:txBody>
      </p:sp>
    </p:spTree>
    <p:extLst>
      <p:ext uri="{BB962C8B-B14F-4D97-AF65-F5344CB8AC3E}">
        <p14:creationId xmlns:p14="http://schemas.microsoft.com/office/powerpoint/2010/main" val="2969423399"/>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0</TotalTime>
  <Words>693</Words>
  <Application>Microsoft Office PowerPoint</Application>
  <PresentationFormat>On-screen Show (4:3)</PresentationFormat>
  <Paragraphs>198</Paragraphs>
  <Slides>27</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Black</vt:lpstr>
      <vt:lpstr>Describing the Indescribable   “What no eye has seen,     what no ear has heard, and what no human mind has conceived”—     the things God has prepared for those who love him—  these are the things God has revealed to us by his Spirit.  The Spirit searches all things, even the deep things of God.  But we have the mind of Christ.            1 Corinthians 2:9-10,16          </vt:lpstr>
      <vt:lpstr>PowerPoint Presentation</vt:lpstr>
      <vt:lpstr>Describing the Indescribable</vt:lpstr>
      <vt:lpstr> Christmas  Luke 2 &amp; Titus 3:3-7 </vt:lpstr>
      <vt:lpstr>PowerPoint Presentation</vt:lpstr>
      <vt:lpstr>PowerPoint Presentation</vt:lpstr>
      <vt:lpstr>The Second Coming</vt:lpstr>
      <vt:lpstr>Describing the indescribable</vt:lpstr>
      <vt:lpstr>Where is Jesus?</vt:lpstr>
      <vt:lpstr>Where is Jesus?</vt:lpstr>
      <vt:lpstr>What about the Church?</vt:lpstr>
      <vt:lpstr>Wise counsel from Holy Spirit</vt:lpstr>
      <vt:lpstr>What does the Spirit say?</vt:lpstr>
      <vt:lpstr>Wise counsel from Holy Spirit</vt:lpstr>
      <vt:lpstr>Good news</vt:lpstr>
      <vt:lpstr>PowerPoint Presentation</vt:lpstr>
      <vt:lpstr>NT believers as overcomers</vt:lpstr>
      <vt:lpstr>The believers in Revelation</vt:lpstr>
      <vt:lpstr>Who did they overcome???</vt:lpstr>
      <vt:lpstr>The reward to the Overcomers</vt:lpstr>
      <vt:lpstr>PowerPoint Presentation</vt:lpstr>
      <vt:lpstr>Great cosmic war Revelation 4-19</vt:lpstr>
      <vt:lpstr>The Lamb wins</vt:lpstr>
      <vt:lpstr>The new heaven and new earth</vt:lpstr>
      <vt:lpstr>The new Jerusalem</vt:lpstr>
      <vt:lpstr>The indescribable invitation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2024-01-09T18:15:58Z</dcterms:created>
  <dcterms:modified xsi:type="dcterms:W3CDTF">2024-01-09T18:16:06Z</dcterms:modified>
</cp:coreProperties>
</file>