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9"/>
  </p:notesMasterIdLst>
  <p:sldIdLst>
    <p:sldId id="257" r:id="rId2"/>
    <p:sldId id="6030" r:id="rId3"/>
    <p:sldId id="6162" r:id="rId4"/>
    <p:sldId id="6163" r:id="rId5"/>
    <p:sldId id="6165" r:id="rId6"/>
    <p:sldId id="6166" r:id="rId7"/>
    <p:sldId id="6167" r:id="rId8"/>
    <p:sldId id="6168" r:id="rId9"/>
    <p:sldId id="6169" r:id="rId10"/>
    <p:sldId id="6172" r:id="rId11"/>
    <p:sldId id="6173" r:id="rId12"/>
    <p:sldId id="6178" r:id="rId13"/>
    <p:sldId id="6179" r:id="rId14"/>
    <p:sldId id="6180" r:id="rId15"/>
    <p:sldId id="6181" r:id="rId16"/>
    <p:sldId id="6182" r:id="rId17"/>
    <p:sldId id="504" r:id="rId18"/>
    <p:sldId id="6183" r:id="rId19"/>
    <p:sldId id="6184" r:id="rId20"/>
    <p:sldId id="6185" r:id="rId21"/>
    <p:sldId id="6187" r:id="rId22"/>
    <p:sldId id="6188" r:id="rId23"/>
    <p:sldId id="6189" r:id="rId24"/>
    <p:sldId id="6190" r:id="rId25"/>
    <p:sldId id="6224" r:id="rId26"/>
    <p:sldId id="6191" r:id="rId27"/>
    <p:sldId id="6192" r:id="rId28"/>
    <p:sldId id="6193" r:id="rId29"/>
    <p:sldId id="6196" r:id="rId30"/>
    <p:sldId id="6197" r:id="rId31"/>
    <p:sldId id="6198" r:id="rId32"/>
    <p:sldId id="6199" r:id="rId33"/>
    <p:sldId id="6200" r:id="rId34"/>
    <p:sldId id="6204" r:id="rId35"/>
    <p:sldId id="6201" r:id="rId36"/>
    <p:sldId id="6202" r:id="rId37"/>
    <p:sldId id="6203" r:id="rId38"/>
    <p:sldId id="6205" r:id="rId39"/>
    <p:sldId id="6206" r:id="rId40"/>
    <p:sldId id="6207" r:id="rId41"/>
    <p:sldId id="6208" r:id="rId42"/>
    <p:sldId id="6209" r:id="rId43"/>
    <p:sldId id="6210" r:id="rId44"/>
    <p:sldId id="6213" r:id="rId45"/>
    <p:sldId id="6211" r:id="rId46"/>
    <p:sldId id="6214" r:id="rId47"/>
    <p:sldId id="6215" r:id="rId48"/>
    <p:sldId id="6216" r:id="rId49"/>
    <p:sldId id="6217" r:id="rId50"/>
    <p:sldId id="6218" r:id="rId51"/>
    <p:sldId id="6219" r:id="rId52"/>
    <p:sldId id="6223" r:id="rId53"/>
    <p:sldId id="6220" r:id="rId54"/>
    <p:sldId id="6221" r:id="rId55"/>
    <p:sldId id="6151" r:id="rId56"/>
    <p:sldId id="6222" r:id="rId57"/>
    <p:sldId id="6171"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669" autoAdjust="0"/>
    <p:restoredTop sz="89165" autoAdjust="0"/>
  </p:normalViewPr>
  <p:slideViewPr>
    <p:cSldViewPr snapToGrid="0">
      <p:cViewPr varScale="1">
        <p:scale>
          <a:sx n="66" d="100"/>
          <a:sy n="66" d="100"/>
        </p:scale>
        <p:origin x="68" y="232"/>
      </p:cViewPr>
      <p:guideLst/>
    </p:cSldViewPr>
  </p:slideViewPr>
  <p:notesTextViewPr>
    <p:cViewPr>
      <p:scale>
        <a:sx n="1" d="1"/>
        <a:sy n="1" d="1"/>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1/10/2024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71487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83374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5094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68959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6579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674900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97765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050575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87713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4230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1151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111831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048486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348319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83791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503377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702879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438371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531242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58513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525375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83022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719696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185970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537547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012448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92210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667255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88240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15094973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965670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950629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5163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630013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27854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4520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6994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29448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20444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50257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1/10/2024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1/10/2024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1/10/2024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1/10/2024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1/10/2024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1/10/2024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1/10/2024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1/10/2024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1/10/2024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1/10/2024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1/10/2024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1/10/2024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9600" dirty="0">
                <a:latin typeface="Gill Sans MT Condensed" panose="020B0506020104020203" pitchFamily="34" charset="0"/>
              </a:rPr>
              <a:t>Job 40</a:t>
            </a:r>
            <a:endParaRPr lang="en-US" altLang="en-US" sz="6000" dirty="0">
              <a:latin typeface="Gill Sans MT Condensed" panose="020B0506020104020203" pitchFamily="34" charset="0"/>
            </a:endParaRPr>
          </a:p>
        </p:txBody>
      </p:sp>
      <p:cxnSp>
        <p:nvCxnSpPr>
          <p:cNvPr id="5" name="Straight Connector 4"/>
          <p:cNvCxnSpPr/>
          <p:nvPr/>
        </p:nvCxnSpPr>
        <p:spPr>
          <a:xfrm>
            <a:off x="1905000" y="4175919"/>
            <a:ext cx="8458200" cy="0"/>
          </a:xfrm>
          <a:prstGeom prst="line">
            <a:avLst/>
          </a:prstGeom>
          <a:ln w="25400">
            <a:gradFill>
              <a:gsLst>
                <a:gs pos="0">
                  <a:schemeClr val="accent1">
                    <a:tint val="66000"/>
                    <a:satMod val="160000"/>
                    <a:alpha val="0"/>
                  </a:schemeClr>
                </a:gs>
                <a:gs pos="50000">
                  <a:schemeClr val="accent1">
                    <a:tint val="66000"/>
                    <a:satMod val="160000"/>
                  </a:schemeClr>
                </a:gs>
                <a:gs pos="100000">
                  <a:schemeClr val="tx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4100" name="TextBox 1"/>
          <p:cNvSpPr txBox="1">
            <a:spLocks noChangeArrowheads="1"/>
          </p:cNvSpPr>
          <p:nvPr/>
        </p:nvSpPr>
        <p:spPr bwMode="auto">
          <a:xfrm>
            <a:off x="2209800" y="4724400"/>
            <a:ext cx="7772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5400" dirty="0">
                <a:solidFill>
                  <a:prstClr val="white"/>
                </a:solidFill>
                <a:latin typeface="Gill Sans MT Condensed" panose="020B0506020104020203" pitchFamily="34" charset="0"/>
                <a:cs typeface="Arial" panose="020B0604020202020204" pitchFamily="34" charset="0"/>
              </a:rPr>
              <a:t>The Problem of Evil</a:t>
            </a:r>
          </a:p>
        </p:txBody>
      </p:sp>
    </p:spTree>
    <p:extLst>
      <p:ext uri="{BB962C8B-B14F-4D97-AF65-F5344CB8AC3E}">
        <p14:creationId xmlns:p14="http://schemas.microsoft.com/office/powerpoint/2010/main" val="13669617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40</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solidFill>
                  <a:schemeClr val="tx1">
                    <a:lumMod val="50000"/>
                  </a:schemeClr>
                </a:solidFill>
                <a:latin typeface="Garamond" panose="02020404030301010803" pitchFamily="18" charset="0"/>
              </a:rPr>
              <a:t>6</a:t>
            </a:r>
            <a:r>
              <a:rPr lang="en-US" sz="3800" dirty="0">
                <a:solidFill>
                  <a:schemeClr val="tx1">
                    <a:lumMod val="50000"/>
                  </a:schemeClr>
                </a:solidFill>
                <a:latin typeface="Garamond" panose="02020404030301010803" pitchFamily="18" charset="0"/>
              </a:rPr>
              <a:t>Then the LORD spoke to Job out of the storm:</a:t>
            </a:r>
          </a:p>
          <a:p>
            <a:pPr marL="0" indent="0">
              <a:buNone/>
            </a:pPr>
            <a:r>
              <a:rPr lang="en-US" sz="3800" baseline="30000" dirty="0">
                <a:solidFill>
                  <a:schemeClr val="tx1">
                    <a:lumMod val="50000"/>
                  </a:schemeClr>
                </a:solidFill>
                <a:latin typeface="Garamond" panose="02020404030301010803" pitchFamily="18" charset="0"/>
              </a:rPr>
              <a:t>7</a:t>
            </a:r>
            <a:r>
              <a:rPr lang="en-US" sz="3800" dirty="0">
                <a:solidFill>
                  <a:schemeClr val="tx1">
                    <a:lumMod val="50000"/>
                  </a:schemeClr>
                </a:solidFill>
                <a:latin typeface="Garamond" panose="02020404030301010803" pitchFamily="18" charset="0"/>
              </a:rPr>
              <a:t>“Brace yourself like a man; I will question you, and you shall answer me.</a:t>
            </a:r>
          </a:p>
          <a:p>
            <a:pPr marL="0" indent="0">
              <a:buNone/>
            </a:pPr>
            <a:r>
              <a:rPr lang="en-US" sz="3800" baseline="30000" dirty="0">
                <a:solidFill>
                  <a:schemeClr val="tx1">
                    <a:lumMod val="50000"/>
                  </a:schemeClr>
                </a:solidFill>
                <a:latin typeface="Garamond" panose="02020404030301010803" pitchFamily="18" charset="0"/>
              </a:rPr>
              <a:t>8</a:t>
            </a:r>
            <a:r>
              <a:rPr lang="en-US" sz="3800" dirty="0">
                <a:solidFill>
                  <a:schemeClr val="tx1">
                    <a:lumMod val="50000"/>
                  </a:schemeClr>
                </a:solidFill>
                <a:latin typeface="Garamond" panose="02020404030301010803" pitchFamily="18" charset="0"/>
              </a:rPr>
              <a:t>Would you discredit my justice? </a:t>
            </a:r>
            <a:r>
              <a:rPr lang="en-US" sz="3800" dirty="0">
                <a:latin typeface="Garamond" panose="02020404030301010803" pitchFamily="18" charset="0"/>
              </a:rPr>
              <a:t>Would you condemn me to justify yourself?</a:t>
            </a:r>
            <a:endParaRPr lang="en-US" sz="3800" baseline="30000" dirty="0">
              <a:latin typeface="Garamond" panose="02020404030301010803" pitchFamily="18" charset="0"/>
            </a:endParaRPr>
          </a:p>
        </p:txBody>
      </p:sp>
      <p:sp>
        <p:nvSpPr>
          <p:cNvPr id="4" name="TextBox 3">
            <a:extLst>
              <a:ext uri="{FF2B5EF4-FFF2-40B4-BE49-F238E27FC236}">
                <a16:creationId xmlns="" xmlns:a16="http://schemas.microsoft.com/office/drawing/2014/main" id="{5C345A01-BAE2-A16E-2CCC-859E0344F4A2}"/>
              </a:ext>
            </a:extLst>
          </p:cNvPr>
          <p:cNvSpPr txBox="1"/>
          <p:nvPr/>
        </p:nvSpPr>
        <p:spPr>
          <a:xfrm>
            <a:off x="2018581" y="5257799"/>
            <a:ext cx="8350370" cy="1261884"/>
          </a:xfrm>
          <a:prstGeom prst="rect">
            <a:avLst/>
          </a:prstGeom>
          <a:solidFill>
            <a:schemeClr val="accent1"/>
          </a:solidFill>
          <a:ln w="25400">
            <a:solidFill>
              <a:schemeClr val="tx1"/>
            </a:solidFill>
          </a:ln>
        </p:spPr>
        <p:txBody>
          <a:bodyPr wrap="square" rtlCol="0">
            <a:spAutoFit/>
          </a:bodyPr>
          <a:lstStyle/>
          <a:p>
            <a:pPr algn="ctr"/>
            <a:r>
              <a:rPr lang="en-US" sz="3800" dirty="0">
                <a:latin typeface="Garamond" pitchFamily="18" charset="0"/>
              </a:rPr>
              <a:t>At one point, Job found God righteous</a:t>
            </a:r>
          </a:p>
          <a:p>
            <a:pPr algn="ctr"/>
            <a:r>
              <a:rPr lang="en-US" sz="3800" dirty="0">
                <a:latin typeface="Garamond" pitchFamily="18" charset="0"/>
              </a:rPr>
              <a:t>The problem of evil can wear you down</a:t>
            </a:r>
          </a:p>
        </p:txBody>
      </p:sp>
    </p:spTree>
    <p:extLst>
      <p:ext uri="{BB962C8B-B14F-4D97-AF65-F5344CB8AC3E}">
        <p14:creationId xmlns:p14="http://schemas.microsoft.com/office/powerpoint/2010/main" val="32895135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We live in a fallen world</a:t>
            </a:r>
          </a:p>
        </p:txBody>
      </p:sp>
    </p:spTree>
    <p:extLst>
      <p:ext uri="{BB962C8B-B14F-4D97-AF65-F5344CB8AC3E}">
        <p14:creationId xmlns:p14="http://schemas.microsoft.com/office/powerpoint/2010/main" val="32642323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We live in a fallen world</a:t>
            </a:r>
          </a:p>
          <a:p>
            <a:r>
              <a:rPr lang="en-US" sz="3800" dirty="0">
                <a:latin typeface="Garamond" panose="02020404030301010803" pitchFamily="18" charset="0"/>
              </a:rPr>
              <a:t>How can a good God exist in such an evil world?</a:t>
            </a:r>
          </a:p>
        </p:txBody>
      </p:sp>
    </p:spTree>
    <p:extLst>
      <p:ext uri="{BB962C8B-B14F-4D97-AF65-F5344CB8AC3E}">
        <p14:creationId xmlns:p14="http://schemas.microsoft.com/office/powerpoint/2010/main" val="1221258795"/>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62830C-762C-0C4C-3856-181F3DB2AB87}"/>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01A4A5DD-F765-D2FF-81B7-35FE4C31945E}"/>
              </a:ext>
            </a:extLst>
          </p:cNvPr>
          <p:cNvSpPr>
            <a:spLocks noGrp="1"/>
          </p:cNvSpPr>
          <p:nvPr>
            <p:ph idx="1"/>
          </p:nvPr>
        </p:nvSpPr>
        <p:spPr/>
        <p:txBody>
          <a:bodyPr/>
          <a:lstStyle/>
          <a:p>
            <a:endParaRPr lang="en-US"/>
          </a:p>
        </p:txBody>
      </p:sp>
      <p:pic>
        <p:nvPicPr>
          <p:cNvPr id="5" name="Picture 4">
            <a:extLst>
              <a:ext uri="{FF2B5EF4-FFF2-40B4-BE49-F238E27FC236}">
                <a16:creationId xmlns="" xmlns:a16="http://schemas.microsoft.com/office/drawing/2014/main" id="{0C7949E5-87CC-11C0-AB80-B426F5200938}"/>
              </a:ext>
            </a:extLst>
          </p:cNvPr>
          <p:cNvPicPr>
            <a:picLocks noChangeAspect="1"/>
          </p:cNvPicPr>
          <p:nvPr/>
        </p:nvPicPr>
        <p:blipFill>
          <a:blip r:embed="rId2"/>
          <a:stretch>
            <a:fillRect/>
          </a:stretch>
        </p:blipFill>
        <p:spPr>
          <a:xfrm>
            <a:off x="4071668" y="-2489"/>
            <a:ext cx="4071667" cy="6901971"/>
          </a:xfrm>
          <a:prstGeom prst="rect">
            <a:avLst/>
          </a:prstGeom>
        </p:spPr>
      </p:pic>
    </p:spTree>
    <p:extLst>
      <p:ext uri="{BB962C8B-B14F-4D97-AF65-F5344CB8AC3E}">
        <p14:creationId xmlns:p14="http://schemas.microsoft.com/office/powerpoint/2010/main" val="2163097539"/>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We live in a fallen world</a:t>
            </a:r>
          </a:p>
          <a:p>
            <a:r>
              <a:rPr lang="en-US" sz="3800" dirty="0">
                <a:latin typeface="Garamond" panose="02020404030301010803" pitchFamily="18" charset="0"/>
              </a:rPr>
              <a:t>How can a good God exist in such an evil world?</a:t>
            </a:r>
          </a:p>
          <a:p>
            <a:r>
              <a:rPr lang="en-US" sz="3800" dirty="0">
                <a:latin typeface="Garamond" panose="02020404030301010803" pitchFamily="18" charset="0"/>
              </a:rPr>
              <a:t>Often, we need emotional support more than intellectual answers</a:t>
            </a:r>
          </a:p>
        </p:txBody>
      </p:sp>
    </p:spTree>
    <p:extLst>
      <p:ext uri="{BB962C8B-B14F-4D97-AF65-F5344CB8AC3E}">
        <p14:creationId xmlns:p14="http://schemas.microsoft.com/office/powerpoint/2010/main" val="1123833975"/>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The problem of evil is not just a problem for </a:t>
            </a:r>
            <a:r>
              <a:rPr lang="en-US" sz="3800" i="1" dirty="0">
                <a:latin typeface="Garamond" panose="02020404030301010803" pitchFamily="18" charset="0"/>
              </a:rPr>
              <a:t>Christians</a:t>
            </a:r>
            <a:r>
              <a:rPr lang="en-US" sz="3800" dirty="0">
                <a:latin typeface="Garamond" panose="02020404030301010803" pitchFamily="18" charset="0"/>
              </a:rPr>
              <a:t>; it’s a problem for </a:t>
            </a:r>
            <a:r>
              <a:rPr lang="en-US" sz="3800" i="1" dirty="0">
                <a:latin typeface="Garamond" panose="02020404030301010803" pitchFamily="18" charset="0"/>
              </a:rPr>
              <a:t>everyone</a:t>
            </a:r>
          </a:p>
          <a:p>
            <a:r>
              <a:rPr lang="en-US" sz="3800" dirty="0">
                <a:latin typeface="Garamond" panose="02020404030301010803" pitchFamily="18" charset="0"/>
              </a:rPr>
              <a:t>Karmic religions </a:t>
            </a:r>
          </a:p>
          <a:p>
            <a:pPr lvl="1"/>
            <a:r>
              <a:rPr lang="en-US" sz="3400" dirty="0">
                <a:latin typeface="Garamond" panose="02020404030301010803" pitchFamily="18" charset="0"/>
              </a:rPr>
              <a:t>Suffering is </a:t>
            </a:r>
            <a:r>
              <a:rPr lang="en-US" sz="3400" i="1" dirty="0">
                <a:latin typeface="Garamond" panose="02020404030301010803" pitchFamily="18" charset="0"/>
              </a:rPr>
              <a:t>maya</a:t>
            </a:r>
            <a:r>
              <a:rPr lang="en-US" sz="3400" dirty="0">
                <a:latin typeface="Garamond" panose="02020404030301010803" pitchFamily="18" charset="0"/>
              </a:rPr>
              <a:t>, an illusion </a:t>
            </a:r>
          </a:p>
          <a:p>
            <a:pPr lvl="1"/>
            <a:r>
              <a:rPr lang="en-US" sz="3400" dirty="0">
                <a:latin typeface="Garamond" panose="02020404030301010803" pitchFamily="18" charset="0"/>
              </a:rPr>
              <a:t>Evil is a product of karma  </a:t>
            </a:r>
          </a:p>
        </p:txBody>
      </p:sp>
    </p:spTree>
    <p:extLst>
      <p:ext uri="{BB962C8B-B14F-4D97-AF65-F5344CB8AC3E}">
        <p14:creationId xmlns:p14="http://schemas.microsoft.com/office/powerpoint/2010/main" val="21239023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The problem of evil is not just a problem for </a:t>
            </a:r>
            <a:r>
              <a:rPr lang="en-US" sz="3800" i="1" dirty="0">
                <a:latin typeface="Garamond" panose="02020404030301010803" pitchFamily="18" charset="0"/>
              </a:rPr>
              <a:t>Christians</a:t>
            </a:r>
            <a:r>
              <a:rPr lang="en-US" sz="3800" dirty="0">
                <a:latin typeface="Garamond" panose="02020404030301010803" pitchFamily="18" charset="0"/>
              </a:rPr>
              <a:t>; it’s a problem for </a:t>
            </a:r>
            <a:r>
              <a:rPr lang="en-US" sz="3800" i="1" dirty="0">
                <a:latin typeface="Garamond" panose="02020404030301010803" pitchFamily="18" charset="0"/>
              </a:rPr>
              <a:t>everyone</a:t>
            </a:r>
          </a:p>
          <a:p>
            <a:r>
              <a:rPr lang="en-US" sz="3800" dirty="0">
                <a:latin typeface="Garamond" panose="02020404030301010803" pitchFamily="18" charset="0"/>
              </a:rPr>
              <a:t>Karmic religions </a:t>
            </a:r>
          </a:p>
          <a:p>
            <a:r>
              <a:rPr lang="en-US" sz="3800" dirty="0">
                <a:latin typeface="Garamond" panose="02020404030301010803" pitchFamily="18" charset="0"/>
              </a:rPr>
              <a:t>Atheism </a:t>
            </a:r>
          </a:p>
          <a:p>
            <a:pPr lvl="1"/>
            <a:r>
              <a:rPr lang="en-US" sz="3400" dirty="0">
                <a:latin typeface="Garamond" panose="02020404030301010803" pitchFamily="18" charset="0"/>
              </a:rPr>
              <a:t>Lacks basis for morality </a:t>
            </a:r>
          </a:p>
        </p:txBody>
      </p:sp>
    </p:spTree>
    <p:extLst>
      <p:ext uri="{BB962C8B-B14F-4D97-AF65-F5344CB8AC3E}">
        <p14:creationId xmlns:p14="http://schemas.microsoft.com/office/powerpoint/2010/main" val="6291217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Richard Dawkins</a:t>
            </a:r>
            <a:br>
              <a:rPr lang="en-US" sz="5000" dirty="0">
                <a:latin typeface="Garamond" panose="02020404030301010803" pitchFamily="18" charset="0"/>
              </a:rPr>
            </a:br>
            <a:r>
              <a:rPr lang="en-US" sz="2400" dirty="0">
                <a:latin typeface="Garamond" panose="02020404030301010803" pitchFamily="18" charset="0"/>
              </a:rPr>
              <a:t>Naturalist biologist</a:t>
            </a:r>
            <a:br>
              <a:rPr lang="en-US" sz="2400" dirty="0">
                <a:latin typeface="Garamond" panose="02020404030301010803" pitchFamily="18" charset="0"/>
              </a:rPr>
            </a:br>
            <a:r>
              <a:rPr lang="en-US" sz="2400" i="1" dirty="0">
                <a:latin typeface="Garamond" panose="02020404030301010803" pitchFamily="18" charset="0"/>
              </a:rPr>
              <a:t>River Out of Eden: A Darwinian View of Life</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In a universe of electrons and selfish genes, blind physical forces and genetic replication, some people are going to get hurt, other people are going to get lucky, and you won’t find any rhyme or reason in it, nor any justice.</a:t>
            </a:r>
          </a:p>
        </p:txBody>
      </p:sp>
    </p:spTree>
    <p:extLst>
      <p:ext uri="{BB962C8B-B14F-4D97-AF65-F5344CB8AC3E}">
        <p14:creationId xmlns:p14="http://schemas.microsoft.com/office/powerpoint/2010/main" val="201018904"/>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Richard Dawkins</a:t>
            </a:r>
            <a:br>
              <a:rPr lang="en-US" sz="5000" dirty="0">
                <a:latin typeface="Garamond" panose="02020404030301010803" pitchFamily="18" charset="0"/>
              </a:rPr>
            </a:br>
            <a:r>
              <a:rPr lang="en-US" sz="2400" dirty="0">
                <a:latin typeface="Garamond" panose="02020404030301010803" pitchFamily="18" charset="0"/>
              </a:rPr>
              <a:t>Naturalist biologist</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The universe that we observe has precisely the properties we should expect if there is, at bottom, no design, no purpose, no evil, no good,</a:t>
            </a:r>
          </a:p>
          <a:p>
            <a:pPr marL="0" indent="0" algn="ctr">
              <a:buNone/>
            </a:pPr>
            <a:r>
              <a:rPr lang="en-US" sz="5400" dirty="0">
                <a:latin typeface="Garamond" panose="02020404030301010803" pitchFamily="18" charset="0"/>
              </a:rPr>
              <a:t>nothing but pitiless indifference.</a:t>
            </a:r>
          </a:p>
        </p:txBody>
      </p:sp>
    </p:spTree>
    <p:extLst>
      <p:ext uri="{BB962C8B-B14F-4D97-AF65-F5344CB8AC3E}">
        <p14:creationId xmlns:p14="http://schemas.microsoft.com/office/powerpoint/2010/main" val="10465453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C.S. Lewis</a:t>
            </a:r>
            <a:br>
              <a:rPr lang="en-US" sz="5000" dirty="0">
                <a:latin typeface="Garamond" panose="02020404030301010803" pitchFamily="18" charset="0"/>
              </a:rPr>
            </a:br>
            <a:r>
              <a:rPr lang="en-US" sz="2400" dirty="0">
                <a:latin typeface="Garamond" panose="02020404030301010803" pitchFamily="18" charset="0"/>
              </a:rPr>
              <a:t>Christian scholar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My argument against God was that the universe seemed so cruel and unjust.</a:t>
            </a:r>
          </a:p>
          <a:p>
            <a:pPr marL="0" indent="0" algn="ctr">
              <a:buNone/>
            </a:pPr>
            <a:r>
              <a:rPr lang="en-US" sz="3500" dirty="0">
                <a:latin typeface="Garamond" panose="02020404030301010803" pitchFamily="18" charset="0"/>
              </a:rPr>
              <a:t>But how had I got this idea of just and unjust?</a:t>
            </a:r>
          </a:p>
        </p:txBody>
      </p:sp>
    </p:spTree>
    <p:extLst>
      <p:ext uri="{BB962C8B-B14F-4D97-AF65-F5344CB8AC3E}">
        <p14:creationId xmlns:p14="http://schemas.microsoft.com/office/powerpoint/2010/main" val="33364937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1</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21</a:t>
            </a:r>
            <a:r>
              <a:rPr lang="en-US" sz="3800" dirty="0">
                <a:latin typeface="Garamond" panose="02020404030301010803" pitchFamily="18" charset="0"/>
              </a:rPr>
              <a:t>Naked I came from my mother’s womb, and naked I will depart. The LORD gave and the LORD has taken away; may the name of the LORD be praised.</a:t>
            </a:r>
          </a:p>
          <a:p>
            <a:pPr marL="0" indent="0">
              <a:buNone/>
            </a:pPr>
            <a:r>
              <a:rPr lang="en-US" sz="3800" baseline="30000" dirty="0">
                <a:latin typeface="Garamond" panose="02020404030301010803" pitchFamily="18" charset="0"/>
              </a:rPr>
              <a:t>22</a:t>
            </a:r>
            <a:r>
              <a:rPr lang="en-US" sz="3800" dirty="0">
                <a:latin typeface="Garamond" panose="02020404030301010803" pitchFamily="18" charset="0"/>
              </a:rPr>
              <a:t>In all this, Job did not sin by charging God with wrongdoing.</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90D29A31-E3C0-A817-C472-211FACC85488}"/>
              </a:ext>
            </a:extLst>
          </p:cNvPr>
          <p:cNvSpPr txBox="1"/>
          <p:nvPr/>
        </p:nvSpPr>
        <p:spPr>
          <a:xfrm>
            <a:off x="633663" y="5257799"/>
            <a:ext cx="6957581" cy="677108"/>
          </a:xfrm>
          <a:prstGeom prst="rect">
            <a:avLst/>
          </a:prstGeom>
          <a:solidFill>
            <a:schemeClr val="accent1"/>
          </a:solidFill>
          <a:ln w="25400">
            <a:solidFill>
              <a:schemeClr val="tx1"/>
            </a:solidFill>
          </a:ln>
        </p:spPr>
        <p:txBody>
          <a:bodyPr wrap="square" rtlCol="0">
            <a:spAutoFit/>
          </a:bodyPr>
          <a:lstStyle/>
          <a:p>
            <a:r>
              <a:rPr lang="en-US" sz="3800" dirty="0">
                <a:latin typeface="Garamond" pitchFamily="18" charset="0"/>
              </a:rPr>
              <a:t>His attitude doesn’t stay this strong</a:t>
            </a:r>
            <a:endParaRPr lang="en-US" sz="3800" b="1" dirty="0">
              <a:latin typeface="Garamond" pitchFamily="18" charset="0"/>
            </a:endParaRPr>
          </a:p>
        </p:txBody>
      </p:sp>
    </p:spTree>
    <p:extLst>
      <p:ext uri="{BB962C8B-B14F-4D97-AF65-F5344CB8AC3E}">
        <p14:creationId xmlns:p14="http://schemas.microsoft.com/office/powerpoint/2010/main" val="234954899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8" fill="hold" nodeType="with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left)">
                                      <p:cBhvr>
                                        <p:cTn id="2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C.S. Lewis</a:t>
            </a:r>
            <a:br>
              <a:rPr lang="en-US" sz="5000" dirty="0">
                <a:latin typeface="Garamond" panose="02020404030301010803" pitchFamily="18" charset="0"/>
              </a:rPr>
            </a:br>
            <a:r>
              <a:rPr lang="en-US" sz="2400" dirty="0">
                <a:latin typeface="Garamond" panose="02020404030301010803" pitchFamily="18" charset="0"/>
              </a:rPr>
              <a:t>Christian scholar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A man does not call a line crooked unless he has some idea of a straight line.</a:t>
            </a:r>
          </a:p>
          <a:p>
            <a:pPr marL="0" indent="0" algn="ctr">
              <a:buNone/>
            </a:pPr>
            <a:r>
              <a:rPr lang="en-US" sz="3500" dirty="0">
                <a:latin typeface="Garamond" panose="02020404030301010803" pitchFamily="18" charset="0"/>
              </a:rPr>
              <a:t>What was I comparing this universe with when I called it unjust?</a:t>
            </a:r>
            <a:endParaRPr lang="en-US" sz="5400" dirty="0">
              <a:latin typeface="Garamond" panose="02020404030301010803" pitchFamily="18" charset="0"/>
            </a:endParaRPr>
          </a:p>
        </p:txBody>
      </p:sp>
    </p:spTree>
    <p:extLst>
      <p:ext uri="{BB962C8B-B14F-4D97-AF65-F5344CB8AC3E}">
        <p14:creationId xmlns:p14="http://schemas.microsoft.com/office/powerpoint/2010/main" val="3130901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The problem of evil is not just a problem for </a:t>
            </a:r>
            <a:r>
              <a:rPr lang="en-US" sz="3800" i="1" dirty="0">
                <a:latin typeface="Garamond" panose="02020404030301010803" pitchFamily="18" charset="0"/>
              </a:rPr>
              <a:t>Christians</a:t>
            </a:r>
            <a:r>
              <a:rPr lang="en-US" sz="3800" dirty="0">
                <a:latin typeface="Garamond" panose="02020404030301010803" pitchFamily="18" charset="0"/>
              </a:rPr>
              <a:t>; it’s a problem for </a:t>
            </a:r>
            <a:r>
              <a:rPr lang="en-US" sz="3800" i="1" dirty="0">
                <a:latin typeface="Garamond" panose="02020404030301010803" pitchFamily="18" charset="0"/>
              </a:rPr>
              <a:t>everyone</a:t>
            </a:r>
          </a:p>
          <a:p>
            <a:r>
              <a:rPr lang="en-US" sz="3800" dirty="0">
                <a:latin typeface="Garamond" panose="02020404030301010803" pitchFamily="18" charset="0"/>
              </a:rPr>
              <a:t>Karmic religions </a:t>
            </a:r>
          </a:p>
          <a:p>
            <a:r>
              <a:rPr lang="en-US" sz="3800" dirty="0">
                <a:latin typeface="Garamond" panose="02020404030301010803" pitchFamily="18" charset="0"/>
              </a:rPr>
              <a:t>Atheism </a:t>
            </a:r>
          </a:p>
          <a:p>
            <a:pPr lvl="1"/>
            <a:r>
              <a:rPr lang="en-US" sz="3400" dirty="0">
                <a:latin typeface="Garamond" panose="02020404030301010803" pitchFamily="18" charset="0"/>
              </a:rPr>
              <a:t>Lacks basis for morality </a:t>
            </a:r>
          </a:p>
          <a:p>
            <a:pPr lvl="1"/>
            <a:r>
              <a:rPr lang="en-US" sz="3400" dirty="0">
                <a:latin typeface="Garamond" panose="02020404030301010803" pitchFamily="18" charset="0"/>
              </a:rPr>
              <a:t>Lacks true justice</a:t>
            </a:r>
          </a:p>
        </p:txBody>
      </p:sp>
      <p:sp>
        <p:nvSpPr>
          <p:cNvPr id="2" name="TextBox 1">
            <a:extLst>
              <a:ext uri="{FF2B5EF4-FFF2-40B4-BE49-F238E27FC236}">
                <a16:creationId xmlns="" xmlns:a16="http://schemas.microsoft.com/office/drawing/2014/main" id="{FF363AF3-1454-266E-0DE6-2B08438CFCF8}"/>
              </a:ext>
            </a:extLst>
          </p:cNvPr>
          <p:cNvSpPr txBox="1"/>
          <p:nvPr/>
        </p:nvSpPr>
        <p:spPr>
          <a:xfrm>
            <a:off x="4707146" y="5255913"/>
            <a:ext cx="6711351" cy="1261884"/>
          </a:xfrm>
          <a:prstGeom prst="rect">
            <a:avLst/>
          </a:prstGeom>
          <a:solidFill>
            <a:schemeClr val="accent1"/>
          </a:solidFill>
          <a:ln w="25400">
            <a:solidFill>
              <a:schemeClr val="tx1"/>
            </a:solidFill>
          </a:ln>
        </p:spPr>
        <p:txBody>
          <a:bodyPr wrap="square" rtlCol="0">
            <a:spAutoFit/>
          </a:bodyPr>
          <a:lstStyle/>
          <a:p>
            <a:pPr algn="ctr"/>
            <a:r>
              <a:rPr lang="en-US" sz="3800" dirty="0">
                <a:latin typeface="Garamond" pitchFamily="18" charset="0"/>
              </a:rPr>
              <a:t>Under the Christian worldview, true justice can be served</a:t>
            </a:r>
          </a:p>
        </p:txBody>
      </p:sp>
    </p:spTree>
    <p:extLst>
      <p:ext uri="{BB962C8B-B14F-4D97-AF65-F5344CB8AC3E}">
        <p14:creationId xmlns:p14="http://schemas.microsoft.com/office/powerpoint/2010/main" val="10703577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The problem of evil is not just a problem for </a:t>
            </a:r>
            <a:r>
              <a:rPr lang="en-US" sz="3800" i="1" dirty="0">
                <a:latin typeface="Garamond" panose="02020404030301010803" pitchFamily="18" charset="0"/>
              </a:rPr>
              <a:t>Christians</a:t>
            </a:r>
            <a:r>
              <a:rPr lang="en-US" sz="3800" dirty="0">
                <a:latin typeface="Garamond" panose="02020404030301010803" pitchFamily="18" charset="0"/>
              </a:rPr>
              <a:t>; it’s a problem for </a:t>
            </a:r>
            <a:r>
              <a:rPr lang="en-US" sz="3800" i="1" dirty="0">
                <a:latin typeface="Garamond" panose="02020404030301010803" pitchFamily="18" charset="0"/>
              </a:rPr>
              <a:t>everyone</a:t>
            </a:r>
          </a:p>
          <a:p>
            <a:r>
              <a:rPr lang="en-US" sz="3800" dirty="0">
                <a:latin typeface="Garamond" panose="02020404030301010803" pitchFamily="18" charset="0"/>
              </a:rPr>
              <a:t>Christianity?</a:t>
            </a:r>
          </a:p>
          <a:p>
            <a:pPr lvl="1"/>
            <a:r>
              <a:rPr lang="en-US" sz="3400" dirty="0">
                <a:latin typeface="Garamond" panose="02020404030301010803" pitchFamily="18" charset="0"/>
              </a:rPr>
              <a:t>Does God care, but can’t do anything? </a:t>
            </a:r>
          </a:p>
          <a:p>
            <a:pPr lvl="1"/>
            <a:r>
              <a:rPr lang="en-US" sz="3400" dirty="0">
                <a:latin typeface="Garamond" panose="02020404030301010803" pitchFamily="18" charset="0"/>
              </a:rPr>
              <a:t>Is God able to do something, but doesn’t care?</a:t>
            </a:r>
          </a:p>
        </p:txBody>
      </p:sp>
      <p:sp>
        <p:nvSpPr>
          <p:cNvPr id="4" name="TextBox 3">
            <a:extLst>
              <a:ext uri="{FF2B5EF4-FFF2-40B4-BE49-F238E27FC236}">
                <a16:creationId xmlns="" xmlns:a16="http://schemas.microsoft.com/office/drawing/2014/main" id="{2EDB3DC1-F5AB-9F3C-C769-9630EFC9336B}"/>
              </a:ext>
            </a:extLst>
          </p:cNvPr>
          <p:cNvSpPr txBox="1"/>
          <p:nvPr/>
        </p:nvSpPr>
        <p:spPr>
          <a:xfrm>
            <a:off x="4707146" y="5255913"/>
            <a:ext cx="6711351" cy="1261884"/>
          </a:xfrm>
          <a:prstGeom prst="rect">
            <a:avLst/>
          </a:prstGeom>
          <a:solidFill>
            <a:schemeClr val="accent1"/>
          </a:solidFill>
          <a:ln w="25400">
            <a:solidFill>
              <a:schemeClr val="tx1"/>
            </a:solidFill>
          </a:ln>
        </p:spPr>
        <p:txBody>
          <a:bodyPr wrap="square" rtlCol="0">
            <a:spAutoFit/>
          </a:bodyPr>
          <a:lstStyle/>
          <a:p>
            <a:pPr algn="ctr"/>
            <a:r>
              <a:rPr lang="en-US" sz="3800" dirty="0">
                <a:latin typeface="Garamond" pitchFamily="18" charset="0"/>
              </a:rPr>
              <a:t>It’s easy to speculate without any real insight</a:t>
            </a:r>
          </a:p>
        </p:txBody>
      </p:sp>
    </p:spTree>
    <p:extLst>
      <p:ext uri="{BB962C8B-B14F-4D97-AF65-F5344CB8AC3E}">
        <p14:creationId xmlns:p14="http://schemas.microsoft.com/office/powerpoint/2010/main" val="370143537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22" presetClass="entr" presetSubtype="8" fill="hold"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wipe(left)">
                                      <p:cBhvr>
                                        <p:cTn id="20"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3</a:t>
            </a:r>
            <a:r>
              <a:rPr lang="en-US" sz="3800" dirty="0">
                <a:latin typeface="Garamond" panose="02020404030301010803" pitchFamily="18" charset="0"/>
              </a:rPr>
              <a:t>Does God pervert justice? Does the Almighty pervert what is right?</a:t>
            </a:r>
          </a:p>
          <a:p>
            <a:pPr marL="0" indent="0">
              <a:buNone/>
            </a:pPr>
            <a:r>
              <a:rPr lang="en-US" sz="3800" baseline="30000" dirty="0">
                <a:latin typeface="Garamond" panose="02020404030301010803" pitchFamily="18" charset="0"/>
              </a:rPr>
              <a:t>4</a:t>
            </a:r>
            <a:r>
              <a:rPr lang="en-US" sz="3800" dirty="0">
                <a:latin typeface="Garamond" panose="02020404030301010803" pitchFamily="18" charset="0"/>
              </a:rPr>
              <a:t>When your children sinned against him, he gave them over to the penalty of their sin.</a:t>
            </a:r>
          </a:p>
        </p:txBody>
      </p:sp>
    </p:spTree>
    <p:extLst>
      <p:ext uri="{BB962C8B-B14F-4D97-AF65-F5344CB8AC3E}">
        <p14:creationId xmlns:p14="http://schemas.microsoft.com/office/powerpoint/2010/main" val="32835635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5</a:t>
            </a:r>
            <a:r>
              <a:rPr lang="en-US" sz="3800" dirty="0">
                <a:latin typeface="Garamond" panose="02020404030301010803" pitchFamily="18" charset="0"/>
              </a:rPr>
              <a:t>But if you seek God earnestly and plead with the Almighty,</a:t>
            </a:r>
          </a:p>
          <a:p>
            <a:pPr marL="0" indent="0">
              <a:buNone/>
            </a:pPr>
            <a:r>
              <a:rPr lang="en-US" sz="3800" baseline="30000" dirty="0">
                <a:latin typeface="Garamond" panose="02020404030301010803" pitchFamily="18" charset="0"/>
              </a:rPr>
              <a:t>6</a:t>
            </a:r>
            <a:r>
              <a:rPr lang="en-US" sz="3800" dirty="0">
                <a:latin typeface="Garamond" panose="02020404030301010803" pitchFamily="18" charset="0"/>
              </a:rPr>
              <a:t>if you are pure and upright, even now he will rouse himself on your behalf and restore you to your prosperous state.</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30261195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5</a:t>
            </a:r>
            <a:r>
              <a:rPr lang="en-US" sz="3800" dirty="0">
                <a:latin typeface="Garamond" panose="02020404030301010803" pitchFamily="18" charset="0"/>
              </a:rPr>
              <a:t>But if you seek God earnestly and plead with the Almighty,</a:t>
            </a:r>
          </a:p>
          <a:p>
            <a:pPr marL="0" indent="0">
              <a:buNone/>
            </a:pPr>
            <a:r>
              <a:rPr lang="en-US" sz="3800" baseline="30000" dirty="0">
                <a:latin typeface="Garamond" panose="02020404030301010803" pitchFamily="18" charset="0"/>
              </a:rPr>
              <a:t>6</a:t>
            </a:r>
            <a:r>
              <a:rPr lang="en-US" sz="3800" dirty="0">
                <a:latin typeface="Garamond" panose="02020404030301010803" pitchFamily="18" charset="0"/>
              </a:rPr>
              <a:t>if you are pure and upright, even now he will rouse himself on your behalf and restore you to your prosperous state.</a:t>
            </a:r>
            <a:endParaRPr lang="en-US" sz="3800" baseline="30000" dirty="0">
              <a:latin typeface="Garamond" panose="02020404030301010803" pitchFamily="18" charset="0"/>
            </a:endParaRPr>
          </a:p>
        </p:txBody>
      </p:sp>
      <p:sp>
        <p:nvSpPr>
          <p:cNvPr id="2" name="Multiplication Sign 1">
            <a:extLst>
              <a:ext uri="{FF2B5EF4-FFF2-40B4-BE49-F238E27FC236}">
                <a16:creationId xmlns="" xmlns:a16="http://schemas.microsoft.com/office/drawing/2014/main" id="{32056254-7700-691E-89C0-2BF5316CCDF2}"/>
              </a:ext>
            </a:extLst>
          </p:cNvPr>
          <p:cNvSpPr/>
          <p:nvPr/>
        </p:nvSpPr>
        <p:spPr>
          <a:xfrm>
            <a:off x="633663" y="631372"/>
            <a:ext cx="10143194" cy="5040086"/>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0148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The problem of evil is not just a problem for </a:t>
            </a:r>
            <a:r>
              <a:rPr lang="en-US" sz="3800" i="1" dirty="0">
                <a:latin typeface="Garamond" panose="02020404030301010803" pitchFamily="18" charset="0"/>
              </a:rPr>
              <a:t>Christians</a:t>
            </a:r>
            <a:r>
              <a:rPr lang="en-US" sz="3800" dirty="0">
                <a:latin typeface="Garamond" panose="02020404030301010803" pitchFamily="18" charset="0"/>
              </a:rPr>
              <a:t>; it’s a problem for </a:t>
            </a:r>
            <a:r>
              <a:rPr lang="en-US" sz="3800" i="1" dirty="0">
                <a:latin typeface="Garamond" panose="02020404030301010803" pitchFamily="18" charset="0"/>
              </a:rPr>
              <a:t>everyone</a:t>
            </a:r>
          </a:p>
          <a:p>
            <a:r>
              <a:rPr lang="en-US" sz="3800" dirty="0">
                <a:latin typeface="Garamond" panose="02020404030301010803" pitchFamily="18" charset="0"/>
              </a:rPr>
              <a:t>Christianity?</a:t>
            </a:r>
          </a:p>
          <a:p>
            <a:pPr lvl="1"/>
            <a:r>
              <a:rPr lang="en-US" sz="3400" dirty="0">
                <a:latin typeface="Garamond" panose="02020404030301010803" pitchFamily="18" charset="0"/>
              </a:rPr>
              <a:t>Does God care, but can’t do anything? </a:t>
            </a:r>
          </a:p>
          <a:p>
            <a:pPr lvl="1"/>
            <a:r>
              <a:rPr lang="en-US" sz="3400" dirty="0">
                <a:latin typeface="Garamond" panose="02020404030301010803" pitchFamily="18" charset="0"/>
              </a:rPr>
              <a:t>Is God able to do something, but doesn’t care?</a:t>
            </a:r>
          </a:p>
        </p:txBody>
      </p:sp>
      <p:sp>
        <p:nvSpPr>
          <p:cNvPr id="4" name="TextBox 3">
            <a:extLst>
              <a:ext uri="{FF2B5EF4-FFF2-40B4-BE49-F238E27FC236}">
                <a16:creationId xmlns="" xmlns:a16="http://schemas.microsoft.com/office/drawing/2014/main" id="{2EDB3DC1-F5AB-9F3C-C769-9630EFC9336B}"/>
              </a:ext>
            </a:extLst>
          </p:cNvPr>
          <p:cNvSpPr txBox="1"/>
          <p:nvPr/>
        </p:nvSpPr>
        <p:spPr>
          <a:xfrm>
            <a:off x="4707146" y="5255913"/>
            <a:ext cx="6711351" cy="677108"/>
          </a:xfrm>
          <a:prstGeom prst="rect">
            <a:avLst/>
          </a:prstGeom>
          <a:solidFill>
            <a:schemeClr val="accent1"/>
          </a:solidFill>
          <a:ln w="25400">
            <a:solidFill>
              <a:schemeClr val="tx1"/>
            </a:solidFill>
          </a:ln>
        </p:spPr>
        <p:txBody>
          <a:bodyPr wrap="square" rtlCol="0">
            <a:spAutoFit/>
          </a:bodyPr>
          <a:lstStyle/>
          <a:p>
            <a:pPr algn="ctr"/>
            <a:r>
              <a:rPr lang="en-US" sz="3800" dirty="0">
                <a:latin typeface="Garamond" pitchFamily="18" charset="0"/>
              </a:rPr>
              <a:t>Extra information helps</a:t>
            </a:r>
          </a:p>
        </p:txBody>
      </p:sp>
    </p:spTree>
    <p:extLst>
      <p:ext uri="{BB962C8B-B14F-4D97-AF65-F5344CB8AC3E}">
        <p14:creationId xmlns:p14="http://schemas.microsoft.com/office/powerpoint/2010/main" val="378491420"/>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cxnSp>
        <p:nvCxnSpPr>
          <p:cNvPr id="5" name="Straight Arrow Connector 4">
            <a:extLst>
              <a:ext uri="{FF2B5EF4-FFF2-40B4-BE49-F238E27FC236}">
                <a16:creationId xmlns="" xmlns:a16="http://schemas.microsoft.com/office/drawing/2014/main" id="{53FE26C6-D977-AA56-ADB6-5F9C53C0CF47}"/>
              </a:ext>
            </a:extLst>
          </p:cNvPr>
          <p:cNvCxnSpPr/>
          <p:nvPr/>
        </p:nvCxnSpPr>
        <p:spPr>
          <a:xfrm>
            <a:off x="370114" y="5998029"/>
            <a:ext cx="11440886" cy="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 xmlns:a16="http://schemas.microsoft.com/office/drawing/2014/main" id="{C50A0FE7-70E9-07F3-87A7-E97F6935A8C3}"/>
              </a:ext>
            </a:extLst>
          </p:cNvPr>
          <p:cNvCxnSpPr/>
          <p:nvPr/>
        </p:nvCxnSpPr>
        <p:spPr>
          <a:xfrm>
            <a:off x="827315" y="5676900"/>
            <a:ext cx="0" cy="642257"/>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 xmlns:a16="http://schemas.microsoft.com/office/drawing/2014/main" id="{8CD7BF0A-D999-6792-AB74-A02DDDBCF14E}"/>
              </a:ext>
            </a:extLst>
          </p:cNvPr>
          <p:cNvCxnSpPr/>
          <p:nvPr/>
        </p:nvCxnSpPr>
        <p:spPr>
          <a:xfrm>
            <a:off x="10123715" y="5725886"/>
            <a:ext cx="0" cy="642257"/>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 xmlns:a16="http://schemas.microsoft.com/office/drawing/2014/main" id="{5C158158-6BD1-4C3A-018F-535513710548}"/>
              </a:ext>
            </a:extLst>
          </p:cNvPr>
          <p:cNvSpPr txBox="1"/>
          <p:nvPr/>
        </p:nvSpPr>
        <p:spPr>
          <a:xfrm>
            <a:off x="97970" y="3853543"/>
            <a:ext cx="1959427" cy="1708160"/>
          </a:xfrm>
          <a:prstGeom prst="rect">
            <a:avLst/>
          </a:prstGeom>
          <a:solidFill>
            <a:schemeClr val="bg1"/>
          </a:solidFill>
          <a:ln w="25400">
            <a:solidFill>
              <a:schemeClr val="tx1"/>
            </a:solidFill>
          </a:ln>
        </p:spPr>
        <p:txBody>
          <a:bodyPr wrap="square" rtlCol="0">
            <a:spAutoFit/>
          </a:bodyPr>
          <a:lstStyle/>
          <a:p>
            <a:pPr algn="ctr"/>
            <a:r>
              <a:rPr lang="en-US" sz="3500" dirty="0">
                <a:latin typeface="Garamond" pitchFamily="18" charset="0"/>
              </a:rPr>
              <a:t>The beginning of evil</a:t>
            </a:r>
          </a:p>
        </p:txBody>
      </p:sp>
      <p:sp>
        <p:nvSpPr>
          <p:cNvPr id="10" name="TextBox 9">
            <a:extLst>
              <a:ext uri="{FF2B5EF4-FFF2-40B4-BE49-F238E27FC236}">
                <a16:creationId xmlns="" xmlns:a16="http://schemas.microsoft.com/office/drawing/2014/main" id="{F7BB6F5C-31F0-B3A9-CFE6-B5D0B0F4E9F6}"/>
              </a:ext>
            </a:extLst>
          </p:cNvPr>
          <p:cNvSpPr txBox="1"/>
          <p:nvPr/>
        </p:nvSpPr>
        <p:spPr>
          <a:xfrm>
            <a:off x="9144001" y="4122847"/>
            <a:ext cx="1959427" cy="1169551"/>
          </a:xfrm>
          <a:prstGeom prst="rect">
            <a:avLst/>
          </a:prstGeom>
          <a:solidFill>
            <a:schemeClr val="bg1"/>
          </a:solidFill>
          <a:ln w="25400">
            <a:solidFill>
              <a:schemeClr val="tx1"/>
            </a:solidFill>
          </a:ln>
        </p:spPr>
        <p:txBody>
          <a:bodyPr wrap="square" rtlCol="0">
            <a:spAutoFit/>
          </a:bodyPr>
          <a:lstStyle/>
          <a:p>
            <a:pPr algn="ctr"/>
            <a:r>
              <a:rPr lang="en-US" sz="3500" dirty="0">
                <a:latin typeface="Garamond" pitchFamily="18" charset="0"/>
              </a:rPr>
              <a:t>The end of evil</a:t>
            </a:r>
          </a:p>
        </p:txBody>
      </p:sp>
      <p:sp>
        <p:nvSpPr>
          <p:cNvPr id="11" name="Left Brace 10">
            <a:extLst>
              <a:ext uri="{FF2B5EF4-FFF2-40B4-BE49-F238E27FC236}">
                <a16:creationId xmlns="" xmlns:a16="http://schemas.microsoft.com/office/drawing/2014/main" id="{D336578E-6063-7779-C190-B888B6777FE2}"/>
              </a:ext>
            </a:extLst>
          </p:cNvPr>
          <p:cNvSpPr/>
          <p:nvPr/>
        </p:nvSpPr>
        <p:spPr>
          <a:xfrm rot="5400000">
            <a:off x="5092277" y="1399336"/>
            <a:ext cx="1397846" cy="5965369"/>
          </a:xfrm>
          <a:prstGeom prst="leftBrace">
            <a:avLst>
              <a:gd name="adj1" fmla="val 8333"/>
              <a:gd name="adj2" fmla="val 50365"/>
            </a:avLst>
          </a:prstGeom>
          <a:ln w="635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 xmlns:a16="http://schemas.microsoft.com/office/drawing/2014/main" id="{6A25A3B0-984F-AF66-F427-B28AD38140B7}"/>
              </a:ext>
            </a:extLst>
          </p:cNvPr>
          <p:cNvSpPr txBox="1"/>
          <p:nvPr/>
        </p:nvSpPr>
        <p:spPr>
          <a:xfrm>
            <a:off x="4588329" y="2226792"/>
            <a:ext cx="2405742" cy="1169551"/>
          </a:xfrm>
          <a:prstGeom prst="rect">
            <a:avLst/>
          </a:prstGeom>
          <a:solidFill>
            <a:schemeClr val="bg1"/>
          </a:solidFill>
          <a:ln w="25400">
            <a:solidFill>
              <a:schemeClr val="tx1"/>
            </a:solidFill>
          </a:ln>
        </p:spPr>
        <p:txBody>
          <a:bodyPr wrap="square" rtlCol="0">
            <a:spAutoFit/>
          </a:bodyPr>
          <a:lstStyle/>
          <a:p>
            <a:pPr algn="ctr"/>
            <a:r>
              <a:rPr lang="en-US" sz="3500" dirty="0">
                <a:latin typeface="Garamond" pitchFamily="18" charset="0"/>
              </a:rPr>
              <a:t>The middle of evil</a:t>
            </a:r>
          </a:p>
        </p:txBody>
      </p:sp>
    </p:spTree>
    <p:extLst>
      <p:ext uri="{BB962C8B-B14F-4D97-AF65-F5344CB8AC3E}">
        <p14:creationId xmlns:p14="http://schemas.microsoft.com/office/powerpoint/2010/main" val="32880858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anim calcmode="lin" valueType="num">
                                      <p:cBhvr>
                                        <p:cTn id="23" dur="1000" fill="hold"/>
                                        <p:tgtEl>
                                          <p:spTgt spid="12"/>
                                        </p:tgtEl>
                                        <p:attrNameLst>
                                          <p:attrName>ppt_x</p:attrName>
                                        </p:attrNameLst>
                                      </p:cBhvr>
                                      <p:tavLst>
                                        <p:tav tm="0">
                                          <p:val>
                                            <p:strVal val="#ppt_x"/>
                                          </p:val>
                                        </p:tav>
                                        <p:tav tm="100000">
                                          <p:val>
                                            <p:strVal val="#ppt_x"/>
                                          </p:val>
                                        </p:tav>
                                      </p:tavLst>
                                    </p:anim>
                                    <p:anim calcmode="lin" valueType="num">
                                      <p:cBhvr>
                                        <p:cTn id="2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Problem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Genesis 3</a:t>
            </a:r>
            <a:endParaRPr lang="en-US" sz="3400" dirty="0">
              <a:latin typeface="Garamond" panose="02020404030301010803" pitchFamily="18" charset="0"/>
            </a:endParaRPr>
          </a:p>
          <a:p>
            <a:r>
              <a:rPr lang="en-US" sz="3400" dirty="0">
                <a:latin typeface="Garamond" panose="02020404030301010803" pitchFamily="18" charset="0"/>
              </a:rPr>
              <a:t>The first humans use their free will to rebel against God </a:t>
            </a:r>
          </a:p>
          <a:p>
            <a:r>
              <a:rPr lang="en-US" sz="3400" dirty="0">
                <a:latin typeface="Garamond" panose="02020404030301010803" pitchFamily="18" charset="0"/>
              </a:rPr>
              <a:t>Doesn’t that mean God created evil?</a:t>
            </a:r>
          </a:p>
          <a:p>
            <a:r>
              <a:rPr lang="en-US" sz="3400" dirty="0">
                <a:latin typeface="Garamond" panose="02020404030301010803" pitchFamily="18" charset="0"/>
              </a:rPr>
              <a:t>Free will is a morally </a:t>
            </a:r>
            <a:r>
              <a:rPr lang="en-US" sz="3400" u="sng" dirty="0">
                <a:latin typeface="Garamond" panose="02020404030301010803" pitchFamily="18" charset="0"/>
              </a:rPr>
              <a:t>neutral</a:t>
            </a:r>
            <a:r>
              <a:rPr lang="en-US" sz="3400" dirty="0">
                <a:latin typeface="Garamond" panose="02020404030301010803" pitchFamily="18" charset="0"/>
              </a:rPr>
              <a:t> faculty </a:t>
            </a:r>
            <a:endParaRPr lang="en-US" sz="3800" dirty="0">
              <a:latin typeface="Garamond" panose="02020404030301010803" pitchFamily="18" charset="0"/>
            </a:endParaRPr>
          </a:p>
        </p:txBody>
      </p:sp>
      <p:sp>
        <p:nvSpPr>
          <p:cNvPr id="2" name="TextBox 1">
            <a:extLst>
              <a:ext uri="{FF2B5EF4-FFF2-40B4-BE49-F238E27FC236}">
                <a16:creationId xmlns="" xmlns:a16="http://schemas.microsoft.com/office/drawing/2014/main" id="{901EB81E-42B8-CEDF-8862-E8D746A79AB6}"/>
              </a:ext>
            </a:extLst>
          </p:cNvPr>
          <p:cNvSpPr txBox="1"/>
          <p:nvPr/>
        </p:nvSpPr>
        <p:spPr>
          <a:xfrm>
            <a:off x="7728856" y="5952226"/>
            <a:ext cx="4423947" cy="631136"/>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The beginning of evil</a:t>
            </a:r>
          </a:p>
        </p:txBody>
      </p:sp>
    </p:spTree>
    <p:extLst>
      <p:ext uri="{BB962C8B-B14F-4D97-AF65-F5344CB8AC3E}">
        <p14:creationId xmlns:p14="http://schemas.microsoft.com/office/powerpoint/2010/main" val="18202225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Beginning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Genesis 3</a:t>
            </a:r>
            <a:endParaRPr lang="en-US" sz="3400" dirty="0">
              <a:latin typeface="Garamond" panose="02020404030301010803" pitchFamily="18" charset="0"/>
            </a:endParaRPr>
          </a:p>
          <a:p>
            <a:r>
              <a:rPr lang="en-US" sz="3400" dirty="0">
                <a:latin typeface="Garamond" panose="02020404030301010803" pitchFamily="18" charset="0"/>
              </a:rPr>
              <a:t>The first humans use their free will to rebel against God </a:t>
            </a:r>
          </a:p>
          <a:p>
            <a:r>
              <a:rPr lang="en-US" sz="3400" dirty="0">
                <a:latin typeface="Garamond" panose="02020404030301010803" pitchFamily="18" charset="0"/>
              </a:rPr>
              <a:t>Doesn’t that mean God created evil?</a:t>
            </a:r>
          </a:p>
          <a:p>
            <a:r>
              <a:rPr lang="en-US" sz="3400" dirty="0">
                <a:latin typeface="Garamond" panose="02020404030301010803" pitchFamily="18" charset="0"/>
              </a:rPr>
              <a:t>Free will is a morally </a:t>
            </a:r>
            <a:r>
              <a:rPr lang="en-US" sz="3400" u="sng" dirty="0">
                <a:latin typeface="Garamond" panose="02020404030301010803" pitchFamily="18" charset="0"/>
              </a:rPr>
              <a:t>neutral</a:t>
            </a:r>
            <a:r>
              <a:rPr lang="en-US" sz="3400" dirty="0">
                <a:latin typeface="Garamond" panose="02020404030301010803" pitchFamily="18" charset="0"/>
              </a:rPr>
              <a:t> faculty </a:t>
            </a:r>
          </a:p>
          <a:p>
            <a:pPr lvl="1"/>
            <a:r>
              <a:rPr lang="en-US" sz="3400" dirty="0">
                <a:latin typeface="Garamond" panose="02020404030301010803" pitchFamily="18" charset="0"/>
              </a:rPr>
              <a:t>God is not responsible for the use or abuse of our free will</a:t>
            </a:r>
          </a:p>
        </p:txBody>
      </p:sp>
    </p:spTree>
    <p:extLst>
      <p:ext uri="{BB962C8B-B14F-4D97-AF65-F5344CB8AC3E}">
        <p14:creationId xmlns:p14="http://schemas.microsoft.com/office/powerpoint/2010/main" val="4261840671"/>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a:latin typeface="Garamond" panose="02020404030301010803" pitchFamily="18" charset="0"/>
              </a:rPr>
              <a:t>Job 31</a:t>
            </a:r>
            <a:endParaRPr lang="en-US" altLang="en-US" sz="7500" b="1" dirty="0">
              <a:latin typeface="Garamond" panose="02020404030301010803" pitchFamily="18" charset="0"/>
            </a:endParaRP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35</a:t>
            </a:r>
            <a:r>
              <a:rPr lang="en-US" sz="3800" dirty="0">
                <a:latin typeface="Garamond" panose="02020404030301010803" pitchFamily="18" charset="0"/>
              </a:rPr>
              <a:t>Oh, that I had someone to hear me! I sign now my defense – let the Almighty answer me; let my accuser put his indictment in writing.</a:t>
            </a:r>
          </a:p>
          <a:p>
            <a:pPr marL="0" indent="0">
              <a:buNone/>
            </a:pPr>
            <a:r>
              <a:rPr lang="en-US" sz="3800" baseline="30000" dirty="0">
                <a:latin typeface="Garamond" panose="02020404030301010803" pitchFamily="18" charset="0"/>
              </a:rPr>
              <a:t>36</a:t>
            </a:r>
            <a:r>
              <a:rPr lang="en-US" sz="3800" dirty="0">
                <a:latin typeface="Garamond" panose="02020404030301010803" pitchFamily="18" charset="0"/>
              </a:rPr>
              <a:t>Surely I would wear it on my shoulder, I would put it on like a crown.</a:t>
            </a:r>
          </a:p>
          <a:p>
            <a:pPr marL="0" indent="0">
              <a:buNone/>
            </a:pPr>
            <a:r>
              <a:rPr lang="en-US" sz="3800" baseline="30000" dirty="0">
                <a:latin typeface="Garamond" panose="02020404030301010803" pitchFamily="18" charset="0"/>
              </a:rPr>
              <a:t>37</a:t>
            </a:r>
            <a:r>
              <a:rPr lang="en-US" sz="3800" dirty="0">
                <a:latin typeface="Garamond" panose="02020404030301010803" pitchFamily="18" charset="0"/>
              </a:rPr>
              <a:t>I would give him an account of my every step; I would present it to him as to a ruler</a:t>
            </a:r>
          </a:p>
        </p:txBody>
      </p:sp>
    </p:spTree>
    <p:extLst>
      <p:ext uri="{BB962C8B-B14F-4D97-AF65-F5344CB8AC3E}">
        <p14:creationId xmlns:p14="http://schemas.microsoft.com/office/powerpoint/2010/main" val="30431321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End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God will restore and rebuild the Earth </a:t>
            </a:r>
          </a:p>
          <a:p>
            <a:r>
              <a:rPr lang="en-US" sz="3800" b="1" dirty="0">
                <a:latin typeface="Garamond" panose="02020404030301010803" pitchFamily="18" charset="0"/>
              </a:rPr>
              <a:t>Revelation 21:4</a:t>
            </a:r>
            <a:r>
              <a:rPr lang="en-US" sz="3800" dirty="0">
                <a:latin typeface="Garamond" panose="02020404030301010803" pitchFamily="18" charset="0"/>
              </a:rPr>
              <a:t> – “He will wipe every tear from their eyes. There will be no more death or mourning or crying or pain, for the old order of things has passed away.”</a:t>
            </a:r>
          </a:p>
          <a:p>
            <a:r>
              <a:rPr lang="en-US" sz="3800" dirty="0">
                <a:latin typeface="Garamond" panose="02020404030301010803" pitchFamily="18" charset="0"/>
              </a:rPr>
              <a:t>God </a:t>
            </a:r>
            <a:r>
              <a:rPr lang="en-US" sz="3800" i="1" dirty="0">
                <a:latin typeface="Garamond" panose="02020404030301010803" pitchFamily="18" charset="0"/>
              </a:rPr>
              <a:t>will</a:t>
            </a:r>
            <a:r>
              <a:rPr lang="en-US" sz="3800" dirty="0">
                <a:latin typeface="Garamond" panose="02020404030301010803" pitchFamily="18" charset="0"/>
              </a:rPr>
              <a:t> defeat evil. Why hasn’t he yet?</a:t>
            </a:r>
            <a:endParaRPr lang="en-US" sz="3400" dirty="0">
              <a:latin typeface="Garamond" panose="02020404030301010803" pitchFamily="18" charset="0"/>
            </a:endParaRPr>
          </a:p>
        </p:txBody>
      </p:sp>
    </p:spTree>
    <p:extLst>
      <p:ext uri="{BB962C8B-B14F-4D97-AF65-F5344CB8AC3E}">
        <p14:creationId xmlns:p14="http://schemas.microsoft.com/office/powerpoint/2010/main" val="27537136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End of Evil</a:t>
            </a:r>
          </a:p>
        </p:txBody>
      </p:sp>
      <p:sp>
        <p:nvSpPr>
          <p:cNvPr id="3" name="Content Placeholder 2"/>
          <p:cNvSpPr>
            <a:spLocks noGrp="1"/>
          </p:cNvSpPr>
          <p:nvPr>
            <p:ph idx="1"/>
          </p:nvPr>
        </p:nvSpPr>
        <p:spPr>
          <a:xfrm>
            <a:off x="633663" y="1600201"/>
            <a:ext cx="10972800" cy="4525963"/>
          </a:xfrm>
        </p:spPr>
        <p:txBody>
          <a:bodyPr/>
          <a:lstStyle/>
          <a:p>
            <a:r>
              <a:rPr lang="en-US" sz="3800" b="1" dirty="0">
                <a:latin typeface="Garamond" panose="02020404030301010803" pitchFamily="18" charset="0"/>
              </a:rPr>
              <a:t>2 Peter 3:9</a:t>
            </a:r>
            <a:r>
              <a:rPr lang="en-US" sz="3800" dirty="0">
                <a:latin typeface="Garamond" panose="02020404030301010803" pitchFamily="18" charset="0"/>
              </a:rPr>
              <a:t> – “The Lord is not slow in keeping his promise, as some understand slowness. Instead he is patient with you, not wanting anyone to perish, but everyone to come to repentance.”</a:t>
            </a:r>
            <a:endParaRPr lang="en-US" sz="3400" b="1" dirty="0">
              <a:latin typeface="Garamond" panose="02020404030301010803" pitchFamily="18" charset="0"/>
            </a:endParaRPr>
          </a:p>
        </p:txBody>
      </p:sp>
    </p:spTree>
    <p:extLst>
      <p:ext uri="{BB962C8B-B14F-4D97-AF65-F5344CB8AC3E}">
        <p14:creationId xmlns:p14="http://schemas.microsoft.com/office/powerpoint/2010/main" val="2337397203"/>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Middle of Evil</a:t>
            </a:r>
          </a:p>
        </p:txBody>
      </p:sp>
      <p:sp>
        <p:nvSpPr>
          <p:cNvPr id="2" name="TextBox 1">
            <a:extLst>
              <a:ext uri="{FF2B5EF4-FFF2-40B4-BE49-F238E27FC236}">
                <a16:creationId xmlns="" xmlns:a16="http://schemas.microsoft.com/office/drawing/2014/main" id="{901EB81E-42B8-CEDF-8862-E8D746A79AB6}"/>
              </a:ext>
            </a:extLst>
          </p:cNvPr>
          <p:cNvSpPr txBox="1"/>
          <p:nvPr/>
        </p:nvSpPr>
        <p:spPr>
          <a:xfrm>
            <a:off x="6349042" y="5952226"/>
            <a:ext cx="5803761"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1. Recognize your limitations</a:t>
            </a:r>
          </a:p>
        </p:txBody>
      </p:sp>
    </p:spTree>
    <p:extLst>
      <p:ext uri="{BB962C8B-B14F-4D97-AF65-F5344CB8AC3E}">
        <p14:creationId xmlns:p14="http://schemas.microsoft.com/office/powerpoint/2010/main" val="40997787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42</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a:t>
            </a:r>
            <a:r>
              <a:rPr lang="en-US" sz="3800" dirty="0">
                <a:latin typeface="Garamond" panose="02020404030301010803" pitchFamily="18" charset="0"/>
              </a:rPr>
              <a:t>Then Job replied to the LORD:</a:t>
            </a:r>
          </a:p>
          <a:p>
            <a:pPr marL="0" indent="0">
              <a:buNone/>
            </a:pPr>
            <a:r>
              <a:rPr lang="en-US" sz="3800" baseline="30000" dirty="0">
                <a:latin typeface="Garamond" panose="02020404030301010803" pitchFamily="18" charset="0"/>
              </a:rPr>
              <a:t>2</a:t>
            </a:r>
            <a:r>
              <a:rPr lang="en-US" sz="3800" dirty="0">
                <a:latin typeface="Garamond" panose="02020404030301010803" pitchFamily="18" charset="0"/>
              </a:rPr>
              <a:t>I know that you can do all things; no purpose of yours can be thwarted.</a:t>
            </a:r>
          </a:p>
          <a:p>
            <a:pPr marL="0" indent="0">
              <a:buNone/>
            </a:pPr>
            <a:r>
              <a:rPr lang="en-US" sz="3800" baseline="30000" dirty="0">
                <a:latin typeface="Garamond" panose="02020404030301010803" pitchFamily="18" charset="0"/>
              </a:rPr>
              <a:t>3</a:t>
            </a:r>
            <a:r>
              <a:rPr lang="en-US" sz="3800" dirty="0">
                <a:latin typeface="Garamond" panose="02020404030301010803" pitchFamily="18" charset="0"/>
              </a:rPr>
              <a:t>You asked, ‘Who is this that obscures my plans without knowledge? Surely I spoke of things I did not understand, things too wonderful to know.</a:t>
            </a:r>
            <a:endParaRPr lang="en-US" sz="3800" baseline="30000" dirty="0">
              <a:latin typeface="Garamond" panose="02020404030301010803" pitchFamily="18" charset="0"/>
            </a:endParaRPr>
          </a:p>
        </p:txBody>
      </p:sp>
      <p:sp>
        <p:nvSpPr>
          <p:cNvPr id="4" name="TextBox 3">
            <a:extLst>
              <a:ext uri="{FF2B5EF4-FFF2-40B4-BE49-F238E27FC236}">
                <a16:creationId xmlns="" xmlns:a16="http://schemas.microsoft.com/office/drawing/2014/main" id="{AF23D203-9F8A-85CE-DDC0-5278A283ACD8}"/>
              </a:ext>
            </a:extLst>
          </p:cNvPr>
          <p:cNvSpPr txBox="1"/>
          <p:nvPr/>
        </p:nvSpPr>
        <p:spPr>
          <a:xfrm>
            <a:off x="6349042" y="5952226"/>
            <a:ext cx="5803761"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1. Recognize your limitations</a:t>
            </a:r>
          </a:p>
        </p:txBody>
      </p:sp>
    </p:spTree>
    <p:extLst>
      <p:ext uri="{BB962C8B-B14F-4D97-AF65-F5344CB8AC3E}">
        <p14:creationId xmlns:p14="http://schemas.microsoft.com/office/powerpoint/2010/main" val="37920322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Middle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We don’t know the whole picture</a:t>
            </a:r>
          </a:p>
          <a:p>
            <a:r>
              <a:rPr lang="en-US" sz="3800" dirty="0">
                <a:latin typeface="Garamond" panose="02020404030301010803" pitchFamily="18" charset="0"/>
              </a:rPr>
              <a:t>We do usually know enough to act in faith</a:t>
            </a:r>
          </a:p>
        </p:txBody>
      </p:sp>
      <p:sp>
        <p:nvSpPr>
          <p:cNvPr id="2" name="TextBox 1">
            <a:extLst>
              <a:ext uri="{FF2B5EF4-FFF2-40B4-BE49-F238E27FC236}">
                <a16:creationId xmlns="" xmlns:a16="http://schemas.microsoft.com/office/drawing/2014/main" id="{901EB81E-42B8-CEDF-8862-E8D746A79AB6}"/>
              </a:ext>
            </a:extLst>
          </p:cNvPr>
          <p:cNvSpPr txBox="1"/>
          <p:nvPr/>
        </p:nvSpPr>
        <p:spPr>
          <a:xfrm>
            <a:off x="6349042" y="5952226"/>
            <a:ext cx="5803761"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1. Recognize your limitations</a:t>
            </a:r>
          </a:p>
        </p:txBody>
      </p:sp>
    </p:spTree>
    <p:extLst>
      <p:ext uri="{BB962C8B-B14F-4D97-AF65-F5344CB8AC3E}">
        <p14:creationId xmlns:p14="http://schemas.microsoft.com/office/powerpoint/2010/main" val="16415584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Romans 8</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28</a:t>
            </a:r>
            <a:r>
              <a:rPr lang="en-US" sz="3800" dirty="0">
                <a:latin typeface="Garamond" panose="02020404030301010803" pitchFamily="18" charset="0"/>
              </a:rPr>
              <a:t>And we know that in all things God works for the good of those who love him, who have been called according to his purpose.</a:t>
            </a:r>
            <a:endParaRPr lang="en-US" sz="3800" baseline="30000" dirty="0">
              <a:latin typeface="Garamond" panose="02020404030301010803" pitchFamily="18" charset="0"/>
            </a:endParaRPr>
          </a:p>
        </p:txBody>
      </p:sp>
      <p:sp>
        <p:nvSpPr>
          <p:cNvPr id="4" name="TextBox 3">
            <a:extLst>
              <a:ext uri="{FF2B5EF4-FFF2-40B4-BE49-F238E27FC236}">
                <a16:creationId xmlns="" xmlns:a16="http://schemas.microsoft.com/office/drawing/2014/main" id="{AF23D203-9F8A-85CE-DDC0-5278A283ACD8}"/>
              </a:ext>
            </a:extLst>
          </p:cNvPr>
          <p:cNvSpPr txBox="1"/>
          <p:nvPr/>
        </p:nvSpPr>
        <p:spPr>
          <a:xfrm>
            <a:off x="6349042" y="5952226"/>
            <a:ext cx="5803761"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1. Recognize your limitations</a:t>
            </a:r>
          </a:p>
        </p:txBody>
      </p:sp>
    </p:spTree>
    <p:extLst>
      <p:ext uri="{BB962C8B-B14F-4D97-AF65-F5344CB8AC3E}">
        <p14:creationId xmlns:p14="http://schemas.microsoft.com/office/powerpoint/2010/main" val="2376328888"/>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709B94-C214-82C9-D115-BA1B380C11A1}"/>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F6B36243-9608-6B60-0F30-15E48A9B66A1}"/>
              </a:ext>
            </a:extLst>
          </p:cNvPr>
          <p:cNvSpPr>
            <a:spLocks noGrp="1"/>
          </p:cNvSpPr>
          <p:nvPr>
            <p:ph idx="1"/>
          </p:nvPr>
        </p:nvSpPr>
        <p:spPr/>
        <p:txBody>
          <a:bodyPr/>
          <a:lstStyle/>
          <a:p>
            <a:endParaRPr lang="en-US"/>
          </a:p>
        </p:txBody>
      </p:sp>
      <p:pic>
        <p:nvPicPr>
          <p:cNvPr id="12290" name="Picture 2" descr="No photo description available.">
            <a:extLst>
              <a:ext uri="{FF2B5EF4-FFF2-40B4-BE49-F238E27FC236}">
                <a16:creationId xmlns="" xmlns:a16="http://schemas.microsoft.com/office/drawing/2014/main" id="{182450D1-3C4C-1AB1-29D1-0423799DE4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5491394"/>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Middle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Heaven transformed the way biblical authors viewed suffering</a:t>
            </a:r>
          </a:p>
        </p:txBody>
      </p:sp>
      <p:sp>
        <p:nvSpPr>
          <p:cNvPr id="2" name="TextBox 1">
            <a:extLst>
              <a:ext uri="{FF2B5EF4-FFF2-40B4-BE49-F238E27FC236}">
                <a16:creationId xmlns="" xmlns:a16="http://schemas.microsoft.com/office/drawing/2014/main" id="{901EB81E-42B8-CEDF-8862-E8D746A79AB6}"/>
              </a:ext>
            </a:extLst>
          </p:cNvPr>
          <p:cNvSpPr txBox="1"/>
          <p:nvPr/>
        </p:nvSpPr>
        <p:spPr>
          <a:xfrm>
            <a:off x="6349042" y="5952226"/>
            <a:ext cx="5803761"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2. Focus on Heaven</a:t>
            </a:r>
          </a:p>
        </p:txBody>
      </p:sp>
    </p:spTree>
    <p:extLst>
      <p:ext uri="{BB962C8B-B14F-4D97-AF65-F5344CB8AC3E}">
        <p14:creationId xmlns:p14="http://schemas.microsoft.com/office/powerpoint/2010/main" val="18624124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2 Corinthians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16</a:t>
            </a:r>
            <a:r>
              <a:rPr lang="en-US" sz="3800" dirty="0">
                <a:latin typeface="Garamond" panose="02020404030301010803" pitchFamily="18" charset="0"/>
              </a:rPr>
              <a:t>Therefore we do not lose heart. Though outwardly we are wasting away, yet inwardly we are being renewed day by day.</a:t>
            </a:r>
          </a:p>
          <a:p>
            <a:pPr marL="0" indent="0">
              <a:buNone/>
            </a:pPr>
            <a:r>
              <a:rPr lang="en-US" sz="3800" baseline="30000" dirty="0">
                <a:latin typeface="Garamond" panose="02020404030301010803" pitchFamily="18" charset="0"/>
              </a:rPr>
              <a:t>17</a:t>
            </a:r>
            <a:r>
              <a:rPr lang="en-US" sz="3800" dirty="0">
                <a:latin typeface="Garamond" panose="02020404030301010803" pitchFamily="18" charset="0"/>
              </a:rPr>
              <a:t>For our light and momentary troubles are achieving for us an eternal glory that far outweighs them all.</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FC66C320-93E9-3162-1697-DBEFC131D005}"/>
              </a:ext>
            </a:extLst>
          </p:cNvPr>
          <p:cNvSpPr txBox="1"/>
          <p:nvPr/>
        </p:nvSpPr>
        <p:spPr>
          <a:xfrm>
            <a:off x="6349042" y="5952226"/>
            <a:ext cx="5803761"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2. Focus on Heaven</a:t>
            </a:r>
          </a:p>
        </p:txBody>
      </p:sp>
    </p:spTree>
    <p:extLst>
      <p:ext uri="{BB962C8B-B14F-4D97-AF65-F5344CB8AC3E}">
        <p14:creationId xmlns:p14="http://schemas.microsoft.com/office/powerpoint/2010/main" val="20599012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2 Corinthians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18</a:t>
            </a:r>
            <a:r>
              <a:rPr lang="en-US" sz="3800" dirty="0">
                <a:latin typeface="Garamond" panose="02020404030301010803" pitchFamily="18" charset="0"/>
              </a:rPr>
              <a:t>So we fix our eyes not on what is seen, but on what is unseen, since what is seen is temporary, but what is unseen is eternal.</a:t>
            </a:r>
            <a:endParaRPr lang="en-US" sz="3800" baseline="30000" dirty="0">
              <a:latin typeface="Garamond" panose="02020404030301010803" pitchFamily="18" charset="0"/>
            </a:endParaRPr>
          </a:p>
        </p:txBody>
      </p:sp>
      <p:sp>
        <p:nvSpPr>
          <p:cNvPr id="2" name="TextBox 1">
            <a:extLst>
              <a:ext uri="{FF2B5EF4-FFF2-40B4-BE49-F238E27FC236}">
                <a16:creationId xmlns="" xmlns:a16="http://schemas.microsoft.com/office/drawing/2014/main" id="{D15DB28D-29D8-473C-0E24-11903E18F534}"/>
              </a:ext>
            </a:extLst>
          </p:cNvPr>
          <p:cNvSpPr txBox="1"/>
          <p:nvPr/>
        </p:nvSpPr>
        <p:spPr>
          <a:xfrm>
            <a:off x="6349042" y="5952226"/>
            <a:ext cx="5803761"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2. Focus on Heaven</a:t>
            </a:r>
          </a:p>
        </p:txBody>
      </p:sp>
    </p:spTree>
    <p:extLst>
      <p:ext uri="{BB962C8B-B14F-4D97-AF65-F5344CB8AC3E}">
        <p14:creationId xmlns:p14="http://schemas.microsoft.com/office/powerpoint/2010/main" val="84110137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47B5799-4913-8A59-4841-B63353F5D522}"/>
              </a:ext>
            </a:extLst>
          </p:cNvPr>
          <p:cNvPicPr>
            <a:picLocks noChangeAspect="1"/>
          </p:cNvPicPr>
          <p:nvPr/>
        </p:nvPicPr>
        <p:blipFill>
          <a:blip r:embed="rId2"/>
          <a:stretch>
            <a:fillRect/>
          </a:stretch>
        </p:blipFill>
        <p:spPr>
          <a:xfrm>
            <a:off x="4229003" y="2597106"/>
            <a:ext cx="7336207" cy="3268855"/>
          </a:xfrm>
          <a:prstGeom prst="rect">
            <a:avLst/>
          </a:prstGeom>
        </p:spPr>
      </p:pic>
    </p:spTree>
    <p:extLst>
      <p:ext uri="{BB962C8B-B14F-4D97-AF65-F5344CB8AC3E}">
        <p14:creationId xmlns:p14="http://schemas.microsoft.com/office/powerpoint/2010/main" val="6613624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Middle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Heaven transformed the way biblical authors viewed suffering</a:t>
            </a:r>
          </a:p>
          <a:p>
            <a:r>
              <a:rPr lang="en-US" sz="3800" dirty="0">
                <a:latin typeface="Garamond" panose="02020404030301010803" pitchFamily="18" charset="0"/>
              </a:rPr>
              <a:t>God will outweigh our suffering in length and in love</a:t>
            </a:r>
          </a:p>
        </p:txBody>
      </p:sp>
      <p:sp>
        <p:nvSpPr>
          <p:cNvPr id="2" name="TextBox 1">
            <a:extLst>
              <a:ext uri="{FF2B5EF4-FFF2-40B4-BE49-F238E27FC236}">
                <a16:creationId xmlns="" xmlns:a16="http://schemas.microsoft.com/office/drawing/2014/main" id="{901EB81E-42B8-CEDF-8862-E8D746A79AB6}"/>
              </a:ext>
            </a:extLst>
          </p:cNvPr>
          <p:cNvSpPr txBox="1"/>
          <p:nvPr/>
        </p:nvSpPr>
        <p:spPr>
          <a:xfrm>
            <a:off x="6349042" y="5952226"/>
            <a:ext cx="5803761"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2. Focus on Heaven</a:t>
            </a:r>
          </a:p>
        </p:txBody>
      </p:sp>
    </p:spTree>
    <p:extLst>
      <p:ext uri="{BB962C8B-B14F-4D97-AF65-F5344CB8AC3E}">
        <p14:creationId xmlns:p14="http://schemas.microsoft.com/office/powerpoint/2010/main" val="744239618"/>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6C69EE-AE69-06ED-0973-52312383529D}"/>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D74C5BA4-F374-4A83-21AB-CEAB1A97305A}"/>
              </a:ext>
            </a:extLst>
          </p:cNvPr>
          <p:cNvSpPr>
            <a:spLocks noGrp="1"/>
          </p:cNvSpPr>
          <p:nvPr>
            <p:ph idx="1"/>
          </p:nvPr>
        </p:nvSpPr>
        <p:spPr/>
        <p:txBody>
          <a:bodyPr/>
          <a:lstStyle/>
          <a:p>
            <a:endParaRPr lang="en-US"/>
          </a:p>
        </p:txBody>
      </p:sp>
      <p:pic>
        <p:nvPicPr>
          <p:cNvPr id="13314" name="Picture 2" descr="No photo description available.">
            <a:extLst>
              <a:ext uri="{FF2B5EF4-FFF2-40B4-BE49-F238E27FC236}">
                <a16:creationId xmlns="" xmlns:a16="http://schemas.microsoft.com/office/drawing/2014/main" id="{57751E9B-C844-79E4-2122-F145FB7ED8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1925" y="0"/>
            <a:ext cx="678656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275181"/>
      </p:ext>
    </p:extLst>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Middle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Suffering is where we feel most alone </a:t>
            </a:r>
          </a:p>
          <a:p>
            <a:r>
              <a:rPr lang="en-US" sz="3800" dirty="0">
                <a:latin typeface="Garamond" panose="02020404030301010803" pitchFamily="18" charset="0"/>
              </a:rPr>
              <a:t>God suffers with you </a:t>
            </a:r>
          </a:p>
        </p:txBody>
      </p:sp>
      <p:sp>
        <p:nvSpPr>
          <p:cNvPr id="2" name="TextBox 1">
            <a:extLst>
              <a:ext uri="{FF2B5EF4-FFF2-40B4-BE49-F238E27FC236}">
                <a16:creationId xmlns="" xmlns:a16="http://schemas.microsoft.com/office/drawing/2014/main" id="{901EB81E-42B8-CEDF-8862-E8D746A79AB6}"/>
              </a:ext>
            </a:extLst>
          </p:cNvPr>
          <p:cNvSpPr txBox="1"/>
          <p:nvPr/>
        </p:nvSpPr>
        <p:spPr>
          <a:xfrm>
            <a:off x="2053088" y="5952226"/>
            <a:ext cx="10099716"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3. Remember that God suffers with you and for you</a:t>
            </a:r>
          </a:p>
        </p:txBody>
      </p:sp>
    </p:spTree>
    <p:extLst>
      <p:ext uri="{BB962C8B-B14F-4D97-AF65-F5344CB8AC3E}">
        <p14:creationId xmlns:p14="http://schemas.microsoft.com/office/powerpoint/2010/main" val="18288994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Lee Strobel</a:t>
            </a:r>
            <a:br>
              <a:rPr lang="en-US" sz="5000" dirty="0">
                <a:latin typeface="Garamond" panose="02020404030301010803" pitchFamily="18" charset="0"/>
              </a:rPr>
            </a:br>
            <a:r>
              <a:rPr lang="en-US" sz="2400" dirty="0">
                <a:latin typeface="Garamond" panose="02020404030301010803" pitchFamily="18" charset="0"/>
              </a:rPr>
              <a:t>Christian author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If your friend is sick and dying, the most important thing he wants is not an explanation; he wants you to sit with him. </a:t>
            </a:r>
          </a:p>
          <a:p>
            <a:pPr marL="0" indent="0" algn="ctr">
              <a:buNone/>
            </a:pPr>
            <a:r>
              <a:rPr lang="en-US" sz="3500" dirty="0">
                <a:latin typeface="Garamond" panose="02020404030301010803" pitchFamily="18" charset="0"/>
              </a:rPr>
              <a:t>He’s terrified of being alone more than anything else. So, God has not left us alone.</a:t>
            </a:r>
          </a:p>
        </p:txBody>
      </p:sp>
    </p:spTree>
    <p:extLst>
      <p:ext uri="{BB962C8B-B14F-4D97-AF65-F5344CB8AC3E}">
        <p14:creationId xmlns:p14="http://schemas.microsoft.com/office/powerpoint/2010/main" val="12530800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Hebrews 4</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15</a:t>
            </a:r>
            <a:r>
              <a:rPr lang="en-US" sz="3800" dirty="0">
                <a:latin typeface="Garamond" panose="02020404030301010803" pitchFamily="18" charset="0"/>
              </a:rPr>
              <a:t> For we do not have a high priest who is unable to empathize with our weaknesses, but we have one who has been tempted in every way, just as we are – yet he did not sin.</a:t>
            </a:r>
          </a:p>
          <a:p>
            <a:pPr marL="0" indent="0">
              <a:buNone/>
            </a:pPr>
            <a:r>
              <a:rPr lang="en-US" sz="3800" baseline="30000" dirty="0">
                <a:latin typeface="Garamond" panose="02020404030301010803" pitchFamily="18" charset="0"/>
              </a:rPr>
              <a:t>16</a:t>
            </a:r>
            <a:r>
              <a:rPr lang="en-US" sz="3800" dirty="0">
                <a:latin typeface="Garamond" panose="02020404030301010803" pitchFamily="18" charset="0"/>
              </a:rPr>
              <a:t>Let us then approach God’s throne of grace with confidence, so that we may receive mercy and find grace to help us in our time of need.</a:t>
            </a:r>
            <a:endParaRPr lang="en-US" sz="3800" baseline="30000" dirty="0">
              <a:latin typeface="Garamond" panose="02020404030301010803" pitchFamily="18" charset="0"/>
            </a:endParaRPr>
          </a:p>
        </p:txBody>
      </p:sp>
      <p:sp>
        <p:nvSpPr>
          <p:cNvPr id="4" name="TextBox 3">
            <a:extLst>
              <a:ext uri="{FF2B5EF4-FFF2-40B4-BE49-F238E27FC236}">
                <a16:creationId xmlns="" xmlns:a16="http://schemas.microsoft.com/office/drawing/2014/main" id="{9E4FD1DD-4A37-9C44-FB8D-2BC70BEA1B90}"/>
              </a:ext>
            </a:extLst>
          </p:cNvPr>
          <p:cNvSpPr txBox="1"/>
          <p:nvPr/>
        </p:nvSpPr>
        <p:spPr>
          <a:xfrm>
            <a:off x="2053088" y="5952226"/>
            <a:ext cx="10099716"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3. Remember that God suffers with you and for you</a:t>
            </a:r>
          </a:p>
        </p:txBody>
      </p:sp>
    </p:spTree>
    <p:extLst>
      <p:ext uri="{BB962C8B-B14F-4D97-AF65-F5344CB8AC3E}">
        <p14:creationId xmlns:p14="http://schemas.microsoft.com/office/powerpoint/2010/main" val="7051389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Middle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Suffering is where we feel most alone </a:t>
            </a:r>
          </a:p>
          <a:p>
            <a:r>
              <a:rPr lang="en-US" sz="3800" dirty="0">
                <a:latin typeface="Garamond" panose="02020404030301010803" pitchFamily="18" charset="0"/>
              </a:rPr>
              <a:t>God suffers with you </a:t>
            </a:r>
          </a:p>
          <a:p>
            <a:r>
              <a:rPr lang="en-US" sz="3800" dirty="0">
                <a:latin typeface="Garamond" panose="02020404030301010803" pitchFamily="18" charset="0"/>
              </a:rPr>
              <a:t>God suffered for you </a:t>
            </a:r>
          </a:p>
        </p:txBody>
      </p:sp>
      <p:sp>
        <p:nvSpPr>
          <p:cNvPr id="2" name="TextBox 1">
            <a:extLst>
              <a:ext uri="{FF2B5EF4-FFF2-40B4-BE49-F238E27FC236}">
                <a16:creationId xmlns="" xmlns:a16="http://schemas.microsoft.com/office/drawing/2014/main" id="{901EB81E-42B8-CEDF-8862-E8D746A79AB6}"/>
              </a:ext>
            </a:extLst>
          </p:cNvPr>
          <p:cNvSpPr txBox="1"/>
          <p:nvPr/>
        </p:nvSpPr>
        <p:spPr>
          <a:xfrm>
            <a:off x="2053088" y="5952226"/>
            <a:ext cx="10099716"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3. Remember that God suffers with you and for you</a:t>
            </a:r>
          </a:p>
        </p:txBody>
      </p:sp>
    </p:spTree>
    <p:extLst>
      <p:ext uri="{BB962C8B-B14F-4D97-AF65-F5344CB8AC3E}">
        <p14:creationId xmlns:p14="http://schemas.microsoft.com/office/powerpoint/2010/main" val="4281682076"/>
      </p:ext>
    </p:extLst>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John Stott</a:t>
            </a:r>
            <a:br>
              <a:rPr lang="en-US" sz="5000" dirty="0">
                <a:latin typeface="Garamond" panose="02020404030301010803" pitchFamily="18" charset="0"/>
              </a:rPr>
            </a:br>
            <a:r>
              <a:rPr lang="en-US" sz="2400" dirty="0">
                <a:latin typeface="Garamond" panose="02020404030301010803" pitchFamily="18" charset="0"/>
              </a:rPr>
              <a:t>Christian author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I could never myself believe in God, if it were not for the Cross…</a:t>
            </a:r>
          </a:p>
          <a:p>
            <a:pPr marL="0" indent="0" algn="ctr">
              <a:buNone/>
            </a:pPr>
            <a:r>
              <a:rPr lang="en-US" sz="3500" dirty="0">
                <a:latin typeface="Garamond" panose="02020404030301010803" pitchFamily="18" charset="0"/>
              </a:rPr>
              <a:t>In the real world of pain, how could one worship a God who was immune to it?</a:t>
            </a:r>
          </a:p>
        </p:txBody>
      </p:sp>
    </p:spTree>
    <p:extLst>
      <p:ext uri="{BB962C8B-B14F-4D97-AF65-F5344CB8AC3E}">
        <p14:creationId xmlns:p14="http://schemas.microsoft.com/office/powerpoint/2010/main" val="8644195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John Stott</a:t>
            </a:r>
            <a:br>
              <a:rPr lang="en-US" sz="5000" dirty="0">
                <a:latin typeface="Garamond" panose="02020404030301010803" pitchFamily="18" charset="0"/>
              </a:rPr>
            </a:br>
            <a:r>
              <a:rPr lang="en-US" sz="2400" dirty="0">
                <a:latin typeface="Garamond" panose="02020404030301010803" pitchFamily="18" charset="0"/>
              </a:rPr>
              <a:t>Christian author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I have entered many Buddhist temples in different Asian countries and stood respectfully before the statue of Buddha, his legs crossed, arms folded, eyes closed, the ghost of a smile playing around his mouth,</a:t>
            </a:r>
          </a:p>
        </p:txBody>
      </p:sp>
    </p:spTree>
    <p:extLst>
      <p:ext uri="{BB962C8B-B14F-4D97-AF65-F5344CB8AC3E}">
        <p14:creationId xmlns:p14="http://schemas.microsoft.com/office/powerpoint/2010/main" val="3846234968"/>
      </p:ext>
    </p:extLst>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John Stott</a:t>
            </a:r>
            <a:br>
              <a:rPr lang="en-US" sz="5000" dirty="0">
                <a:latin typeface="Garamond" panose="02020404030301010803" pitchFamily="18" charset="0"/>
              </a:rPr>
            </a:br>
            <a:r>
              <a:rPr lang="en-US" sz="2400" dirty="0">
                <a:latin typeface="Garamond" panose="02020404030301010803" pitchFamily="18" charset="0"/>
              </a:rPr>
              <a:t>Christian author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a remote look on his face, detached from the agonies of the world.</a:t>
            </a:r>
          </a:p>
          <a:p>
            <a:pPr marL="0" indent="0" algn="ctr">
              <a:buNone/>
            </a:pPr>
            <a:r>
              <a:rPr lang="en-US" sz="3500" dirty="0">
                <a:latin typeface="Garamond" panose="02020404030301010803" pitchFamily="18" charset="0"/>
              </a:rPr>
              <a:t>But each time after a while I have to turn away. </a:t>
            </a:r>
          </a:p>
        </p:txBody>
      </p:sp>
    </p:spTree>
    <p:extLst>
      <p:ext uri="{BB962C8B-B14F-4D97-AF65-F5344CB8AC3E}">
        <p14:creationId xmlns:p14="http://schemas.microsoft.com/office/powerpoint/2010/main" val="32756189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John Stott</a:t>
            </a:r>
            <a:br>
              <a:rPr lang="en-US" sz="5000" dirty="0">
                <a:latin typeface="Garamond" panose="02020404030301010803" pitchFamily="18" charset="0"/>
              </a:rPr>
            </a:br>
            <a:r>
              <a:rPr lang="en-US" sz="2400" dirty="0">
                <a:latin typeface="Garamond" panose="02020404030301010803" pitchFamily="18" charset="0"/>
              </a:rPr>
              <a:t>Christian author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And in imagination I have turned instead to that lonely, tortured figure on the Cross, </a:t>
            </a:r>
          </a:p>
        </p:txBody>
      </p:sp>
    </p:spTree>
    <p:extLst>
      <p:ext uri="{BB962C8B-B14F-4D97-AF65-F5344CB8AC3E}">
        <p14:creationId xmlns:p14="http://schemas.microsoft.com/office/powerpoint/2010/main" val="1762619300"/>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40</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1</a:t>
            </a:r>
            <a:r>
              <a:rPr lang="en-US" sz="3800" dirty="0">
                <a:latin typeface="Garamond" panose="02020404030301010803" pitchFamily="18" charset="0"/>
              </a:rPr>
              <a:t>The LORD said to Job:</a:t>
            </a:r>
          </a:p>
          <a:p>
            <a:pPr marL="0" indent="0">
              <a:buNone/>
            </a:pPr>
            <a:r>
              <a:rPr lang="en-US" sz="3800" baseline="30000" dirty="0">
                <a:latin typeface="Garamond" panose="02020404030301010803" pitchFamily="18" charset="0"/>
              </a:rPr>
              <a:t>2</a:t>
            </a:r>
            <a:r>
              <a:rPr lang="en-US" sz="3800" dirty="0">
                <a:latin typeface="Garamond" panose="02020404030301010803" pitchFamily="18" charset="0"/>
              </a:rPr>
              <a:t>“Will the one who contends with the Almighty correct him? Let him who accuses God answer him!</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30442695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John Stott</a:t>
            </a:r>
            <a:br>
              <a:rPr lang="en-US" sz="5000" dirty="0">
                <a:latin typeface="Garamond" panose="02020404030301010803" pitchFamily="18" charset="0"/>
              </a:rPr>
            </a:br>
            <a:r>
              <a:rPr lang="en-US" sz="2400" dirty="0">
                <a:latin typeface="Garamond" panose="02020404030301010803" pitchFamily="18" charset="0"/>
              </a:rPr>
              <a:t>Christian author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nails through hands and feet, back lacerated, limbs wretched, brow bleeding from thorn pricks, mouth dry and intolerably thirsty, plunged in God-forsaken darkness. </a:t>
            </a:r>
          </a:p>
        </p:txBody>
      </p:sp>
    </p:spTree>
    <p:extLst>
      <p:ext uri="{BB962C8B-B14F-4D97-AF65-F5344CB8AC3E}">
        <p14:creationId xmlns:p14="http://schemas.microsoft.com/office/powerpoint/2010/main" val="854633895"/>
      </p:ext>
    </p:extLst>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John Stott</a:t>
            </a:r>
            <a:br>
              <a:rPr lang="en-US" sz="5000" dirty="0">
                <a:latin typeface="Garamond" panose="02020404030301010803" pitchFamily="18" charset="0"/>
              </a:rPr>
            </a:br>
            <a:r>
              <a:rPr lang="en-US" sz="2400" dirty="0">
                <a:latin typeface="Garamond" panose="02020404030301010803" pitchFamily="18" charset="0"/>
              </a:rPr>
              <a:t>Christian author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6600" dirty="0">
              <a:latin typeface="Garamond" panose="02020404030301010803" pitchFamily="18" charset="0"/>
            </a:endParaRPr>
          </a:p>
          <a:p>
            <a:pPr marL="0" indent="0" algn="ctr">
              <a:buNone/>
            </a:pPr>
            <a:r>
              <a:rPr lang="en-US" sz="6600" dirty="0">
                <a:latin typeface="Garamond" panose="02020404030301010803" pitchFamily="18" charset="0"/>
              </a:rPr>
              <a:t>That is the God for me!</a:t>
            </a:r>
          </a:p>
        </p:txBody>
      </p:sp>
    </p:spTree>
    <p:extLst>
      <p:ext uri="{BB962C8B-B14F-4D97-AF65-F5344CB8AC3E}">
        <p14:creationId xmlns:p14="http://schemas.microsoft.com/office/powerpoint/2010/main" val="1599533725"/>
      </p:ext>
    </p:extLst>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John Stott</a:t>
            </a:r>
            <a:br>
              <a:rPr lang="en-US" sz="5000" dirty="0">
                <a:latin typeface="Garamond" panose="02020404030301010803" pitchFamily="18" charset="0"/>
              </a:rPr>
            </a:br>
            <a:r>
              <a:rPr lang="en-US" sz="2400" dirty="0">
                <a:latin typeface="Garamond" panose="02020404030301010803" pitchFamily="18" charset="0"/>
              </a:rPr>
              <a:t>Christian author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He laid aside His immunity to pain. He entered into our world of flesh and blood, tears and death. He suffered for us. Our sufferings become more manageable in light of his. </a:t>
            </a:r>
          </a:p>
        </p:txBody>
      </p:sp>
    </p:spTree>
    <p:extLst>
      <p:ext uri="{BB962C8B-B14F-4D97-AF65-F5344CB8AC3E}">
        <p14:creationId xmlns:p14="http://schemas.microsoft.com/office/powerpoint/2010/main" val="1230264467"/>
      </p:ext>
    </p:extLst>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4BB60B-5D09-418A-B3E5-977DBF356BB9}"/>
              </a:ext>
            </a:extLst>
          </p:cNvPr>
          <p:cNvSpPr>
            <a:spLocks noGrp="1"/>
          </p:cNvSpPr>
          <p:nvPr>
            <p:ph type="title"/>
          </p:nvPr>
        </p:nvSpPr>
        <p:spPr>
          <a:xfrm>
            <a:off x="609600" y="274638"/>
            <a:ext cx="6907619" cy="1143000"/>
          </a:xfrm>
        </p:spPr>
        <p:txBody>
          <a:bodyPr/>
          <a:lstStyle/>
          <a:p>
            <a:pPr algn="l"/>
            <a:r>
              <a:rPr lang="en-US" sz="5000" dirty="0">
                <a:latin typeface="Garamond" panose="02020404030301010803" pitchFamily="18" charset="0"/>
              </a:rPr>
              <a:t>John Stott</a:t>
            </a:r>
            <a:br>
              <a:rPr lang="en-US" sz="5000" dirty="0">
                <a:latin typeface="Garamond" panose="02020404030301010803" pitchFamily="18" charset="0"/>
              </a:rPr>
            </a:br>
            <a:r>
              <a:rPr lang="en-US" sz="2400" dirty="0">
                <a:latin typeface="Garamond" panose="02020404030301010803" pitchFamily="18" charset="0"/>
              </a:rPr>
              <a:t>Christian author</a:t>
            </a:r>
            <a:endParaRPr lang="en-US" sz="5000" dirty="0">
              <a:latin typeface="Garamond" panose="02020404030301010803" pitchFamily="18" charset="0"/>
            </a:endParaRPr>
          </a:p>
        </p:txBody>
      </p:sp>
      <p:sp>
        <p:nvSpPr>
          <p:cNvPr id="3" name="Content Placeholder 2">
            <a:extLst>
              <a:ext uri="{FF2B5EF4-FFF2-40B4-BE49-F238E27FC236}">
                <a16:creationId xmlns="" xmlns:a16="http://schemas.microsoft.com/office/drawing/2014/main" id="{766C52B6-AC18-4E08-8D54-0DCD2880ED8E}"/>
              </a:ext>
            </a:extLst>
          </p:cNvPr>
          <p:cNvSpPr>
            <a:spLocks noGrp="1"/>
          </p:cNvSpPr>
          <p:nvPr>
            <p:ph idx="1"/>
          </p:nvPr>
        </p:nvSpPr>
        <p:spPr>
          <a:xfrm>
            <a:off x="609600" y="1600201"/>
            <a:ext cx="7205330" cy="4525963"/>
          </a:xfrm>
        </p:spPr>
        <p:txBody>
          <a:bodyPr/>
          <a:lstStyle/>
          <a:p>
            <a:pPr marL="0" indent="0" algn="ctr">
              <a:buNone/>
            </a:pPr>
            <a:endParaRPr lang="en-US" sz="3500" dirty="0">
              <a:latin typeface="Garamond" panose="02020404030301010803" pitchFamily="18" charset="0"/>
            </a:endParaRPr>
          </a:p>
          <a:p>
            <a:pPr marL="0" indent="0" algn="ctr">
              <a:buNone/>
            </a:pPr>
            <a:r>
              <a:rPr lang="en-US" sz="3500" dirty="0">
                <a:latin typeface="Garamond" panose="02020404030301010803" pitchFamily="18" charset="0"/>
              </a:rPr>
              <a:t>There is still a question mark of human suffering, but over it we boldly stamp another mark,</a:t>
            </a:r>
          </a:p>
          <a:p>
            <a:pPr marL="0" indent="0" algn="ctr">
              <a:buNone/>
            </a:pPr>
            <a:r>
              <a:rPr lang="en-US" sz="3500" u="sng" dirty="0">
                <a:latin typeface="Garamond" panose="02020404030301010803" pitchFamily="18" charset="0"/>
              </a:rPr>
              <a:t>The Cross which symbolizes divine suffering</a:t>
            </a:r>
            <a:r>
              <a:rPr lang="en-US" sz="3500" dirty="0">
                <a:latin typeface="Garamond" panose="02020404030301010803" pitchFamily="18" charset="0"/>
              </a:rPr>
              <a:t>.</a:t>
            </a:r>
          </a:p>
        </p:txBody>
      </p:sp>
    </p:spTree>
    <p:extLst>
      <p:ext uri="{BB962C8B-B14F-4D97-AF65-F5344CB8AC3E}">
        <p14:creationId xmlns:p14="http://schemas.microsoft.com/office/powerpoint/2010/main" val="25218558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The Middle of Evil</a:t>
            </a:r>
          </a:p>
        </p:txBody>
      </p:sp>
      <p:sp>
        <p:nvSpPr>
          <p:cNvPr id="3" name="Content Placeholder 2"/>
          <p:cNvSpPr>
            <a:spLocks noGrp="1"/>
          </p:cNvSpPr>
          <p:nvPr>
            <p:ph idx="1"/>
          </p:nvPr>
        </p:nvSpPr>
        <p:spPr>
          <a:xfrm>
            <a:off x="633663" y="1600201"/>
            <a:ext cx="10972800" cy="4525963"/>
          </a:xfrm>
        </p:spPr>
        <p:txBody>
          <a:bodyPr/>
          <a:lstStyle/>
          <a:p>
            <a:r>
              <a:rPr lang="en-US" sz="3800" dirty="0">
                <a:latin typeface="Garamond" panose="02020404030301010803" pitchFamily="18" charset="0"/>
              </a:rPr>
              <a:t>Suffering is where we feel most alone </a:t>
            </a:r>
          </a:p>
          <a:p>
            <a:r>
              <a:rPr lang="en-US" sz="3800" dirty="0">
                <a:latin typeface="Garamond" panose="02020404030301010803" pitchFamily="18" charset="0"/>
              </a:rPr>
              <a:t>God suffers with you </a:t>
            </a:r>
          </a:p>
          <a:p>
            <a:r>
              <a:rPr lang="en-US" sz="3800" dirty="0">
                <a:latin typeface="Garamond" panose="02020404030301010803" pitchFamily="18" charset="0"/>
              </a:rPr>
              <a:t>God suffered for you </a:t>
            </a:r>
          </a:p>
          <a:p>
            <a:pPr lvl="1"/>
            <a:r>
              <a:rPr lang="en-US" sz="3800" dirty="0">
                <a:latin typeface="Garamond" panose="02020404030301010803" pitchFamily="18" charset="0"/>
              </a:rPr>
              <a:t>Where was God in your suffering?</a:t>
            </a:r>
          </a:p>
          <a:p>
            <a:pPr lvl="1"/>
            <a:r>
              <a:rPr lang="en-US" sz="3800" dirty="0">
                <a:latin typeface="Garamond" panose="02020404030301010803" pitchFamily="18" charset="0"/>
              </a:rPr>
              <a:t>Part of His answer? He already came</a:t>
            </a:r>
          </a:p>
          <a:p>
            <a:pPr lvl="1"/>
            <a:r>
              <a:rPr lang="en-US" sz="3800" dirty="0">
                <a:latin typeface="Garamond" panose="02020404030301010803" pitchFamily="18" charset="0"/>
              </a:rPr>
              <a:t>What will you make of that?</a:t>
            </a:r>
          </a:p>
        </p:txBody>
      </p:sp>
      <p:sp>
        <p:nvSpPr>
          <p:cNvPr id="2" name="TextBox 1">
            <a:extLst>
              <a:ext uri="{FF2B5EF4-FFF2-40B4-BE49-F238E27FC236}">
                <a16:creationId xmlns="" xmlns:a16="http://schemas.microsoft.com/office/drawing/2014/main" id="{901EB81E-42B8-CEDF-8862-E8D746A79AB6}"/>
              </a:ext>
            </a:extLst>
          </p:cNvPr>
          <p:cNvSpPr txBox="1"/>
          <p:nvPr/>
        </p:nvSpPr>
        <p:spPr>
          <a:xfrm>
            <a:off x="2053088" y="5952226"/>
            <a:ext cx="10099716" cy="630942"/>
          </a:xfrm>
          <a:prstGeom prst="rect">
            <a:avLst/>
          </a:prstGeom>
          <a:noFill/>
          <a:ln w="25400">
            <a:solidFill>
              <a:schemeClr val="tx1"/>
            </a:solidFill>
          </a:ln>
        </p:spPr>
        <p:txBody>
          <a:bodyPr wrap="square" rtlCol="0">
            <a:spAutoFit/>
          </a:bodyPr>
          <a:lstStyle/>
          <a:p>
            <a:pPr algn="ctr"/>
            <a:r>
              <a:rPr lang="en-US" sz="3500" b="1" dirty="0">
                <a:latin typeface="Garamond" pitchFamily="18" charset="0"/>
              </a:rPr>
              <a:t>3. Remember that God suffers with you and for you</a:t>
            </a:r>
          </a:p>
        </p:txBody>
      </p:sp>
    </p:spTree>
    <p:extLst>
      <p:ext uri="{BB962C8B-B14F-4D97-AF65-F5344CB8AC3E}">
        <p14:creationId xmlns:p14="http://schemas.microsoft.com/office/powerpoint/2010/main" val="21077294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left)">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Application</a:t>
            </a:r>
          </a:p>
        </p:txBody>
      </p:sp>
      <p:sp>
        <p:nvSpPr>
          <p:cNvPr id="3" name="Content Placeholder 2"/>
          <p:cNvSpPr>
            <a:spLocks noGrp="1"/>
          </p:cNvSpPr>
          <p:nvPr>
            <p:ph idx="1"/>
          </p:nvPr>
        </p:nvSpPr>
        <p:spPr/>
        <p:txBody>
          <a:bodyPr/>
          <a:lstStyle/>
          <a:p>
            <a:pPr eaLnBrk="1" hangingPunct="1"/>
            <a:r>
              <a:rPr lang="en-US" altLang="en-US" sz="3800" dirty="0">
                <a:latin typeface="Garamond" panose="02020404030301010803" pitchFamily="18" charset="0"/>
              </a:rPr>
              <a:t>No matter who your views, you have to have an answer to the problem of evil</a:t>
            </a:r>
          </a:p>
          <a:p>
            <a:pPr eaLnBrk="1" hangingPunct="1"/>
            <a:r>
              <a:rPr lang="en-US" altLang="en-US" sz="3800" dirty="0">
                <a:latin typeface="Garamond" panose="02020404030301010803" pitchFamily="18" charset="0"/>
              </a:rPr>
              <a:t>Until the personal God is brought into the fold, we’re left scratching our heads </a:t>
            </a:r>
          </a:p>
          <a:p>
            <a:pPr lvl="1" eaLnBrk="1" hangingPunct="1"/>
            <a:r>
              <a:rPr lang="en-US" altLang="en-US" sz="3800" dirty="0">
                <a:latin typeface="Garamond" panose="02020404030301010803" pitchFamily="18" charset="0"/>
              </a:rPr>
              <a:t>Consciously choose to pray and acknowledge what you know to be true about God </a:t>
            </a:r>
          </a:p>
          <a:p>
            <a:pPr marL="457200" lvl="1" indent="0" eaLnBrk="1" hangingPunct="1">
              <a:buNone/>
            </a:pPr>
            <a:endParaRPr lang="en-US" altLang="en-US" sz="3800" dirty="0">
              <a:latin typeface="Garamond" panose="02020404030301010803" pitchFamily="18" charset="0"/>
            </a:endParaRPr>
          </a:p>
        </p:txBody>
      </p:sp>
    </p:spTree>
    <p:extLst>
      <p:ext uri="{BB962C8B-B14F-4D97-AF65-F5344CB8AC3E}">
        <p14:creationId xmlns:p14="http://schemas.microsoft.com/office/powerpoint/2010/main" val="39180815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Application</a:t>
            </a:r>
          </a:p>
        </p:txBody>
      </p:sp>
      <p:sp>
        <p:nvSpPr>
          <p:cNvPr id="3" name="Content Placeholder 2"/>
          <p:cNvSpPr>
            <a:spLocks noGrp="1"/>
          </p:cNvSpPr>
          <p:nvPr>
            <p:ph idx="1"/>
          </p:nvPr>
        </p:nvSpPr>
        <p:spPr/>
        <p:txBody>
          <a:bodyPr/>
          <a:lstStyle/>
          <a:p>
            <a:pPr eaLnBrk="1" hangingPunct="1"/>
            <a:r>
              <a:rPr lang="en-US" altLang="en-US" sz="3800" dirty="0">
                <a:latin typeface="Garamond" panose="02020404030301010803" pitchFamily="18" charset="0"/>
              </a:rPr>
              <a:t>Take advantage of the resources God gives you for meeting suffering in a broken world</a:t>
            </a:r>
          </a:p>
          <a:p>
            <a:pPr lvl="1" eaLnBrk="1" hangingPunct="1"/>
            <a:r>
              <a:rPr lang="en-US" altLang="en-US" sz="3400" dirty="0">
                <a:latin typeface="Garamond" panose="02020404030301010803" pitchFamily="18" charset="0"/>
              </a:rPr>
              <a:t>Come to Christ</a:t>
            </a:r>
          </a:p>
          <a:p>
            <a:pPr lvl="1" eaLnBrk="1" hangingPunct="1"/>
            <a:r>
              <a:rPr lang="en-US" altLang="en-US" sz="3400" dirty="0">
                <a:latin typeface="Garamond" panose="02020404030301010803" pitchFamily="18" charset="0"/>
              </a:rPr>
              <a:t>Engage with God daily through the Bible &amp; prayer</a:t>
            </a:r>
          </a:p>
          <a:p>
            <a:pPr lvl="1" eaLnBrk="1" hangingPunct="1"/>
            <a:r>
              <a:rPr lang="en-US" altLang="en-US" sz="3400" dirty="0">
                <a:latin typeface="Garamond" panose="02020404030301010803" pitchFamily="18" charset="0"/>
              </a:rPr>
              <a:t>Engage with Christian community and receive help</a:t>
            </a:r>
          </a:p>
          <a:p>
            <a:pPr marL="457200" lvl="1" indent="0" eaLnBrk="1" hangingPunct="1">
              <a:buNone/>
            </a:pPr>
            <a:endParaRPr lang="en-US" altLang="en-US" sz="3800" dirty="0">
              <a:latin typeface="Garamond" panose="02020404030301010803" pitchFamily="18" charset="0"/>
            </a:endParaRPr>
          </a:p>
        </p:txBody>
      </p:sp>
    </p:spTree>
    <p:extLst>
      <p:ext uri="{BB962C8B-B14F-4D97-AF65-F5344CB8AC3E}">
        <p14:creationId xmlns:p14="http://schemas.microsoft.com/office/powerpoint/2010/main" val="26708044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51840" y="304800"/>
            <a:ext cx="10749280" cy="4419600"/>
          </a:xfrm>
        </p:spPr>
        <p:txBody>
          <a:bodyPr/>
          <a:lstStyle/>
          <a:p>
            <a:pPr eaLnBrk="1" hangingPunct="1"/>
            <a:r>
              <a:rPr lang="en-US" altLang="en-US" sz="9600" dirty="0">
                <a:latin typeface="Gill Sans MT Condensed" panose="020B0506020104020203" pitchFamily="34" charset="0"/>
              </a:rPr>
              <a:t>Job 40</a:t>
            </a:r>
            <a:endParaRPr lang="en-US" altLang="en-US" sz="6000" dirty="0">
              <a:latin typeface="Gill Sans MT Condensed" panose="020B0506020104020203" pitchFamily="34" charset="0"/>
            </a:endParaRPr>
          </a:p>
        </p:txBody>
      </p:sp>
      <p:cxnSp>
        <p:nvCxnSpPr>
          <p:cNvPr id="5" name="Straight Connector 4"/>
          <p:cNvCxnSpPr/>
          <p:nvPr/>
        </p:nvCxnSpPr>
        <p:spPr>
          <a:xfrm>
            <a:off x="1905000" y="4175919"/>
            <a:ext cx="8458200" cy="0"/>
          </a:xfrm>
          <a:prstGeom prst="line">
            <a:avLst/>
          </a:prstGeom>
          <a:ln w="25400">
            <a:gradFill>
              <a:gsLst>
                <a:gs pos="0">
                  <a:schemeClr val="accent1">
                    <a:tint val="66000"/>
                    <a:satMod val="160000"/>
                    <a:alpha val="0"/>
                  </a:schemeClr>
                </a:gs>
                <a:gs pos="50000">
                  <a:schemeClr val="accent1">
                    <a:tint val="66000"/>
                    <a:satMod val="160000"/>
                  </a:schemeClr>
                </a:gs>
                <a:gs pos="100000">
                  <a:schemeClr val="tx1">
                    <a:alpha val="0"/>
                  </a:schemeClr>
                </a:gs>
              </a:gsLst>
              <a:lin ang="0" scaled="0"/>
            </a:gradFill>
          </a:ln>
        </p:spPr>
        <p:style>
          <a:lnRef idx="1">
            <a:schemeClr val="accent1"/>
          </a:lnRef>
          <a:fillRef idx="0">
            <a:schemeClr val="accent1"/>
          </a:fillRef>
          <a:effectRef idx="0">
            <a:schemeClr val="accent1"/>
          </a:effectRef>
          <a:fontRef idx="minor">
            <a:schemeClr val="tx1"/>
          </a:fontRef>
        </p:style>
      </p:cxnSp>
      <p:sp>
        <p:nvSpPr>
          <p:cNvPr id="4100" name="TextBox 1"/>
          <p:cNvSpPr txBox="1">
            <a:spLocks noChangeArrowheads="1"/>
          </p:cNvSpPr>
          <p:nvPr/>
        </p:nvSpPr>
        <p:spPr bwMode="auto">
          <a:xfrm>
            <a:off x="2209800" y="4724400"/>
            <a:ext cx="7772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5400" dirty="0">
                <a:solidFill>
                  <a:prstClr val="white"/>
                </a:solidFill>
                <a:latin typeface="Gill Sans MT Condensed" panose="020B0506020104020203" pitchFamily="34" charset="0"/>
                <a:cs typeface="Arial" panose="020B0604020202020204" pitchFamily="34" charset="0"/>
              </a:rPr>
              <a:t>The Problem of Evil</a:t>
            </a:r>
          </a:p>
        </p:txBody>
      </p:sp>
    </p:spTree>
    <p:extLst>
      <p:ext uri="{BB962C8B-B14F-4D97-AF65-F5344CB8AC3E}">
        <p14:creationId xmlns:p14="http://schemas.microsoft.com/office/powerpoint/2010/main" val="185188840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40</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3</a:t>
            </a:r>
            <a:r>
              <a:rPr lang="en-US" sz="3800" dirty="0">
                <a:latin typeface="Garamond" panose="02020404030301010803" pitchFamily="18" charset="0"/>
              </a:rPr>
              <a:t>Then Job answered the LORD:</a:t>
            </a:r>
          </a:p>
          <a:p>
            <a:pPr marL="0" indent="0">
              <a:buNone/>
            </a:pPr>
            <a:r>
              <a:rPr lang="en-US" sz="3800" baseline="30000" dirty="0">
                <a:latin typeface="Garamond" panose="02020404030301010803" pitchFamily="18" charset="0"/>
              </a:rPr>
              <a:t>4</a:t>
            </a:r>
            <a:r>
              <a:rPr lang="en-US" sz="3800" dirty="0">
                <a:latin typeface="Garamond" panose="02020404030301010803" pitchFamily="18" charset="0"/>
              </a:rPr>
              <a:t>“I am unworthy – how can I reply to you? I put my hand over my mouth.</a:t>
            </a:r>
          </a:p>
          <a:p>
            <a:pPr marL="0" indent="0">
              <a:buNone/>
            </a:pPr>
            <a:r>
              <a:rPr lang="en-US" sz="3800" baseline="30000" dirty="0">
                <a:latin typeface="Garamond" panose="02020404030301010803" pitchFamily="18" charset="0"/>
              </a:rPr>
              <a:t>5</a:t>
            </a:r>
            <a:r>
              <a:rPr lang="en-US" sz="3800" dirty="0">
                <a:latin typeface="Garamond" panose="02020404030301010803" pitchFamily="18" charset="0"/>
              </a:rPr>
              <a:t>I spoke once, but I have no answer – twice, but I will say no more.</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1703329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40</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latin typeface="Garamond" panose="02020404030301010803" pitchFamily="18" charset="0"/>
              </a:rPr>
              <a:t>6</a:t>
            </a:r>
            <a:r>
              <a:rPr lang="en-US" sz="3800" dirty="0">
                <a:latin typeface="Garamond" panose="02020404030301010803" pitchFamily="18" charset="0"/>
              </a:rPr>
              <a:t>Then the LORD spoke to Job out of the storm:</a:t>
            </a:r>
          </a:p>
          <a:p>
            <a:pPr marL="0" indent="0">
              <a:buNone/>
            </a:pPr>
            <a:r>
              <a:rPr lang="en-US" sz="3800" baseline="30000" dirty="0">
                <a:latin typeface="Garamond" panose="02020404030301010803" pitchFamily="18" charset="0"/>
              </a:rPr>
              <a:t>7</a:t>
            </a:r>
            <a:r>
              <a:rPr lang="en-US" sz="3800" dirty="0">
                <a:latin typeface="Garamond" panose="02020404030301010803" pitchFamily="18" charset="0"/>
              </a:rPr>
              <a:t>“Brace yourself like a man; I will question you, and you shall answer me.</a:t>
            </a:r>
          </a:p>
          <a:p>
            <a:pPr marL="0" indent="0">
              <a:buNone/>
            </a:pPr>
            <a:r>
              <a:rPr lang="en-US" sz="3800" baseline="30000" dirty="0">
                <a:latin typeface="Garamond" panose="02020404030301010803" pitchFamily="18" charset="0"/>
              </a:rPr>
              <a:t>8</a:t>
            </a:r>
            <a:r>
              <a:rPr lang="en-US" sz="3800" dirty="0">
                <a:latin typeface="Garamond" panose="02020404030301010803" pitchFamily="18" charset="0"/>
              </a:rPr>
              <a:t>Would you discredit my justice? Would you condemn me to justify yourself?</a:t>
            </a:r>
            <a:endParaRPr lang="en-US" sz="3800" baseline="30000" dirty="0">
              <a:latin typeface="Garamond" panose="02020404030301010803" pitchFamily="18" charset="0"/>
            </a:endParaRPr>
          </a:p>
        </p:txBody>
      </p:sp>
    </p:spTree>
    <p:extLst>
      <p:ext uri="{BB962C8B-B14F-4D97-AF65-F5344CB8AC3E}">
        <p14:creationId xmlns:p14="http://schemas.microsoft.com/office/powerpoint/2010/main" val="76738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40</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solidFill>
                  <a:schemeClr val="tx1">
                    <a:lumMod val="50000"/>
                  </a:schemeClr>
                </a:solidFill>
                <a:latin typeface="Garamond" panose="02020404030301010803" pitchFamily="18" charset="0"/>
              </a:rPr>
              <a:t>6</a:t>
            </a:r>
            <a:r>
              <a:rPr lang="en-US" sz="3800" dirty="0">
                <a:solidFill>
                  <a:schemeClr val="tx1">
                    <a:lumMod val="50000"/>
                  </a:schemeClr>
                </a:solidFill>
                <a:latin typeface="Garamond" panose="02020404030301010803" pitchFamily="18" charset="0"/>
              </a:rPr>
              <a:t>Then the LORD spoke to Job out of the storm:</a:t>
            </a:r>
          </a:p>
          <a:p>
            <a:pPr marL="0" indent="0">
              <a:buNone/>
            </a:pPr>
            <a:r>
              <a:rPr lang="en-US" sz="3800" baseline="30000" dirty="0">
                <a:solidFill>
                  <a:schemeClr val="tx1">
                    <a:lumMod val="50000"/>
                  </a:schemeClr>
                </a:solidFill>
                <a:latin typeface="Garamond" panose="02020404030301010803" pitchFamily="18" charset="0"/>
              </a:rPr>
              <a:t>7</a:t>
            </a:r>
            <a:r>
              <a:rPr lang="en-US" sz="3800" dirty="0">
                <a:solidFill>
                  <a:schemeClr val="tx1">
                    <a:lumMod val="50000"/>
                  </a:schemeClr>
                </a:solidFill>
                <a:latin typeface="Garamond" panose="02020404030301010803" pitchFamily="18" charset="0"/>
              </a:rPr>
              <a:t>“Brace yourself like a man; I will question you, and you shall answer me.</a:t>
            </a:r>
          </a:p>
          <a:p>
            <a:pPr marL="0" indent="0">
              <a:buNone/>
            </a:pPr>
            <a:r>
              <a:rPr lang="en-US" sz="3800" baseline="30000" dirty="0">
                <a:solidFill>
                  <a:schemeClr val="tx1">
                    <a:lumMod val="50000"/>
                  </a:schemeClr>
                </a:solidFill>
                <a:latin typeface="Garamond" panose="02020404030301010803" pitchFamily="18" charset="0"/>
              </a:rPr>
              <a:t>8</a:t>
            </a:r>
            <a:r>
              <a:rPr lang="en-US" sz="3800" dirty="0">
                <a:solidFill>
                  <a:schemeClr val="tx1">
                    <a:lumMod val="50000"/>
                  </a:schemeClr>
                </a:solidFill>
                <a:latin typeface="Garamond" panose="02020404030301010803" pitchFamily="18" charset="0"/>
              </a:rPr>
              <a:t>Would you discredit my justice? Would you </a:t>
            </a:r>
            <a:r>
              <a:rPr lang="en-US" sz="3800" dirty="0">
                <a:latin typeface="Garamond" panose="02020404030301010803" pitchFamily="18" charset="0"/>
              </a:rPr>
              <a:t>condemn </a:t>
            </a:r>
            <a:r>
              <a:rPr lang="en-US" sz="3800" dirty="0">
                <a:solidFill>
                  <a:schemeClr val="tx1">
                    <a:lumMod val="50000"/>
                  </a:schemeClr>
                </a:solidFill>
                <a:latin typeface="Garamond" panose="02020404030301010803" pitchFamily="18" charset="0"/>
              </a:rPr>
              <a:t>me to </a:t>
            </a:r>
            <a:r>
              <a:rPr lang="en-US" sz="3800" dirty="0">
                <a:latin typeface="Garamond" panose="02020404030301010803" pitchFamily="18" charset="0"/>
              </a:rPr>
              <a:t>justify </a:t>
            </a:r>
            <a:r>
              <a:rPr lang="en-US" sz="3800" dirty="0">
                <a:solidFill>
                  <a:schemeClr val="tx1">
                    <a:lumMod val="50000"/>
                  </a:schemeClr>
                </a:solidFill>
                <a:latin typeface="Garamond" panose="02020404030301010803" pitchFamily="18" charset="0"/>
              </a:rPr>
              <a:t>yourself?</a:t>
            </a:r>
            <a:endParaRPr lang="en-US" sz="3800" baseline="30000" dirty="0">
              <a:solidFill>
                <a:schemeClr val="tx1">
                  <a:lumMod val="50000"/>
                </a:schemeClr>
              </a:solidFill>
              <a:latin typeface="Garamond" panose="02020404030301010803" pitchFamily="18" charset="0"/>
            </a:endParaRPr>
          </a:p>
        </p:txBody>
      </p:sp>
      <p:sp>
        <p:nvSpPr>
          <p:cNvPr id="2" name="TextBox 1">
            <a:extLst>
              <a:ext uri="{FF2B5EF4-FFF2-40B4-BE49-F238E27FC236}">
                <a16:creationId xmlns="" xmlns:a16="http://schemas.microsoft.com/office/drawing/2014/main" id="{811CD9B8-455C-5380-B4D6-3998A21C45DC}"/>
              </a:ext>
            </a:extLst>
          </p:cNvPr>
          <p:cNvSpPr txBox="1"/>
          <p:nvPr/>
        </p:nvSpPr>
        <p:spPr>
          <a:xfrm>
            <a:off x="633663" y="5257799"/>
            <a:ext cx="5462337" cy="1261884"/>
          </a:xfrm>
          <a:prstGeom prst="rect">
            <a:avLst/>
          </a:prstGeom>
          <a:solidFill>
            <a:schemeClr val="accent1"/>
          </a:solidFill>
          <a:ln w="25400">
            <a:solidFill>
              <a:schemeClr val="tx1"/>
            </a:solidFill>
          </a:ln>
        </p:spPr>
        <p:txBody>
          <a:bodyPr wrap="square" rtlCol="0">
            <a:spAutoFit/>
          </a:bodyPr>
          <a:lstStyle/>
          <a:p>
            <a:r>
              <a:rPr lang="en-US" sz="3800" dirty="0">
                <a:latin typeface="Garamond" pitchFamily="18" charset="0"/>
              </a:rPr>
              <a:t>Condemn: to declare guilty</a:t>
            </a:r>
          </a:p>
          <a:p>
            <a:r>
              <a:rPr lang="en-US" sz="3800" dirty="0">
                <a:latin typeface="Garamond" pitchFamily="18" charset="0"/>
              </a:rPr>
              <a:t>Justify: to declare righteous</a:t>
            </a:r>
          </a:p>
        </p:txBody>
      </p:sp>
    </p:spTree>
    <p:extLst>
      <p:ext uri="{BB962C8B-B14F-4D97-AF65-F5344CB8AC3E}">
        <p14:creationId xmlns:p14="http://schemas.microsoft.com/office/powerpoint/2010/main" val="5699282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left)">
                                      <p:cBhvr>
                                        <p:cTn id="1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l" eaLnBrk="1" hangingPunct="1"/>
            <a:r>
              <a:rPr lang="en-US" altLang="en-US" sz="7500" b="1" dirty="0">
                <a:latin typeface="Garamond" panose="02020404030301010803" pitchFamily="18" charset="0"/>
              </a:rPr>
              <a:t>Job 40</a:t>
            </a:r>
          </a:p>
        </p:txBody>
      </p:sp>
      <p:sp>
        <p:nvSpPr>
          <p:cNvPr id="3" name="Content Placeholder 2"/>
          <p:cNvSpPr>
            <a:spLocks noGrp="1"/>
          </p:cNvSpPr>
          <p:nvPr>
            <p:ph idx="1"/>
          </p:nvPr>
        </p:nvSpPr>
        <p:spPr>
          <a:xfrm>
            <a:off x="633663" y="1600201"/>
            <a:ext cx="10972800" cy="4525963"/>
          </a:xfrm>
        </p:spPr>
        <p:txBody>
          <a:bodyPr/>
          <a:lstStyle/>
          <a:p>
            <a:pPr marL="0" indent="0">
              <a:buNone/>
            </a:pPr>
            <a:r>
              <a:rPr lang="en-US" sz="3800" baseline="30000" dirty="0">
                <a:solidFill>
                  <a:schemeClr val="tx1">
                    <a:lumMod val="50000"/>
                  </a:schemeClr>
                </a:solidFill>
                <a:latin typeface="Garamond" panose="02020404030301010803" pitchFamily="18" charset="0"/>
              </a:rPr>
              <a:t>6</a:t>
            </a:r>
            <a:r>
              <a:rPr lang="en-US" sz="3800" dirty="0">
                <a:solidFill>
                  <a:schemeClr val="tx1">
                    <a:lumMod val="50000"/>
                  </a:schemeClr>
                </a:solidFill>
                <a:latin typeface="Garamond" panose="02020404030301010803" pitchFamily="18" charset="0"/>
              </a:rPr>
              <a:t>Then the LORD spoke to Job out of the storm:</a:t>
            </a:r>
          </a:p>
          <a:p>
            <a:pPr marL="0" indent="0">
              <a:buNone/>
            </a:pPr>
            <a:r>
              <a:rPr lang="en-US" sz="3800" baseline="30000" dirty="0">
                <a:solidFill>
                  <a:schemeClr val="tx1">
                    <a:lumMod val="50000"/>
                  </a:schemeClr>
                </a:solidFill>
                <a:latin typeface="Garamond" panose="02020404030301010803" pitchFamily="18" charset="0"/>
              </a:rPr>
              <a:t>7</a:t>
            </a:r>
            <a:r>
              <a:rPr lang="en-US" sz="3800" dirty="0">
                <a:solidFill>
                  <a:schemeClr val="tx1">
                    <a:lumMod val="50000"/>
                  </a:schemeClr>
                </a:solidFill>
                <a:latin typeface="Garamond" panose="02020404030301010803" pitchFamily="18" charset="0"/>
              </a:rPr>
              <a:t>“Brace yourself like a man; I will question you, and you shall answer me.</a:t>
            </a:r>
          </a:p>
          <a:p>
            <a:pPr marL="0" indent="0">
              <a:buNone/>
            </a:pPr>
            <a:r>
              <a:rPr lang="en-US" sz="3800" baseline="30000" dirty="0">
                <a:solidFill>
                  <a:schemeClr val="tx1">
                    <a:lumMod val="50000"/>
                  </a:schemeClr>
                </a:solidFill>
                <a:latin typeface="Garamond" panose="02020404030301010803" pitchFamily="18" charset="0"/>
              </a:rPr>
              <a:t>8</a:t>
            </a:r>
            <a:r>
              <a:rPr lang="en-US" sz="3800" dirty="0">
                <a:solidFill>
                  <a:schemeClr val="tx1">
                    <a:lumMod val="50000"/>
                  </a:schemeClr>
                </a:solidFill>
                <a:latin typeface="Garamond" panose="02020404030301010803" pitchFamily="18" charset="0"/>
              </a:rPr>
              <a:t>Would you discredit my justice? </a:t>
            </a:r>
            <a:r>
              <a:rPr lang="en-US" sz="3800" dirty="0">
                <a:latin typeface="Garamond" panose="02020404030301010803" pitchFamily="18" charset="0"/>
              </a:rPr>
              <a:t>Would you condemn me to justify yourself?</a:t>
            </a:r>
            <a:endParaRPr lang="en-US" sz="3800" baseline="30000" dirty="0">
              <a:latin typeface="Garamond" panose="02020404030301010803" pitchFamily="18" charset="0"/>
            </a:endParaRPr>
          </a:p>
        </p:txBody>
      </p:sp>
      <p:sp>
        <p:nvSpPr>
          <p:cNvPr id="4" name="TextBox 3">
            <a:extLst>
              <a:ext uri="{FF2B5EF4-FFF2-40B4-BE49-F238E27FC236}">
                <a16:creationId xmlns="" xmlns:a16="http://schemas.microsoft.com/office/drawing/2014/main" id="{5C345A01-BAE2-A16E-2CCC-859E0344F4A2}"/>
              </a:ext>
            </a:extLst>
          </p:cNvPr>
          <p:cNvSpPr txBox="1"/>
          <p:nvPr/>
        </p:nvSpPr>
        <p:spPr>
          <a:xfrm>
            <a:off x="3583367" y="5257799"/>
            <a:ext cx="5025265" cy="677108"/>
          </a:xfrm>
          <a:prstGeom prst="rect">
            <a:avLst/>
          </a:prstGeom>
          <a:solidFill>
            <a:schemeClr val="accent1"/>
          </a:solidFill>
          <a:ln w="25400">
            <a:solidFill>
              <a:schemeClr val="tx1"/>
            </a:solidFill>
          </a:ln>
        </p:spPr>
        <p:txBody>
          <a:bodyPr wrap="square" rtlCol="0">
            <a:spAutoFit/>
          </a:bodyPr>
          <a:lstStyle/>
          <a:p>
            <a:r>
              <a:rPr lang="en-US" sz="3800" dirty="0">
                <a:latin typeface="Garamond" pitchFamily="18" charset="0"/>
              </a:rPr>
              <a:t>Who is to blame for evil?</a:t>
            </a:r>
          </a:p>
        </p:txBody>
      </p:sp>
    </p:spTree>
    <p:extLst>
      <p:ext uri="{BB962C8B-B14F-4D97-AF65-F5344CB8AC3E}">
        <p14:creationId xmlns:p14="http://schemas.microsoft.com/office/powerpoint/2010/main" val="3621648054"/>
      </p:ext>
    </p:extLst>
  </p:cSld>
  <p:clrMapOvr>
    <a:masterClrMapping/>
  </p:clrMapOvr>
  <p:transition>
    <p:wipe dir="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solidFill>
            <a:schemeClr val="tx1"/>
          </a:solidFill>
        </a:ln>
      </a:spPr>
      <a:bodyPr wrap="square" rtlCol="0">
        <a:spAutoFit/>
      </a:bodyPr>
      <a:lstStyle>
        <a:defPPr algn="ctr">
          <a:defRPr sz="3500" dirty="0" smtClean="0">
            <a:latin typeface="Garamond"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1997</Words>
  <Application>Microsoft Office PowerPoint</Application>
  <PresentationFormat>Widescreen</PresentationFormat>
  <Paragraphs>253</Paragraphs>
  <Slides>57</Slides>
  <Notes>40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Calibri</vt:lpstr>
      <vt:lpstr>Garamond</vt:lpstr>
      <vt:lpstr>Gill Sans MT Condensed</vt:lpstr>
      <vt:lpstr>1_Office Theme</vt:lpstr>
      <vt:lpstr>Job 40</vt:lpstr>
      <vt:lpstr>Job 1</vt:lpstr>
      <vt:lpstr>Job 31</vt:lpstr>
      <vt:lpstr>PowerPoint Presentation</vt:lpstr>
      <vt:lpstr>Job 40</vt:lpstr>
      <vt:lpstr>Job 40</vt:lpstr>
      <vt:lpstr>Job 40</vt:lpstr>
      <vt:lpstr>Job 40</vt:lpstr>
      <vt:lpstr>Job 40</vt:lpstr>
      <vt:lpstr>Job 40</vt:lpstr>
      <vt:lpstr>The Problem of Evil</vt:lpstr>
      <vt:lpstr>The Problem of Evil</vt:lpstr>
      <vt:lpstr>PowerPoint Presentation</vt:lpstr>
      <vt:lpstr>The Problem of Evil</vt:lpstr>
      <vt:lpstr>The Problem of Evil</vt:lpstr>
      <vt:lpstr>The Problem of Evil</vt:lpstr>
      <vt:lpstr>Richard Dawkins Naturalist biologist River Out of Eden: A Darwinian View of Life</vt:lpstr>
      <vt:lpstr>Richard Dawkins Naturalist biologist</vt:lpstr>
      <vt:lpstr>C.S. Lewis Christian scholar</vt:lpstr>
      <vt:lpstr>C.S. Lewis Christian scholar</vt:lpstr>
      <vt:lpstr>The Problem of Evil</vt:lpstr>
      <vt:lpstr>The Problem of Evil</vt:lpstr>
      <vt:lpstr>Job 8</vt:lpstr>
      <vt:lpstr>Job 8</vt:lpstr>
      <vt:lpstr>Job 8</vt:lpstr>
      <vt:lpstr>The Problem of Evil</vt:lpstr>
      <vt:lpstr>The Problem of Evil</vt:lpstr>
      <vt:lpstr>The Problem of Evil</vt:lpstr>
      <vt:lpstr>The Beginning of Evil</vt:lpstr>
      <vt:lpstr>The End of Evil</vt:lpstr>
      <vt:lpstr>The End of Evil</vt:lpstr>
      <vt:lpstr>The Middle of Evil</vt:lpstr>
      <vt:lpstr>Job 42</vt:lpstr>
      <vt:lpstr>The Middle of Evil</vt:lpstr>
      <vt:lpstr>Romans 8</vt:lpstr>
      <vt:lpstr>PowerPoint Presentation</vt:lpstr>
      <vt:lpstr>The Middle of Evil</vt:lpstr>
      <vt:lpstr>2 Corinthians 4</vt:lpstr>
      <vt:lpstr>2 Corinthians 4</vt:lpstr>
      <vt:lpstr>The Middle of Evil</vt:lpstr>
      <vt:lpstr>PowerPoint Presentation</vt:lpstr>
      <vt:lpstr>The Middle of Evil</vt:lpstr>
      <vt:lpstr>Lee Strobel Christian author</vt:lpstr>
      <vt:lpstr>Hebrews 4</vt:lpstr>
      <vt:lpstr>The Middle of Evil</vt:lpstr>
      <vt:lpstr>John Stott Christian author</vt:lpstr>
      <vt:lpstr>John Stott Christian author</vt:lpstr>
      <vt:lpstr>John Stott Christian author</vt:lpstr>
      <vt:lpstr>John Stott Christian author</vt:lpstr>
      <vt:lpstr>John Stott Christian author</vt:lpstr>
      <vt:lpstr>John Stott Christian author</vt:lpstr>
      <vt:lpstr>John Stott Christian author</vt:lpstr>
      <vt:lpstr>John Stott Christian author</vt:lpstr>
      <vt:lpstr>The Middle of Evil</vt:lpstr>
      <vt:lpstr>Application</vt:lpstr>
      <vt:lpstr>Application</vt:lpstr>
      <vt:lpstr>Job 40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2024-01-10T18:53:35Z</dcterms:created>
  <dcterms:modified xsi:type="dcterms:W3CDTF">2024-01-10T18:53:45Z</dcterms:modified>
</cp:coreProperties>
</file>