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1"/>
  </p:notesMasterIdLst>
  <p:sldIdLst>
    <p:sldId id="256" r:id="rId2"/>
    <p:sldId id="264" r:id="rId3"/>
    <p:sldId id="257" r:id="rId4"/>
    <p:sldId id="258" r:id="rId5"/>
    <p:sldId id="271" r:id="rId6"/>
    <p:sldId id="266" r:id="rId7"/>
    <p:sldId id="272" r:id="rId8"/>
    <p:sldId id="273" r:id="rId9"/>
    <p:sldId id="262" r:id="rId10"/>
    <p:sldId id="289" r:id="rId11"/>
    <p:sldId id="274" r:id="rId12"/>
    <p:sldId id="275" r:id="rId13"/>
    <p:sldId id="278" r:id="rId14"/>
    <p:sldId id="276" r:id="rId15"/>
    <p:sldId id="279" r:id="rId16"/>
    <p:sldId id="280" r:id="rId17"/>
    <p:sldId id="282" r:id="rId18"/>
    <p:sldId id="265" r:id="rId19"/>
    <p:sldId id="290" r:id="rId20"/>
    <p:sldId id="291" r:id="rId21"/>
    <p:sldId id="260" r:id="rId22"/>
    <p:sldId id="267" r:id="rId23"/>
    <p:sldId id="283" r:id="rId24"/>
    <p:sldId id="284" r:id="rId25"/>
    <p:sldId id="285" r:id="rId26"/>
    <p:sldId id="261" r:id="rId27"/>
    <p:sldId id="287" r:id="rId28"/>
    <p:sldId id="286" r:id="rId29"/>
    <p:sldId id="28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999" autoAdjust="0"/>
    <p:restoredTop sz="84973" autoAdjust="0"/>
  </p:normalViewPr>
  <p:slideViewPr>
    <p:cSldViewPr snapToGrid="0">
      <p:cViewPr varScale="1">
        <p:scale>
          <a:sx n="54" d="100"/>
          <a:sy n="54" d="100"/>
        </p:scale>
        <p:origin x="76"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0DF0B5-20EF-479C-B8D8-CFAE4C5FB91B}" type="datetimeFigureOut">
              <a:rPr lang="en-US" smtClean="0"/>
              <a:t>4/1/2024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DB4779-AF35-462A-A4E6-C2B095E93556}" type="slidenum">
              <a:rPr lang="en-US" smtClean="0"/>
              <a:t>‹#›</a:t>
            </a:fld>
            <a:endParaRPr lang="en-US"/>
          </a:p>
        </p:txBody>
      </p:sp>
    </p:spTree>
    <p:extLst>
      <p:ext uri="{BB962C8B-B14F-4D97-AF65-F5344CB8AC3E}">
        <p14:creationId xmlns:p14="http://schemas.microsoft.com/office/powerpoint/2010/main" val="520086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a:t>
            </a:fld>
            <a:endParaRPr lang="en-US"/>
          </a:p>
        </p:txBody>
      </p:sp>
    </p:spTree>
    <p:extLst>
      <p:ext uri="{BB962C8B-B14F-4D97-AF65-F5344CB8AC3E}">
        <p14:creationId xmlns:p14="http://schemas.microsoft.com/office/powerpoint/2010/main" val="1438207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11</a:t>
            </a:fld>
            <a:endParaRPr lang="en-US"/>
          </a:p>
        </p:txBody>
      </p:sp>
    </p:spTree>
    <p:extLst>
      <p:ext uri="{BB962C8B-B14F-4D97-AF65-F5344CB8AC3E}">
        <p14:creationId xmlns:p14="http://schemas.microsoft.com/office/powerpoint/2010/main" val="892163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12</a:t>
            </a:fld>
            <a:endParaRPr lang="en-US"/>
          </a:p>
        </p:txBody>
      </p:sp>
    </p:spTree>
    <p:extLst>
      <p:ext uri="{BB962C8B-B14F-4D97-AF65-F5344CB8AC3E}">
        <p14:creationId xmlns:p14="http://schemas.microsoft.com/office/powerpoint/2010/main" val="3543855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13</a:t>
            </a:fld>
            <a:endParaRPr lang="en-US"/>
          </a:p>
        </p:txBody>
      </p:sp>
    </p:spTree>
    <p:extLst>
      <p:ext uri="{BB962C8B-B14F-4D97-AF65-F5344CB8AC3E}">
        <p14:creationId xmlns:p14="http://schemas.microsoft.com/office/powerpoint/2010/main" val="2394369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14</a:t>
            </a:fld>
            <a:endParaRPr lang="en-US"/>
          </a:p>
        </p:txBody>
      </p:sp>
    </p:spTree>
    <p:extLst>
      <p:ext uri="{BB962C8B-B14F-4D97-AF65-F5344CB8AC3E}">
        <p14:creationId xmlns:p14="http://schemas.microsoft.com/office/powerpoint/2010/main" val="16063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15</a:t>
            </a:fld>
            <a:endParaRPr lang="en-US"/>
          </a:p>
        </p:txBody>
      </p:sp>
    </p:spTree>
    <p:extLst>
      <p:ext uri="{BB962C8B-B14F-4D97-AF65-F5344CB8AC3E}">
        <p14:creationId xmlns:p14="http://schemas.microsoft.com/office/powerpoint/2010/main" val="3001581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16</a:t>
            </a:fld>
            <a:endParaRPr lang="en-US"/>
          </a:p>
        </p:txBody>
      </p:sp>
    </p:spTree>
    <p:extLst>
      <p:ext uri="{BB962C8B-B14F-4D97-AF65-F5344CB8AC3E}">
        <p14:creationId xmlns:p14="http://schemas.microsoft.com/office/powerpoint/2010/main" val="3827264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18</a:t>
            </a:fld>
            <a:endParaRPr lang="en-US"/>
          </a:p>
        </p:txBody>
      </p:sp>
    </p:spTree>
    <p:extLst>
      <p:ext uri="{BB962C8B-B14F-4D97-AF65-F5344CB8AC3E}">
        <p14:creationId xmlns:p14="http://schemas.microsoft.com/office/powerpoint/2010/main" val="1097408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19</a:t>
            </a:fld>
            <a:endParaRPr lang="en-US"/>
          </a:p>
        </p:txBody>
      </p:sp>
    </p:spTree>
    <p:extLst>
      <p:ext uri="{BB962C8B-B14F-4D97-AF65-F5344CB8AC3E}">
        <p14:creationId xmlns:p14="http://schemas.microsoft.com/office/powerpoint/2010/main" val="1508643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20</a:t>
            </a:fld>
            <a:endParaRPr lang="en-US"/>
          </a:p>
        </p:txBody>
      </p:sp>
    </p:spTree>
    <p:extLst>
      <p:ext uri="{BB962C8B-B14F-4D97-AF65-F5344CB8AC3E}">
        <p14:creationId xmlns:p14="http://schemas.microsoft.com/office/powerpoint/2010/main" val="3539179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22</a:t>
            </a:fld>
            <a:endParaRPr lang="en-US"/>
          </a:p>
        </p:txBody>
      </p:sp>
    </p:spTree>
    <p:extLst>
      <p:ext uri="{BB962C8B-B14F-4D97-AF65-F5344CB8AC3E}">
        <p14:creationId xmlns:p14="http://schemas.microsoft.com/office/powerpoint/2010/main" val="323197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a:t>
            </a:fld>
            <a:endParaRPr lang="en-US"/>
          </a:p>
        </p:txBody>
      </p:sp>
    </p:spTree>
    <p:extLst>
      <p:ext uri="{BB962C8B-B14F-4D97-AF65-F5344CB8AC3E}">
        <p14:creationId xmlns:p14="http://schemas.microsoft.com/office/powerpoint/2010/main" val="1587885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23</a:t>
            </a:fld>
            <a:endParaRPr lang="en-US"/>
          </a:p>
        </p:txBody>
      </p:sp>
    </p:spTree>
    <p:extLst>
      <p:ext uri="{BB962C8B-B14F-4D97-AF65-F5344CB8AC3E}">
        <p14:creationId xmlns:p14="http://schemas.microsoft.com/office/powerpoint/2010/main" val="3922264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24</a:t>
            </a:fld>
            <a:endParaRPr lang="en-US"/>
          </a:p>
        </p:txBody>
      </p:sp>
    </p:spTree>
    <p:extLst>
      <p:ext uri="{BB962C8B-B14F-4D97-AF65-F5344CB8AC3E}">
        <p14:creationId xmlns:p14="http://schemas.microsoft.com/office/powerpoint/2010/main" val="42223612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25</a:t>
            </a:fld>
            <a:endParaRPr lang="en-US"/>
          </a:p>
        </p:txBody>
      </p:sp>
    </p:spTree>
    <p:extLst>
      <p:ext uri="{BB962C8B-B14F-4D97-AF65-F5344CB8AC3E}">
        <p14:creationId xmlns:p14="http://schemas.microsoft.com/office/powerpoint/2010/main" val="140967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26</a:t>
            </a:fld>
            <a:endParaRPr lang="en-US"/>
          </a:p>
        </p:txBody>
      </p:sp>
    </p:spTree>
    <p:extLst>
      <p:ext uri="{BB962C8B-B14F-4D97-AF65-F5344CB8AC3E}">
        <p14:creationId xmlns:p14="http://schemas.microsoft.com/office/powerpoint/2010/main" val="317185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27</a:t>
            </a:fld>
            <a:endParaRPr lang="en-US"/>
          </a:p>
        </p:txBody>
      </p:sp>
    </p:spTree>
    <p:extLst>
      <p:ext uri="{BB962C8B-B14F-4D97-AF65-F5344CB8AC3E}">
        <p14:creationId xmlns:p14="http://schemas.microsoft.com/office/powerpoint/2010/main" val="26184829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28</a:t>
            </a:fld>
            <a:endParaRPr lang="en-US"/>
          </a:p>
        </p:txBody>
      </p:sp>
    </p:spTree>
    <p:extLst>
      <p:ext uri="{BB962C8B-B14F-4D97-AF65-F5344CB8AC3E}">
        <p14:creationId xmlns:p14="http://schemas.microsoft.com/office/powerpoint/2010/main" val="10483348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29</a:t>
            </a:fld>
            <a:endParaRPr lang="en-US"/>
          </a:p>
        </p:txBody>
      </p:sp>
    </p:spTree>
    <p:extLst>
      <p:ext uri="{BB962C8B-B14F-4D97-AF65-F5344CB8AC3E}">
        <p14:creationId xmlns:p14="http://schemas.microsoft.com/office/powerpoint/2010/main" val="310173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3</a:t>
            </a:fld>
            <a:endParaRPr lang="en-US"/>
          </a:p>
        </p:txBody>
      </p:sp>
    </p:spTree>
    <p:extLst>
      <p:ext uri="{BB962C8B-B14F-4D97-AF65-F5344CB8AC3E}">
        <p14:creationId xmlns:p14="http://schemas.microsoft.com/office/powerpoint/2010/main" val="4136975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4</a:t>
            </a:fld>
            <a:endParaRPr lang="en-US"/>
          </a:p>
        </p:txBody>
      </p:sp>
    </p:spTree>
    <p:extLst>
      <p:ext uri="{BB962C8B-B14F-4D97-AF65-F5344CB8AC3E}">
        <p14:creationId xmlns:p14="http://schemas.microsoft.com/office/powerpoint/2010/main" val="1649179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5</a:t>
            </a:fld>
            <a:endParaRPr lang="en-US"/>
          </a:p>
        </p:txBody>
      </p:sp>
    </p:spTree>
    <p:extLst>
      <p:ext uri="{BB962C8B-B14F-4D97-AF65-F5344CB8AC3E}">
        <p14:creationId xmlns:p14="http://schemas.microsoft.com/office/powerpoint/2010/main" val="2206968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6</a:t>
            </a:fld>
            <a:endParaRPr lang="en-US"/>
          </a:p>
        </p:txBody>
      </p:sp>
    </p:spTree>
    <p:extLst>
      <p:ext uri="{BB962C8B-B14F-4D97-AF65-F5344CB8AC3E}">
        <p14:creationId xmlns:p14="http://schemas.microsoft.com/office/powerpoint/2010/main" val="3664408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8</a:t>
            </a:fld>
            <a:endParaRPr lang="en-US"/>
          </a:p>
        </p:txBody>
      </p:sp>
    </p:spTree>
    <p:extLst>
      <p:ext uri="{BB962C8B-B14F-4D97-AF65-F5344CB8AC3E}">
        <p14:creationId xmlns:p14="http://schemas.microsoft.com/office/powerpoint/2010/main" val="3305024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9</a:t>
            </a:fld>
            <a:endParaRPr lang="en-US"/>
          </a:p>
        </p:txBody>
      </p:sp>
    </p:spTree>
    <p:extLst>
      <p:ext uri="{BB962C8B-B14F-4D97-AF65-F5344CB8AC3E}">
        <p14:creationId xmlns:p14="http://schemas.microsoft.com/office/powerpoint/2010/main" val="417103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DB4779-AF35-462A-A4E6-C2B095E93556}" type="slidenum">
              <a:rPr lang="en-US" smtClean="0"/>
              <a:t>10</a:t>
            </a:fld>
            <a:endParaRPr lang="en-US"/>
          </a:p>
        </p:txBody>
      </p:sp>
    </p:spTree>
    <p:extLst>
      <p:ext uri="{BB962C8B-B14F-4D97-AF65-F5344CB8AC3E}">
        <p14:creationId xmlns:p14="http://schemas.microsoft.com/office/powerpoint/2010/main" val="4381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57598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18624C-BCD4-4621-A227-DDC38F1A3E2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307581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67171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0786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719560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72646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664104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349513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01087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2123293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64132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18624C-BCD4-4621-A227-DDC38F1A3E2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965926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18624C-BCD4-4621-A227-DDC38F1A3E21}" type="datetimeFigureOut">
              <a:rPr lang="en-US" smtClean="0"/>
              <a:t>4/1/2024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15145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600530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4016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3618624C-BCD4-4621-A227-DDC38F1A3E21}" type="datetimeFigureOut">
              <a:rPr lang="en-US" smtClean="0"/>
              <a:t>4/1/2024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771420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18624C-BCD4-4621-A227-DDC38F1A3E21}" type="datetimeFigureOut">
              <a:rPr lang="en-US" smtClean="0"/>
              <a:t>4/1/2024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A8891-4E98-4F63-8081-8E0C75091D03}" type="slidenum">
              <a:rPr lang="en-US" smtClean="0"/>
              <a:t>‹#›</a:t>
            </a:fld>
            <a:endParaRPr lang="en-US"/>
          </a:p>
        </p:txBody>
      </p:sp>
    </p:spTree>
    <p:extLst>
      <p:ext uri="{BB962C8B-B14F-4D97-AF65-F5344CB8AC3E}">
        <p14:creationId xmlns:p14="http://schemas.microsoft.com/office/powerpoint/2010/main" val="1273045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18624C-BCD4-4621-A227-DDC38F1A3E21}" type="datetimeFigureOut">
              <a:rPr lang="en-US" smtClean="0"/>
              <a:t>4/1/2024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3CA8891-4E98-4F63-8081-8E0C75091D03}" type="slidenum">
              <a:rPr lang="en-US" smtClean="0"/>
              <a:t>‹#›</a:t>
            </a:fld>
            <a:endParaRPr lang="en-US"/>
          </a:p>
        </p:txBody>
      </p:sp>
    </p:spTree>
    <p:extLst>
      <p:ext uri="{BB962C8B-B14F-4D97-AF65-F5344CB8AC3E}">
        <p14:creationId xmlns:p14="http://schemas.microsoft.com/office/powerpoint/2010/main" val="4279184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0D7EA-E0DF-4298-85DC-2A4E9FD46ED2}"/>
              </a:ext>
            </a:extLst>
          </p:cNvPr>
          <p:cNvSpPr>
            <a:spLocks noGrp="1"/>
          </p:cNvSpPr>
          <p:nvPr>
            <p:ph type="ctrTitle"/>
          </p:nvPr>
        </p:nvSpPr>
        <p:spPr>
          <a:xfrm>
            <a:off x="1154955" y="1447801"/>
            <a:ext cx="8825658" cy="1224148"/>
          </a:xfrm>
        </p:spPr>
        <p:txBody>
          <a:bodyPr/>
          <a:lstStyle/>
          <a:p>
            <a:r>
              <a:rPr lang="en-US" dirty="0"/>
              <a:t>Spiritual Grit</a:t>
            </a:r>
          </a:p>
        </p:txBody>
      </p:sp>
      <p:sp>
        <p:nvSpPr>
          <p:cNvPr id="3" name="Subtitle 2">
            <a:extLst>
              <a:ext uri="{FF2B5EF4-FFF2-40B4-BE49-F238E27FC236}">
                <a16:creationId xmlns:a16="http://schemas.microsoft.com/office/drawing/2014/main" id="{0C5AB3E8-614D-4AE1-BEDE-F9B4D8EC183C}"/>
              </a:ext>
            </a:extLst>
          </p:cNvPr>
          <p:cNvSpPr>
            <a:spLocks noGrp="1"/>
          </p:cNvSpPr>
          <p:nvPr>
            <p:ph type="subTitle" idx="1"/>
          </p:nvPr>
        </p:nvSpPr>
        <p:spPr>
          <a:xfrm>
            <a:off x="1683171" y="2853577"/>
            <a:ext cx="8825658" cy="861420"/>
          </a:xfrm>
        </p:spPr>
        <p:txBody>
          <a:bodyPr>
            <a:normAutofit/>
          </a:bodyPr>
          <a:lstStyle/>
          <a:p>
            <a:r>
              <a:rPr lang="en-US" sz="3200" dirty="0">
                <a:solidFill>
                  <a:srgbClr val="FFFF00"/>
                </a:solidFill>
              </a:rPr>
              <a:t>1 Corinthians 9:24-27</a:t>
            </a:r>
          </a:p>
        </p:txBody>
      </p:sp>
    </p:spTree>
    <p:extLst>
      <p:ext uri="{BB962C8B-B14F-4D97-AF65-F5344CB8AC3E}">
        <p14:creationId xmlns:p14="http://schemas.microsoft.com/office/powerpoint/2010/main" val="317265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1077218"/>
          </a:xfrm>
          <a:prstGeom prst="rect">
            <a:avLst/>
          </a:prstGeom>
          <a:noFill/>
        </p:spPr>
        <p:txBody>
          <a:bodyPr wrap="square" rtlCol="0">
            <a:spAutoFit/>
          </a:bodyPr>
          <a:lstStyle/>
          <a:p>
            <a:r>
              <a:rPr lang="en-US" sz="3200" i="1" baseline="30000" dirty="0"/>
              <a:t>26</a:t>
            </a:r>
            <a:r>
              <a:rPr lang="en-US" sz="3200" i="1" dirty="0"/>
              <a:t> So I </a:t>
            </a:r>
            <a:r>
              <a:rPr lang="en-US" sz="3200" b="1" i="1" dirty="0">
                <a:solidFill>
                  <a:srgbClr val="FFFF00"/>
                </a:solidFill>
              </a:rPr>
              <a:t>run with purpose </a:t>
            </a:r>
            <a:r>
              <a:rPr lang="en-US" sz="3200" i="1" dirty="0"/>
              <a:t>in every step. I am not just shadowboxing.                                </a:t>
            </a:r>
            <a:r>
              <a:rPr lang="en-US" sz="3200" dirty="0"/>
              <a:t>1 Corinthians 9:26</a:t>
            </a:r>
          </a:p>
        </p:txBody>
      </p:sp>
    </p:spTree>
    <p:extLst>
      <p:ext uri="{BB962C8B-B14F-4D97-AF65-F5344CB8AC3E}">
        <p14:creationId xmlns:p14="http://schemas.microsoft.com/office/powerpoint/2010/main" val="2604590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pPr marL="400050" lvl="1" indent="0">
              <a:buNone/>
            </a:pPr>
            <a:endParaRPr lang="en-US" sz="3800" dirty="0"/>
          </a:p>
        </p:txBody>
      </p:sp>
      <p:sp>
        <p:nvSpPr>
          <p:cNvPr id="5" name="TextBox 4">
            <a:extLst>
              <a:ext uri="{FF2B5EF4-FFF2-40B4-BE49-F238E27FC236}">
                <a16:creationId xmlns:a16="http://schemas.microsoft.com/office/drawing/2014/main" id="{6057E81B-FE8A-498C-BBB6-4DD7BE2885B4}"/>
              </a:ext>
            </a:extLst>
          </p:cNvPr>
          <p:cNvSpPr txBox="1"/>
          <p:nvPr/>
        </p:nvSpPr>
        <p:spPr>
          <a:xfrm>
            <a:off x="1836554" y="2823542"/>
            <a:ext cx="9437137" cy="1384995"/>
          </a:xfrm>
          <a:prstGeom prst="rect">
            <a:avLst/>
          </a:prstGeom>
          <a:noFill/>
        </p:spPr>
        <p:txBody>
          <a:bodyPr wrap="square" rtlCol="0">
            <a:spAutoFit/>
          </a:bodyPr>
          <a:lstStyle/>
          <a:p>
            <a:r>
              <a:rPr lang="en-US" sz="2800" i="1" dirty="0"/>
              <a:t>…bodily discipline is only of little profit, but godliness is profitable for all things, since it holds promise for the present life and also for the life to come. </a:t>
            </a:r>
            <a:r>
              <a:rPr lang="en-US" sz="2800" dirty="0"/>
              <a:t>1 Timothy 4:8</a:t>
            </a:r>
          </a:p>
        </p:txBody>
      </p:sp>
    </p:spTree>
    <p:extLst>
      <p:ext uri="{BB962C8B-B14F-4D97-AF65-F5344CB8AC3E}">
        <p14:creationId xmlns:p14="http://schemas.microsoft.com/office/powerpoint/2010/main" val="414211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pPr marL="685800" lvl="1">
              <a:buFont typeface="Arial" panose="020B0604020202020204" pitchFamily="34" charset="0"/>
              <a:buChar char="•"/>
            </a:pPr>
            <a:r>
              <a:rPr lang="en-US" sz="3800" dirty="0"/>
              <a:t>I want to be more loving</a:t>
            </a:r>
          </a:p>
          <a:p>
            <a:pPr marL="800100" lvl="2" indent="0">
              <a:buNone/>
            </a:pPr>
            <a:r>
              <a:rPr lang="en-US" sz="3600" dirty="0"/>
              <a:t>What does it mean?</a:t>
            </a:r>
          </a:p>
          <a:p>
            <a:pPr marL="800100" lvl="2" indent="0">
              <a:buNone/>
            </a:pPr>
            <a:r>
              <a:rPr lang="en-US" sz="3600" dirty="0"/>
              <a:t>How would I know if I attained it?</a:t>
            </a:r>
          </a:p>
        </p:txBody>
      </p:sp>
    </p:spTree>
    <p:extLst>
      <p:ext uri="{BB962C8B-B14F-4D97-AF65-F5344CB8AC3E}">
        <p14:creationId xmlns:p14="http://schemas.microsoft.com/office/powerpoint/2010/main" val="370440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pPr marL="685800" lvl="1">
              <a:buFont typeface="Arial" panose="020B0604020202020204" pitchFamily="34" charset="0"/>
              <a:buChar char="•"/>
            </a:pPr>
            <a:r>
              <a:rPr lang="en-US" sz="3800" dirty="0"/>
              <a:t>I will pray for/look for a chance to bring God to someone's attention today.</a:t>
            </a:r>
          </a:p>
          <a:p>
            <a:pPr marL="800100" lvl="2" indent="0">
              <a:buNone/>
            </a:pPr>
            <a:endParaRPr lang="en-US" sz="3600" dirty="0"/>
          </a:p>
        </p:txBody>
      </p:sp>
    </p:spTree>
    <p:extLst>
      <p:ext uri="{BB962C8B-B14F-4D97-AF65-F5344CB8AC3E}">
        <p14:creationId xmlns:p14="http://schemas.microsoft.com/office/powerpoint/2010/main" val="1664440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pPr marL="685800" lvl="1">
              <a:buFont typeface="Arial" panose="020B0604020202020204" pitchFamily="34" charset="0"/>
              <a:buChar char="•"/>
            </a:pPr>
            <a:r>
              <a:rPr lang="en-US" sz="3800" dirty="0"/>
              <a:t>I will bring God to someone’s attention…</a:t>
            </a:r>
          </a:p>
          <a:p>
            <a:pPr marL="685800" lvl="1">
              <a:buFont typeface="Arial" panose="020B0604020202020204" pitchFamily="34" charset="0"/>
              <a:buChar char="•"/>
            </a:pPr>
            <a:r>
              <a:rPr lang="en-US" sz="3800" dirty="0"/>
              <a:t>I want to lead more people to Christ</a:t>
            </a:r>
          </a:p>
          <a:p>
            <a:pPr marL="800100" lvl="2" indent="0">
              <a:buNone/>
            </a:pPr>
            <a:r>
              <a:rPr lang="en-US" sz="3600" dirty="0"/>
              <a:t>This is not in your control</a:t>
            </a:r>
          </a:p>
        </p:txBody>
      </p:sp>
    </p:spTree>
    <p:extLst>
      <p:ext uri="{BB962C8B-B14F-4D97-AF65-F5344CB8AC3E}">
        <p14:creationId xmlns:p14="http://schemas.microsoft.com/office/powerpoint/2010/main" val="260380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pPr marL="685800" lvl="1">
              <a:buFont typeface="Arial" panose="020B0604020202020204" pitchFamily="34" charset="0"/>
              <a:buChar char="•"/>
            </a:pPr>
            <a:r>
              <a:rPr lang="en-US" sz="3800" dirty="0"/>
              <a:t>I will bring God to someone’s attention…</a:t>
            </a:r>
          </a:p>
          <a:p>
            <a:pPr marL="685800" lvl="1">
              <a:buFont typeface="Arial" panose="020B0604020202020204" pitchFamily="34" charset="0"/>
              <a:buChar char="•"/>
            </a:pPr>
            <a:r>
              <a:rPr lang="en-US" sz="3800" dirty="0"/>
              <a:t>I will pray for 5 people/week &amp; have a spiritual conversation/week with one.</a:t>
            </a:r>
          </a:p>
          <a:p>
            <a:pPr marL="685800" lvl="1">
              <a:buFont typeface="Arial" panose="020B0604020202020204" pitchFamily="34" charset="0"/>
              <a:buChar char="•"/>
            </a:pPr>
            <a:r>
              <a:rPr lang="en-US" sz="3800" dirty="0"/>
              <a:t>I will love God more.</a:t>
            </a:r>
          </a:p>
        </p:txBody>
      </p:sp>
    </p:spTree>
    <p:extLst>
      <p:ext uri="{BB962C8B-B14F-4D97-AF65-F5344CB8AC3E}">
        <p14:creationId xmlns:p14="http://schemas.microsoft.com/office/powerpoint/2010/main" val="287057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534066"/>
          </a:xfrm>
        </p:spPr>
        <p:txBody>
          <a:bodyPr>
            <a:normAutofit/>
          </a:bodyPr>
          <a:lstStyle/>
          <a:p>
            <a:r>
              <a:rPr lang="en-US" sz="4000" dirty="0"/>
              <a:t> Make pleasing God your central concern </a:t>
            </a:r>
          </a:p>
          <a:p>
            <a:r>
              <a:rPr lang="en-US" sz="4000" dirty="0"/>
              <a:t> Set godly goals</a:t>
            </a:r>
          </a:p>
          <a:p>
            <a:pPr marL="685800" lvl="1">
              <a:buFont typeface="Arial" panose="020B0604020202020204" pitchFamily="34" charset="0"/>
              <a:buChar char="•"/>
            </a:pPr>
            <a:r>
              <a:rPr lang="en-US" sz="3800" dirty="0"/>
              <a:t>I will bring God to someone’s attention…</a:t>
            </a:r>
          </a:p>
          <a:p>
            <a:pPr marL="685800" lvl="1">
              <a:buFont typeface="Arial" panose="020B0604020202020204" pitchFamily="34" charset="0"/>
              <a:buChar char="•"/>
            </a:pPr>
            <a:r>
              <a:rPr lang="en-US" sz="3800" dirty="0"/>
              <a:t>I will pray for 5 people/week &amp; have a spiritual conversation/week with one.</a:t>
            </a:r>
          </a:p>
          <a:p>
            <a:pPr marL="685800" lvl="1">
              <a:buFont typeface="Arial" panose="020B0604020202020204" pitchFamily="34" charset="0"/>
              <a:buChar char="•"/>
            </a:pPr>
            <a:r>
              <a:rPr lang="en-US" sz="3800" dirty="0"/>
              <a:t>I will praise/thank God each day.</a:t>
            </a:r>
          </a:p>
          <a:p>
            <a:pPr marL="685800" lvl="1">
              <a:buFont typeface="Arial" panose="020B0604020202020204" pitchFamily="34" charset="0"/>
              <a:buChar char="•"/>
            </a:pPr>
            <a:r>
              <a:rPr lang="en-US" sz="3800" dirty="0"/>
              <a:t>I will use my spiritual gift(s) in my church each week.</a:t>
            </a:r>
          </a:p>
        </p:txBody>
      </p:sp>
    </p:spTree>
    <p:extLst>
      <p:ext uri="{BB962C8B-B14F-4D97-AF65-F5344CB8AC3E}">
        <p14:creationId xmlns:p14="http://schemas.microsoft.com/office/powerpoint/2010/main" val="256630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421A8F-00F9-445F-882B-982EABE0056C}"/>
              </a:ext>
            </a:extLst>
          </p:cNvPr>
          <p:cNvSpPr txBox="1"/>
          <p:nvPr/>
        </p:nvSpPr>
        <p:spPr>
          <a:xfrm>
            <a:off x="914400" y="1168400"/>
            <a:ext cx="10553700" cy="1569660"/>
          </a:xfrm>
          <a:prstGeom prst="rect">
            <a:avLst/>
          </a:prstGeom>
          <a:noFill/>
        </p:spPr>
        <p:txBody>
          <a:bodyPr wrap="square" rtlCol="0">
            <a:spAutoFit/>
          </a:bodyPr>
          <a:lstStyle/>
          <a:p>
            <a:r>
              <a:rPr lang="en-US" sz="3200" i="1" dirty="0"/>
              <a:t>As each has received a gift, use it to serve one another, as good stewards of God's varied grace:</a:t>
            </a:r>
          </a:p>
          <a:p>
            <a:pPr algn="r"/>
            <a:r>
              <a:rPr lang="en-US" sz="3200" dirty="0"/>
              <a:t>1 Peter 4:10 ESV</a:t>
            </a:r>
          </a:p>
        </p:txBody>
      </p:sp>
    </p:spTree>
    <p:extLst>
      <p:ext uri="{BB962C8B-B14F-4D97-AF65-F5344CB8AC3E}">
        <p14:creationId xmlns:p14="http://schemas.microsoft.com/office/powerpoint/2010/main" val="3497020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2062103"/>
          </a:xfrm>
          <a:prstGeom prst="rect">
            <a:avLst/>
          </a:prstGeom>
          <a:noFill/>
        </p:spPr>
        <p:txBody>
          <a:bodyPr wrap="square" rtlCol="0">
            <a:spAutoFit/>
          </a:bodyPr>
          <a:lstStyle/>
          <a:p>
            <a:r>
              <a:rPr lang="en-US" sz="3200" i="1" dirty="0"/>
              <a:t>I discipline my body like an athlete, training it to do what it should. Otherwise, I fear that after preaching to others I myself might be disqualified.      </a:t>
            </a:r>
          </a:p>
          <a:p>
            <a:r>
              <a:rPr lang="en-US" sz="3200" dirty="0"/>
              <a:t>                                                              1 Corinthians 9:27</a:t>
            </a:r>
          </a:p>
        </p:txBody>
      </p:sp>
    </p:spTree>
    <p:extLst>
      <p:ext uri="{BB962C8B-B14F-4D97-AF65-F5344CB8AC3E}">
        <p14:creationId xmlns:p14="http://schemas.microsoft.com/office/powerpoint/2010/main" val="2137814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2062103"/>
          </a:xfrm>
          <a:prstGeom prst="rect">
            <a:avLst/>
          </a:prstGeom>
          <a:noFill/>
        </p:spPr>
        <p:txBody>
          <a:bodyPr wrap="square" rtlCol="0">
            <a:spAutoFit/>
          </a:bodyPr>
          <a:lstStyle/>
          <a:p>
            <a:r>
              <a:rPr lang="en-US" sz="3200" i="1" dirty="0"/>
              <a:t>I </a:t>
            </a:r>
            <a:r>
              <a:rPr lang="en-US" sz="3200" i="1" u="sng" dirty="0">
                <a:solidFill>
                  <a:srgbClr val="FFFF00"/>
                </a:solidFill>
              </a:rPr>
              <a:t>discipline my body</a:t>
            </a:r>
            <a:r>
              <a:rPr lang="en-US" sz="3200" i="1" dirty="0"/>
              <a:t> like an athlete, training it to do what it should. Otherwise, I fear that after preaching to others I myself might be disqualified.      </a:t>
            </a:r>
          </a:p>
          <a:p>
            <a:r>
              <a:rPr lang="en-US" sz="3200" dirty="0"/>
              <a:t>                                                              1 Corinthians 9:27</a:t>
            </a:r>
          </a:p>
        </p:txBody>
      </p:sp>
      <p:sp>
        <p:nvSpPr>
          <p:cNvPr id="3" name="TextBox 2">
            <a:extLst>
              <a:ext uri="{FF2B5EF4-FFF2-40B4-BE49-F238E27FC236}">
                <a16:creationId xmlns:a16="http://schemas.microsoft.com/office/drawing/2014/main" id="{41E74097-BDB5-415F-9FB0-F0DDC4FD4120}"/>
              </a:ext>
            </a:extLst>
          </p:cNvPr>
          <p:cNvSpPr txBox="1"/>
          <p:nvPr/>
        </p:nvSpPr>
        <p:spPr>
          <a:xfrm>
            <a:off x="665018" y="3228945"/>
            <a:ext cx="10877797" cy="646331"/>
          </a:xfrm>
          <a:prstGeom prst="rect">
            <a:avLst/>
          </a:prstGeom>
          <a:noFill/>
        </p:spPr>
        <p:txBody>
          <a:bodyPr wrap="square" rtlCol="0">
            <a:spAutoFit/>
          </a:bodyPr>
          <a:lstStyle/>
          <a:p>
            <a:r>
              <a:rPr lang="en-US" sz="3600" i="1" dirty="0" err="1"/>
              <a:t>hupopia’zo</a:t>
            </a:r>
            <a:r>
              <a:rPr lang="en-US" sz="3600" i="1" dirty="0"/>
              <a:t> </a:t>
            </a:r>
            <a:r>
              <a:rPr lang="en-US" sz="3600" dirty="0"/>
              <a:t>– to wear out; to put underneath</a:t>
            </a:r>
            <a:endParaRPr lang="en-US" sz="3600" i="1" dirty="0"/>
          </a:p>
        </p:txBody>
      </p:sp>
      <p:sp>
        <p:nvSpPr>
          <p:cNvPr id="4" name="TextBox 3">
            <a:extLst>
              <a:ext uri="{FF2B5EF4-FFF2-40B4-BE49-F238E27FC236}">
                <a16:creationId xmlns:a16="http://schemas.microsoft.com/office/drawing/2014/main" id="{8C9D9DDD-8EAF-4D7A-B10B-B406994E779A}"/>
              </a:ext>
            </a:extLst>
          </p:cNvPr>
          <p:cNvSpPr txBox="1"/>
          <p:nvPr/>
        </p:nvSpPr>
        <p:spPr>
          <a:xfrm>
            <a:off x="665018" y="4381995"/>
            <a:ext cx="10557164" cy="1200329"/>
          </a:xfrm>
          <a:prstGeom prst="rect">
            <a:avLst/>
          </a:prstGeom>
          <a:noFill/>
        </p:spPr>
        <p:txBody>
          <a:bodyPr wrap="square" rtlCol="0">
            <a:spAutoFit/>
          </a:bodyPr>
          <a:lstStyle/>
          <a:p>
            <a:r>
              <a:rPr lang="en-US" sz="3600" dirty="0"/>
              <a:t>Our bodies want pleasure &amp; rest. They tell us to take it easy or take short cuts.</a:t>
            </a:r>
          </a:p>
        </p:txBody>
      </p:sp>
    </p:spTree>
    <p:extLst>
      <p:ext uri="{BB962C8B-B14F-4D97-AF65-F5344CB8AC3E}">
        <p14:creationId xmlns:p14="http://schemas.microsoft.com/office/powerpoint/2010/main" val="456099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4524315"/>
          </a:xfrm>
          <a:prstGeom prst="rect">
            <a:avLst/>
          </a:prstGeom>
          <a:noFill/>
        </p:spPr>
        <p:txBody>
          <a:bodyPr wrap="square" rtlCol="0">
            <a:spAutoFit/>
          </a:bodyPr>
          <a:lstStyle/>
          <a:p>
            <a:r>
              <a:rPr lang="en-US" sz="3200" i="1" baseline="30000" dirty="0"/>
              <a:t>24</a:t>
            </a:r>
            <a:r>
              <a:rPr lang="en-US" sz="3200" i="1" dirty="0"/>
              <a:t> Don’t you realize that in a race everyone runs, but only one person gets the prize? So run to win! </a:t>
            </a:r>
            <a:r>
              <a:rPr lang="en-US" sz="3200" i="1" baseline="30000" dirty="0"/>
              <a:t>25</a:t>
            </a:r>
            <a:r>
              <a:rPr lang="en-US" sz="3200" i="1" dirty="0"/>
              <a:t> All athletes are disciplined in their training. They do it to win a prize that will fade away, but we do it for an eternal prize. </a:t>
            </a:r>
            <a:r>
              <a:rPr lang="en-US" sz="3200" i="1" baseline="30000" dirty="0"/>
              <a:t>26</a:t>
            </a:r>
            <a:r>
              <a:rPr lang="en-US" sz="3200" i="1" dirty="0"/>
              <a:t> So I run with purpose in every step. I am not just shadowboxing. </a:t>
            </a:r>
            <a:r>
              <a:rPr lang="en-US" sz="3200" i="1" baseline="30000" dirty="0"/>
              <a:t>27</a:t>
            </a:r>
            <a:r>
              <a:rPr lang="en-US" sz="3200" i="1" dirty="0"/>
              <a:t> I discipline my body like an athlete, training it to do what it should. Otherwise, I fear that after preaching to others I myself might be disqualified.                                     </a:t>
            </a:r>
            <a:r>
              <a:rPr lang="en-US" sz="3200" dirty="0"/>
              <a:t>1 Corinthians 9:24-27</a:t>
            </a:r>
          </a:p>
        </p:txBody>
      </p:sp>
    </p:spTree>
    <p:extLst>
      <p:ext uri="{BB962C8B-B14F-4D97-AF65-F5344CB8AC3E}">
        <p14:creationId xmlns:p14="http://schemas.microsoft.com/office/powerpoint/2010/main" val="3240579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1"/>
            <a:ext cx="10877797" cy="2062103"/>
          </a:xfrm>
          <a:prstGeom prst="rect">
            <a:avLst/>
          </a:prstGeom>
          <a:noFill/>
        </p:spPr>
        <p:txBody>
          <a:bodyPr wrap="square" rtlCol="0">
            <a:spAutoFit/>
          </a:bodyPr>
          <a:lstStyle/>
          <a:p>
            <a:r>
              <a:rPr lang="en-US" sz="3200" i="1" dirty="0"/>
              <a:t>I discipline my body like an athlete, training it to do what it should. </a:t>
            </a:r>
            <a:r>
              <a:rPr lang="en-US" sz="3200" i="1" u="sng" dirty="0">
                <a:solidFill>
                  <a:srgbClr val="FFFF00"/>
                </a:solidFill>
              </a:rPr>
              <a:t>Otherwise</a:t>
            </a:r>
            <a:r>
              <a:rPr lang="en-US" sz="3200" i="1" dirty="0"/>
              <a:t>, I fear that after preaching to others </a:t>
            </a:r>
            <a:r>
              <a:rPr lang="en-US" sz="3200" i="1" u="sng" dirty="0">
                <a:solidFill>
                  <a:srgbClr val="FFFF00"/>
                </a:solidFill>
              </a:rPr>
              <a:t>I </a:t>
            </a:r>
            <a:r>
              <a:rPr lang="en-US" sz="3200" i="1" dirty="0"/>
              <a:t>myself</a:t>
            </a:r>
            <a:r>
              <a:rPr lang="en-US" sz="3200" i="1" u="sng" dirty="0">
                <a:solidFill>
                  <a:srgbClr val="FFFF00"/>
                </a:solidFill>
              </a:rPr>
              <a:t> might be disqualified</a:t>
            </a:r>
            <a:r>
              <a:rPr lang="en-US" sz="3200" i="1" dirty="0"/>
              <a:t>.      </a:t>
            </a:r>
          </a:p>
          <a:p>
            <a:r>
              <a:rPr lang="en-US" sz="3200" dirty="0"/>
              <a:t>                                                              1 Corinthians 9:27</a:t>
            </a:r>
          </a:p>
        </p:txBody>
      </p:sp>
      <p:sp>
        <p:nvSpPr>
          <p:cNvPr id="3" name="TextBox 2">
            <a:extLst>
              <a:ext uri="{FF2B5EF4-FFF2-40B4-BE49-F238E27FC236}">
                <a16:creationId xmlns:a16="http://schemas.microsoft.com/office/drawing/2014/main" id="{8BBAB7D9-5B84-4BA9-87AE-8582E1973409}"/>
              </a:ext>
            </a:extLst>
          </p:cNvPr>
          <p:cNvSpPr txBox="1"/>
          <p:nvPr/>
        </p:nvSpPr>
        <p:spPr>
          <a:xfrm>
            <a:off x="581891" y="3429000"/>
            <a:ext cx="10921340" cy="2862322"/>
          </a:xfrm>
          <a:prstGeom prst="rect">
            <a:avLst/>
          </a:prstGeom>
          <a:noFill/>
        </p:spPr>
        <p:txBody>
          <a:bodyPr wrap="square" rtlCol="0">
            <a:spAutoFit/>
          </a:bodyPr>
          <a:lstStyle/>
          <a:p>
            <a:pPr marL="571500" indent="-571500">
              <a:buFont typeface="Arial" panose="020B0604020202020204" pitchFamily="34" charset="0"/>
              <a:buChar char="•"/>
            </a:pPr>
            <a:r>
              <a:rPr lang="en-US" sz="3600" dirty="0"/>
              <a:t>Taking ethical shortcuts – cheating.</a:t>
            </a:r>
          </a:p>
          <a:p>
            <a:pPr marL="571500" indent="-571500">
              <a:buFont typeface="Arial" panose="020B0604020202020204" pitchFamily="34" charset="0"/>
              <a:buChar char="•"/>
            </a:pPr>
            <a:r>
              <a:rPr lang="en-US" sz="3600" dirty="0"/>
              <a:t>Going off course – losing site of God or godly goals.</a:t>
            </a:r>
          </a:p>
          <a:p>
            <a:pPr marL="571500" indent="-571500">
              <a:buFont typeface="Arial" panose="020B0604020202020204" pitchFamily="34" charset="0"/>
              <a:buChar char="•"/>
            </a:pPr>
            <a:r>
              <a:rPr lang="en-US" sz="3600" dirty="0"/>
              <a:t>Slacking off or throwing in the towel.</a:t>
            </a:r>
          </a:p>
          <a:p>
            <a:pPr marL="571500" indent="-571500">
              <a:buFont typeface="Arial" panose="020B0604020202020204" pitchFamily="34" charset="0"/>
              <a:buChar char="•"/>
            </a:pPr>
            <a:r>
              <a:rPr lang="en-US" sz="3600" dirty="0"/>
              <a:t>Being distracted by temporal things.</a:t>
            </a:r>
          </a:p>
        </p:txBody>
      </p:sp>
    </p:spTree>
    <p:extLst>
      <p:ext uri="{BB962C8B-B14F-4D97-AF65-F5344CB8AC3E}">
        <p14:creationId xmlns:p14="http://schemas.microsoft.com/office/powerpoint/2010/main" val="1159161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4738254"/>
          </a:xfrm>
        </p:spPr>
        <p:txBody>
          <a:bodyPr>
            <a:normAutofit/>
          </a:bodyPr>
          <a:lstStyle/>
          <a:p>
            <a:r>
              <a:rPr lang="en-US" sz="4000" dirty="0"/>
              <a:t> Make pleasing God your central concern </a:t>
            </a:r>
          </a:p>
          <a:p>
            <a:r>
              <a:rPr lang="en-US" sz="4000" dirty="0"/>
              <a:t> Set godly goals</a:t>
            </a:r>
          </a:p>
          <a:p>
            <a:r>
              <a:rPr lang="en-US" sz="4000" dirty="0"/>
              <a:t> Persistently pursue your godly goals</a:t>
            </a:r>
          </a:p>
        </p:txBody>
      </p:sp>
    </p:spTree>
    <p:extLst>
      <p:ext uri="{BB962C8B-B14F-4D97-AF65-F5344CB8AC3E}">
        <p14:creationId xmlns:p14="http://schemas.microsoft.com/office/powerpoint/2010/main" val="1379895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170248"/>
          </a:xfrm>
        </p:spPr>
        <p:txBody>
          <a:bodyPr>
            <a:normAutofit lnSpcReduction="10000"/>
          </a:bodyPr>
          <a:lstStyle/>
          <a:p>
            <a:r>
              <a:rPr lang="en-US" sz="4000" dirty="0"/>
              <a:t> Make pleasing God your central concern </a:t>
            </a:r>
          </a:p>
          <a:p>
            <a:r>
              <a:rPr lang="en-US" sz="4000" dirty="0"/>
              <a:t> Set godly goals</a:t>
            </a:r>
          </a:p>
          <a:p>
            <a:r>
              <a:rPr lang="en-US" sz="4000" dirty="0"/>
              <a:t> Persistently pursue your godly goals</a:t>
            </a:r>
          </a:p>
          <a:p>
            <a:pPr lvl="1">
              <a:buFont typeface="Arial" panose="020B0604020202020204" pitchFamily="34" charset="0"/>
              <a:buChar char="•"/>
            </a:pPr>
            <a:r>
              <a:rPr lang="en-US" sz="3800" dirty="0"/>
              <a:t>In God’s power</a:t>
            </a:r>
          </a:p>
          <a:p>
            <a:pPr marL="857250" lvl="2" indent="0">
              <a:buNone/>
            </a:pPr>
            <a:r>
              <a:rPr lang="en-US" sz="2800" i="1" dirty="0"/>
              <a:t>…apart from me you can do nothing      </a:t>
            </a:r>
            <a:r>
              <a:rPr lang="en-US" sz="2800" dirty="0"/>
              <a:t>John 15:5b </a:t>
            </a:r>
          </a:p>
          <a:p>
            <a:pPr marL="857250" lvl="2" indent="0">
              <a:buNone/>
            </a:pPr>
            <a:r>
              <a:rPr lang="en-US" sz="2800" i="1" dirty="0"/>
              <a:t>Now, may the God of peace… </a:t>
            </a:r>
            <a:r>
              <a:rPr lang="en-US" sz="2800" i="1" baseline="30000" dirty="0"/>
              <a:t>21</a:t>
            </a:r>
            <a:r>
              <a:rPr lang="en-US" sz="2800" i="1" dirty="0"/>
              <a:t> equip you with everything good that you may do His will, working in us that which is pleasing in His sight, through Jesus Christ, to whom be glory forever and ever.        </a:t>
            </a:r>
            <a:r>
              <a:rPr lang="en-US" sz="2800" dirty="0"/>
              <a:t>         Heb.13:20f </a:t>
            </a:r>
          </a:p>
        </p:txBody>
      </p:sp>
    </p:spTree>
    <p:extLst>
      <p:ext uri="{BB962C8B-B14F-4D97-AF65-F5344CB8AC3E}">
        <p14:creationId xmlns:p14="http://schemas.microsoft.com/office/powerpoint/2010/main" val="252453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170248"/>
          </a:xfrm>
        </p:spPr>
        <p:txBody>
          <a:bodyPr>
            <a:normAutofit/>
          </a:bodyPr>
          <a:lstStyle/>
          <a:p>
            <a:r>
              <a:rPr lang="en-US" sz="4000" dirty="0"/>
              <a:t> Make pleasing God your central concern </a:t>
            </a:r>
          </a:p>
          <a:p>
            <a:r>
              <a:rPr lang="en-US" sz="4000" dirty="0"/>
              <a:t> Set godly goals</a:t>
            </a:r>
          </a:p>
          <a:p>
            <a:r>
              <a:rPr lang="en-US" sz="4000" dirty="0"/>
              <a:t> Persistently pursue your godly goals</a:t>
            </a:r>
          </a:p>
          <a:p>
            <a:pPr lvl="1">
              <a:buFont typeface="Arial" panose="020B0604020202020204" pitchFamily="34" charset="0"/>
              <a:buChar char="•"/>
            </a:pPr>
            <a:r>
              <a:rPr lang="en-US" sz="3800" dirty="0"/>
              <a:t>In God’s power</a:t>
            </a:r>
          </a:p>
          <a:p>
            <a:pPr lvl="1">
              <a:buFont typeface="Arial" panose="020B0604020202020204" pitchFamily="34" charset="0"/>
              <a:buChar char="•"/>
            </a:pPr>
            <a:r>
              <a:rPr lang="en-US" sz="3800" dirty="0"/>
              <a:t>Not losing focus; not losing heart</a:t>
            </a:r>
          </a:p>
          <a:p>
            <a:pPr marL="857250" lvl="2" indent="0">
              <a:buNone/>
            </a:pPr>
            <a:r>
              <a:rPr lang="en-US" sz="3600" dirty="0"/>
              <a:t>In spite of the ‘flying monkeys’ - opposition</a:t>
            </a:r>
          </a:p>
        </p:txBody>
      </p:sp>
    </p:spTree>
    <p:extLst>
      <p:ext uri="{BB962C8B-B14F-4D97-AF65-F5344CB8AC3E}">
        <p14:creationId xmlns:p14="http://schemas.microsoft.com/office/powerpoint/2010/main" val="393153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170248"/>
          </a:xfrm>
        </p:spPr>
        <p:txBody>
          <a:bodyPr>
            <a:normAutofit/>
          </a:bodyPr>
          <a:lstStyle/>
          <a:p>
            <a:r>
              <a:rPr lang="en-US" sz="4000" dirty="0"/>
              <a:t> Make pleasing God your central concern </a:t>
            </a:r>
          </a:p>
          <a:p>
            <a:r>
              <a:rPr lang="en-US" sz="4000" dirty="0"/>
              <a:t> Set godly goals</a:t>
            </a:r>
          </a:p>
          <a:p>
            <a:r>
              <a:rPr lang="en-US" sz="4000" dirty="0"/>
              <a:t> Persistently pursue your godly goals</a:t>
            </a:r>
          </a:p>
          <a:p>
            <a:pPr lvl="1">
              <a:buFont typeface="Arial" panose="020B0604020202020204" pitchFamily="34" charset="0"/>
              <a:buChar char="•"/>
            </a:pPr>
            <a:r>
              <a:rPr lang="en-US" sz="3800" dirty="0"/>
              <a:t>In God’s power</a:t>
            </a:r>
          </a:p>
          <a:p>
            <a:pPr lvl="1">
              <a:buFont typeface="Arial" panose="020B0604020202020204" pitchFamily="34" charset="0"/>
              <a:buChar char="•"/>
            </a:pPr>
            <a:r>
              <a:rPr lang="en-US" sz="3800" dirty="0"/>
              <a:t>Not losing focus; not losing heart</a:t>
            </a:r>
          </a:p>
          <a:p>
            <a:pPr marL="857250" lvl="2" indent="0">
              <a:buNone/>
            </a:pPr>
            <a:r>
              <a:rPr lang="en-US" sz="3600" dirty="0"/>
              <a:t>In spite of the ‘flying monkeys’ - opposition</a:t>
            </a:r>
          </a:p>
          <a:p>
            <a:pPr marL="857250" lvl="2" indent="0">
              <a:buNone/>
            </a:pPr>
            <a:r>
              <a:rPr lang="en-US" sz="3600" dirty="0"/>
              <a:t>In spite of the ‘poppy fields’ - sleepiness</a:t>
            </a:r>
          </a:p>
        </p:txBody>
      </p:sp>
    </p:spTree>
    <p:extLst>
      <p:ext uri="{BB962C8B-B14F-4D97-AF65-F5344CB8AC3E}">
        <p14:creationId xmlns:p14="http://schemas.microsoft.com/office/powerpoint/2010/main" val="2922828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407066"/>
          </a:xfrm>
        </p:spPr>
        <p:txBody>
          <a:bodyPr>
            <a:normAutofit lnSpcReduction="10000"/>
          </a:bodyPr>
          <a:lstStyle/>
          <a:p>
            <a:r>
              <a:rPr lang="en-US" sz="4000" dirty="0"/>
              <a:t> Make pleasing God your central concern </a:t>
            </a:r>
          </a:p>
          <a:p>
            <a:r>
              <a:rPr lang="en-US" sz="4000" dirty="0"/>
              <a:t> Set godly goals</a:t>
            </a:r>
          </a:p>
          <a:p>
            <a:r>
              <a:rPr lang="en-US" sz="4000" dirty="0"/>
              <a:t> Persistently pursue your godly goals</a:t>
            </a:r>
          </a:p>
          <a:p>
            <a:pPr lvl="1">
              <a:buFont typeface="Arial" panose="020B0604020202020204" pitchFamily="34" charset="0"/>
              <a:buChar char="•"/>
            </a:pPr>
            <a:r>
              <a:rPr lang="en-US" sz="3800" dirty="0"/>
              <a:t>In God’s power</a:t>
            </a:r>
          </a:p>
          <a:p>
            <a:pPr lvl="1">
              <a:buFont typeface="Arial" panose="020B0604020202020204" pitchFamily="34" charset="0"/>
              <a:buChar char="•"/>
            </a:pPr>
            <a:r>
              <a:rPr lang="en-US" sz="3800" dirty="0"/>
              <a:t>Not losing focus; not losing heart</a:t>
            </a:r>
          </a:p>
          <a:p>
            <a:pPr marL="857250" lvl="2" indent="0">
              <a:buNone/>
            </a:pPr>
            <a:r>
              <a:rPr lang="en-US" sz="3600" dirty="0"/>
              <a:t>In spite of the ‘flying monkeys’ - opposition</a:t>
            </a:r>
          </a:p>
          <a:p>
            <a:pPr marL="857250" lvl="2" indent="0">
              <a:buNone/>
            </a:pPr>
            <a:r>
              <a:rPr lang="en-US" sz="3600" dirty="0"/>
              <a:t>In spite of the ‘poppy fields’ – sleepiness</a:t>
            </a:r>
          </a:p>
          <a:p>
            <a:pPr marL="857250" lvl="2" indent="0">
              <a:buNone/>
            </a:pPr>
            <a:r>
              <a:rPr lang="en-US" sz="3600" dirty="0"/>
              <a:t>In spite of the setbacks</a:t>
            </a:r>
          </a:p>
        </p:txBody>
      </p:sp>
    </p:spTree>
    <p:extLst>
      <p:ext uri="{BB962C8B-B14F-4D97-AF65-F5344CB8AC3E}">
        <p14:creationId xmlns:p14="http://schemas.microsoft.com/office/powerpoint/2010/main" val="3676690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3C34DC-3AF7-4506-A1C5-994EB0EAE592}"/>
              </a:ext>
            </a:extLst>
          </p:cNvPr>
          <p:cNvSpPr txBox="1"/>
          <p:nvPr/>
        </p:nvSpPr>
        <p:spPr>
          <a:xfrm>
            <a:off x="4762500" y="1485900"/>
            <a:ext cx="6845300" cy="1200329"/>
          </a:xfrm>
          <a:prstGeom prst="rect">
            <a:avLst/>
          </a:prstGeom>
          <a:noFill/>
        </p:spPr>
        <p:txBody>
          <a:bodyPr wrap="square" rtlCol="0">
            <a:spAutoFit/>
          </a:bodyPr>
          <a:lstStyle/>
          <a:p>
            <a:r>
              <a:rPr lang="en-US" sz="3600" dirty="0"/>
              <a:t>Don’t be surprised at the various setbacks</a:t>
            </a:r>
          </a:p>
        </p:txBody>
      </p:sp>
      <p:sp>
        <p:nvSpPr>
          <p:cNvPr id="4" name="TextBox 3">
            <a:extLst>
              <a:ext uri="{FF2B5EF4-FFF2-40B4-BE49-F238E27FC236}">
                <a16:creationId xmlns:a16="http://schemas.microsoft.com/office/drawing/2014/main" id="{0148A1F9-82C4-4640-846A-40FBEF1728BC}"/>
              </a:ext>
            </a:extLst>
          </p:cNvPr>
          <p:cNvSpPr txBox="1"/>
          <p:nvPr/>
        </p:nvSpPr>
        <p:spPr>
          <a:xfrm>
            <a:off x="4762500" y="2971443"/>
            <a:ext cx="6845300" cy="1200329"/>
          </a:xfrm>
          <a:prstGeom prst="rect">
            <a:avLst/>
          </a:prstGeom>
          <a:noFill/>
        </p:spPr>
        <p:txBody>
          <a:bodyPr wrap="square" rtlCol="0">
            <a:spAutoFit/>
          </a:bodyPr>
          <a:lstStyle/>
          <a:p>
            <a:r>
              <a:rPr lang="en-US" sz="3600" dirty="0"/>
              <a:t>Do look for God’s ‘what next’ in the various setbacks</a:t>
            </a:r>
          </a:p>
        </p:txBody>
      </p:sp>
    </p:spTree>
    <p:extLst>
      <p:ext uri="{BB962C8B-B14F-4D97-AF65-F5344CB8AC3E}">
        <p14:creationId xmlns:p14="http://schemas.microsoft.com/office/powerpoint/2010/main" val="4123276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DD27C2-0C2C-47C4-99FD-B593EE50434F}"/>
              </a:ext>
            </a:extLst>
          </p:cNvPr>
          <p:cNvSpPr txBox="1"/>
          <p:nvPr/>
        </p:nvSpPr>
        <p:spPr>
          <a:xfrm>
            <a:off x="355600" y="366623"/>
            <a:ext cx="10363200" cy="6124754"/>
          </a:xfrm>
          <a:prstGeom prst="rect">
            <a:avLst/>
          </a:prstGeom>
          <a:noFill/>
        </p:spPr>
        <p:txBody>
          <a:bodyPr wrap="square" rtlCol="0">
            <a:spAutoFit/>
          </a:bodyPr>
          <a:lstStyle/>
          <a:p>
            <a:r>
              <a:rPr lang="en-US" sz="2800" i="1" dirty="0"/>
              <a:t>But one thing I do: forgetting what lies behind and straining forward to what lies ahead, I press on toward the goal for the prize of the upward call of God in Christ Jesus</a:t>
            </a:r>
            <a:r>
              <a:rPr lang="en-US" sz="2800" dirty="0"/>
              <a:t>. Philippians 3:13-14 (ESV)</a:t>
            </a:r>
          </a:p>
          <a:p>
            <a:r>
              <a:rPr lang="en-US" sz="2800" dirty="0"/>
              <a:t> </a:t>
            </a:r>
          </a:p>
          <a:p>
            <a:r>
              <a:rPr lang="en-US" sz="2800" i="1" dirty="0"/>
              <a:t>Count it all joy, my brothers, when you meet trials of various kinds, for you know that the testing of your faith produces steadfastness. And let steadfastness have its full effect, that you may be perfect and complete, lacking in nothing.</a:t>
            </a:r>
            <a:r>
              <a:rPr lang="en-US" sz="2800" dirty="0"/>
              <a:t> James 1:2-4 ESV </a:t>
            </a:r>
          </a:p>
          <a:p>
            <a:r>
              <a:rPr lang="en-US" sz="2800" dirty="0"/>
              <a:t> </a:t>
            </a:r>
          </a:p>
          <a:p>
            <a:r>
              <a:rPr lang="en-US" sz="2800" i="1" dirty="0"/>
              <a:t>For you have need of endurance, so that when you have done the will of God you may receive what is promised.</a:t>
            </a:r>
            <a:r>
              <a:rPr lang="en-US" sz="2800" dirty="0"/>
              <a:t> Hebrews 10:36 ESV</a:t>
            </a:r>
          </a:p>
        </p:txBody>
      </p:sp>
    </p:spTree>
    <p:extLst>
      <p:ext uri="{BB962C8B-B14F-4D97-AF65-F5344CB8AC3E}">
        <p14:creationId xmlns:p14="http://schemas.microsoft.com/office/powerpoint/2010/main" val="345742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407066"/>
          </a:xfrm>
        </p:spPr>
        <p:txBody>
          <a:bodyPr>
            <a:normAutofit/>
          </a:bodyPr>
          <a:lstStyle/>
          <a:p>
            <a:r>
              <a:rPr lang="en-US" sz="4000" dirty="0"/>
              <a:t> Make pleasing God your central concern </a:t>
            </a:r>
          </a:p>
          <a:p>
            <a:r>
              <a:rPr lang="en-US" sz="4000" dirty="0"/>
              <a:t> Set godly goals</a:t>
            </a:r>
          </a:p>
          <a:p>
            <a:r>
              <a:rPr lang="en-US" sz="4000" dirty="0"/>
              <a:t> Persistently pursue your godly goals</a:t>
            </a:r>
          </a:p>
          <a:p>
            <a:pPr lvl="1">
              <a:buFont typeface="Arial" panose="020B0604020202020204" pitchFamily="34" charset="0"/>
              <a:buChar char="•"/>
            </a:pPr>
            <a:r>
              <a:rPr lang="en-US" sz="3800" dirty="0"/>
              <a:t>In God’s power</a:t>
            </a:r>
          </a:p>
          <a:p>
            <a:pPr lvl="1">
              <a:buFont typeface="Arial" panose="020B0604020202020204" pitchFamily="34" charset="0"/>
              <a:buChar char="•"/>
            </a:pPr>
            <a:r>
              <a:rPr lang="en-US" sz="3800" dirty="0"/>
              <a:t>Not losing focus; not losing heart</a:t>
            </a:r>
          </a:p>
          <a:p>
            <a:pPr lvl="1">
              <a:buFont typeface="Arial" panose="020B0604020202020204" pitchFamily="34" charset="0"/>
              <a:buChar char="•"/>
            </a:pPr>
            <a:r>
              <a:rPr lang="en-US" sz="3800" dirty="0"/>
              <a:t>In community</a:t>
            </a:r>
          </a:p>
          <a:p>
            <a:pPr marL="857250" lvl="2" indent="0">
              <a:buNone/>
            </a:pPr>
            <a:r>
              <a:rPr lang="en-US" sz="2800" i="1" dirty="0"/>
              <a:t>…encourage one another and build up one another, just as you also are doing.   </a:t>
            </a:r>
            <a:r>
              <a:rPr lang="en-US" sz="2800" dirty="0"/>
              <a:t>1 Thessalonians 5:11</a:t>
            </a:r>
          </a:p>
        </p:txBody>
      </p:sp>
    </p:spTree>
    <p:extLst>
      <p:ext uri="{BB962C8B-B14F-4D97-AF65-F5344CB8AC3E}">
        <p14:creationId xmlns:p14="http://schemas.microsoft.com/office/powerpoint/2010/main" val="2710147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3" y="1235034"/>
            <a:ext cx="10901660" cy="5407066"/>
          </a:xfrm>
        </p:spPr>
        <p:txBody>
          <a:bodyPr>
            <a:normAutofit/>
          </a:bodyPr>
          <a:lstStyle/>
          <a:p>
            <a:r>
              <a:rPr lang="en-US" sz="4000" dirty="0"/>
              <a:t> Make pleasing God your central concern </a:t>
            </a:r>
          </a:p>
          <a:p>
            <a:r>
              <a:rPr lang="en-US" sz="4000" dirty="0"/>
              <a:t> Set godly goals</a:t>
            </a:r>
          </a:p>
          <a:p>
            <a:r>
              <a:rPr lang="en-US" sz="4000" dirty="0"/>
              <a:t> Persistently pursue your godly goals</a:t>
            </a:r>
          </a:p>
        </p:txBody>
      </p:sp>
      <p:sp>
        <p:nvSpPr>
          <p:cNvPr id="4" name="TextBox 3">
            <a:extLst>
              <a:ext uri="{FF2B5EF4-FFF2-40B4-BE49-F238E27FC236}">
                <a16:creationId xmlns:a16="http://schemas.microsoft.com/office/drawing/2014/main" id="{EE2183FB-0106-4E0A-896D-8159FEDA7373}"/>
              </a:ext>
            </a:extLst>
          </p:cNvPr>
          <p:cNvSpPr txBox="1"/>
          <p:nvPr/>
        </p:nvSpPr>
        <p:spPr>
          <a:xfrm>
            <a:off x="1104293" y="3898900"/>
            <a:ext cx="10478107" cy="1754326"/>
          </a:xfrm>
          <a:prstGeom prst="rect">
            <a:avLst/>
          </a:prstGeom>
          <a:noFill/>
        </p:spPr>
        <p:txBody>
          <a:bodyPr wrap="square" rtlCol="0">
            <a:spAutoFit/>
          </a:bodyPr>
          <a:lstStyle/>
          <a:p>
            <a:pPr algn="ctr"/>
            <a:r>
              <a:rPr lang="en-US" sz="5400" dirty="0">
                <a:solidFill>
                  <a:srgbClr val="FFFF00"/>
                </a:solidFill>
              </a:rPr>
              <a:t>What would you like to ask or share?</a:t>
            </a:r>
          </a:p>
        </p:txBody>
      </p:sp>
    </p:spTree>
    <p:extLst>
      <p:ext uri="{BB962C8B-B14F-4D97-AF65-F5344CB8AC3E}">
        <p14:creationId xmlns:p14="http://schemas.microsoft.com/office/powerpoint/2010/main" val="229493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149977-F3BE-4CA3-9BCE-89F088DAC34F}"/>
              </a:ext>
            </a:extLst>
          </p:cNvPr>
          <p:cNvSpPr txBox="1"/>
          <p:nvPr/>
        </p:nvSpPr>
        <p:spPr>
          <a:xfrm>
            <a:off x="890649" y="4536374"/>
            <a:ext cx="10747169" cy="1200329"/>
          </a:xfrm>
          <a:prstGeom prst="rect">
            <a:avLst/>
          </a:prstGeom>
          <a:noFill/>
        </p:spPr>
        <p:txBody>
          <a:bodyPr wrap="square" rtlCol="0">
            <a:spAutoFit/>
          </a:bodyPr>
          <a:lstStyle/>
          <a:p>
            <a:r>
              <a:rPr lang="en-US" sz="3600" dirty="0"/>
              <a:t>Grit = passionate persistence with something that matters.</a:t>
            </a:r>
          </a:p>
        </p:txBody>
      </p:sp>
      <p:sp>
        <p:nvSpPr>
          <p:cNvPr id="4" name="TextBox 3">
            <a:extLst>
              <a:ext uri="{FF2B5EF4-FFF2-40B4-BE49-F238E27FC236}">
                <a16:creationId xmlns:a16="http://schemas.microsoft.com/office/drawing/2014/main" id="{D8D444C7-8164-4731-89F1-184ACAD82A1F}"/>
              </a:ext>
            </a:extLst>
          </p:cNvPr>
          <p:cNvSpPr txBox="1"/>
          <p:nvPr/>
        </p:nvSpPr>
        <p:spPr>
          <a:xfrm>
            <a:off x="851065" y="5842660"/>
            <a:ext cx="10331532" cy="646331"/>
          </a:xfrm>
          <a:prstGeom prst="rect">
            <a:avLst/>
          </a:prstGeom>
          <a:noFill/>
        </p:spPr>
        <p:txBody>
          <a:bodyPr wrap="square" rtlCol="0">
            <a:spAutoFit/>
          </a:bodyPr>
          <a:lstStyle/>
          <a:p>
            <a:pPr algn="ctr"/>
            <a:r>
              <a:rPr lang="en-US" sz="3600" dirty="0"/>
              <a:t>Good news! Grit can be developed.</a:t>
            </a:r>
          </a:p>
        </p:txBody>
      </p:sp>
      <p:sp>
        <p:nvSpPr>
          <p:cNvPr id="5" name="TextBox 4">
            <a:extLst>
              <a:ext uri="{FF2B5EF4-FFF2-40B4-BE49-F238E27FC236}">
                <a16:creationId xmlns:a16="http://schemas.microsoft.com/office/drawing/2014/main" id="{D424EF81-B19F-4BD8-979B-24FA1C6FCADF}"/>
              </a:ext>
            </a:extLst>
          </p:cNvPr>
          <p:cNvSpPr txBox="1"/>
          <p:nvPr/>
        </p:nvSpPr>
        <p:spPr>
          <a:xfrm>
            <a:off x="8467105" y="1327509"/>
            <a:ext cx="3538847" cy="2677656"/>
          </a:xfrm>
          <a:prstGeom prst="rect">
            <a:avLst/>
          </a:prstGeom>
          <a:noFill/>
        </p:spPr>
        <p:txBody>
          <a:bodyPr wrap="square" rtlCol="0">
            <a:spAutoFit/>
          </a:bodyPr>
          <a:lstStyle/>
          <a:p>
            <a:pPr algn="ctr"/>
            <a:r>
              <a:rPr lang="en-US" sz="2800" b="1" dirty="0"/>
              <a:t>True Grit</a:t>
            </a:r>
          </a:p>
          <a:p>
            <a:r>
              <a:rPr lang="en-US" sz="2800" dirty="0"/>
              <a:t>Mattie Ross says to Rooster Cogburn, “</a:t>
            </a:r>
            <a:r>
              <a:rPr lang="en-US" sz="2800" i="1" dirty="0"/>
              <a:t>I understand you are a man of true grit</a:t>
            </a:r>
            <a:r>
              <a:rPr lang="en-US" sz="2800" dirty="0"/>
              <a:t>.”</a:t>
            </a:r>
          </a:p>
        </p:txBody>
      </p:sp>
    </p:spTree>
    <p:extLst>
      <p:ext uri="{BB962C8B-B14F-4D97-AF65-F5344CB8AC3E}">
        <p14:creationId xmlns:p14="http://schemas.microsoft.com/office/powerpoint/2010/main" val="2997836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2554545"/>
          </a:xfrm>
          <a:prstGeom prst="rect">
            <a:avLst/>
          </a:prstGeom>
          <a:noFill/>
        </p:spPr>
        <p:txBody>
          <a:bodyPr wrap="square" rtlCol="0">
            <a:spAutoFit/>
          </a:bodyPr>
          <a:lstStyle/>
          <a:p>
            <a:r>
              <a:rPr lang="en-US" sz="3200" i="1" baseline="30000" dirty="0"/>
              <a:t>24</a:t>
            </a:r>
            <a:r>
              <a:rPr lang="en-US" sz="3200" i="1" dirty="0"/>
              <a:t> Don’t you realize that in a race everyone runs, but only one person gets the prize? So run to win! </a:t>
            </a:r>
            <a:r>
              <a:rPr lang="en-US" sz="3200" i="1" baseline="30000" dirty="0"/>
              <a:t>25</a:t>
            </a:r>
            <a:r>
              <a:rPr lang="en-US" sz="3200" i="1" dirty="0"/>
              <a:t> All athletes are disciplined in their training. They do it to win a prize that will fade away, but we do it for an eternal prize.   </a:t>
            </a:r>
            <a:r>
              <a:rPr lang="en-US" sz="3200" dirty="0"/>
              <a:t>                         1 Corinthians 9:24-25</a:t>
            </a:r>
          </a:p>
        </p:txBody>
      </p:sp>
      <p:sp>
        <p:nvSpPr>
          <p:cNvPr id="3" name="TextBox 2">
            <a:extLst>
              <a:ext uri="{FF2B5EF4-FFF2-40B4-BE49-F238E27FC236}">
                <a16:creationId xmlns:a16="http://schemas.microsoft.com/office/drawing/2014/main" id="{F668611A-5A55-40D1-8057-D03C63605E52}"/>
              </a:ext>
            </a:extLst>
          </p:cNvPr>
          <p:cNvSpPr txBox="1"/>
          <p:nvPr/>
        </p:nvSpPr>
        <p:spPr>
          <a:xfrm>
            <a:off x="744279" y="4061636"/>
            <a:ext cx="10217888" cy="584775"/>
          </a:xfrm>
          <a:prstGeom prst="rect">
            <a:avLst/>
          </a:prstGeom>
          <a:noFill/>
        </p:spPr>
        <p:txBody>
          <a:bodyPr wrap="square" rtlCol="0">
            <a:spAutoFit/>
          </a:bodyPr>
          <a:lstStyle/>
          <a:p>
            <a:r>
              <a:rPr lang="en-US" sz="3200" dirty="0"/>
              <a:t>What is the eternal prize (imperishable wreath)?</a:t>
            </a:r>
          </a:p>
        </p:txBody>
      </p:sp>
      <p:sp>
        <p:nvSpPr>
          <p:cNvPr id="4" name="TextBox 3">
            <a:extLst>
              <a:ext uri="{FF2B5EF4-FFF2-40B4-BE49-F238E27FC236}">
                <a16:creationId xmlns:a16="http://schemas.microsoft.com/office/drawing/2014/main" id="{C293B6AA-954A-4B3C-BD79-EF18553AECD2}"/>
              </a:ext>
            </a:extLst>
          </p:cNvPr>
          <p:cNvSpPr txBox="1"/>
          <p:nvPr/>
        </p:nvSpPr>
        <p:spPr>
          <a:xfrm>
            <a:off x="839972" y="4901609"/>
            <a:ext cx="10122195" cy="584775"/>
          </a:xfrm>
          <a:prstGeom prst="rect">
            <a:avLst/>
          </a:prstGeom>
          <a:noFill/>
        </p:spPr>
        <p:txBody>
          <a:bodyPr wrap="square" rtlCol="0">
            <a:spAutoFit/>
          </a:bodyPr>
          <a:lstStyle/>
          <a:p>
            <a:r>
              <a:rPr lang="en-US" sz="3200" dirty="0"/>
              <a:t>It is praise from God.</a:t>
            </a:r>
          </a:p>
        </p:txBody>
      </p:sp>
    </p:spTree>
    <p:extLst>
      <p:ext uri="{BB962C8B-B14F-4D97-AF65-F5344CB8AC3E}">
        <p14:creationId xmlns:p14="http://schemas.microsoft.com/office/powerpoint/2010/main" val="1295451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F32383-4753-4F13-8706-ECF06F340BA2}"/>
              </a:ext>
            </a:extLst>
          </p:cNvPr>
          <p:cNvSpPr txBox="1"/>
          <p:nvPr/>
        </p:nvSpPr>
        <p:spPr>
          <a:xfrm>
            <a:off x="404037" y="1105786"/>
            <a:ext cx="11100390" cy="1384995"/>
          </a:xfrm>
          <a:prstGeom prst="rect">
            <a:avLst/>
          </a:prstGeom>
          <a:noFill/>
        </p:spPr>
        <p:txBody>
          <a:bodyPr wrap="square" rtlCol="0">
            <a:spAutoFit/>
          </a:bodyPr>
          <a:lstStyle/>
          <a:p>
            <a:r>
              <a:rPr lang="en-US" sz="2800" i="1" dirty="0"/>
              <a:t>His master said to him, ‘Well done, good and faithful servant. You have been faithful over a little; I will set you over much. Enter into the joy of your master.’         </a:t>
            </a:r>
            <a:r>
              <a:rPr lang="en-US" sz="2800" dirty="0"/>
              <a:t>Matt.25:21, 23 (Lk.19:17)</a:t>
            </a:r>
          </a:p>
        </p:txBody>
      </p:sp>
      <p:sp>
        <p:nvSpPr>
          <p:cNvPr id="3" name="TextBox 2">
            <a:extLst>
              <a:ext uri="{FF2B5EF4-FFF2-40B4-BE49-F238E27FC236}">
                <a16:creationId xmlns:a16="http://schemas.microsoft.com/office/drawing/2014/main" id="{4E78AA91-58F0-4584-957E-2FEA6B47A363}"/>
              </a:ext>
            </a:extLst>
          </p:cNvPr>
          <p:cNvSpPr txBox="1"/>
          <p:nvPr/>
        </p:nvSpPr>
        <p:spPr>
          <a:xfrm>
            <a:off x="404037" y="2732568"/>
            <a:ext cx="11100390" cy="1384995"/>
          </a:xfrm>
          <a:prstGeom prst="rect">
            <a:avLst/>
          </a:prstGeom>
          <a:noFill/>
        </p:spPr>
        <p:txBody>
          <a:bodyPr wrap="square" rtlCol="0">
            <a:spAutoFit/>
          </a:bodyPr>
          <a:lstStyle/>
          <a:p>
            <a:r>
              <a:rPr lang="en-US" sz="2800" i="1" dirty="0"/>
              <a:t>the Lord…will bring to light the things now hidden in darkness and will disclose the purposes of the heart. Then each one will receive his commendation from God.     </a:t>
            </a:r>
            <a:r>
              <a:rPr lang="en-US" sz="2800" dirty="0"/>
              <a:t>1 Cor. 4:5</a:t>
            </a:r>
          </a:p>
        </p:txBody>
      </p:sp>
      <p:sp>
        <p:nvSpPr>
          <p:cNvPr id="4" name="TextBox 3">
            <a:extLst>
              <a:ext uri="{FF2B5EF4-FFF2-40B4-BE49-F238E27FC236}">
                <a16:creationId xmlns:a16="http://schemas.microsoft.com/office/drawing/2014/main" id="{CCC34D09-BCF5-4A5A-97CD-FB071DCBB901}"/>
              </a:ext>
            </a:extLst>
          </p:cNvPr>
          <p:cNvSpPr txBox="1"/>
          <p:nvPr/>
        </p:nvSpPr>
        <p:spPr>
          <a:xfrm>
            <a:off x="462516" y="4274290"/>
            <a:ext cx="10983432" cy="2246769"/>
          </a:xfrm>
          <a:prstGeom prst="rect">
            <a:avLst/>
          </a:prstGeom>
          <a:noFill/>
        </p:spPr>
        <p:txBody>
          <a:bodyPr wrap="square" rtlCol="0">
            <a:spAutoFit/>
          </a:bodyPr>
          <a:lstStyle/>
          <a:p>
            <a:r>
              <a:rPr lang="en-US" sz="2800" i="1" dirty="0"/>
              <a:t>…whether we are here in this body or away from this body, our goal is to please him. </a:t>
            </a:r>
            <a:r>
              <a:rPr lang="en-US" sz="2800" i="1" baseline="30000" dirty="0"/>
              <a:t>10 </a:t>
            </a:r>
            <a:r>
              <a:rPr lang="en-US" sz="2800" i="1" dirty="0"/>
              <a:t>For we must all stand before Christ to be judged. We will each receive whatever we deserve for the good or evil we have done in this earthly body.   </a:t>
            </a:r>
          </a:p>
          <a:p>
            <a:pPr algn="r"/>
            <a:r>
              <a:rPr lang="en-US" sz="2800" dirty="0"/>
              <a:t>                 2 Cor. 5:9f</a:t>
            </a:r>
          </a:p>
        </p:txBody>
      </p:sp>
    </p:spTree>
    <p:extLst>
      <p:ext uri="{BB962C8B-B14F-4D97-AF65-F5344CB8AC3E}">
        <p14:creationId xmlns:p14="http://schemas.microsoft.com/office/powerpoint/2010/main" val="263550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2" y="1235034"/>
            <a:ext cx="10818533" cy="4738254"/>
          </a:xfrm>
        </p:spPr>
        <p:txBody>
          <a:bodyPr>
            <a:normAutofit/>
          </a:bodyPr>
          <a:lstStyle/>
          <a:p>
            <a:r>
              <a:rPr lang="en-US" sz="4000" dirty="0"/>
              <a:t>Make pleasing God your central concern</a:t>
            </a:r>
          </a:p>
          <a:p>
            <a:pPr marL="627063" lvl="1" indent="-222250">
              <a:buNone/>
            </a:pPr>
            <a:r>
              <a:rPr lang="en-US" sz="3800" dirty="0"/>
              <a:t>If grit is passionate persistence, spiritual grit is passionate pursuit of praise from God.</a:t>
            </a:r>
          </a:p>
          <a:p>
            <a:pPr marL="627063" lvl="1" indent="-222250">
              <a:buNone/>
            </a:pPr>
            <a:r>
              <a:rPr lang="en-US" sz="3800" dirty="0"/>
              <a:t>…not for temporal goals (fading prize)</a:t>
            </a:r>
          </a:p>
          <a:p>
            <a:pPr marL="627063" lvl="1" indent="-222250">
              <a:buNone/>
            </a:pPr>
            <a:r>
              <a:rPr lang="en-US" sz="3800" dirty="0"/>
              <a:t>…not for praise from people (fading prize)</a:t>
            </a:r>
          </a:p>
        </p:txBody>
      </p:sp>
      <p:sp>
        <p:nvSpPr>
          <p:cNvPr id="4" name="TextBox 3">
            <a:extLst>
              <a:ext uri="{FF2B5EF4-FFF2-40B4-BE49-F238E27FC236}">
                <a16:creationId xmlns:a16="http://schemas.microsoft.com/office/drawing/2014/main" id="{EE9A88B7-5CE0-4E99-8F3E-C50D1D69DF9D}"/>
              </a:ext>
            </a:extLst>
          </p:cNvPr>
          <p:cNvSpPr txBox="1"/>
          <p:nvPr/>
        </p:nvSpPr>
        <p:spPr>
          <a:xfrm>
            <a:off x="2073349" y="4816549"/>
            <a:ext cx="9346018" cy="1384995"/>
          </a:xfrm>
          <a:prstGeom prst="rect">
            <a:avLst/>
          </a:prstGeom>
          <a:noFill/>
        </p:spPr>
        <p:txBody>
          <a:bodyPr wrap="square" rtlCol="0">
            <a:spAutoFit/>
          </a:bodyPr>
          <a:lstStyle/>
          <a:p>
            <a:r>
              <a:rPr lang="en-US" sz="2800" i="1" dirty="0"/>
              <a:t>How can you believe, when you receive glory from one another and do not seek the glory that comes from the only God?                                    </a:t>
            </a:r>
            <a:r>
              <a:rPr lang="en-US" sz="2800" dirty="0"/>
              <a:t>John 5:44</a:t>
            </a:r>
          </a:p>
        </p:txBody>
      </p:sp>
    </p:spTree>
    <p:extLst>
      <p:ext uri="{BB962C8B-B14F-4D97-AF65-F5344CB8AC3E}">
        <p14:creationId xmlns:p14="http://schemas.microsoft.com/office/powerpoint/2010/main" val="63006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2AFD2-DE31-4FA4-9EB5-FCFDCE046456}"/>
              </a:ext>
            </a:extLst>
          </p:cNvPr>
          <p:cNvSpPr txBox="1"/>
          <p:nvPr/>
        </p:nvSpPr>
        <p:spPr>
          <a:xfrm>
            <a:off x="825500" y="1168400"/>
            <a:ext cx="10604500" cy="1815882"/>
          </a:xfrm>
          <a:prstGeom prst="rect">
            <a:avLst/>
          </a:prstGeom>
          <a:noFill/>
        </p:spPr>
        <p:txBody>
          <a:bodyPr wrap="square" rtlCol="0">
            <a:spAutoFit/>
          </a:bodyPr>
          <a:lstStyle/>
          <a:p>
            <a:r>
              <a:rPr lang="en-US" sz="2800" i="1" dirty="0"/>
              <a:t>…to those who by patience in well-doing seek for glory and honor and immortality, he will give eternal life… his praise is not from man but from God.</a:t>
            </a:r>
            <a:r>
              <a:rPr lang="en-US" sz="2800" dirty="0"/>
              <a:t>                                                         </a:t>
            </a:r>
          </a:p>
          <a:p>
            <a:pPr algn="r"/>
            <a:r>
              <a:rPr lang="en-US" sz="2800" dirty="0"/>
              <a:t>Romans 2:7, 29</a:t>
            </a:r>
          </a:p>
        </p:txBody>
      </p:sp>
    </p:spTree>
    <p:extLst>
      <p:ext uri="{BB962C8B-B14F-4D97-AF65-F5344CB8AC3E}">
        <p14:creationId xmlns:p14="http://schemas.microsoft.com/office/powerpoint/2010/main" val="3045542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02EB-D2E5-43AA-BC9F-588D983D991F}"/>
              </a:ext>
            </a:extLst>
          </p:cNvPr>
          <p:cNvSpPr>
            <a:spLocks noGrp="1"/>
          </p:cNvSpPr>
          <p:nvPr>
            <p:ph type="title"/>
          </p:nvPr>
        </p:nvSpPr>
        <p:spPr>
          <a:xfrm>
            <a:off x="646111" y="452718"/>
            <a:ext cx="9404723" cy="782316"/>
          </a:xfrm>
        </p:spPr>
        <p:txBody>
          <a:bodyPr/>
          <a:lstStyle/>
          <a:p>
            <a:r>
              <a:rPr lang="en-US" dirty="0"/>
              <a:t>Developing Spiritual Grit</a:t>
            </a:r>
          </a:p>
        </p:txBody>
      </p:sp>
      <p:sp>
        <p:nvSpPr>
          <p:cNvPr id="3" name="Content Placeholder 2">
            <a:extLst>
              <a:ext uri="{FF2B5EF4-FFF2-40B4-BE49-F238E27FC236}">
                <a16:creationId xmlns:a16="http://schemas.microsoft.com/office/drawing/2014/main" id="{7C9B728E-E9F7-4DC5-AE6C-5E612539FA90}"/>
              </a:ext>
            </a:extLst>
          </p:cNvPr>
          <p:cNvSpPr>
            <a:spLocks noGrp="1"/>
          </p:cNvSpPr>
          <p:nvPr>
            <p:ph idx="1"/>
          </p:nvPr>
        </p:nvSpPr>
        <p:spPr>
          <a:xfrm>
            <a:off x="1104292" y="1235034"/>
            <a:ext cx="10818533" cy="4738254"/>
          </a:xfrm>
        </p:spPr>
        <p:txBody>
          <a:bodyPr>
            <a:normAutofit/>
          </a:bodyPr>
          <a:lstStyle/>
          <a:p>
            <a:r>
              <a:rPr lang="en-US" sz="4000" dirty="0"/>
              <a:t>Make pleasing God your central concern</a:t>
            </a:r>
          </a:p>
          <a:p>
            <a:pPr marL="627063" lvl="1" indent="-222250">
              <a:buNone/>
            </a:pPr>
            <a:r>
              <a:rPr lang="en-US" sz="3800" dirty="0"/>
              <a:t>If grit is passionate persistence, spiritual grit is passionate pursuit of praise from God.</a:t>
            </a:r>
          </a:p>
          <a:p>
            <a:pPr marL="627063" lvl="1" indent="-222250">
              <a:buNone/>
            </a:pPr>
            <a:r>
              <a:rPr lang="en-US" sz="3800" dirty="0"/>
              <a:t>How might we cultivate this passion?</a:t>
            </a:r>
          </a:p>
          <a:p>
            <a:pPr marL="1027113" lvl="2" indent="-222250">
              <a:buNone/>
            </a:pPr>
            <a:r>
              <a:rPr lang="en-US" sz="3600" dirty="0"/>
              <a:t>Learn to fear the Lord</a:t>
            </a:r>
          </a:p>
          <a:p>
            <a:pPr marL="1027113" lvl="2" indent="-222250">
              <a:buNone/>
            </a:pPr>
            <a:r>
              <a:rPr lang="en-US" sz="1800" dirty="0"/>
              <a:t>https://drive.google.com/drive/folders/1nyUzT34CxXskrK5rj2LIhRN1VZDZsGql?usp=sharing </a:t>
            </a:r>
          </a:p>
          <a:p>
            <a:pPr marL="1027113" lvl="2" indent="-222250" algn="ctr">
              <a:buNone/>
            </a:pPr>
            <a:r>
              <a:rPr lang="en-US" sz="2800" dirty="0"/>
              <a:t>Theresa will post this link on the Pacesetter’s site.</a:t>
            </a:r>
          </a:p>
        </p:txBody>
      </p:sp>
    </p:spTree>
    <p:extLst>
      <p:ext uri="{BB962C8B-B14F-4D97-AF65-F5344CB8AC3E}">
        <p14:creationId xmlns:p14="http://schemas.microsoft.com/office/powerpoint/2010/main" val="352384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4413B1-CE76-4555-999D-449A7D6B0CAB}"/>
              </a:ext>
            </a:extLst>
          </p:cNvPr>
          <p:cNvSpPr txBox="1"/>
          <p:nvPr/>
        </p:nvSpPr>
        <p:spPr>
          <a:xfrm>
            <a:off x="581891" y="1166842"/>
            <a:ext cx="10877797" cy="1077218"/>
          </a:xfrm>
          <a:prstGeom prst="rect">
            <a:avLst/>
          </a:prstGeom>
          <a:noFill/>
        </p:spPr>
        <p:txBody>
          <a:bodyPr wrap="square" rtlCol="0">
            <a:spAutoFit/>
          </a:bodyPr>
          <a:lstStyle/>
          <a:p>
            <a:r>
              <a:rPr lang="en-US" sz="3200" i="1" baseline="30000" dirty="0"/>
              <a:t>26</a:t>
            </a:r>
            <a:r>
              <a:rPr lang="en-US" sz="3200" i="1" dirty="0"/>
              <a:t> So I run with purpose in every step. I am not just shadowboxing.                                </a:t>
            </a:r>
            <a:r>
              <a:rPr lang="en-US" sz="3200" dirty="0"/>
              <a:t>1 Corinthians 9:26</a:t>
            </a:r>
          </a:p>
        </p:txBody>
      </p:sp>
    </p:spTree>
    <p:extLst>
      <p:ext uri="{BB962C8B-B14F-4D97-AF65-F5344CB8AC3E}">
        <p14:creationId xmlns:p14="http://schemas.microsoft.com/office/powerpoint/2010/main" val="517715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1515</Words>
  <Application>Microsoft Office PowerPoint</Application>
  <PresentationFormat>Widescreen</PresentationFormat>
  <Paragraphs>159</Paragraphs>
  <Slides>29</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Century Gothic</vt:lpstr>
      <vt:lpstr>Wingdings 3</vt:lpstr>
      <vt:lpstr>Ion</vt:lpstr>
      <vt:lpstr>Spiritual Grit</vt:lpstr>
      <vt:lpstr>PowerPoint Presentation</vt:lpstr>
      <vt:lpstr>PowerPoint Presentation</vt:lpstr>
      <vt:lpstr>PowerPoint Presentation</vt:lpstr>
      <vt:lpstr>PowerPoint Presentation</vt:lpstr>
      <vt:lpstr>Developing Spiritual Grit</vt:lpstr>
      <vt:lpstr>PowerPoint Presentation</vt:lpstr>
      <vt:lpstr>Developing Spiritual Grit</vt:lpstr>
      <vt:lpstr>PowerPoint Presentation</vt:lpstr>
      <vt:lpstr>PowerPoint Presentation</vt:lpstr>
      <vt:lpstr>Developing Spiritual Grit</vt:lpstr>
      <vt:lpstr>Developing Spiritual Grit</vt:lpstr>
      <vt:lpstr>Developing Spiritual Grit</vt:lpstr>
      <vt:lpstr>Developing Spiritual Grit</vt:lpstr>
      <vt:lpstr>Developing Spiritual Grit</vt:lpstr>
      <vt:lpstr>Developing Spiritual Grit</vt:lpstr>
      <vt:lpstr>PowerPoint Presentation</vt:lpstr>
      <vt:lpstr>PowerPoint Presentation</vt:lpstr>
      <vt:lpstr>PowerPoint Presentation</vt:lpstr>
      <vt:lpstr>PowerPoint Presentation</vt:lpstr>
      <vt:lpstr>Developing Spiritual Grit</vt:lpstr>
      <vt:lpstr>Developing Spiritual Grit</vt:lpstr>
      <vt:lpstr>Developing Spiritual Grit</vt:lpstr>
      <vt:lpstr>Developing Spiritual Grit</vt:lpstr>
      <vt:lpstr>Developing Spiritual Grit</vt:lpstr>
      <vt:lpstr>PowerPoint Presentation</vt:lpstr>
      <vt:lpstr>PowerPoint Presentation</vt:lpstr>
      <vt:lpstr>Developing Spiritual Grit</vt:lpstr>
      <vt:lpstr>Developing Spiritual Grit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2024-04-01T18:16:42Z</dcterms:created>
  <dcterms:modified xsi:type="dcterms:W3CDTF">2024-04-01T18:16:49Z</dcterms:modified>
</cp:coreProperties>
</file>