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  <p:sldMasterId id="2147483986" r:id="rId2"/>
  </p:sldMasterIdLst>
  <p:notesMasterIdLst>
    <p:notesMasterId r:id="rId37"/>
  </p:notesMasterIdLst>
  <p:sldIdLst>
    <p:sldId id="303" r:id="rId3"/>
    <p:sldId id="310" r:id="rId4"/>
    <p:sldId id="256" r:id="rId5"/>
    <p:sldId id="261" r:id="rId6"/>
    <p:sldId id="264" r:id="rId7"/>
    <p:sldId id="263" r:id="rId8"/>
    <p:sldId id="266" r:id="rId9"/>
    <p:sldId id="268" r:id="rId10"/>
    <p:sldId id="271" r:id="rId11"/>
    <p:sldId id="304" r:id="rId12"/>
    <p:sldId id="279" r:id="rId13"/>
    <p:sldId id="305" r:id="rId14"/>
    <p:sldId id="280" r:id="rId15"/>
    <p:sldId id="281" r:id="rId16"/>
    <p:sldId id="278" r:id="rId17"/>
    <p:sldId id="282" r:id="rId18"/>
    <p:sldId id="283" r:id="rId19"/>
    <p:sldId id="284" r:id="rId20"/>
    <p:sldId id="306" r:id="rId21"/>
    <p:sldId id="285" r:id="rId22"/>
    <p:sldId id="286" r:id="rId23"/>
    <p:sldId id="288" r:id="rId24"/>
    <p:sldId id="290" r:id="rId25"/>
    <p:sldId id="291" r:id="rId26"/>
    <p:sldId id="292" r:id="rId27"/>
    <p:sldId id="309" r:id="rId28"/>
    <p:sldId id="308" r:id="rId29"/>
    <p:sldId id="293" r:id="rId30"/>
    <p:sldId id="294" r:id="rId31"/>
    <p:sldId id="295" r:id="rId32"/>
    <p:sldId id="298" r:id="rId33"/>
    <p:sldId id="300" r:id="rId34"/>
    <p:sldId id="299" r:id="rId35"/>
    <p:sldId id="311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40" autoAdjust="0"/>
    <p:restoredTop sz="94660"/>
  </p:normalViewPr>
  <p:slideViewPr>
    <p:cSldViewPr snapToGrid="0">
      <p:cViewPr varScale="1">
        <p:scale>
          <a:sx n="65" d="100"/>
          <a:sy n="65" d="100"/>
        </p:scale>
        <p:origin x="-588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79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CF77B1-5745-4CB8-B6AD-4E7047B3A038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4D024E-5770-44AD-909B-297302E3E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738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B3E1E-AD4A-47D4-A436-CA801873BB08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C035-B20B-4164-8904-A555AAB63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808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B3E1E-AD4A-47D4-A436-CA801873BB08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C035-B20B-4164-8904-A555AAB63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531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B3E1E-AD4A-47D4-A436-CA801873BB08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C035-B20B-4164-8904-A555AAB63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542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4800" spc="-12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754B3E1E-AD4A-47D4-A436-CA801873BB08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2D36C035-B20B-4164-8904-A555AAB63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38114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206" y="2312125"/>
            <a:ext cx="8065294" cy="4075611"/>
          </a:xfrm>
          <a:noFill/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2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2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2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2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solidFill>
            <a:schemeClr val="accent1"/>
          </a:solidFill>
        </p:spPr>
        <p:txBody>
          <a:bodyPr anchor="ctr" anchorCtr="0">
            <a:normAutofit/>
          </a:bodyPr>
          <a:lstStyle>
            <a:lvl1pPr>
              <a:defRPr sz="38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Helping your Child Deal with Adversity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039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B3E1E-AD4A-47D4-A436-CA801873BB08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C035-B20B-4164-8904-A555AAB63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4406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B3E1E-AD4A-47D4-A436-CA801873BB08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C035-B20B-4164-8904-A555AAB63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8901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B3E1E-AD4A-47D4-A436-CA801873BB08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C035-B20B-4164-8904-A555AAB63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2982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B3E1E-AD4A-47D4-A436-CA801873BB08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C035-B20B-4164-8904-A555AAB63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2691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B3E1E-AD4A-47D4-A436-CA801873BB08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C035-B20B-4164-8904-A555AAB63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42844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B3E1E-AD4A-47D4-A436-CA801873BB08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2D36C035-B20B-4164-8904-A555AAB63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037766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B3E1E-AD4A-47D4-A436-CA801873BB08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C035-B20B-4164-8904-A555AAB63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3241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754B3E1E-AD4A-47D4-A436-CA801873BB08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2D36C035-B20B-4164-8904-A555AAB63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512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B3E1E-AD4A-47D4-A436-CA801873BB08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C035-B20B-4164-8904-A555AAB63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1845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B3E1E-AD4A-47D4-A436-CA801873BB08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C035-B20B-4164-8904-A555AAB63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263966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Helping Your Child with Adversity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B3E1E-AD4A-47D4-A436-CA801873BB08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C035-B20B-4164-8904-A555AAB63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670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B3E1E-AD4A-47D4-A436-CA801873BB08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C035-B20B-4164-8904-A555AAB63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215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B3E1E-AD4A-47D4-A436-CA801873BB08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C035-B20B-4164-8904-A555AAB63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652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B3E1E-AD4A-47D4-A436-CA801873BB08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C035-B20B-4164-8904-A555AAB6364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318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B3E1E-AD4A-47D4-A436-CA801873BB08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C035-B20B-4164-8904-A555AAB6364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140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B3E1E-AD4A-47D4-A436-CA801873BB08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C035-B20B-4164-8904-A555AAB63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635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B3E1E-AD4A-47D4-A436-CA801873BB08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C035-B20B-4164-8904-A555AAB63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440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B3E1E-AD4A-47D4-A436-CA801873BB08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C035-B20B-4164-8904-A555AAB63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356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54B3E1E-AD4A-47D4-A436-CA801873BB08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6C035-B20B-4164-8904-A555AAB63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551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206" y="1993393"/>
            <a:ext cx="8065294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2447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fld id="{754B3E1E-AD4A-47D4-A436-CA801873BB08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1193" y="5829748"/>
            <a:ext cx="219456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</a:defRPr>
            </a:lvl1pPr>
          </a:lstStyle>
          <a:p>
            <a:fld id="{2D36C035-B20B-4164-8904-A555AAB63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149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  <p:sldLayoutId id="214748394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74320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634" y="756819"/>
            <a:ext cx="8086725" cy="1945437"/>
          </a:xfrm>
        </p:spPr>
        <p:txBody>
          <a:bodyPr anchor="t">
            <a:normAutofit fontScale="90000"/>
          </a:bodyPr>
          <a:lstStyle/>
          <a:p>
            <a:pPr marL="112713" algn="ctr">
              <a:lnSpc>
                <a:spcPct val="100000"/>
              </a:lnSpc>
            </a:pPr>
            <a:r>
              <a:rPr lang="en-US" sz="5400" dirty="0" smtClean="0"/>
              <a:t>Welcome to the </a:t>
            </a:r>
            <a:r>
              <a:rPr lang="en-US" sz="5400" dirty="0" err="1" smtClean="0"/>
              <a:t>Xenos</a:t>
            </a:r>
            <a:r>
              <a:rPr lang="en-US" sz="5400" dirty="0" smtClean="0"/>
              <a:t> Parenting Meeting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44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00634" y="2852382"/>
            <a:ext cx="6921151" cy="2991947"/>
          </a:xfrm>
        </p:spPr>
        <p:txBody>
          <a:bodyPr/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Today’s topic: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63550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Helping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your Child Deal with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Adversity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Sharon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Rich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64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632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9142816" cy="68571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590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3956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259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1" indent="0">
              <a:buNone/>
              <a:tabLst>
                <a:tab pos="60325" algn="l"/>
              </a:tabLst>
            </a:pPr>
            <a:r>
              <a:rPr lang="en-US" dirty="0" smtClean="0"/>
              <a:t>These things have not come because Nigel is perfect or has responded perfectly</a:t>
            </a:r>
          </a:p>
          <a:p>
            <a:pPr marL="69850" lvl="1" indent="-139700">
              <a:tabLst>
                <a:tab pos="60325" algn="l"/>
              </a:tabLst>
            </a:pPr>
            <a:r>
              <a:rPr lang="en-US" dirty="0" smtClean="0"/>
              <a:t>Instead:  Truth of 2 Corinthians 12:9-10:  </a:t>
            </a:r>
          </a:p>
          <a:p>
            <a:pPr marL="517525" lvl="3" indent="-517525"/>
            <a:r>
              <a:rPr lang="en-US" b="1" i="1" dirty="0"/>
              <a:t>“(God says) “My grace is sufficient for you, for my power is made perfect in weakness.” Therefore I will boast all the more gladly about my weaknesses, so that Christ’s power may rest on me. That is why, for Christ’s sake I delight in weaknesses, in insults, in hardships, in persecutions, in difficulties. For when I am weak, then I am strong.”</a:t>
            </a:r>
          </a:p>
          <a:p>
            <a:r>
              <a:rPr lang="en-US" sz="2200" dirty="0" smtClean="0"/>
              <a:t>Don’t fear adversity for your kids</a:t>
            </a:r>
          </a:p>
          <a:p>
            <a:r>
              <a:rPr lang="en-US" sz="2200" dirty="0"/>
              <a:t>Your home is the perfect place for them to learn to work through it and be able to handle it as adults</a:t>
            </a:r>
          </a:p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Helping your Child Deal with Adversity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38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0" y="309935"/>
            <a:ext cx="4419600" cy="5990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29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658198"/>
          </a:xfrm>
        </p:spPr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Helping your Child Deal with Adversit</a:t>
            </a:r>
            <a:r>
              <a:rPr lang="en-US" sz="3600" dirty="0">
                <a:solidFill>
                  <a:prstClr val="white"/>
                </a:solidFill>
              </a:rPr>
              <a:t>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Five ideas for helping your child deal with adversity: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Deal with (their) adversity well yourself</a:t>
            </a:r>
          </a:p>
          <a:p>
            <a:pPr marL="806450" indent="-342900">
              <a:buFont typeface="Arial" panose="020B0604020202020204" pitchFamily="34" charset="0"/>
              <a:buChar char="•"/>
              <a:tabLst>
                <a:tab pos="862013" algn="l"/>
              </a:tabLst>
            </a:pPr>
            <a:r>
              <a:rPr lang="en-US" dirty="0" smtClean="0"/>
              <a:t>Difficult to watch your kid struggle!</a:t>
            </a:r>
          </a:p>
          <a:p>
            <a:pPr marL="806450" indent="-342900">
              <a:buFont typeface="Arial" panose="020B0604020202020204" pitchFamily="34" charset="0"/>
              <a:buChar char="•"/>
              <a:tabLst>
                <a:tab pos="862013" algn="l"/>
              </a:tabLst>
            </a:pPr>
            <a:r>
              <a:rPr lang="en-US" dirty="0" smtClean="0"/>
              <a:t>A poor response will add to your child’s burden </a:t>
            </a:r>
          </a:p>
          <a:p>
            <a:pPr marL="806450" indent="-342900">
              <a:buFont typeface="Arial" panose="020B0604020202020204" pitchFamily="34" charset="0"/>
              <a:buChar char="•"/>
              <a:tabLst>
                <a:tab pos="862013" algn="l"/>
              </a:tabLst>
            </a:pPr>
            <a:r>
              <a:rPr lang="en-US" sz="2400" dirty="0" smtClean="0"/>
              <a:t>Not saying don’t show emotion…</a:t>
            </a:r>
          </a:p>
          <a:p>
            <a:pPr marL="2517775" indent="-688975">
              <a:buNone/>
              <a:tabLst>
                <a:tab pos="862013" algn="l"/>
              </a:tabLst>
            </a:pPr>
            <a:r>
              <a:rPr lang="en-US" dirty="0" smtClean="0"/>
              <a:t>…but</a:t>
            </a:r>
            <a:r>
              <a:rPr lang="en-US" sz="2400" dirty="0" smtClean="0"/>
              <a:t> if you do, express confidence that you are OK.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74147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6581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Helping your Child Deal with Adversity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you deal with the pain of your child’s adversity?</a:t>
            </a:r>
          </a:p>
          <a:p>
            <a:r>
              <a:rPr lang="en-US" dirty="0" smtClean="0"/>
              <a:t>Relationships:</a:t>
            </a:r>
          </a:p>
          <a:p>
            <a:r>
              <a:rPr lang="en-US" dirty="0" smtClean="0"/>
              <a:t>Spouse, friends, adult family members</a:t>
            </a:r>
          </a:p>
          <a:p>
            <a:r>
              <a:rPr lang="en-US" dirty="0" smtClean="0"/>
              <a:t>A relationship with God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856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6581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Helping your Child Deal with Adversity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In the worst of my deepest pain God delivered on important promises:</a:t>
            </a:r>
          </a:p>
          <a:p>
            <a:pPr marL="457200" indent="-377825">
              <a:buFont typeface="Arial" panose="020B0604020202020204" pitchFamily="34" charset="0"/>
              <a:buChar char="•"/>
            </a:pPr>
            <a:r>
              <a:rPr lang="en-US" dirty="0" smtClean="0"/>
              <a:t>He </a:t>
            </a:r>
            <a:r>
              <a:rPr lang="en-US" dirty="0"/>
              <a:t>saw </a:t>
            </a:r>
            <a:r>
              <a:rPr lang="en-US" dirty="0" smtClean="0"/>
              <a:t>and cared about my pain: </a:t>
            </a:r>
          </a:p>
          <a:p>
            <a:pPr marL="914400" indent="0">
              <a:buNone/>
            </a:pPr>
            <a:r>
              <a:rPr lang="en-US" dirty="0" smtClean="0"/>
              <a:t>“</a:t>
            </a:r>
            <a:r>
              <a:rPr lang="en-US" b="1" i="1" dirty="0" smtClean="0"/>
              <a:t>The Lord is close to the brokenhearted and saves those who are crushed in spirit</a:t>
            </a:r>
            <a:r>
              <a:rPr lang="en-US" dirty="0" smtClean="0"/>
              <a:t>.” </a:t>
            </a:r>
            <a:r>
              <a:rPr lang="en-US" dirty="0"/>
              <a:t>Psalm 34:18</a:t>
            </a:r>
          </a:p>
          <a:p>
            <a:pPr marL="457200" indent="-377825">
              <a:buFont typeface="Arial" panose="020B0604020202020204" pitchFamily="34" charset="0"/>
              <a:buChar char="•"/>
            </a:pPr>
            <a:r>
              <a:rPr lang="en-US" dirty="0" smtClean="0"/>
              <a:t>He </a:t>
            </a:r>
            <a:r>
              <a:rPr lang="en-US" dirty="0"/>
              <a:t>is a </a:t>
            </a:r>
            <a:r>
              <a:rPr lang="en-US" dirty="0" smtClean="0"/>
              <a:t>firm </a:t>
            </a:r>
            <a:r>
              <a:rPr lang="en-US" dirty="0"/>
              <a:t>foundation in a shifting world </a:t>
            </a:r>
            <a:endParaRPr lang="en-US" dirty="0" smtClean="0"/>
          </a:p>
          <a:p>
            <a:pPr marL="914400" indent="0">
              <a:buNone/>
            </a:pPr>
            <a:r>
              <a:rPr lang="en-US" dirty="0" smtClean="0"/>
              <a:t>“</a:t>
            </a:r>
            <a:r>
              <a:rPr lang="en-US" b="1" i="1" dirty="0"/>
              <a:t>The </a:t>
            </a:r>
            <a:r>
              <a:rPr lang="en-US" b="1" i="1" cap="small" dirty="0"/>
              <a:t>Lord</a:t>
            </a:r>
            <a:r>
              <a:rPr lang="en-US" b="1" i="1" dirty="0"/>
              <a:t> is my rock, my fortress and my deliverer</a:t>
            </a:r>
            <a:r>
              <a:rPr lang="en-US" b="1" i="1" dirty="0" smtClean="0"/>
              <a:t>; my </a:t>
            </a:r>
            <a:r>
              <a:rPr lang="en-US" b="1" i="1" dirty="0"/>
              <a:t>God is my rock, in whom I take refuge</a:t>
            </a:r>
            <a:r>
              <a:rPr lang="en-US" b="1" i="1" dirty="0" smtClean="0"/>
              <a:t>, my shield</a:t>
            </a:r>
            <a:r>
              <a:rPr lang="en-US" b="1" i="1" dirty="0"/>
              <a:t> and the </a:t>
            </a:r>
            <a:r>
              <a:rPr lang="en-US" b="1" i="1" dirty="0" smtClean="0"/>
              <a:t>horn</a:t>
            </a:r>
            <a:r>
              <a:rPr lang="en-US" b="1" i="1" dirty="0"/>
              <a:t> of my salvation, my stronghold</a:t>
            </a:r>
            <a:r>
              <a:rPr lang="en-US" dirty="0"/>
              <a:t>.</a:t>
            </a:r>
            <a:r>
              <a:rPr lang="en-US" dirty="0" smtClean="0"/>
              <a:t>” </a:t>
            </a:r>
            <a:r>
              <a:rPr lang="en-US" dirty="0"/>
              <a:t>Psalm </a:t>
            </a:r>
            <a:r>
              <a:rPr lang="en-US" dirty="0" smtClean="0"/>
              <a:t>18:2</a:t>
            </a:r>
            <a:endParaRPr lang="en-US" dirty="0"/>
          </a:p>
          <a:p>
            <a:pPr marL="457200" indent="-339725">
              <a:buFont typeface="Arial" panose="020B0604020202020204" pitchFamily="34" charset="0"/>
              <a:buChar char="•"/>
            </a:pPr>
            <a:r>
              <a:rPr lang="en-US" dirty="0" smtClean="0"/>
              <a:t>He </a:t>
            </a:r>
            <a:r>
              <a:rPr lang="en-US" dirty="0"/>
              <a:t>had a good plan for my son. </a:t>
            </a:r>
            <a:endParaRPr lang="en-US" dirty="0" smtClean="0"/>
          </a:p>
          <a:p>
            <a:pPr marL="862013" indent="0">
              <a:buNone/>
            </a:pPr>
            <a:r>
              <a:rPr lang="en-US" dirty="0" smtClean="0"/>
              <a:t>“</a:t>
            </a:r>
            <a:r>
              <a:rPr lang="en-US" b="1" i="1" dirty="0"/>
              <a:t>For I know the plans I have for you,” declares the Lord, “plans to prosper you and not to harm you, plans to give you hope and a future.</a:t>
            </a:r>
            <a:r>
              <a:rPr lang="en-US" dirty="0"/>
              <a:t>” Jer. </a:t>
            </a:r>
            <a:r>
              <a:rPr lang="en-US" dirty="0" smtClean="0"/>
              <a:t>29:11</a:t>
            </a:r>
          </a:p>
          <a:p>
            <a:pPr marL="862013" indent="0" algn="ctr">
              <a:buNone/>
            </a:pPr>
            <a:r>
              <a:rPr lang="en-US" sz="2800" b="1" dirty="0" smtClean="0"/>
              <a:t>…and many others</a:t>
            </a:r>
            <a:endParaRPr lang="en-US" sz="2800" b="1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93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Helping your Child Deal with Adversity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74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Wednesday, April 20</a:t>
            </a:r>
            <a:r>
              <a:rPr lang="en-US" baseline="30000" dirty="0" smtClean="0"/>
              <a:t>th</a:t>
            </a:r>
            <a:r>
              <a:rPr lang="en-US" dirty="0" smtClean="0"/>
              <a:t> 7:00pm</a:t>
            </a:r>
          </a:p>
          <a:p>
            <a:r>
              <a:rPr lang="en-US" dirty="0" smtClean="0"/>
              <a:t>Office Auditorium</a:t>
            </a:r>
          </a:p>
          <a:p>
            <a:endParaRPr lang="en-US" dirty="0" smtClean="0"/>
          </a:p>
          <a:p>
            <a:pPr algn="ctr"/>
            <a:r>
              <a:rPr lang="en-US" sz="4000" dirty="0" smtClean="0"/>
              <a:t>What Really Matters in Parenting</a:t>
            </a:r>
          </a:p>
          <a:p>
            <a:pPr algn="ctr"/>
            <a:r>
              <a:rPr lang="en-US" sz="4000" dirty="0" smtClean="0"/>
              <a:t>Jill Cleary</a:t>
            </a: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Evening Parenting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74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6581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Helping your Child Deal with Adversity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Five </a:t>
            </a:r>
            <a:r>
              <a:rPr lang="en-US" b="1" dirty="0"/>
              <a:t>ideas for helping your child deal with adversity</a:t>
            </a:r>
            <a:r>
              <a:rPr lang="en-US" b="1" dirty="0" smtClean="0"/>
              <a:t>:</a:t>
            </a:r>
          </a:p>
          <a:p>
            <a:r>
              <a:rPr lang="en-US" dirty="0" smtClean="0"/>
              <a:t>2. Creatively come alongside them with loving support</a:t>
            </a:r>
          </a:p>
          <a:p>
            <a:pPr marL="457200" indent="-339725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Express compassion and encouragement. Encourage them to express their feelings without judgement</a:t>
            </a:r>
          </a:p>
          <a:p>
            <a:pPr marL="457200" indent="-339725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Pray with them and for them</a:t>
            </a:r>
          </a:p>
          <a:p>
            <a:pPr marL="457200" indent="-339725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Join in their suffering if appropriate.</a:t>
            </a:r>
          </a:p>
          <a:p>
            <a:pPr marL="457200" indent="-339725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Celebrate their triumph over adversity—talk about it in front of others if appropriate. Remind them of it later</a:t>
            </a:r>
          </a:p>
          <a:p>
            <a:pPr marL="457200" indent="-339725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Bring in siblings to help and encourage</a:t>
            </a:r>
          </a:p>
          <a:p>
            <a:pPr marL="457200" indent="-339725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Work to not define them by the adversity—talk about something else!</a:t>
            </a:r>
          </a:p>
          <a:p>
            <a:pPr marL="457200" indent="-339725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Laugh a lot and have fun</a:t>
            </a:r>
          </a:p>
          <a:p>
            <a:pPr marL="457200" indent="-33972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509588" indent="-430213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860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6581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Helping your Child Deal with Adversity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b="1" dirty="0"/>
              <a:t>Five ideas for helping your child deal with adversity</a:t>
            </a:r>
            <a:r>
              <a:rPr lang="en-US" b="1" dirty="0" smtClean="0"/>
              <a:t>:</a:t>
            </a:r>
          </a:p>
          <a:p>
            <a:pPr marL="457200" indent="-396875">
              <a:buFont typeface="+mj-lt"/>
              <a:buAutoNum type="arabicPeriod" startAt="3"/>
              <a:tabLst>
                <a:tab pos="574675" algn="l"/>
              </a:tabLst>
            </a:pPr>
            <a:r>
              <a:rPr lang="en-US" dirty="0" smtClean="0"/>
              <a:t>As much as possible, treat them like a fully-functioning member of the family</a:t>
            </a:r>
          </a:p>
          <a:p>
            <a:pPr marL="457200" indent="0">
              <a:buNone/>
              <a:tabLst>
                <a:tab pos="574675" algn="l"/>
              </a:tabLst>
            </a:pPr>
            <a:r>
              <a:rPr lang="en-US" dirty="0" smtClean="0"/>
              <a:t>Don’t give them a pass on responsibilities or behavior expectations. </a:t>
            </a:r>
            <a:r>
              <a:rPr lang="en-US" i="1" dirty="0" smtClean="0"/>
              <a:t>This is for their good</a:t>
            </a:r>
          </a:p>
          <a:p>
            <a:pPr marL="509588" indent="-392113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195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658198"/>
          </a:xfrm>
          <a:solidFill>
            <a:schemeClr val="accent1"/>
          </a:solidFill>
        </p:spPr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Helping your Child Deal with Adversity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Five ideas for helping your child deal with adversity:</a:t>
            </a:r>
          </a:p>
          <a:p>
            <a:pPr marL="349250" indent="-349250">
              <a:buFont typeface="+mj-lt"/>
              <a:buAutoNum type="arabicPeriod" startAt="4"/>
            </a:pPr>
            <a:r>
              <a:rPr lang="en-US" dirty="0" smtClean="0"/>
              <a:t>Couple Truth with Compassion</a:t>
            </a:r>
          </a:p>
          <a:p>
            <a:pPr marL="457200" indent="-404813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9250" indent="-9525">
              <a:spcBef>
                <a:spcPts val="0"/>
              </a:spcBef>
              <a:buNone/>
            </a:pPr>
            <a:r>
              <a:rPr lang="en-US" dirty="0" smtClean="0"/>
              <a:t>Compassion without truth encourages self-centeredness, and self pity. Can lead to us babying them</a:t>
            </a:r>
          </a:p>
          <a:p>
            <a:pPr marL="0" lvl="1" indent="0">
              <a:buNone/>
            </a:pPr>
            <a:endParaRPr lang="en-US" sz="2400" dirty="0" smtClean="0"/>
          </a:p>
          <a:p>
            <a:pPr marL="339725" lvl="1" indent="0">
              <a:buNone/>
            </a:pPr>
            <a:r>
              <a:rPr lang="en-US" sz="2400" dirty="0" smtClean="0"/>
              <a:t>Ephesians </a:t>
            </a:r>
            <a:r>
              <a:rPr lang="en-US" sz="2400" dirty="0"/>
              <a:t>4:15 says we are to speak the truth in love:</a:t>
            </a:r>
          </a:p>
          <a:p>
            <a:pPr marL="282575" lvl="1" indent="0"/>
            <a:r>
              <a:rPr lang="en-US" sz="2400" dirty="0"/>
              <a:t>Truth is spoken gently and </a:t>
            </a:r>
            <a:r>
              <a:rPr lang="en-US" sz="2400" u="sng" dirty="0"/>
              <a:t>for their good</a:t>
            </a:r>
            <a:r>
              <a:rPr lang="en-US" sz="2400" dirty="0"/>
              <a:t>, not ours</a:t>
            </a:r>
          </a:p>
          <a:p>
            <a:pPr marL="914400" lvl="1">
              <a:buFont typeface="Arial" panose="020B0604020202020204" pitchFamily="34" charset="0"/>
              <a:buChar char="•"/>
            </a:pPr>
            <a:r>
              <a:rPr lang="en-US" sz="2400" dirty="0"/>
              <a:t>Not in frustration </a:t>
            </a:r>
          </a:p>
          <a:p>
            <a:pPr marL="914400" lvl="1">
              <a:buFont typeface="Arial" panose="020B0604020202020204" pitchFamily="34" charset="0"/>
              <a:buChar char="•"/>
            </a:pPr>
            <a:r>
              <a:rPr lang="en-US" sz="2400" dirty="0"/>
              <a:t>This check can help you say the right thing, and not let your emotions do the talking</a:t>
            </a:r>
            <a:r>
              <a:rPr lang="en-US" sz="2400" dirty="0" smtClean="0"/>
              <a:t>.</a:t>
            </a:r>
            <a:endParaRPr lang="en-US" sz="2400" dirty="0" smtClean="0"/>
          </a:p>
          <a:p>
            <a:pPr marL="0" lvl="1" indent="0">
              <a:buNone/>
              <a:tabLst>
                <a:tab pos="509588" algn="l"/>
              </a:tabLst>
            </a:pPr>
            <a:endParaRPr lang="en-US" sz="2400" dirty="0" smtClean="0"/>
          </a:p>
          <a:p>
            <a:pPr marL="344488" lvl="1" indent="0">
              <a:buNone/>
              <a:tabLst>
                <a:tab pos="509588" algn="l"/>
              </a:tabLst>
            </a:pPr>
            <a:r>
              <a:rPr lang="en-US" sz="2400" dirty="0" smtClean="0"/>
              <a:t>Meaningful </a:t>
            </a:r>
            <a:r>
              <a:rPr lang="en-US" sz="2400" dirty="0"/>
              <a:t>role for us as parents—to compassionately help our kids, in the midst of difficulty, to go beyond their emotions or the obvious view of what they’re dealing with. </a:t>
            </a:r>
          </a:p>
          <a:p>
            <a:pPr marL="0" lvl="2" indent="0">
              <a:buNone/>
            </a:pPr>
            <a:endParaRPr lang="en-US" sz="2400" dirty="0" smtClean="0"/>
          </a:p>
          <a:p>
            <a:pPr marL="457200" indent="-9525">
              <a:spcBef>
                <a:spcPts val="0"/>
              </a:spcBef>
              <a:buNone/>
            </a:pPr>
            <a:endParaRPr lang="en-US" dirty="0" smtClean="0"/>
          </a:p>
          <a:p>
            <a:pPr marL="300355" lvl="1" indent="0">
              <a:spcBef>
                <a:spcPts val="0"/>
              </a:spcBef>
              <a:buNone/>
            </a:pPr>
            <a:endParaRPr lang="en-US" sz="2400" i="1" dirty="0"/>
          </a:p>
          <a:p>
            <a:pPr marL="300355" lvl="1" indent="0">
              <a:spcBef>
                <a:spcPts val="0"/>
              </a:spcBef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90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658198"/>
          </a:xfrm>
        </p:spPr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Helping your Child Deal with Adversity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2388" lvl="1" indent="0"/>
            <a:r>
              <a:rPr lang="en-US" sz="2400" dirty="0"/>
              <a:t>What truth might they need to hear?</a:t>
            </a:r>
          </a:p>
          <a:p>
            <a:pPr marL="457200" lvl="2" indent="-339725">
              <a:buFont typeface="Arial" panose="020B0604020202020204" pitchFamily="34" charset="0"/>
              <a:buChar char="•"/>
            </a:pPr>
            <a:r>
              <a:rPr lang="en-US" sz="2400" dirty="0"/>
              <a:t>Their emotions are not accurate </a:t>
            </a:r>
            <a:endParaRPr lang="en-US" sz="2400" dirty="0" smtClean="0"/>
          </a:p>
          <a:p>
            <a:pPr marL="457200" lvl="2" indent="-339725">
              <a:buFont typeface="Arial" panose="020B0604020202020204" pitchFamily="34" charset="0"/>
              <a:buChar char="•"/>
            </a:pPr>
            <a:r>
              <a:rPr lang="en-US" sz="2400" dirty="0" smtClean="0"/>
              <a:t>You are not the center of the universe</a:t>
            </a:r>
            <a:endParaRPr lang="en-US" sz="2400" dirty="0"/>
          </a:p>
          <a:p>
            <a:pPr marL="457200" lvl="2" indent="-339725">
              <a:buFont typeface="Arial" panose="020B0604020202020204" pitchFamily="34" charset="0"/>
              <a:buChar char="•"/>
            </a:pPr>
            <a:r>
              <a:rPr lang="en-US" sz="2400" dirty="0"/>
              <a:t>There is always something to be grateful for</a:t>
            </a:r>
          </a:p>
          <a:p>
            <a:pPr marL="457200" lvl="2" indent="-339725">
              <a:buFont typeface="Arial" panose="020B0604020202020204" pitchFamily="34" charset="0"/>
              <a:buChar char="•"/>
            </a:pPr>
            <a:r>
              <a:rPr lang="en-US" sz="2400" dirty="0"/>
              <a:t>God has an answer for temptation. You CAN help your behavior. He has a way to repent.</a:t>
            </a:r>
          </a:p>
          <a:p>
            <a:pPr marL="457200" lvl="2" indent="-339725">
              <a:buFont typeface="Arial" panose="020B0604020202020204" pitchFamily="34" charset="0"/>
              <a:buChar char="•"/>
            </a:pPr>
            <a:r>
              <a:rPr lang="en-US" sz="2400" dirty="0"/>
              <a:t>God has an answer for suffering—how to learn from it and bear under it. He promises that when we respond well, in time he will bless us through it.</a:t>
            </a:r>
          </a:p>
          <a:p>
            <a:pPr marL="457200" lvl="2" indent="-339725">
              <a:buFont typeface="Arial" panose="020B0604020202020204" pitchFamily="34" charset="0"/>
              <a:buChar char="•"/>
            </a:pPr>
            <a:r>
              <a:rPr lang="en-US" sz="2400" dirty="0"/>
              <a:t>Eternal perspective—no matter what the difficulty, God promises an end to it. </a:t>
            </a:r>
          </a:p>
          <a:p>
            <a:pPr marL="457200" lvl="2" indent="-339725">
              <a:buFont typeface="Arial" panose="020B0604020202020204" pitchFamily="34" charset="0"/>
              <a:buChar char="•"/>
            </a:pPr>
            <a:r>
              <a:rPr lang="en-US" sz="2400" dirty="0"/>
              <a:t>Prayer is a resource they can use to change things—even the youngest child can ask God to help them see it His way. Can ask God for strength.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61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658198"/>
          </a:xfrm>
        </p:spPr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Helping your Child Deal with Adversity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sz="2400" dirty="0" smtClean="0"/>
              <a:t>Even </a:t>
            </a:r>
            <a:r>
              <a:rPr lang="en-US" sz="2400" dirty="0" smtClean="0"/>
              <a:t>a </a:t>
            </a:r>
            <a:r>
              <a:rPr lang="en-US" sz="2400" dirty="0"/>
              <a:t>young child can understand </a:t>
            </a:r>
            <a:r>
              <a:rPr lang="en-US" sz="2400" dirty="0" smtClean="0"/>
              <a:t>these and </a:t>
            </a:r>
            <a:r>
              <a:rPr lang="en-US" sz="2400" dirty="0"/>
              <a:t>respond </a:t>
            </a:r>
            <a:r>
              <a:rPr lang="en-US" sz="2400" dirty="0" smtClean="0"/>
              <a:t>if </a:t>
            </a:r>
            <a:r>
              <a:rPr lang="en-US" sz="2400" dirty="0"/>
              <a:t>we take the time</a:t>
            </a:r>
            <a:r>
              <a:rPr lang="en-US" sz="2400" dirty="0" smtClean="0"/>
              <a:t>.</a:t>
            </a:r>
          </a:p>
          <a:p>
            <a:pPr marL="0" lvl="1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83459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658198"/>
          </a:xfrm>
        </p:spPr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Helping your Child Deal with Adversity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Five ideas for helping your child deal with adversity:</a:t>
            </a:r>
            <a:endParaRPr lang="en-US" b="1" dirty="0" smtClean="0"/>
          </a:p>
          <a:p>
            <a:pPr marL="457200" indent="-339725">
              <a:buFont typeface="+mj-lt"/>
              <a:buAutoNum type="arabicPeriod" startAt="5"/>
            </a:pPr>
            <a:r>
              <a:rPr lang="en-US" dirty="0" smtClean="0"/>
              <a:t>Give </a:t>
            </a:r>
            <a:r>
              <a:rPr lang="en-US" dirty="0"/>
              <a:t>them the time and space to work through things, to </a:t>
            </a:r>
            <a:r>
              <a:rPr lang="en-US" dirty="0" smtClean="0"/>
              <a:t>a </a:t>
            </a:r>
            <a:r>
              <a:rPr lang="en-US" dirty="0"/>
              <a:t>certain extent, </a:t>
            </a:r>
            <a:r>
              <a:rPr lang="en-US" dirty="0" smtClean="0"/>
              <a:t>themselves</a:t>
            </a:r>
            <a:endParaRPr lang="en-US" dirty="0"/>
          </a:p>
          <a:p>
            <a:pPr marL="292100" indent="0">
              <a:buNone/>
            </a:pPr>
            <a:r>
              <a:rPr lang="en-US" dirty="0" smtClean="0"/>
              <a:t>Reality check: God </a:t>
            </a:r>
            <a:r>
              <a:rPr lang="en-US" dirty="0"/>
              <a:t>gives </a:t>
            </a:r>
            <a:r>
              <a:rPr lang="en-US" dirty="0" smtClean="0"/>
              <a:t>our </a:t>
            </a:r>
            <a:r>
              <a:rPr lang="en-US" dirty="0"/>
              <a:t>kids free will. </a:t>
            </a:r>
            <a:endParaRPr lang="en-US" dirty="0" smtClean="0"/>
          </a:p>
          <a:p>
            <a:pPr marL="643255" lvl="1">
              <a:buFont typeface="Arial" panose="020B0604020202020204" pitchFamily="34" charset="0"/>
              <a:buChar char="•"/>
            </a:pPr>
            <a:r>
              <a:rPr lang="en-US" dirty="0" smtClean="0"/>
              <a:t>They decide </a:t>
            </a:r>
            <a:r>
              <a:rPr lang="en-US" dirty="0"/>
              <a:t>whether they will respond well to adversity </a:t>
            </a:r>
          </a:p>
          <a:p>
            <a:pPr marL="643255" lvl="1">
              <a:buFont typeface="Arial" panose="020B0604020202020204" pitchFamily="34" charset="0"/>
              <a:buChar char="•"/>
            </a:pPr>
            <a:r>
              <a:rPr lang="en-US" dirty="0" smtClean="0"/>
              <a:t>They may choose to be angry, bitter, full of self-pity</a:t>
            </a:r>
          </a:p>
          <a:p>
            <a:pPr marL="643255" lvl="1">
              <a:buFont typeface="Arial" panose="020B0604020202020204" pitchFamily="34" charset="0"/>
              <a:buChar char="•"/>
            </a:pPr>
            <a:r>
              <a:rPr lang="en-US" dirty="0" smtClean="0"/>
              <a:t>They </a:t>
            </a:r>
            <a:r>
              <a:rPr lang="en-US" dirty="0"/>
              <a:t>have to decide if this will be a short or long process</a:t>
            </a:r>
            <a:endParaRPr lang="en-US" sz="2000" dirty="0"/>
          </a:p>
          <a:p>
            <a:pPr marL="0" lvl="1" indent="0">
              <a:buNone/>
            </a:pPr>
            <a:endParaRPr lang="en-US" sz="2000" dirty="0" smtClean="0"/>
          </a:p>
          <a:p>
            <a:pPr marL="292100" lvl="1" indent="0">
              <a:buNone/>
            </a:pPr>
            <a:r>
              <a:rPr lang="en-US" sz="2400" dirty="0" smtClean="0"/>
              <a:t>If </a:t>
            </a:r>
            <a:r>
              <a:rPr lang="en-US" sz="2400" dirty="0"/>
              <a:t>we try to control: outward compliance or deeper </a:t>
            </a:r>
            <a:r>
              <a:rPr lang="en-US" sz="2400" dirty="0" smtClean="0"/>
              <a:t>rebellion</a:t>
            </a:r>
          </a:p>
          <a:p>
            <a:pPr marL="622300" lvl="1">
              <a:buFont typeface="Arial" panose="020B0604020202020204" pitchFamily="34" charset="0"/>
              <a:buChar char="•"/>
            </a:pPr>
            <a:r>
              <a:rPr lang="en-US" sz="2400" dirty="0" smtClean="0"/>
              <a:t>Give them the space to respond genuinely</a:t>
            </a:r>
            <a:endParaRPr lang="en-US" sz="2400" dirty="0"/>
          </a:p>
          <a:p>
            <a:pPr marL="117475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54798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658198"/>
          </a:xfrm>
        </p:spPr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Helping your Child Deal with Adversity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117475" lvl="1" indent="0" algn="ctr">
              <a:spcBef>
                <a:spcPts val="1300"/>
              </a:spcBef>
              <a:buNone/>
            </a:pPr>
            <a:r>
              <a:rPr lang="en-US" sz="4000" b="1" i="1" dirty="0"/>
              <a:t>Lots of judgment calls </a:t>
            </a:r>
            <a:r>
              <a:rPr lang="en-US" sz="4000" b="1" i="1" dirty="0" smtClean="0"/>
              <a:t>here!</a:t>
            </a:r>
            <a:endParaRPr lang="en-US" sz="4000" b="1" i="1" dirty="0"/>
          </a:p>
          <a:p>
            <a:pPr marL="117475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7100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658198"/>
          </a:xfrm>
        </p:spPr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Helping your Child Deal with Adversity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 indent="19050"/>
            <a:r>
              <a:rPr lang="en-US" dirty="0"/>
              <a:t>Caveats: </a:t>
            </a:r>
          </a:p>
          <a:p>
            <a:pPr marL="292100" lvl="2" indent="-292100"/>
            <a:r>
              <a:rPr lang="en-US" dirty="0"/>
              <a:t>Not saying we completely stay out of the </a:t>
            </a:r>
            <a:r>
              <a:rPr lang="en-US" dirty="0" smtClean="0"/>
              <a:t>process </a:t>
            </a:r>
          </a:p>
          <a:p>
            <a:pPr marL="292100" lvl="2" indent="-292100"/>
            <a:r>
              <a:rPr lang="en-US" dirty="0" smtClean="0"/>
              <a:t>Not </a:t>
            </a:r>
            <a:r>
              <a:rPr lang="en-US" dirty="0"/>
              <a:t>saying we allow them to be disobedient or spew </a:t>
            </a:r>
            <a:r>
              <a:rPr lang="en-US" dirty="0" smtClean="0"/>
              <a:t>hate</a:t>
            </a:r>
            <a:endParaRPr lang="en-US" dirty="0"/>
          </a:p>
          <a:p>
            <a:pPr marL="822325" lvl="3" indent="-530225">
              <a:buFont typeface="Arial" panose="020B0604020202020204" pitchFamily="34" charset="0"/>
              <a:buChar char="•"/>
            </a:pPr>
            <a:r>
              <a:rPr lang="en-US" dirty="0"/>
              <a:t>Continue consequences for bad behavior</a:t>
            </a:r>
          </a:p>
          <a:p>
            <a:pPr marL="822325" lvl="3" indent="-530225">
              <a:buFont typeface="Arial" panose="020B0604020202020204" pitchFamily="34" charset="0"/>
              <a:buChar char="•"/>
            </a:pPr>
            <a:r>
              <a:rPr lang="en-US" dirty="0"/>
              <a:t>Make them leave the room and be by themselves</a:t>
            </a:r>
          </a:p>
          <a:p>
            <a:pPr marL="117475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70689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658198"/>
          </a:xfrm>
        </p:spPr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Helping your Child Deal with Adversity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Can be very painful and frustrating to watch:</a:t>
            </a:r>
          </a:p>
          <a:p>
            <a:pPr marL="0" indent="0">
              <a:buNone/>
            </a:pPr>
            <a:r>
              <a:rPr lang="en-US" dirty="0" smtClean="0"/>
              <a:t>Hard to patiently listen to someone ruled by their emotions</a:t>
            </a:r>
          </a:p>
          <a:p>
            <a:pPr marL="0" indent="0">
              <a:buNone/>
            </a:pPr>
            <a:r>
              <a:rPr lang="en-US" dirty="0" smtClean="0"/>
              <a:t>Sometimes try to cheer my kids up out of their emotions when something deeper needs to happen</a:t>
            </a:r>
          </a:p>
          <a:p>
            <a:pPr marL="463550" indent="-463550">
              <a:buFont typeface="Arial" panose="020B0604020202020204" pitchFamily="34" charset="0"/>
              <a:buChar char="•"/>
            </a:pPr>
            <a:r>
              <a:rPr lang="en-US" dirty="0" smtClean="0"/>
              <a:t>2 Corinthians 7:10: Sorrow </a:t>
            </a:r>
            <a:r>
              <a:rPr lang="en-US" dirty="0"/>
              <a:t>that leads to repentance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A patient response by us gives them a chance to work it out with God on a deeper level—He </a:t>
            </a:r>
            <a:r>
              <a:rPr lang="en-US" dirty="0"/>
              <a:t>may well be working on something we can’t even see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28224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658198"/>
          </a:xfrm>
        </p:spPr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Helping your Child Deal with Adversity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we wait we can </a:t>
            </a:r>
            <a:r>
              <a:rPr lang="en-US" dirty="0" smtClean="0"/>
              <a:t>offer:</a:t>
            </a:r>
            <a:endParaRPr lang="en-US" dirty="0"/>
          </a:p>
          <a:p>
            <a:pPr marL="463550" lvl="0" indent="-90488"/>
            <a:r>
              <a:rPr lang="en-US" dirty="0"/>
              <a:t>A safe place to express emotions</a:t>
            </a:r>
          </a:p>
          <a:p>
            <a:pPr marL="463550" lvl="0" indent="-90488"/>
            <a:r>
              <a:rPr lang="en-US" dirty="0"/>
              <a:t>Truth with compassion</a:t>
            </a:r>
          </a:p>
          <a:p>
            <a:pPr marL="463550" lvl="0" indent="-66675"/>
            <a:r>
              <a:rPr lang="en-US" dirty="0"/>
              <a:t>Appropriate consequences—not to punish, but to help them repent.</a:t>
            </a:r>
          </a:p>
          <a:p>
            <a:pPr marL="457200" lvl="1" indent="-404813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7900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634" y="969249"/>
            <a:ext cx="8086725" cy="3427942"/>
          </a:xfrm>
        </p:spPr>
        <p:txBody>
          <a:bodyPr>
            <a:normAutofit/>
          </a:bodyPr>
          <a:lstStyle/>
          <a:p>
            <a:pPr marL="977900" indent="-977900"/>
            <a:r>
              <a:rPr lang="en-US" dirty="0" smtClean="0"/>
              <a:t>Helping your </a:t>
            </a:r>
            <a:r>
              <a:rPr lang="en-US" dirty="0"/>
              <a:t>C</a:t>
            </a:r>
            <a:r>
              <a:rPr lang="en-US" dirty="0" smtClean="0"/>
              <a:t>hild Deal with Adversity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14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658198"/>
          </a:xfrm>
        </p:spPr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Helping your Child Deal with Adversity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7475" indent="0">
              <a:buNone/>
            </a:pPr>
            <a:r>
              <a:rPr lang="en-US" dirty="0" smtClean="0"/>
              <a:t>Example: Camp</a:t>
            </a:r>
          </a:p>
          <a:p>
            <a:pPr marL="460375" indent="-342900">
              <a:buFont typeface="Arial" panose="020B0604020202020204" pitchFamily="34" charset="0"/>
              <a:buChar char="•"/>
            </a:pPr>
            <a:r>
              <a:rPr lang="en-US" dirty="0" smtClean="0"/>
              <a:t>When issue has come up again, he has his own reference point with God.</a:t>
            </a:r>
          </a:p>
          <a:p>
            <a:pPr marL="117475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49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658198"/>
          </a:xfrm>
        </p:spPr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Helping your Child Deal with Adversity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Five ideas for helping your child deal with adversity</a:t>
            </a:r>
            <a:r>
              <a:rPr lang="en-US" b="1" dirty="0" smtClean="0"/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Deal with (their) adversity well yourself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Creatively come alongside them with loving </a:t>
            </a:r>
            <a:r>
              <a:rPr lang="en-US" dirty="0" smtClean="0"/>
              <a:t>support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As much as possible, treat them like a fully-functioning member of the family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Couple truth with compassion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Give them the time and space to work through things, to a certain extent, themselves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b="1" dirty="0" smtClean="0"/>
          </a:p>
          <a:p>
            <a:pPr marL="457200" indent="-457200">
              <a:buFont typeface="+mj-lt"/>
              <a:buAutoNum type="arabicPeriod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0624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Final word: </a:t>
            </a:r>
          </a:p>
          <a:p>
            <a:pPr marL="0" indent="0" defTabSz="457200"/>
            <a:r>
              <a:rPr lang="en-US" dirty="0" smtClean="0"/>
              <a:t>“</a:t>
            </a:r>
            <a:r>
              <a:rPr lang="en-US" b="1" i="1" dirty="0" smtClean="0"/>
              <a:t>He </a:t>
            </a:r>
            <a:r>
              <a:rPr lang="en-US" b="1" i="1" dirty="0"/>
              <a:t>will feed his flock like a shepherd.</a:t>
            </a:r>
            <a:br>
              <a:rPr lang="en-US" b="1" i="1" dirty="0"/>
            </a:br>
            <a:r>
              <a:rPr lang="en-US" b="1" i="1" dirty="0"/>
              <a:t>    </a:t>
            </a:r>
            <a:r>
              <a:rPr lang="en-US" b="1" i="1" dirty="0" smtClean="0"/>
              <a:t>	He </a:t>
            </a:r>
            <a:r>
              <a:rPr lang="en-US" b="1" i="1" dirty="0"/>
              <a:t>will carry the lambs in his arms,</a:t>
            </a:r>
            <a:br>
              <a:rPr lang="en-US" b="1" i="1" dirty="0"/>
            </a:br>
            <a:r>
              <a:rPr lang="en-US" b="1" i="1" dirty="0" smtClean="0"/>
              <a:t>		holding </a:t>
            </a:r>
            <a:r>
              <a:rPr lang="en-US" b="1" i="1" dirty="0"/>
              <a:t>them close to his heart.</a:t>
            </a:r>
            <a:br>
              <a:rPr lang="en-US" b="1" i="1" dirty="0"/>
            </a:br>
            <a:r>
              <a:rPr lang="en-US" b="1" i="1" dirty="0"/>
              <a:t>  </a:t>
            </a:r>
            <a:r>
              <a:rPr lang="en-US" b="1" i="1" dirty="0"/>
              <a:t> </a:t>
            </a:r>
            <a:r>
              <a:rPr lang="en-US" b="1" i="1" dirty="0" smtClean="0"/>
              <a:t>He </a:t>
            </a:r>
            <a:r>
              <a:rPr lang="en-US" b="1" i="1" dirty="0"/>
              <a:t>will gently lead the mother sheep </a:t>
            </a:r>
            <a:r>
              <a:rPr lang="en-US" b="1" i="1" dirty="0" smtClean="0"/>
              <a:t>with 					their </a:t>
            </a:r>
            <a:r>
              <a:rPr lang="en-US" b="1" i="1" dirty="0" smtClean="0"/>
              <a:t>young.”</a:t>
            </a:r>
          </a:p>
          <a:p>
            <a:pPr algn="r"/>
            <a:r>
              <a:rPr lang="en-US" dirty="0" smtClean="0"/>
              <a:t>--Isaiah 40:11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Helping your Child with Adversity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79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658198"/>
          </a:xfrm>
        </p:spPr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Helping your Child Deal with Adversity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 or comments?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56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658198"/>
          </a:xfrm>
        </p:spPr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Helping your Child Deal with Adversity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Discussion questions</a:t>
            </a:r>
            <a:r>
              <a:rPr lang="en-US" dirty="0" smtClean="0"/>
              <a:t>:</a:t>
            </a:r>
            <a:endParaRPr lang="en-US" dirty="0"/>
          </a:p>
          <a:p>
            <a:pPr marL="515938" indent="-398463">
              <a:buFont typeface="Arial" panose="020B0604020202020204" pitchFamily="34" charset="0"/>
              <a:buChar char="•"/>
            </a:pPr>
            <a:r>
              <a:rPr lang="en-US" sz="2200" dirty="0"/>
              <a:t>Do </a:t>
            </a:r>
            <a:r>
              <a:rPr lang="en-US" sz="2200" dirty="0"/>
              <a:t>you tend to lean more toward truth or love? What are the signs you’re </a:t>
            </a:r>
            <a:r>
              <a:rPr lang="en-US" sz="2200" dirty="0"/>
              <a:t>off </a:t>
            </a:r>
            <a:r>
              <a:rPr lang="en-US" sz="2200" dirty="0"/>
              <a:t>balance?</a:t>
            </a:r>
          </a:p>
          <a:p>
            <a:pPr marL="515938" indent="-398463">
              <a:buFont typeface="Arial" panose="020B0604020202020204" pitchFamily="34" charset="0"/>
              <a:buChar char="•"/>
            </a:pPr>
            <a:r>
              <a:rPr lang="en-US" sz="2200" dirty="0"/>
              <a:t>What </a:t>
            </a:r>
            <a:r>
              <a:rPr lang="en-US" sz="2200" dirty="0"/>
              <a:t>have you found really helps your kid? What has been </a:t>
            </a:r>
            <a:r>
              <a:rPr lang="en-US" sz="2200" dirty="0"/>
              <a:t>ineffective?</a:t>
            </a:r>
            <a:endParaRPr lang="en-US" sz="2200" dirty="0"/>
          </a:p>
          <a:p>
            <a:pPr marL="515938" indent="-398463">
              <a:buFont typeface="Arial" panose="020B0604020202020204" pitchFamily="34" charset="0"/>
              <a:buChar char="•"/>
            </a:pPr>
            <a:r>
              <a:rPr lang="en-US" sz="2200" dirty="0"/>
              <a:t>What </a:t>
            </a:r>
            <a:r>
              <a:rPr lang="en-US" sz="2200" dirty="0"/>
              <a:t>good have you seen adversity do in your life? In the life of your kids?</a:t>
            </a:r>
          </a:p>
          <a:p>
            <a:pPr marL="515938" indent="-398463">
              <a:buFont typeface="Arial" panose="020B0604020202020204" pitchFamily="34" charset="0"/>
              <a:buChar char="•"/>
            </a:pPr>
            <a:r>
              <a:rPr lang="en-US" sz="2200" dirty="0"/>
              <a:t>What times or types adversity </a:t>
            </a:r>
            <a:r>
              <a:rPr lang="en-US" sz="2200" dirty="0"/>
              <a:t>are </a:t>
            </a:r>
            <a:r>
              <a:rPr lang="en-US" sz="2200" dirty="0"/>
              <a:t>particularly difficult for </a:t>
            </a:r>
            <a:r>
              <a:rPr lang="en-US" sz="2200" dirty="0"/>
              <a:t>you to deal with</a:t>
            </a:r>
            <a:r>
              <a:rPr lang="en-US" sz="2200" dirty="0"/>
              <a:t>? What about your children?</a:t>
            </a:r>
            <a:endParaRPr lang="en-US" sz="2200" dirty="0"/>
          </a:p>
          <a:p>
            <a:pPr marL="515938" indent="-398463">
              <a:buFont typeface="Arial" panose="020B0604020202020204" pitchFamily="34" charset="0"/>
              <a:buChar char="•"/>
            </a:pPr>
            <a:r>
              <a:rPr lang="en-US" sz="2200" dirty="0"/>
              <a:t>How </a:t>
            </a:r>
            <a:r>
              <a:rPr lang="en-US" sz="2200" dirty="0"/>
              <a:t>can you promote </a:t>
            </a:r>
            <a:r>
              <a:rPr lang="en-US" sz="2200" dirty="0"/>
              <a:t>gratitude </a:t>
            </a:r>
            <a:r>
              <a:rPr lang="en-US" sz="2200" dirty="0"/>
              <a:t>in your kids (and in yourself)? </a:t>
            </a:r>
            <a:r>
              <a:rPr lang="en-US" sz="2200" dirty="0"/>
              <a:t>What about an </a:t>
            </a:r>
            <a:r>
              <a:rPr lang="en-US" sz="2200" dirty="0"/>
              <a:t>eternal </a:t>
            </a:r>
            <a:r>
              <a:rPr lang="en-US" sz="2200" dirty="0" smtClean="0"/>
              <a:t>perspective?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18155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65819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Helping your Child Deal with Adversity	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What kinds of adversity do our kids face?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Difficult circumstances outside their control: Health problems, mean kids, school problems, divorce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Difficulty brought on by their own bad choices: consequences, relational disunity</a:t>
            </a:r>
          </a:p>
          <a:p>
            <a:pPr marL="0" lvl="1" indent="0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81510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65819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Helping your Child Deal with Adversity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As moms and dads, what’s our perspective on our kids facing adversity?</a:t>
            </a:r>
          </a:p>
          <a:p>
            <a:pPr marL="0" indent="0">
              <a:buNone/>
            </a:pPr>
            <a:r>
              <a:rPr lang="en-US" dirty="0" smtClean="0"/>
              <a:t>In our heads...</a:t>
            </a:r>
          </a:p>
          <a:p>
            <a:pPr marL="0" indent="0">
              <a:buNone/>
            </a:pPr>
            <a:r>
              <a:rPr lang="en-US" dirty="0" smtClean="0"/>
              <a:t>	…we know they need to mature in this area</a:t>
            </a:r>
          </a:p>
          <a:p>
            <a:pPr marL="0" indent="0">
              <a:buNone/>
            </a:pPr>
            <a:r>
              <a:rPr lang="en-US" dirty="0" smtClean="0"/>
              <a:t>In reality…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…we want to protect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…we may not want to bother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817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65819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Helping your Child Deal with Adversity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What about God’s perspective??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On the one hand, God is grieved by our suffering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On the other hand, God allows us to suffer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  <a:p>
            <a:pPr marL="0" lvl="1" indent="0">
              <a:buNone/>
            </a:pPr>
            <a:r>
              <a:rPr lang="en-US" dirty="0" smtClean="0"/>
              <a:t>But He promises:</a:t>
            </a:r>
          </a:p>
          <a:p>
            <a:pPr marL="342900" lvl="1">
              <a:buFont typeface="Arial" panose="020B0604020202020204" pitchFamily="34" charset="0"/>
              <a:buChar char="•"/>
            </a:pPr>
            <a:r>
              <a:rPr lang="en-US" dirty="0" smtClean="0"/>
              <a:t>To walk through the trouble with us—He is the Wonderful Counselor!</a:t>
            </a:r>
          </a:p>
          <a:p>
            <a:pPr marL="342900" lvl="1">
              <a:buFont typeface="Arial" panose="020B0604020202020204" pitchFamily="34" charset="0"/>
              <a:buChar char="•"/>
            </a:pPr>
            <a:r>
              <a:rPr lang="en-US" dirty="0" smtClean="0"/>
              <a:t>If we cooperate, He will constructive good come from it, maybe now, but certainly in the future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99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65819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Helping your Child Deal with Adversity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In fact, adversity provides with some of the best opportunities to mature as a person and as a Christian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Oswald Chambers: </a:t>
            </a:r>
          </a:p>
          <a:p>
            <a:pPr marL="509588" indent="0">
              <a:buNone/>
            </a:pPr>
            <a:r>
              <a:rPr lang="en-US" b="1" i="1" dirty="0" smtClean="0"/>
              <a:t>“</a:t>
            </a:r>
            <a:r>
              <a:rPr lang="en-US" b="1" i="1" dirty="0"/>
              <a:t>If we are ever to be made fine wine to drink we simply must be crushed. Grapes cannot be drunk. They only become wine once they submit to the crusher.”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964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65819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Helping your Child Deal with Adversity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919" y="2386797"/>
            <a:ext cx="8065294" cy="4003370"/>
          </a:xfrm>
          <a:noFill/>
        </p:spPr>
        <p:txBody>
          <a:bodyPr>
            <a:normAutofit/>
          </a:bodyPr>
          <a:lstStyle/>
          <a:p>
            <a:pPr lvl="0"/>
            <a:r>
              <a:rPr lang="en-US" b="1" dirty="0" smtClean="0"/>
              <a:t>Qualities God builds through adversity: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Perseverance/resiliency </a:t>
            </a:r>
            <a:r>
              <a:rPr lang="en-US" dirty="0"/>
              <a:t>(James 1:2-4)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Ability </a:t>
            </a:r>
            <a:r>
              <a:rPr lang="en-US" dirty="0"/>
              <a:t>to comfort others (2 Cor. 1:3-4)</a:t>
            </a:r>
          </a:p>
          <a:p>
            <a:pPr marL="342900" lvl="1">
              <a:buFont typeface="Wingdings" panose="05000000000000000000" pitchFamily="2" charset="2"/>
              <a:buChar char="§"/>
            </a:pPr>
            <a:r>
              <a:rPr lang="en-US" dirty="0" smtClean="0"/>
              <a:t>Ability </a:t>
            </a:r>
            <a:r>
              <a:rPr lang="en-US" dirty="0"/>
              <a:t>to experience God’s power working through them (2 Cor. </a:t>
            </a:r>
            <a:r>
              <a:rPr lang="en-US" dirty="0" smtClean="0"/>
              <a:t>12:9-10)</a:t>
            </a: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Sharing </a:t>
            </a:r>
            <a:r>
              <a:rPr lang="en-US" dirty="0"/>
              <a:t>in God’s holiness—His distinctness (Heb. </a:t>
            </a:r>
            <a:r>
              <a:rPr lang="en-US" dirty="0" smtClean="0"/>
              <a:t>12:10)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Growing </a:t>
            </a:r>
            <a:r>
              <a:rPr lang="en-US" dirty="0"/>
              <a:t>in righteousness </a:t>
            </a:r>
            <a:r>
              <a:rPr lang="en-US" dirty="0" smtClean="0"/>
              <a:t>(Heb</a:t>
            </a:r>
            <a:r>
              <a:rPr lang="en-US" dirty="0"/>
              <a:t>.</a:t>
            </a:r>
            <a:r>
              <a:rPr lang="en-US" dirty="0" smtClean="0"/>
              <a:t> 12:11)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Experiencing </a:t>
            </a:r>
            <a:r>
              <a:rPr lang="en-US" dirty="0"/>
              <a:t>God’s peace (Heb. </a:t>
            </a:r>
            <a:r>
              <a:rPr lang="en-US" dirty="0" smtClean="0"/>
              <a:t>12:11)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Tasting </a:t>
            </a:r>
            <a:r>
              <a:rPr lang="en-US" dirty="0"/>
              <a:t>God’s love </a:t>
            </a:r>
            <a:r>
              <a:rPr lang="en-US" dirty="0" smtClean="0"/>
              <a:t>for themselves (Heb</a:t>
            </a:r>
            <a:r>
              <a:rPr lang="en-US" dirty="0"/>
              <a:t>. 12:5-6</a:t>
            </a:r>
            <a:r>
              <a:rPr lang="en-US" dirty="0" smtClean="0"/>
              <a:t>)</a:t>
            </a:r>
          </a:p>
          <a:p>
            <a:pPr marL="0" lvl="1" indent="0" algn="ctr">
              <a:buNone/>
            </a:pPr>
            <a:r>
              <a:rPr lang="en-US" sz="2600" b="1" i="1" dirty="0" smtClean="0"/>
              <a:t>…And many others that He will weave…</a:t>
            </a:r>
            <a:endParaRPr lang="en-US" sz="2600" b="1" i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02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65819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Helping your Child Deal with Adversity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206" y="2493123"/>
            <a:ext cx="8065294" cy="4003370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My story…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45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tropolitan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tropolitan" id="{4C5440D6-04D2-4954-96CF-F251137069B2}" vid="{79CFCA13-9412-4290-BB4B-85112F88857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TM02900771[[fn=Slice]]</Template>
  <TotalTime>3473</TotalTime>
  <Words>1393</Words>
  <Application>Microsoft Office PowerPoint</Application>
  <PresentationFormat>On-screen Show (4:3)</PresentationFormat>
  <Paragraphs>168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HDOfficeLightV0</vt:lpstr>
      <vt:lpstr>Metropolitan</vt:lpstr>
      <vt:lpstr>Welcome to the Xenos Parenting Meeting  </vt:lpstr>
      <vt:lpstr>Special Evening Parenting Meeting</vt:lpstr>
      <vt:lpstr>Helping your Child Deal with Adversity</vt:lpstr>
      <vt:lpstr>Helping your Child Deal with Adversity </vt:lpstr>
      <vt:lpstr>Helping your Child Deal with Adversity</vt:lpstr>
      <vt:lpstr>Helping your Child Deal with Adversity</vt:lpstr>
      <vt:lpstr>Helping your Child Deal with Adversity</vt:lpstr>
      <vt:lpstr>Helping your Child Deal with Adversity</vt:lpstr>
      <vt:lpstr>Helping your Child Deal with Adversity</vt:lpstr>
      <vt:lpstr>PowerPoint Presentation</vt:lpstr>
      <vt:lpstr>PowerPoint Presentation</vt:lpstr>
      <vt:lpstr>PowerPoint Presentation</vt:lpstr>
      <vt:lpstr>PowerPoint Presentation</vt:lpstr>
      <vt:lpstr>Helping your Child Deal with Adversity</vt:lpstr>
      <vt:lpstr>PowerPoint Presentation</vt:lpstr>
      <vt:lpstr>Helping your Child Deal with Adversity</vt:lpstr>
      <vt:lpstr>Helping your Child Deal with Adversity</vt:lpstr>
      <vt:lpstr>Helping your Child Deal with Adversity</vt:lpstr>
      <vt:lpstr>Helping your Child Deal with Adversity</vt:lpstr>
      <vt:lpstr>Helping your Child Deal with Adversity</vt:lpstr>
      <vt:lpstr>Helping your Child Deal with Adversity</vt:lpstr>
      <vt:lpstr>Helping your Child Deal with Adversity</vt:lpstr>
      <vt:lpstr>Helping your Child Deal with Adversity</vt:lpstr>
      <vt:lpstr>Helping your Child Deal with Adversity</vt:lpstr>
      <vt:lpstr>Helping your Child Deal with Adversity</vt:lpstr>
      <vt:lpstr>Helping your Child Deal with Adversity</vt:lpstr>
      <vt:lpstr>Helping your Child Deal with Adversity</vt:lpstr>
      <vt:lpstr>Helping your Child Deal with Adversity</vt:lpstr>
      <vt:lpstr>Helping your Child Deal with Adversity</vt:lpstr>
      <vt:lpstr>Helping your Child Deal with Adversity</vt:lpstr>
      <vt:lpstr>Helping your Child Deal with Adversity</vt:lpstr>
      <vt:lpstr>Helping your Child with Adversity</vt:lpstr>
      <vt:lpstr>Helping your Child Deal with Adversity</vt:lpstr>
      <vt:lpstr>Helping your Child Deal with Adversity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Helping your Child Deal with Adversity</dc:title>
  <dc:creator>Sharon Rich</dc:creator>
  <cp:lastModifiedBy>Sharon</cp:lastModifiedBy>
  <cp:revision>61</cp:revision>
  <dcterms:created xsi:type="dcterms:W3CDTF">2016-03-01T14:22:48Z</dcterms:created>
  <dcterms:modified xsi:type="dcterms:W3CDTF">2016-04-06T00:56:38Z</dcterms:modified>
</cp:coreProperties>
</file>