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4"/>
  </p:sldMasterIdLst>
  <p:notesMasterIdLst>
    <p:notesMasterId r:id="rId23"/>
  </p:notesMasterIdLst>
  <p:sldIdLst>
    <p:sldId id="256" r:id="rId5"/>
    <p:sldId id="259" r:id="rId6"/>
    <p:sldId id="260" r:id="rId7"/>
    <p:sldId id="281" r:id="rId8"/>
    <p:sldId id="258" r:id="rId9"/>
    <p:sldId id="265" r:id="rId10"/>
    <p:sldId id="266" r:id="rId11"/>
    <p:sldId id="272" r:id="rId12"/>
    <p:sldId id="282" r:id="rId13"/>
    <p:sldId id="268" r:id="rId14"/>
    <p:sldId id="269" r:id="rId15"/>
    <p:sldId id="279" r:id="rId16"/>
    <p:sldId id="280" r:id="rId17"/>
    <p:sldId id="275" r:id="rId18"/>
    <p:sldId id="271" r:id="rId19"/>
    <p:sldId id="273" r:id="rId20"/>
    <p:sldId id="278" r:id="rId21"/>
    <p:sldId id="283"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83673"/>
  </p:normalViewPr>
  <p:slideViewPr>
    <p:cSldViewPr snapToGrid="0">
      <p:cViewPr varScale="1">
        <p:scale>
          <a:sx n="61" d="100"/>
          <a:sy n="61" d="100"/>
        </p:scale>
        <p:origin x="12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B33064-EB4D-904A-8D93-D0D418DF183D}" type="datetimeFigureOut">
              <a:rPr lang="en-US" smtClean="0"/>
              <a:t>7/19/2023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E474F3-DC39-5643-B5EE-BB7DB77FB91A}" type="slidenum">
              <a:rPr lang="en-US" smtClean="0"/>
              <a:t>‹#›</a:t>
            </a:fld>
            <a:endParaRPr lang="en-US"/>
          </a:p>
        </p:txBody>
      </p:sp>
    </p:spTree>
    <p:extLst>
      <p:ext uri="{BB962C8B-B14F-4D97-AF65-F5344CB8AC3E}">
        <p14:creationId xmlns:p14="http://schemas.microsoft.com/office/powerpoint/2010/main" val="22410082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AE474F3-DC39-5643-B5EE-BB7DB77FB91A}" type="slidenum">
              <a:rPr lang="en-US" smtClean="0"/>
              <a:t>10</a:t>
            </a:fld>
            <a:endParaRPr lang="en-US"/>
          </a:p>
        </p:txBody>
      </p:sp>
    </p:spTree>
    <p:extLst>
      <p:ext uri="{BB962C8B-B14F-4D97-AF65-F5344CB8AC3E}">
        <p14:creationId xmlns:p14="http://schemas.microsoft.com/office/powerpoint/2010/main" val="2362273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4AE474F3-DC39-5643-B5EE-BB7DB77FB91A}" type="slidenum">
              <a:rPr lang="en-US" smtClean="0"/>
              <a:t>11</a:t>
            </a:fld>
            <a:endParaRPr lang="en-US"/>
          </a:p>
        </p:txBody>
      </p:sp>
    </p:spTree>
    <p:extLst>
      <p:ext uri="{BB962C8B-B14F-4D97-AF65-F5344CB8AC3E}">
        <p14:creationId xmlns:p14="http://schemas.microsoft.com/office/powerpoint/2010/main" val="19972591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4AE474F3-DC39-5643-B5EE-BB7DB77FB91A}" type="slidenum">
              <a:rPr lang="en-US" smtClean="0"/>
              <a:t>12</a:t>
            </a:fld>
            <a:endParaRPr lang="en-US"/>
          </a:p>
        </p:txBody>
      </p:sp>
    </p:spTree>
    <p:extLst>
      <p:ext uri="{BB962C8B-B14F-4D97-AF65-F5344CB8AC3E}">
        <p14:creationId xmlns:p14="http://schemas.microsoft.com/office/powerpoint/2010/main" val="2240783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4AE474F3-DC39-5643-B5EE-BB7DB77FB91A}" type="slidenum">
              <a:rPr lang="en-US" smtClean="0"/>
              <a:t>13</a:t>
            </a:fld>
            <a:endParaRPr lang="en-US"/>
          </a:p>
        </p:txBody>
      </p:sp>
    </p:spTree>
    <p:extLst>
      <p:ext uri="{BB962C8B-B14F-4D97-AF65-F5344CB8AC3E}">
        <p14:creationId xmlns:p14="http://schemas.microsoft.com/office/powerpoint/2010/main" val="940131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0EBC55-5864-427B-84CF-6441AA82BD0B}"/>
              </a:ext>
            </a:extLst>
          </p:cNvPr>
          <p:cNvSpPr>
            <a:spLocks noGrp="1"/>
          </p:cNvSpPr>
          <p:nvPr>
            <p:ph type="ctrTitle"/>
          </p:nvPr>
        </p:nvSpPr>
        <p:spPr>
          <a:xfrm>
            <a:off x="966745" y="1205037"/>
            <a:ext cx="7744993" cy="2541336"/>
          </a:xfrm>
        </p:spPr>
        <p:txBody>
          <a:bodyPr anchor="b">
            <a:normAutofit/>
          </a:bodyPr>
          <a:lstStyle>
            <a:lvl1pPr algn="l">
              <a:defRPr sz="4400"/>
            </a:lvl1pPr>
          </a:lstStyle>
          <a:p>
            <a:r>
              <a:rPr lang="en-US" dirty="0"/>
              <a:t>Click to edit Master title style</a:t>
            </a:r>
          </a:p>
        </p:txBody>
      </p:sp>
      <p:sp>
        <p:nvSpPr>
          <p:cNvPr id="3" name="Subtitle 2">
            <a:extLst>
              <a:ext uri="{FF2B5EF4-FFF2-40B4-BE49-F238E27FC236}">
                <a16:creationId xmlns:a16="http://schemas.microsoft.com/office/drawing/2014/main" xmlns="" id="{FEB52BDB-18E0-4991-A6F2-7AD5420153F2}"/>
              </a:ext>
            </a:extLst>
          </p:cNvPr>
          <p:cNvSpPr>
            <a:spLocks noGrp="1"/>
          </p:cNvSpPr>
          <p:nvPr>
            <p:ph type="subTitle" idx="1"/>
          </p:nvPr>
        </p:nvSpPr>
        <p:spPr>
          <a:xfrm>
            <a:off x="966745" y="3949332"/>
            <a:ext cx="7744993" cy="2006735"/>
          </a:xfrm>
        </p:spPr>
        <p:txBody>
          <a:bodyPr>
            <a:normAutofit/>
          </a:bodyPr>
          <a:lstStyle>
            <a:lvl1pPr marL="0" indent="0" algn="l">
              <a:buNone/>
              <a:defRPr sz="20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xmlns="" id="{D7F0ABC6-907E-47DE-8E40-61F2DD1B408B}"/>
              </a:ext>
            </a:extLst>
          </p:cNvPr>
          <p:cNvSpPr>
            <a:spLocks noGrp="1"/>
          </p:cNvSpPr>
          <p:nvPr>
            <p:ph type="dt" sz="half" idx="10"/>
          </p:nvPr>
        </p:nvSpPr>
        <p:spPr/>
        <p:txBody>
          <a:bodyPr/>
          <a:lstStyle/>
          <a:p>
            <a:fld id="{11008460-8B2F-4AAA-A4E2-10730069204C}" type="datetimeFigureOut">
              <a:rPr lang="en-US" smtClean="0"/>
              <a:t>7/19/2023</a:t>
            </a:fld>
            <a:endParaRPr lang="en-US"/>
          </a:p>
        </p:txBody>
      </p:sp>
      <p:sp>
        <p:nvSpPr>
          <p:cNvPr id="5" name="Footer Placeholder 4">
            <a:extLst>
              <a:ext uri="{FF2B5EF4-FFF2-40B4-BE49-F238E27FC236}">
                <a16:creationId xmlns:a16="http://schemas.microsoft.com/office/drawing/2014/main" xmlns="" id="{158AB158-6097-43A1-90B6-406F93670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A2EE077-FF20-4DD9-92B5-EE1C4D615C68}"/>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310560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7071ABCB-C306-49F0-8D5D-0B890583C1CE}"/>
              </a:ext>
            </a:extLst>
          </p:cNvPr>
          <p:cNvGrpSpPr/>
          <p:nvPr/>
        </p:nvGrpSpPr>
        <p:grpSpPr>
          <a:xfrm rot="10800000">
            <a:off x="0" y="1827078"/>
            <a:ext cx="2926300" cy="5030922"/>
            <a:chOff x="9265700" y="2026"/>
            <a:chExt cx="2926300" cy="5030922"/>
          </a:xfrm>
        </p:grpSpPr>
        <p:sp>
          <p:nvSpPr>
            <p:cNvPr id="8" name="Freeform: Shape 7">
              <a:extLst>
                <a:ext uri="{FF2B5EF4-FFF2-40B4-BE49-F238E27FC236}">
                  <a16:creationId xmlns:a16="http://schemas.microsoft.com/office/drawing/2014/main" xmlns="" id="{24A67F94-2250-4B3A-8424-1BC0A0BCB3FF}"/>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xmlns="" id="{5FB942D8-95BE-4CFD-BFCC-26209EC192CE}"/>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xmlns="" id="{9DF6499A-D398-4CBC-AA22-4277539430FC}"/>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xmlns="" id="{0D91493C-6480-4A3F-8836-1727CBA3C849}"/>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xmlns="" id="{A546BFEE-D3D9-4B18-BA88-49F7C7D266E7}"/>
              </a:ext>
            </a:extLst>
          </p:cNvPr>
          <p:cNvSpPr>
            <a:spLocks noGrp="1"/>
          </p:cNvSpPr>
          <p:nvPr>
            <p:ph type="title"/>
          </p:nvPr>
        </p:nvSpPr>
        <p:spPr>
          <a:xfrm>
            <a:off x="2148186" y="959587"/>
            <a:ext cx="9076329" cy="1064277"/>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6DEA5BD3-1A63-4F94-ADFA-5CA2A414DE16}"/>
              </a:ext>
            </a:extLst>
          </p:cNvPr>
          <p:cNvSpPr>
            <a:spLocks noGrp="1"/>
          </p:cNvSpPr>
          <p:nvPr>
            <p:ph type="body" orient="vert" idx="1"/>
          </p:nvPr>
        </p:nvSpPr>
        <p:spPr>
          <a:xfrm>
            <a:off x="2148186" y="2248257"/>
            <a:ext cx="9076329" cy="365015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F421888E-6FA1-446E-A77C-7D26923F6BAA}"/>
              </a:ext>
            </a:extLst>
          </p:cNvPr>
          <p:cNvSpPr>
            <a:spLocks noGrp="1"/>
          </p:cNvSpPr>
          <p:nvPr>
            <p:ph type="dt" sz="half" idx="10"/>
          </p:nvPr>
        </p:nvSpPr>
        <p:spPr/>
        <p:txBody>
          <a:bodyPr/>
          <a:lstStyle/>
          <a:p>
            <a:fld id="{11008460-8B2F-4AAA-A4E2-10730069204C}" type="datetimeFigureOut">
              <a:rPr lang="en-US" smtClean="0"/>
              <a:t>7/19/2023</a:t>
            </a:fld>
            <a:endParaRPr lang="en-US"/>
          </a:p>
        </p:txBody>
      </p:sp>
      <p:sp>
        <p:nvSpPr>
          <p:cNvPr id="5" name="Footer Placeholder 4">
            <a:extLst>
              <a:ext uri="{FF2B5EF4-FFF2-40B4-BE49-F238E27FC236}">
                <a16:creationId xmlns:a16="http://schemas.microsoft.com/office/drawing/2014/main" xmlns="" id="{5A33313F-58CA-4397-A3B4-71B068D1E2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ACC6AB3-89E2-4B6A-A5F3-3FB781C1AA8C}"/>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1959507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87BC2869-B8E0-44C7-801E-BA0C2C1B5E82}"/>
              </a:ext>
            </a:extLst>
          </p:cNvPr>
          <p:cNvGrpSpPr/>
          <p:nvPr/>
        </p:nvGrpSpPr>
        <p:grpSpPr>
          <a:xfrm rot="10800000">
            <a:off x="0" y="1827078"/>
            <a:ext cx="2926300" cy="5030922"/>
            <a:chOff x="9265700" y="2026"/>
            <a:chExt cx="2926300" cy="5030922"/>
          </a:xfrm>
        </p:grpSpPr>
        <p:sp>
          <p:nvSpPr>
            <p:cNvPr id="8" name="Freeform: Shape 7">
              <a:extLst>
                <a:ext uri="{FF2B5EF4-FFF2-40B4-BE49-F238E27FC236}">
                  <a16:creationId xmlns:a16="http://schemas.microsoft.com/office/drawing/2014/main" xmlns="" id="{BA7CEB8F-94FA-4A87-AA80-066173AA5C57}"/>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xmlns="" id="{74F9817E-A26F-4D7B-82A1-FA647EE4C86F}"/>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xmlns="" id="{0E734839-B51C-4112-A4D8-DDFCB7F84A6F}"/>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xmlns="" id="{51DFF651-C17F-4B2C-A962-32FA4958BCFA}"/>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Vertical Title 1">
            <a:extLst>
              <a:ext uri="{FF2B5EF4-FFF2-40B4-BE49-F238E27FC236}">
                <a16:creationId xmlns:a16="http://schemas.microsoft.com/office/drawing/2014/main" xmlns="" id="{DE9B263D-CDF8-431B-A5D1-9687649138B5}"/>
              </a:ext>
            </a:extLst>
          </p:cNvPr>
          <p:cNvSpPr>
            <a:spLocks noGrp="1"/>
          </p:cNvSpPr>
          <p:nvPr>
            <p:ph type="title" orient="vert"/>
          </p:nvPr>
        </p:nvSpPr>
        <p:spPr>
          <a:xfrm>
            <a:off x="9131030" y="866253"/>
            <a:ext cx="2222769" cy="5310710"/>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xmlns="" id="{7FB6B9BE-E660-4F3A-ABA1-86667DC133EB}"/>
              </a:ext>
            </a:extLst>
          </p:cNvPr>
          <p:cNvSpPr>
            <a:spLocks noGrp="1"/>
          </p:cNvSpPr>
          <p:nvPr>
            <p:ph type="body" orient="vert" idx="1"/>
          </p:nvPr>
        </p:nvSpPr>
        <p:spPr>
          <a:xfrm>
            <a:off x="838200" y="866253"/>
            <a:ext cx="8164286" cy="531071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AA082700-F509-4302-AE0E-6CC56401A40F}"/>
              </a:ext>
            </a:extLst>
          </p:cNvPr>
          <p:cNvSpPr>
            <a:spLocks noGrp="1"/>
          </p:cNvSpPr>
          <p:nvPr>
            <p:ph type="dt" sz="half" idx="10"/>
          </p:nvPr>
        </p:nvSpPr>
        <p:spPr/>
        <p:txBody>
          <a:bodyPr/>
          <a:lstStyle/>
          <a:p>
            <a:fld id="{11008460-8B2F-4AAA-A4E2-10730069204C}" type="datetimeFigureOut">
              <a:rPr lang="en-US" smtClean="0"/>
              <a:t>7/19/2023</a:t>
            </a:fld>
            <a:endParaRPr lang="en-US"/>
          </a:p>
        </p:txBody>
      </p:sp>
      <p:sp>
        <p:nvSpPr>
          <p:cNvPr id="5" name="Footer Placeholder 4">
            <a:extLst>
              <a:ext uri="{FF2B5EF4-FFF2-40B4-BE49-F238E27FC236}">
                <a16:creationId xmlns:a16="http://schemas.microsoft.com/office/drawing/2014/main" xmlns="" id="{0303BD63-5B0C-4FB3-8434-8EA1A84F2D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1F3E9EB-019B-4F03-8147-D6CBA6B1E67C}"/>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422801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131C13-CF9D-4E82-A5B4-91008DCD2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85C06FD2-89E8-4415-ADF7-22F4A4C259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20CBBFF-8889-497F-B4CA-A031E8DD3B95}"/>
              </a:ext>
            </a:extLst>
          </p:cNvPr>
          <p:cNvSpPr>
            <a:spLocks noGrp="1"/>
          </p:cNvSpPr>
          <p:nvPr>
            <p:ph type="dt" sz="half" idx="10"/>
          </p:nvPr>
        </p:nvSpPr>
        <p:spPr/>
        <p:txBody>
          <a:bodyPr/>
          <a:lstStyle/>
          <a:p>
            <a:fld id="{11008460-8B2F-4AAA-A4E2-10730069204C}" type="datetimeFigureOut">
              <a:rPr lang="en-US" smtClean="0"/>
              <a:t>7/19/2023</a:t>
            </a:fld>
            <a:endParaRPr lang="en-US"/>
          </a:p>
        </p:txBody>
      </p:sp>
      <p:sp>
        <p:nvSpPr>
          <p:cNvPr id="5" name="Footer Placeholder 4">
            <a:extLst>
              <a:ext uri="{FF2B5EF4-FFF2-40B4-BE49-F238E27FC236}">
                <a16:creationId xmlns:a16="http://schemas.microsoft.com/office/drawing/2014/main" xmlns="" id="{FDE78DAF-985B-4BB4-ADA9-02EA979F1A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0A10DBC-42B5-46AB-B36A-B39128E69CBF}"/>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73815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A1B6E7-01C8-4375-B7C7-596CD11993F3}"/>
              </a:ext>
            </a:extLst>
          </p:cNvPr>
          <p:cNvSpPr>
            <a:spLocks noGrp="1"/>
          </p:cNvSpPr>
          <p:nvPr>
            <p:ph type="title"/>
          </p:nvPr>
        </p:nvSpPr>
        <p:spPr>
          <a:xfrm>
            <a:off x="831850" y="1883229"/>
            <a:ext cx="8214179" cy="3303133"/>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xmlns="" id="{9C441675-8F3E-47CC-9573-D853C506D557}"/>
              </a:ext>
            </a:extLst>
          </p:cNvPr>
          <p:cNvSpPr>
            <a:spLocks noGrp="1"/>
          </p:cNvSpPr>
          <p:nvPr>
            <p:ph type="body" idx="1"/>
          </p:nvPr>
        </p:nvSpPr>
        <p:spPr>
          <a:xfrm>
            <a:off x="831850" y="5295900"/>
            <a:ext cx="8214179" cy="793750"/>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xmlns="" id="{75419F49-690E-49EC-BD41-75A18C9E37FC}"/>
              </a:ext>
            </a:extLst>
          </p:cNvPr>
          <p:cNvSpPr>
            <a:spLocks noGrp="1"/>
          </p:cNvSpPr>
          <p:nvPr>
            <p:ph type="dt" sz="half" idx="10"/>
          </p:nvPr>
        </p:nvSpPr>
        <p:spPr/>
        <p:txBody>
          <a:bodyPr/>
          <a:lstStyle/>
          <a:p>
            <a:fld id="{11008460-8B2F-4AAA-A4E2-10730069204C}" type="datetimeFigureOut">
              <a:rPr lang="en-US" smtClean="0"/>
              <a:t>7/19/2023</a:t>
            </a:fld>
            <a:endParaRPr lang="en-US"/>
          </a:p>
        </p:txBody>
      </p:sp>
      <p:sp>
        <p:nvSpPr>
          <p:cNvPr id="5" name="Footer Placeholder 4">
            <a:extLst>
              <a:ext uri="{FF2B5EF4-FFF2-40B4-BE49-F238E27FC236}">
                <a16:creationId xmlns:a16="http://schemas.microsoft.com/office/drawing/2014/main" xmlns="" id="{9BBC9E70-1401-468E-97DE-4255CA2221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EABE14C-9127-4582-A006-2AEA93AF76BE}"/>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4019049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234DF9-FA60-4E7B-BDE8-C0F9AFE636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7E7F1133-890E-4E96-AEDD-0F921E26F51D}"/>
              </a:ext>
            </a:extLst>
          </p:cNvPr>
          <p:cNvSpPr>
            <a:spLocks noGrp="1"/>
          </p:cNvSpPr>
          <p:nvPr>
            <p:ph sz="half" idx="1"/>
          </p:nvPr>
        </p:nvSpPr>
        <p:spPr>
          <a:xfrm>
            <a:off x="966745" y="2250798"/>
            <a:ext cx="4445899" cy="37526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xmlns="" id="{F14763B4-4987-4303-9640-54B67DD75E46}"/>
              </a:ext>
            </a:extLst>
          </p:cNvPr>
          <p:cNvSpPr>
            <a:spLocks noGrp="1"/>
          </p:cNvSpPr>
          <p:nvPr>
            <p:ph sz="half" idx="2"/>
          </p:nvPr>
        </p:nvSpPr>
        <p:spPr>
          <a:xfrm>
            <a:off x="5597174" y="2250798"/>
            <a:ext cx="4445899" cy="37526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xmlns="" id="{4C94AAD8-D444-410E-98EC-47076908FA37}"/>
              </a:ext>
            </a:extLst>
          </p:cNvPr>
          <p:cNvSpPr>
            <a:spLocks noGrp="1"/>
          </p:cNvSpPr>
          <p:nvPr>
            <p:ph type="dt" sz="half" idx="10"/>
          </p:nvPr>
        </p:nvSpPr>
        <p:spPr/>
        <p:txBody>
          <a:bodyPr/>
          <a:lstStyle/>
          <a:p>
            <a:fld id="{11008460-8B2F-4AAA-A4E2-10730069204C}" type="datetimeFigureOut">
              <a:rPr lang="en-US" smtClean="0"/>
              <a:t>7/19/2023</a:t>
            </a:fld>
            <a:endParaRPr lang="en-US"/>
          </a:p>
        </p:txBody>
      </p:sp>
      <p:sp>
        <p:nvSpPr>
          <p:cNvPr id="6" name="Footer Placeholder 5">
            <a:extLst>
              <a:ext uri="{FF2B5EF4-FFF2-40B4-BE49-F238E27FC236}">
                <a16:creationId xmlns:a16="http://schemas.microsoft.com/office/drawing/2014/main" xmlns="" id="{E072F01E-6867-4604-8B58-F65BCC820A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2543D87-0EC8-43C7-9D1B-46DB52129312}"/>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265527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2605AE-70FD-4CEE-BDFB-D5C0A3D3595C}"/>
              </a:ext>
            </a:extLst>
          </p:cNvPr>
          <p:cNvSpPr>
            <a:spLocks noGrp="1"/>
          </p:cNvSpPr>
          <p:nvPr>
            <p:ph type="title"/>
          </p:nvPr>
        </p:nvSpPr>
        <p:spPr>
          <a:xfrm>
            <a:off x="966745" y="960120"/>
            <a:ext cx="9196928" cy="1060704"/>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xmlns="" id="{EF9091E2-4532-4D16-827E-4DB0688FD829}"/>
              </a:ext>
            </a:extLst>
          </p:cNvPr>
          <p:cNvSpPr>
            <a:spLocks noGrp="1"/>
          </p:cNvSpPr>
          <p:nvPr>
            <p:ph type="body" idx="1"/>
          </p:nvPr>
        </p:nvSpPr>
        <p:spPr>
          <a:xfrm>
            <a:off x="967153" y="2062842"/>
            <a:ext cx="4445899" cy="78189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xmlns="" id="{752B53BE-9EDA-4D07-A042-0D101FAB9A87}"/>
              </a:ext>
            </a:extLst>
          </p:cNvPr>
          <p:cNvSpPr>
            <a:spLocks noGrp="1"/>
          </p:cNvSpPr>
          <p:nvPr>
            <p:ph sz="half" idx="2"/>
          </p:nvPr>
        </p:nvSpPr>
        <p:spPr>
          <a:xfrm>
            <a:off x="966745" y="2882837"/>
            <a:ext cx="4446642" cy="334379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xmlns="" id="{11DFDFC1-7510-4F8E-A831-ABA33D977ACA}"/>
              </a:ext>
            </a:extLst>
          </p:cNvPr>
          <p:cNvSpPr>
            <a:spLocks noGrp="1"/>
          </p:cNvSpPr>
          <p:nvPr>
            <p:ph type="body" sz="quarter" idx="3"/>
          </p:nvPr>
        </p:nvSpPr>
        <p:spPr>
          <a:xfrm>
            <a:off x="5725280" y="2062842"/>
            <a:ext cx="4467794" cy="78189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612A42F0-9A48-4946-8BA8-394CBF01A056}"/>
              </a:ext>
            </a:extLst>
          </p:cNvPr>
          <p:cNvSpPr>
            <a:spLocks noGrp="1"/>
          </p:cNvSpPr>
          <p:nvPr>
            <p:ph sz="quarter" idx="4"/>
          </p:nvPr>
        </p:nvSpPr>
        <p:spPr>
          <a:xfrm>
            <a:off x="5724868" y="2882837"/>
            <a:ext cx="4468541" cy="334379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xmlns="" id="{200FC563-D319-494F-AA63-0BDF1D25E5D4}"/>
              </a:ext>
            </a:extLst>
          </p:cNvPr>
          <p:cNvSpPr>
            <a:spLocks noGrp="1"/>
          </p:cNvSpPr>
          <p:nvPr>
            <p:ph type="dt" sz="half" idx="10"/>
          </p:nvPr>
        </p:nvSpPr>
        <p:spPr/>
        <p:txBody>
          <a:bodyPr/>
          <a:lstStyle/>
          <a:p>
            <a:fld id="{11008460-8B2F-4AAA-A4E2-10730069204C}" type="datetimeFigureOut">
              <a:rPr lang="en-US" smtClean="0"/>
              <a:t>7/19/2023</a:t>
            </a:fld>
            <a:endParaRPr lang="en-US"/>
          </a:p>
        </p:txBody>
      </p:sp>
      <p:sp>
        <p:nvSpPr>
          <p:cNvPr id="8" name="Footer Placeholder 7">
            <a:extLst>
              <a:ext uri="{FF2B5EF4-FFF2-40B4-BE49-F238E27FC236}">
                <a16:creationId xmlns:a16="http://schemas.microsoft.com/office/drawing/2014/main" xmlns="" id="{DD42F4FE-433A-42F6-8A73-AD843352BF9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5D575352-FC7F-4BA8-940F-2F920C2801B7}"/>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1155592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07B3FB5-4B13-4412-9F42-62450D6AA1E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60C87ECA-0E5D-4DD2-B664-DF351875FE29}"/>
              </a:ext>
            </a:extLst>
          </p:cNvPr>
          <p:cNvSpPr>
            <a:spLocks noGrp="1"/>
          </p:cNvSpPr>
          <p:nvPr>
            <p:ph type="dt" sz="half" idx="10"/>
          </p:nvPr>
        </p:nvSpPr>
        <p:spPr/>
        <p:txBody>
          <a:bodyPr/>
          <a:lstStyle/>
          <a:p>
            <a:fld id="{11008460-8B2F-4AAA-A4E2-10730069204C}" type="datetimeFigureOut">
              <a:rPr lang="en-US" smtClean="0"/>
              <a:t>7/19/2023</a:t>
            </a:fld>
            <a:endParaRPr lang="en-US"/>
          </a:p>
        </p:txBody>
      </p:sp>
      <p:sp>
        <p:nvSpPr>
          <p:cNvPr id="4" name="Footer Placeholder 3">
            <a:extLst>
              <a:ext uri="{FF2B5EF4-FFF2-40B4-BE49-F238E27FC236}">
                <a16:creationId xmlns:a16="http://schemas.microsoft.com/office/drawing/2014/main" xmlns="" id="{D4E2406B-A925-466A-AF79-D0A4E0EA41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8861B050-D381-4E1A-88DD-361F0EE9DD96}"/>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1450333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C8BF592-6A15-4999-ACFA-A535A113B25D}"/>
              </a:ext>
            </a:extLst>
          </p:cNvPr>
          <p:cNvSpPr>
            <a:spLocks noGrp="1"/>
          </p:cNvSpPr>
          <p:nvPr>
            <p:ph type="dt" sz="half" idx="10"/>
          </p:nvPr>
        </p:nvSpPr>
        <p:spPr/>
        <p:txBody>
          <a:bodyPr/>
          <a:lstStyle/>
          <a:p>
            <a:fld id="{11008460-8B2F-4AAA-A4E2-10730069204C}" type="datetimeFigureOut">
              <a:rPr lang="en-US" smtClean="0"/>
              <a:t>7/19/2023</a:t>
            </a:fld>
            <a:endParaRPr lang="en-US"/>
          </a:p>
        </p:txBody>
      </p:sp>
      <p:sp>
        <p:nvSpPr>
          <p:cNvPr id="3" name="Footer Placeholder 2">
            <a:extLst>
              <a:ext uri="{FF2B5EF4-FFF2-40B4-BE49-F238E27FC236}">
                <a16:creationId xmlns:a16="http://schemas.microsoft.com/office/drawing/2014/main" xmlns="" id="{7819EFC1-AD45-4610-8FC6-2058F55E47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C13DF506-CFF9-4BD2-8D76-3377927798E2}"/>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932084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E77674-EAFF-4CAE-A685-8AEA617D0655}"/>
              </a:ext>
            </a:extLst>
          </p:cNvPr>
          <p:cNvSpPr>
            <a:spLocks noGrp="1"/>
          </p:cNvSpPr>
          <p:nvPr>
            <p:ph type="title"/>
          </p:nvPr>
        </p:nvSpPr>
        <p:spPr>
          <a:xfrm>
            <a:off x="839788" y="1094014"/>
            <a:ext cx="3932237" cy="1436914"/>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xmlns="" id="{5DB3A185-E15D-46FD-A4FB-709A8B5D0BE3}"/>
              </a:ext>
            </a:extLst>
          </p:cNvPr>
          <p:cNvSpPr>
            <a:spLocks noGrp="1"/>
          </p:cNvSpPr>
          <p:nvPr>
            <p:ph idx="1"/>
          </p:nvPr>
        </p:nvSpPr>
        <p:spPr>
          <a:xfrm>
            <a:off x="5183188" y="1094014"/>
            <a:ext cx="6172200" cy="47670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xmlns="" id="{E14086F7-5F48-40D6-B4E3-1347EA21B0A8}"/>
              </a:ext>
            </a:extLst>
          </p:cNvPr>
          <p:cNvSpPr>
            <a:spLocks noGrp="1"/>
          </p:cNvSpPr>
          <p:nvPr>
            <p:ph type="body" sz="half" idx="2"/>
          </p:nvPr>
        </p:nvSpPr>
        <p:spPr>
          <a:xfrm>
            <a:off x="839788" y="2618012"/>
            <a:ext cx="3932237" cy="32509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xmlns="" id="{0EF4FC41-0A32-438D-9A47-F932AB492CBA}"/>
              </a:ext>
            </a:extLst>
          </p:cNvPr>
          <p:cNvSpPr>
            <a:spLocks noGrp="1"/>
          </p:cNvSpPr>
          <p:nvPr>
            <p:ph type="dt" sz="half" idx="10"/>
          </p:nvPr>
        </p:nvSpPr>
        <p:spPr/>
        <p:txBody>
          <a:bodyPr/>
          <a:lstStyle/>
          <a:p>
            <a:fld id="{11008460-8B2F-4AAA-A4E2-10730069204C}" type="datetimeFigureOut">
              <a:rPr lang="en-US" smtClean="0"/>
              <a:t>7/19/2023</a:t>
            </a:fld>
            <a:endParaRPr lang="en-US"/>
          </a:p>
        </p:txBody>
      </p:sp>
      <p:sp>
        <p:nvSpPr>
          <p:cNvPr id="6" name="Footer Placeholder 5">
            <a:extLst>
              <a:ext uri="{FF2B5EF4-FFF2-40B4-BE49-F238E27FC236}">
                <a16:creationId xmlns:a16="http://schemas.microsoft.com/office/drawing/2014/main" xmlns="" id="{02F0F85D-CB6B-48E8-B56F-81472CE94F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4B6E120E-E239-4B93-AC67-210D23BD2278}"/>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1113716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61F02C-5A08-45D4-AFE1-8EF0E6DECE4B}"/>
              </a:ext>
            </a:extLst>
          </p:cNvPr>
          <p:cNvSpPr>
            <a:spLocks noGrp="1"/>
          </p:cNvSpPr>
          <p:nvPr>
            <p:ph type="title"/>
          </p:nvPr>
        </p:nvSpPr>
        <p:spPr>
          <a:xfrm>
            <a:off x="839788" y="1065120"/>
            <a:ext cx="3932237" cy="1465806"/>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xmlns="" id="{A22EF863-20E6-4CF9-A179-0A2A52E5F3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9CECFB1A-5B7E-45DA-9713-0CD8E3121F4B}"/>
              </a:ext>
            </a:extLst>
          </p:cNvPr>
          <p:cNvSpPr>
            <a:spLocks noGrp="1"/>
          </p:cNvSpPr>
          <p:nvPr>
            <p:ph type="body" sz="half" idx="2"/>
          </p:nvPr>
        </p:nvSpPr>
        <p:spPr>
          <a:xfrm>
            <a:off x="839788" y="2618014"/>
            <a:ext cx="3932237" cy="325097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xmlns="" id="{F6EFD67F-901E-4423-A48F-41F00ECA520B}"/>
              </a:ext>
            </a:extLst>
          </p:cNvPr>
          <p:cNvSpPr>
            <a:spLocks noGrp="1"/>
          </p:cNvSpPr>
          <p:nvPr>
            <p:ph type="dt" sz="half" idx="10"/>
          </p:nvPr>
        </p:nvSpPr>
        <p:spPr/>
        <p:txBody>
          <a:bodyPr/>
          <a:lstStyle/>
          <a:p>
            <a:fld id="{11008460-8B2F-4AAA-A4E2-10730069204C}" type="datetimeFigureOut">
              <a:rPr lang="en-US" smtClean="0"/>
              <a:t>7/19/2023</a:t>
            </a:fld>
            <a:endParaRPr lang="en-US"/>
          </a:p>
        </p:txBody>
      </p:sp>
      <p:sp>
        <p:nvSpPr>
          <p:cNvPr id="6" name="Footer Placeholder 5">
            <a:extLst>
              <a:ext uri="{FF2B5EF4-FFF2-40B4-BE49-F238E27FC236}">
                <a16:creationId xmlns:a16="http://schemas.microsoft.com/office/drawing/2014/main" xmlns="" id="{97B04982-0749-4F34-A4DB-DDC12BD4BE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7B38447-AEAF-40D9-B3D3-94404C144AE9}"/>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2778481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D206359A-F1E3-49EE-BBC2-40888C4A3628}"/>
              </a:ext>
            </a:extLst>
          </p:cNvPr>
          <p:cNvGrpSpPr/>
          <p:nvPr/>
        </p:nvGrpSpPr>
        <p:grpSpPr>
          <a:xfrm>
            <a:off x="9265700" y="2026"/>
            <a:ext cx="2926300" cy="5030922"/>
            <a:chOff x="9265700" y="2026"/>
            <a:chExt cx="2926300" cy="5030922"/>
          </a:xfrm>
        </p:grpSpPr>
        <p:sp>
          <p:nvSpPr>
            <p:cNvPr id="8" name="Freeform: Shape 7">
              <a:extLst>
                <a:ext uri="{FF2B5EF4-FFF2-40B4-BE49-F238E27FC236}">
                  <a16:creationId xmlns:a16="http://schemas.microsoft.com/office/drawing/2014/main" xmlns="" id="{CED90C42-6A0F-48E8-BF96-7D3E2A395EC7}"/>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xmlns="" id="{5DA0863A-55F7-4EB0-9451-F3EE4D65DBDB}"/>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xmlns="" id="{5FE7CFE2-40F6-44B2-8AAD-0C384EEFCF7E}"/>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xmlns="" id="{9F0D6A17-AA80-4608-8660-8D1587A17704}"/>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Placeholder 1">
            <a:extLst>
              <a:ext uri="{FF2B5EF4-FFF2-40B4-BE49-F238E27FC236}">
                <a16:creationId xmlns:a16="http://schemas.microsoft.com/office/drawing/2014/main" xmlns="" id="{7E11B74D-DF90-4993-88AE-4D05C91F2A96}"/>
              </a:ext>
            </a:extLst>
          </p:cNvPr>
          <p:cNvSpPr>
            <a:spLocks noGrp="1"/>
          </p:cNvSpPr>
          <p:nvPr>
            <p:ph type="title"/>
          </p:nvPr>
        </p:nvSpPr>
        <p:spPr>
          <a:xfrm>
            <a:off x="966744" y="959587"/>
            <a:ext cx="9076329" cy="1064277"/>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xmlns="" id="{E79B3DE9-A495-4E75-819D-E0B2E5505072}"/>
              </a:ext>
            </a:extLst>
          </p:cNvPr>
          <p:cNvSpPr>
            <a:spLocks noGrp="1"/>
          </p:cNvSpPr>
          <p:nvPr>
            <p:ph type="body" idx="1"/>
          </p:nvPr>
        </p:nvSpPr>
        <p:spPr>
          <a:xfrm>
            <a:off x="966744" y="2248257"/>
            <a:ext cx="9076329" cy="365015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F02430AC-DB07-423B-A52A-0065639AFE68}"/>
              </a:ext>
            </a:extLst>
          </p:cNvPr>
          <p:cNvSpPr>
            <a:spLocks noGrp="1"/>
          </p:cNvSpPr>
          <p:nvPr>
            <p:ph type="dt" sz="half" idx="2"/>
          </p:nvPr>
        </p:nvSpPr>
        <p:spPr>
          <a:xfrm>
            <a:off x="8266975" y="6356350"/>
            <a:ext cx="2960914" cy="365125"/>
          </a:xfrm>
          <a:prstGeom prst="rect">
            <a:avLst/>
          </a:prstGeom>
        </p:spPr>
        <p:txBody>
          <a:bodyPr vert="horz" lIns="91440" tIns="45720" rIns="91440" bIns="45720" rtlCol="0" anchor="ctr"/>
          <a:lstStyle>
            <a:lvl1pPr algn="r">
              <a:defRPr sz="1000" i="0">
                <a:solidFill>
                  <a:schemeClr val="tx2">
                    <a:alpha val="85000"/>
                  </a:schemeClr>
                </a:solidFill>
              </a:defRPr>
            </a:lvl1pPr>
          </a:lstStyle>
          <a:p>
            <a:fld id="{11008460-8B2F-4AAA-A4E2-10730069204C}" type="datetimeFigureOut">
              <a:rPr lang="en-US" smtClean="0"/>
              <a:pPr/>
              <a:t>7/19/2023</a:t>
            </a:fld>
            <a:endParaRPr lang="en-US" dirty="0"/>
          </a:p>
        </p:txBody>
      </p:sp>
      <p:sp>
        <p:nvSpPr>
          <p:cNvPr id="5" name="Footer Placeholder 4">
            <a:extLst>
              <a:ext uri="{FF2B5EF4-FFF2-40B4-BE49-F238E27FC236}">
                <a16:creationId xmlns:a16="http://schemas.microsoft.com/office/drawing/2014/main" xmlns="" id="{485FAFC9-FA18-4C55-8C92-B17603CAEEDC}"/>
              </a:ext>
            </a:extLst>
          </p:cNvPr>
          <p:cNvSpPr>
            <a:spLocks noGrp="1"/>
          </p:cNvSpPr>
          <p:nvPr>
            <p:ph type="ftr" sz="quarter" idx="3"/>
          </p:nvPr>
        </p:nvSpPr>
        <p:spPr>
          <a:xfrm>
            <a:off x="966745" y="501128"/>
            <a:ext cx="3311342" cy="365125"/>
          </a:xfrm>
          <a:prstGeom prst="rect">
            <a:avLst/>
          </a:prstGeom>
        </p:spPr>
        <p:txBody>
          <a:bodyPr vert="horz" lIns="91440" tIns="45720" rIns="91440" bIns="45720" rtlCol="0" anchor="ctr"/>
          <a:lstStyle>
            <a:lvl1pPr algn="l">
              <a:defRPr sz="1000" i="0">
                <a:solidFill>
                  <a:schemeClr val="tx2">
                    <a:alpha val="85000"/>
                  </a:schemeClr>
                </a:solidFill>
              </a:defRPr>
            </a:lvl1pPr>
          </a:lstStyle>
          <a:p>
            <a:endParaRPr lang="en-US" dirty="0"/>
          </a:p>
        </p:txBody>
      </p:sp>
      <p:sp>
        <p:nvSpPr>
          <p:cNvPr id="6" name="Slide Number Placeholder 5">
            <a:extLst>
              <a:ext uri="{FF2B5EF4-FFF2-40B4-BE49-F238E27FC236}">
                <a16:creationId xmlns:a16="http://schemas.microsoft.com/office/drawing/2014/main" xmlns="" id="{67D5A493-61FB-4764-90B6-8CC218A781C9}"/>
              </a:ext>
            </a:extLst>
          </p:cNvPr>
          <p:cNvSpPr>
            <a:spLocks noGrp="1"/>
          </p:cNvSpPr>
          <p:nvPr>
            <p:ph type="sldNum" sz="quarter" idx="4"/>
          </p:nvPr>
        </p:nvSpPr>
        <p:spPr>
          <a:xfrm>
            <a:off x="11239498" y="6356350"/>
            <a:ext cx="515479" cy="365125"/>
          </a:xfrm>
          <a:prstGeom prst="rect">
            <a:avLst/>
          </a:prstGeom>
        </p:spPr>
        <p:txBody>
          <a:bodyPr vert="horz" lIns="91440" tIns="45720" rIns="91440" bIns="45720" rtlCol="0" anchor="ctr"/>
          <a:lstStyle>
            <a:lvl1pPr algn="r">
              <a:defRPr sz="1000" i="0">
                <a:solidFill>
                  <a:schemeClr val="tx2">
                    <a:alpha val="85000"/>
                  </a:schemeClr>
                </a:solidFill>
              </a:defRPr>
            </a:lvl1pPr>
          </a:lstStyle>
          <a:p>
            <a:fld id="{0946259B-8396-46CD-AD42-FDEDA89DA278}" type="slidenum">
              <a:rPr lang="en-US" smtClean="0"/>
              <a:pPr/>
              <a:t>‹#›</a:t>
            </a:fld>
            <a:endParaRPr lang="en-US" dirty="0"/>
          </a:p>
        </p:txBody>
      </p:sp>
    </p:spTree>
    <p:extLst>
      <p:ext uri="{BB962C8B-B14F-4D97-AF65-F5344CB8AC3E}">
        <p14:creationId xmlns:p14="http://schemas.microsoft.com/office/powerpoint/2010/main" val="1165339711"/>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7" r:id="rId6"/>
    <p:sldLayoutId id="2147483732" r:id="rId7"/>
    <p:sldLayoutId id="2147483733" r:id="rId8"/>
    <p:sldLayoutId id="2147483734" r:id="rId9"/>
    <p:sldLayoutId id="2147483736" r:id="rId10"/>
    <p:sldLayoutId id="2147483735" r:id="rId11"/>
  </p:sldLayoutIdLst>
  <p:txStyles>
    <p:title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SzPct val="150000"/>
        <a:buFont typeface="Goudy Old Style" panose="02020502050305020303" pitchFamily="18" charset="0"/>
        <a:buChar char="∙"/>
        <a:defRPr sz="2000" kern="1200">
          <a:solidFill>
            <a:schemeClr val="tx2"/>
          </a:solidFill>
          <a:latin typeface="+mn-lt"/>
          <a:ea typeface="+mn-ea"/>
          <a:cs typeface="+mn-cs"/>
        </a:defRPr>
      </a:lvl1pPr>
      <a:lvl2pPr marL="274320" indent="0" algn="l" defTabSz="914400" rtl="0" eaLnBrk="1" latinLnBrk="0" hangingPunct="1">
        <a:lnSpc>
          <a:spcPct val="110000"/>
        </a:lnSpc>
        <a:spcBef>
          <a:spcPts val="500"/>
        </a:spcBef>
        <a:buFontTx/>
        <a:buNone/>
        <a:defRPr sz="1800" kern="1200">
          <a:solidFill>
            <a:schemeClr val="tx2"/>
          </a:solidFill>
          <a:latin typeface="+mn-lt"/>
          <a:ea typeface="+mn-ea"/>
          <a:cs typeface="+mn-cs"/>
        </a:defRPr>
      </a:lvl2pPr>
      <a:lvl3pPr marL="548640" indent="-228600" algn="l" defTabSz="914400" rtl="0" eaLnBrk="1" latinLnBrk="0" hangingPunct="1">
        <a:lnSpc>
          <a:spcPct val="110000"/>
        </a:lnSpc>
        <a:spcBef>
          <a:spcPts val="500"/>
        </a:spcBef>
        <a:buSzPct val="150000"/>
        <a:buFont typeface="Goudy Old Style" panose="02020502050305020303" pitchFamily="18" charset="0"/>
        <a:buChar char="∙"/>
        <a:defRPr sz="1600" kern="1200">
          <a:solidFill>
            <a:schemeClr val="tx2"/>
          </a:solidFill>
          <a:latin typeface="+mn-lt"/>
          <a:ea typeface="+mn-ea"/>
          <a:cs typeface="+mn-cs"/>
        </a:defRPr>
      </a:lvl3pPr>
      <a:lvl4pPr marL="594360" indent="0" algn="l" defTabSz="914400" rtl="0" eaLnBrk="1" latinLnBrk="0" hangingPunct="1">
        <a:lnSpc>
          <a:spcPct val="110000"/>
        </a:lnSpc>
        <a:spcBef>
          <a:spcPts val="500"/>
        </a:spcBef>
        <a:buFontTx/>
        <a:buNone/>
        <a:defRPr sz="1400" kern="1200">
          <a:solidFill>
            <a:schemeClr val="tx2"/>
          </a:solidFill>
          <a:latin typeface="+mn-lt"/>
          <a:ea typeface="+mn-ea"/>
          <a:cs typeface="+mn-cs"/>
        </a:defRPr>
      </a:lvl4pPr>
      <a:lvl5pPr marL="822960" indent="-228600" algn="l" defTabSz="914400" rtl="0" eaLnBrk="1" latinLnBrk="0" hangingPunct="1">
        <a:lnSpc>
          <a:spcPct val="110000"/>
        </a:lnSpc>
        <a:spcBef>
          <a:spcPts val="500"/>
        </a:spcBef>
        <a:buSzPct val="150000"/>
        <a:buFont typeface="Goudy Old Style" panose="02020502050305020303" pitchFamily="18"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religionunplugged.com/news/2021/3/11/are-we-all-evangelicals-now-how-the-term-has-grown-to-blur-theology-and-ideology" TargetMode="External"/><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xmlns="" id="{3CF1A380-6089-BB41-8F3A-4DC5336F2A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F6CBB117-E5F2-84FE-EAEE-949ECEF25422}"/>
              </a:ext>
            </a:extLst>
          </p:cNvPr>
          <p:cNvSpPr>
            <a:spLocks noGrp="1"/>
          </p:cNvSpPr>
          <p:nvPr>
            <p:ph type="ctrTitle"/>
          </p:nvPr>
        </p:nvSpPr>
        <p:spPr>
          <a:xfrm>
            <a:off x="952500" y="1191885"/>
            <a:ext cx="5143500" cy="2554487"/>
          </a:xfrm>
        </p:spPr>
        <p:txBody>
          <a:bodyPr anchor="b">
            <a:normAutofit/>
          </a:bodyPr>
          <a:lstStyle/>
          <a:p>
            <a:pPr algn="ctr"/>
            <a:r>
              <a:rPr lang="en-US" dirty="0"/>
              <a:t>Christian Culture or Christian Identity</a:t>
            </a:r>
          </a:p>
        </p:txBody>
      </p:sp>
      <p:sp>
        <p:nvSpPr>
          <p:cNvPr id="3" name="Subtitle 2">
            <a:extLst>
              <a:ext uri="{FF2B5EF4-FFF2-40B4-BE49-F238E27FC236}">
                <a16:creationId xmlns:a16="http://schemas.microsoft.com/office/drawing/2014/main" xmlns="" id="{B865A178-E19D-2828-9B4E-BF74FF5B9BF0}"/>
              </a:ext>
            </a:extLst>
          </p:cNvPr>
          <p:cNvSpPr>
            <a:spLocks noGrp="1"/>
          </p:cNvSpPr>
          <p:nvPr>
            <p:ph type="subTitle" idx="1"/>
          </p:nvPr>
        </p:nvSpPr>
        <p:spPr>
          <a:xfrm>
            <a:off x="952500" y="3949333"/>
            <a:ext cx="5143500" cy="1432914"/>
          </a:xfrm>
        </p:spPr>
        <p:txBody>
          <a:bodyPr anchor="t">
            <a:normAutofit/>
          </a:bodyPr>
          <a:lstStyle/>
          <a:p>
            <a:pPr algn="ctr"/>
            <a:endParaRPr lang="en-US" dirty="0"/>
          </a:p>
        </p:txBody>
      </p:sp>
      <p:sp>
        <p:nvSpPr>
          <p:cNvPr id="1033" name="Freeform: Shape 1032">
            <a:extLst>
              <a:ext uri="{FF2B5EF4-FFF2-40B4-BE49-F238E27FC236}">
                <a16:creationId xmlns:a16="http://schemas.microsoft.com/office/drawing/2014/main" xmlns="" id="{B17C82BA-B31E-489C-9E34-F04CE45263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038834" y="722659"/>
            <a:ext cx="4014345" cy="5291886"/>
          </a:xfrm>
          <a:custGeom>
            <a:avLst/>
            <a:gdLst>
              <a:gd name="connsiteX0" fmla="*/ 2010463 w 4014345"/>
              <a:gd name="connsiteY0" fmla="*/ 0 h 5302828"/>
              <a:gd name="connsiteX1" fmla="*/ 2186554 w 4014345"/>
              <a:gd name="connsiteY1" fmla="*/ 153908 h 5302828"/>
              <a:gd name="connsiteX2" fmla="*/ 3490066 w 4014345"/>
              <a:gd name="connsiteY2" fmla="*/ 799434 h 5302828"/>
              <a:gd name="connsiteX3" fmla="*/ 4014345 w 4014345"/>
              <a:gd name="connsiteY3" fmla="*/ 1914517 h 5302828"/>
              <a:gd name="connsiteX4" fmla="*/ 4014344 w 4014345"/>
              <a:gd name="connsiteY4" fmla="*/ 2588099 h 5302828"/>
              <a:gd name="connsiteX5" fmla="*/ 4009930 w 4014345"/>
              <a:gd name="connsiteY5" fmla="*/ 5302828 h 5302828"/>
              <a:gd name="connsiteX6" fmla="*/ 4415 w 4014345"/>
              <a:gd name="connsiteY6" fmla="*/ 5302828 h 5302828"/>
              <a:gd name="connsiteX7" fmla="*/ 0 w 4014345"/>
              <a:gd name="connsiteY7" fmla="*/ 2588099 h 5302828"/>
              <a:gd name="connsiteX8" fmla="*/ 1 w 4014345"/>
              <a:gd name="connsiteY8" fmla="*/ 1914517 h 5302828"/>
              <a:gd name="connsiteX9" fmla="*/ 524282 w 4014345"/>
              <a:gd name="connsiteY9" fmla="*/ 799434 h 5302828"/>
              <a:gd name="connsiteX10" fmla="*/ 1827794 w 4014345"/>
              <a:gd name="connsiteY10" fmla="*/ 153908 h 5302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14345" h="5302828">
                <a:moveTo>
                  <a:pt x="2010463" y="0"/>
                </a:moveTo>
                <a:lnTo>
                  <a:pt x="2186554" y="153908"/>
                </a:lnTo>
                <a:cubicBezTo>
                  <a:pt x="2623188" y="490280"/>
                  <a:pt x="3115215" y="582934"/>
                  <a:pt x="3490066" y="799434"/>
                </a:cubicBezTo>
                <a:cubicBezTo>
                  <a:pt x="3850510" y="1050687"/>
                  <a:pt x="4014345" y="1338834"/>
                  <a:pt x="4014345" y="1914517"/>
                </a:cubicBezTo>
                <a:cubicBezTo>
                  <a:pt x="4014345" y="2139044"/>
                  <a:pt x="4014344" y="2363572"/>
                  <a:pt x="4014344" y="2588099"/>
                </a:cubicBezTo>
                <a:lnTo>
                  <a:pt x="4009930" y="5302828"/>
                </a:lnTo>
                <a:lnTo>
                  <a:pt x="4415" y="5302828"/>
                </a:lnTo>
                <a:lnTo>
                  <a:pt x="0" y="2588099"/>
                </a:lnTo>
                <a:cubicBezTo>
                  <a:pt x="0" y="2363572"/>
                  <a:pt x="1" y="2139044"/>
                  <a:pt x="1" y="1914517"/>
                </a:cubicBezTo>
                <a:cubicBezTo>
                  <a:pt x="1" y="1338834"/>
                  <a:pt x="163838" y="1050687"/>
                  <a:pt x="524282" y="799434"/>
                </a:cubicBezTo>
                <a:cubicBezTo>
                  <a:pt x="899134" y="582934"/>
                  <a:pt x="1391162" y="490280"/>
                  <a:pt x="1827794" y="153908"/>
                </a:cubicBezTo>
                <a:close/>
              </a:path>
            </a:pathLst>
          </a:custGeom>
          <a:noFill/>
          <a:ln w="25400" cap="rnd">
            <a:solidFill>
              <a:schemeClr val="bg2">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4031144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64CB3E-1BF6-0C15-2B12-879BF9EC4B63}"/>
              </a:ext>
            </a:extLst>
          </p:cNvPr>
          <p:cNvSpPr>
            <a:spLocks noGrp="1"/>
          </p:cNvSpPr>
          <p:nvPr>
            <p:ph type="title"/>
          </p:nvPr>
        </p:nvSpPr>
        <p:spPr/>
        <p:txBody>
          <a:bodyPr/>
          <a:lstStyle/>
          <a:p>
            <a:r>
              <a:rPr lang="en-US" dirty="0"/>
              <a:t>What I’m NOT Saying</a:t>
            </a:r>
          </a:p>
        </p:txBody>
      </p:sp>
      <p:sp>
        <p:nvSpPr>
          <p:cNvPr id="3" name="Content Placeholder 2">
            <a:extLst>
              <a:ext uri="{FF2B5EF4-FFF2-40B4-BE49-F238E27FC236}">
                <a16:creationId xmlns:a16="http://schemas.microsoft.com/office/drawing/2014/main" xmlns="" id="{B190C3B0-16FE-F358-9DEB-D340165BC5BA}"/>
              </a:ext>
            </a:extLst>
          </p:cNvPr>
          <p:cNvSpPr>
            <a:spLocks noGrp="1"/>
          </p:cNvSpPr>
          <p:nvPr>
            <p:ph idx="1"/>
          </p:nvPr>
        </p:nvSpPr>
        <p:spPr/>
        <p:txBody>
          <a:bodyPr>
            <a:normAutofit/>
          </a:bodyPr>
          <a:lstStyle/>
          <a:p>
            <a:r>
              <a:rPr lang="en-US" sz="3200" dirty="0"/>
              <a:t>That you should rid yourself of all cultural trappings–that’s impossible.</a:t>
            </a:r>
          </a:p>
          <a:p>
            <a:r>
              <a:rPr lang="en-US" sz="3200" dirty="0"/>
              <a:t>That you can’t hold conservative Christian values, or vote a certain way. (Cf. Jerusalem church)</a:t>
            </a:r>
          </a:p>
          <a:p>
            <a:r>
              <a:rPr lang="en-US" sz="3200" dirty="0"/>
              <a:t>That we should create new Christian culture defined by entirely by its rejection of current Christian culture</a:t>
            </a:r>
          </a:p>
        </p:txBody>
      </p:sp>
    </p:spTree>
    <p:extLst>
      <p:ext uri="{BB962C8B-B14F-4D97-AF65-F5344CB8AC3E}">
        <p14:creationId xmlns:p14="http://schemas.microsoft.com/office/powerpoint/2010/main" val="4271169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64CB3E-1BF6-0C15-2B12-879BF9EC4B63}"/>
              </a:ext>
            </a:extLst>
          </p:cNvPr>
          <p:cNvSpPr>
            <a:spLocks noGrp="1"/>
          </p:cNvSpPr>
          <p:nvPr>
            <p:ph type="title"/>
          </p:nvPr>
        </p:nvSpPr>
        <p:spPr/>
        <p:txBody>
          <a:bodyPr/>
          <a:lstStyle/>
          <a:p>
            <a:r>
              <a:rPr lang="en-US" dirty="0"/>
              <a:t>From Culture to Identity</a:t>
            </a:r>
          </a:p>
        </p:txBody>
      </p:sp>
      <p:sp>
        <p:nvSpPr>
          <p:cNvPr id="3" name="Content Placeholder 2">
            <a:extLst>
              <a:ext uri="{FF2B5EF4-FFF2-40B4-BE49-F238E27FC236}">
                <a16:creationId xmlns:a16="http://schemas.microsoft.com/office/drawing/2014/main" xmlns="" id="{B190C3B0-16FE-F358-9DEB-D340165BC5BA}"/>
              </a:ext>
            </a:extLst>
          </p:cNvPr>
          <p:cNvSpPr>
            <a:spLocks noGrp="1"/>
          </p:cNvSpPr>
          <p:nvPr>
            <p:ph idx="1"/>
          </p:nvPr>
        </p:nvSpPr>
        <p:spPr/>
        <p:txBody>
          <a:bodyPr>
            <a:normAutofit lnSpcReduction="10000"/>
          </a:bodyPr>
          <a:lstStyle/>
          <a:p>
            <a:pPr marL="0" indent="0">
              <a:buNone/>
            </a:pPr>
            <a:r>
              <a:rPr lang="en-US" sz="2800" dirty="0"/>
              <a:t>Cultural forms are by their nature social constructions–not necessarily bad, until they divide us. (Cf. Gal 6:15)</a:t>
            </a:r>
          </a:p>
          <a:p>
            <a:pPr marL="0" indent="0">
              <a:buNone/>
            </a:pPr>
            <a:r>
              <a:rPr lang="en-US" sz="2800" dirty="0"/>
              <a:t>God also divides us, but in a way that ironically unites us:</a:t>
            </a:r>
          </a:p>
          <a:p>
            <a:r>
              <a:rPr lang="en-US" sz="2800" i="1" dirty="0"/>
              <a:t>In Adam</a:t>
            </a:r>
            <a:r>
              <a:rPr lang="en-US" sz="2800" dirty="0"/>
              <a:t> You plan to present to God what you’ve inherited and created in yourself. </a:t>
            </a:r>
            <a:r>
              <a:rPr lang="en-US" sz="2800" b="1" dirty="0"/>
              <a:t>All start here.</a:t>
            </a:r>
          </a:p>
          <a:p>
            <a:r>
              <a:rPr lang="en-US" sz="2800" i="1" dirty="0"/>
              <a:t>In Christ</a:t>
            </a:r>
            <a:r>
              <a:rPr lang="en-US" sz="2800" dirty="0"/>
              <a:t> You plan to present </a:t>
            </a:r>
            <a:r>
              <a:rPr lang="en-US" sz="2800" i="1" dirty="0"/>
              <a:t>Jesus</a:t>
            </a:r>
            <a:r>
              <a:rPr lang="en-US" sz="2800" dirty="0"/>
              <a:t> to God. </a:t>
            </a:r>
            <a:r>
              <a:rPr lang="en-US" sz="2800" b="1" dirty="0"/>
              <a:t>All may go here.</a:t>
            </a:r>
          </a:p>
          <a:p>
            <a:pPr marL="0" indent="0">
              <a:buNone/>
            </a:pPr>
            <a:r>
              <a:rPr lang="en-US" sz="2800" dirty="0"/>
              <a:t>Jesus will “baptize” using fire, and the Holy Spirit. (Mt 3:11)</a:t>
            </a:r>
          </a:p>
          <a:p>
            <a:pPr marL="0" indent="0">
              <a:buNone/>
            </a:pPr>
            <a:endParaRPr lang="en-US" sz="2800" dirty="0"/>
          </a:p>
        </p:txBody>
      </p:sp>
      <p:sp>
        <p:nvSpPr>
          <p:cNvPr id="4" name="TextBox 3">
            <a:extLst>
              <a:ext uri="{FF2B5EF4-FFF2-40B4-BE49-F238E27FC236}">
                <a16:creationId xmlns:a16="http://schemas.microsoft.com/office/drawing/2014/main" xmlns="" id="{50F9D51A-370A-5EB6-B74A-7C9ED5A642D2}"/>
              </a:ext>
            </a:extLst>
          </p:cNvPr>
          <p:cNvSpPr txBox="1"/>
          <p:nvPr/>
        </p:nvSpPr>
        <p:spPr>
          <a:xfrm>
            <a:off x="2057400" y="182880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962279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64CB3E-1BF6-0C15-2B12-879BF9EC4B63}"/>
              </a:ext>
            </a:extLst>
          </p:cNvPr>
          <p:cNvSpPr>
            <a:spLocks noGrp="1"/>
          </p:cNvSpPr>
          <p:nvPr>
            <p:ph type="title"/>
          </p:nvPr>
        </p:nvSpPr>
        <p:spPr/>
        <p:txBody>
          <a:bodyPr/>
          <a:lstStyle/>
          <a:p>
            <a:r>
              <a:rPr lang="en-US" dirty="0"/>
              <a:t>From Culture to Identity</a:t>
            </a:r>
          </a:p>
        </p:txBody>
      </p:sp>
      <p:sp>
        <p:nvSpPr>
          <p:cNvPr id="3" name="Content Placeholder 2">
            <a:extLst>
              <a:ext uri="{FF2B5EF4-FFF2-40B4-BE49-F238E27FC236}">
                <a16:creationId xmlns:a16="http://schemas.microsoft.com/office/drawing/2014/main" xmlns="" id="{B190C3B0-16FE-F358-9DEB-D340165BC5BA}"/>
              </a:ext>
            </a:extLst>
          </p:cNvPr>
          <p:cNvSpPr>
            <a:spLocks noGrp="1"/>
          </p:cNvSpPr>
          <p:nvPr>
            <p:ph idx="1"/>
          </p:nvPr>
        </p:nvSpPr>
        <p:spPr>
          <a:xfrm>
            <a:off x="966744" y="2248257"/>
            <a:ext cx="9076329" cy="3806554"/>
          </a:xfrm>
        </p:spPr>
        <p:txBody>
          <a:bodyPr>
            <a:normAutofit/>
          </a:bodyPr>
          <a:lstStyle/>
          <a:p>
            <a:pPr marL="0" indent="0">
              <a:buNone/>
            </a:pPr>
            <a:r>
              <a:rPr lang="en-US" sz="2800" dirty="0"/>
              <a:t>Hypocritical for Christians to…</a:t>
            </a:r>
          </a:p>
          <a:p>
            <a:r>
              <a:rPr lang="en-US" sz="2800" dirty="0"/>
              <a:t>Sneer at people far from God–we are all alike under condemnation in Adam!</a:t>
            </a:r>
          </a:p>
          <a:p>
            <a:r>
              <a:rPr lang="en-US" sz="2800" dirty="0"/>
              <a:t>Boast in anything other than the cross of Christ (Gal 6:14)</a:t>
            </a:r>
          </a:p>
          <a:p>
            <a:r>
              <a:rPr lang="en-US" sz="2800" i="1" dirty="0"/>
              <a:t>Qualifier</a:t>
            </a:r>
            <a:r>
              <a:rPr lang="en-US" sz="2800" dirty="0"/>
              <a:t> You should feel free to </a:t>
            </a:r>
            <a:r>
              <a:rPr lang="en-US" sz="2800" i="1" dirty="0"/>
              <a:t>enjoy</a:t>
            </a:r>
            <a:r>
              <a:rPr lang="en-US" sz="2800" dirty="0"/>
              <a:t> your own culture, race, gender, etc. (Rev 7:9) New creation doesn’t destroy old creation, it sanctifies it. New identity precludes snobbery.</a:t>
            </a:r>
          </a:p>
          <a:p>
            <a:pPr marL="0" indent="0">
              <a:buNone/>
            </a:pPr>
            <a:endParaRPr lang="en-US" sz="2800" dirty="0"/>
          </a:p>
        </p:txBody>
      </p:sp>
      <p:sp>
        <p:nvSpPr>
          <p:cNvPr id="4" name="TextBox 3">
            <a:extLst>
              <a:ext uri="{FF2B5EF4-FFF2-40B4-BE49-F238E27FC236}">
                <a16:creationId xmlns:a16="http://schemas.microsoft.com/office/drawing/2014/main" xmlns="" id="{50F9D51A-370A-5EB6-B74A-7C9ED5A642D2}"/>
              </a:ext>
            </a:extLst>
          </p:cNvPr>
          <p:cNvSpPr txBox="1"/>
          <p:nvPr/>
        </p:nvSpPr>
        <p:spPr>
          <a:xfrm>
            <a:off x="2057400" y="182880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387526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64CB3E-1BF6-0C15-2B12-879BF9EC4B63}"/>
              </a:ext>
            </a:extLst>
          </p:cNvPr>
          <p:cNvSpPr>
            <a:spLocks noGrp="1"/>
          </p:cNvSpPr>
          <p:nvPr>
            <p:ph type="title"/>
          </p:nvPr>
        </p:nvSpPr>
        <p:spPr/>
        <p:txBody>
          <a:bodyPr/>
          <a:lstStyle/>
          <a:p>
            <a:r>
              <a:rPr lang="en-US" dirty="0"/>
              <a:t>From Culture to Identity</a:t>
            </a:r>
          </a:p>
        </p:txBody>
      </p:sp>
      <p:sp>
        <p:nvSpPr>
          <p:cNvPr id="3" name="Content Placeholder 2">
            <a:extLst>
              <a:ext uri="{FF2B5EF4-FFF2-40B4-BE49-F238E27FC236}">
                <a16:creationId xmlns:a16="http://schemas.microsoft.com/office/drawing/2014/main" xmlns="" id="{B190C3B0-16FE-F358-9DEB-D340165BC5BA}"/>
              </a:ext>
            </a:extLst>
          </p:cNvPr>
          <p:cNvSpPr>
            <a:spLocks noGrp="1"/>
          </p:cNvSpPr>
          <p:nvPr>
            <p:ph idx="1"/>
          </p:nvPr>
        </p:nvSpPr>
        <p:spPr/>
        <p:txBody>
          <a:bodyPr>
            <a:normAutofit/>
          </a:bodyPr>
          <a:lstStyle/>
          <a:p>
            <a:pPr marL="0" indent="0">
              <a:buNone/>
            </a:pPr>
            <a:r>
              <a:rPr lang="en-US" sz="2800" dirty="0"/>
              <a:t>When you know you received life when you deserve death,  YOU ARE FREE TO…</a:t>
            </a:r>
          </a:p>
          <a:p>
            <a:r>
              <a:rPr lang="en-US" sz="2800" dirty="0"/>
              <a:t>Lay aside your desires, preferences to love (Cf. Phil 2:3,4)</a:t>
            </a:r>
          </a:p>
          <a:p>
            <a:r>
              <a:rPr lang="en-US" sz="2800" dirty="0"/>
              <a:t>Sympathize with those away from God, because you were too (Rom 5:6-11)</a:t>
            </a:r>
          </a:p>
          <a:p>
            <a:r>
              <a:rPr lang="en-US" sz="2800" dirty="0"/>
              <a:t>Share earnestly what you’ve discovered</a:t>
            </a:r>
          </a:p>
          <a:p>
            <a:endParaRPr lang="en-US" sz="2800" dirty="0"/>
          </a:p>
        </p:txBody>
      </p:sp>
      <p:sp>
        <p:nvSpPr>
          <p:cNvPr id="4" name="TextBox 3">
            <a:extLst>
              <a:ext uri="{FF2B5EF4-FFF2-40B4-BE49-F238E27FC236}">
                <a16:creationId xmlns:a16="http://schemas.microsoft.com/office/drawing/2014/main" xmlns="" id="{50F9D51A-370A-5EB6-B74A-7C9ED5A642D2}"/>
              </a:ext>
            </a:extLst>
          </p:cNvPr>
          <p:cNvSpPr txBox="1"/>
          <p:nvPr/>
        </p:nvSpPr>
        <p:spPr>
          <a:xfrm>
            <a:off x="2057400" y="182880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7795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64CB3E-1BF6-0C15-2B12-879BF9EC4B63}"/>
              </a:ext>
            </a:extLst>
          </p:cNvPr>
          <p:cNvSpPr>
            <a:spLocks noGrp="1"/>
          </p:cNvSpPr>
          <p:nvPr>
            <p:ph type="title"/>
          </p:nvPr>
        </p:nvSpPr>
        <p:spPr/>
        <p:txBody>
          <a:bodyPr/>
          <a:lstStyle/>
          <a:p>
            <a:r>
              <a:rPr lang="en-US" dirty="0"/>
              <a:t>Between Culture and Identity</a:t>
            </a:r>
          </a:p>
        </p:txBody>
      </p:sp>
      <p:graphicFrame>
        <p:nvGraphicFramePr>
          <p:cNvPr id="5" name="Table 5">
            <a:extLst>
              <a:ext uri="{FF2B5EF4-FFF2-40B4-BE49-F238E27FC236}">
                <a16:creationId xmlns:a16="http://schemas.microsoft.com/office/drawing/2014/main" xmlns="" id="{880D8561-0141-37D6-807F-40F283B49FFA}"/>
              </a:ext>
            </a:extLst>
          </p:cNvPr>
          <p:cNvGraphicFramePr>
            <a:graphicFrameLocks noGrp="1"/>
          </p:cNvGraphicFramePr>
          <p:nvPr>
            <p:ph idx="1"/>
            <p:extLst>
              <p:ext uri="{D42A27DB-BD31-4B8C-83A1-F6EECF244321}">
                <p14:modId xmlns:p14="http://schemas.microsoft.com/office/powerpoint/2010/main" val="347986754"/>
              </p:ext>
            </p:extLst>
          </p:nvPr>
        </p:nvGraphicFramePr>
        <p:xfrm>
          <a:off x="966788" y="2247900"/>
          <a:ext cx="9075735" cy="1036320"/>
        </p:xfrm>
        <a:graphic>
          <a:graphicData uri="http://schemas.openxmlformats.org/drawingml/2006/table">
            <a:tbl>
              <a:tblPr firstRow="1" firstCol="1">
                <a:tableStyleId>{10A1B5D5-9B99-4C35-A422-299274C87663}</a:tableStyleId>
              </a:tblPr>
              <a:tblGrid>
                <a:gridCol w="2571542">
                  <a:extLst>
                    <a:ext uri="{9D8B030D-6E8A-4147-A177-3AD203B41FA5}">
                      <a16:colId xmlns:a16="http://schemas.microsoft.com/office/drawing/2014/main" xmlns="" val="28324053"/>
                    </a:ext>
                  </a:extLst>
                </a:gridCol>
                <a:gridCol w="3160644">
                  <a:extLst>
                    <a:ext uri="{9D8B030D-6E8A-4147-A177-3AD203B41FA5}">
                      <a16:colId xmlns:a16="http://schemas.microsoft.com/office/drawing/2014/main" xmlns="" val="907636781"/>
                    </a:ext>
                  </a:extLst>
                </a:gridCol>
                <a:gridCol w="3343549">
                  <a:extLst>
                    <a:ext uri="{9D8B030D-6E8A-4147-A177-3AD203B41FA5}">
                      <a16:colId xmlns:a16="http://schemas.microsoft.com/office/drawing/2014/main" xmlns="" val="2726300548"/>
                    </a:ext>
                  </a:extLst>
                </a:gridCol>
              </a:tblGrid>
              <a:tr h="370840">
                <a:tc>
                  <a:txBody>
                    <a:bodyPr/>
                    <a:lstStyle/>
                    <a:p>
                      <a:endParaRPr lang="en-US" sz="2800" dirty="0"/>
                    </a:p>
                  </a:txBody>
                  <a:tcPr/>
                </a:tc>
                <a:tc>
                  <a:txBody>
                    <a:bodyPr/>
                    <a:lstStyle/>
                    <a:p>
                      <a:r>
                        <a:rPr lang="en-US" sz="2800" dirty="0"/>
                        <a:t>Culture</a:t>
                      </a:r>
                    </a:p>
                  </a:txBody>
                  <a:tcPr/>
                </a:tc>
                <a:tc>
                  <a:txBody>
                    <a:bodyPr/>
                    <a:lstStyle/>
                    <a:p>
                      <a:r>
                        <a:rPr lang="en-US" sz="2800" dirty="0"/>
                        <a:t>Identity</a:t>
                      </a:r>
                    </a:p>
                  </a:txBody>
                  <a:tcPr/>
                </a:tc>
                <a:extLst>
                  <a:ext uri="{0D108BD9-81ED-4DB2-BD59-A6C34878D82A}">
                    <a16:rowId xmlns:a16="http://schemas.microsoft.com/office/drawing/2014/main" xmlns="" val="2831845946"/>
                  </a:ext>
                </a:extLst>
              </a:tr>
              <a:tr h="370840">
                <a:tc>
                  <a:txBody>
                    <a:bodyPr/>
                    <a:lstStyle/>
                    <a:p>
                      <a:r>
                        <a:rPr lang="en-US" sz="2800" dirty="0"/>
                        <a:t>Highest Value</a:t>
                      </a:r>
                    </a:p>
                  </a:txBody>
                  <a:tcPr/>
                </a:tc>
                <a:tc>
                  <a:txBody>
                    <a:bodyPr/>
                    <a:lstStyle/>
                    <a:p>
                      <a:r>
                        <a:rPr lang="en-US" sz="2800" dirty="0"/>
                        <a:t>Protection</a:t>
                      </a:r>
                    </a:p>
                  </a:txBody>
                  <a:tcPr/>
                </a:tc>
                <a:tc>
                  <a:txBody>
                    <a:bodyPr/>
                    <a:lstStyle/>
                    <a:p>
                      <a:r>
                        <a:rPr lang="en-US" sz="2800" dirty="0"/>
                        <a:t>Love (Mk 12:28-31)</a:t>
                      </a:r>
                    </a:p>
                  </a:txBody>
                  <a:tcPr/>
                </a:tc>
                <a:extLst>
                  <a:ext uri="{0D108BD9-81ED-4DB2-BD59-A6C34878D82A}">
                    <a16:rowId xmlns:a16="http://schemas.microsoft.com/office/drawing/2014/main" xmlns="" val="1765797339"/>
                  </a:ext>
                </a:extLst>
              </a:tr>
            </a:tbl>
          </a:graphicData>
        </a:graphic>
      </p:graphicFrame>
      <p:sp>
        <p:nvSpPr>
          <p:cNvPr id="4" name="TextBox 3">
            <a:extLst>
              <a:ext uri="{FF2B5EF4-FFF2-40B4-BE49-F238E27FC236}">
                <a16:creationId xmlns:a16="http://schemas.microsoft.com/office/drawing/2014/main" xmlns="" id="{50F9D51A-370A-5EB6-B74A-7C9ED5A642D2}"/>
              </a:ext>
            </a:extLst>
          </p:cNvPr>
          <p:cNvSpPr txBox="1"/>
          <p:nvPr/>
        </p:nvSpPr>
        <p:spPr>
          <a:xfrm>
            <a:off x="2057400" y="1828800"/>
            <a:ext cx="184731" cy="369332"/>
          </a:xfrm>
          <a:prstGeom prst="rect">
            <a:avLst/>
          </a:prstGeom>
          <a:noFill/>
        </p:spPr>
        <p:txBody>
          <a:bodyPr wrap="none" rtlCol="0">
            <a:spAutoFit/>
          </a:bodyPr>
          <a:lstStyle/>
          <a:p>
            <a:endParaRPr lang="en-US" dirty="0"/>
          </a:p>
        </p:txBody>
      </p:sp>
      <p:graphicFrame>
        <p:nvGraphicFramePr>
          <p:cNvPr id="6" name="Table 5">
            <a:extLst>
              <a:ext uri="{FF2B5EF4-FFF2-40B4-BE49-F238E27FC236}">
                <a16:creationId xmlns:a16="http://schemas.microsoft.com/office/drawing/2014/main" xmlns="" id="{169302E4-9D46-DC6A-F26B-D91042480BEE}"/>
              </a:ext>
            </a:extLst>
          </p:cNvPr>
          <p:cNvGraphicFramePr>
            <a:graphicFrameLocks noGrp="1"/>
          </p:cNvGraphicFramePr>
          <p:nvPr>
            <p:extLst>
              <p:ext uri="{D42A27DB-BD31-4B8C-83A1-F6EECF244321}">
                <p14:modId xmlns:p14="http://schemas.microsoft.com/office/powerpoint/2010/main" val="3181057089"/>
              </p:ext>
            </p:extLst>
          </p:nvPr>
        </p:nvGraphicFramePr>
        <p:xfrm>
          <a:off x="966744" y="4474265"/>
          <a:ext cx="9075735" cy="518160"/>
        </p:xfrm>
        <a:graphic>
          <a:graphicData uri="http://schemas.openxmlformats.org/drawingml/2006/table">
            <a:tbl>
              <a:tblPr firstCol="1">
                <a:tableStyleId>{B301B821-A1FF-4177-AEE7-76D212191A09}</a:tableStyleId>
              </a:tblPr>
              <a:tblGrid>
                <a:gridCol w="2571542">
                  <a:extLst>
                    <a:ext uri="{9D8B030D-6E8A-4147-A177-3AD203B41FA5}">
                      <a16:colId xmlns:a16="http://schemas.microsoft.com/office/drawing/2014/main" xmlns="" val="3109469318"/>
                    </a:ext>
                  </a:extLst>
                </a:gridCol>
                <a:gridCol w="3160688">
                  <a:extLst>
                    <a:ext uri="{9D8B030D-6E8A-4147-A177-3AD203B41FA5}">
                      <a16:colId xmlns:a16="http://schemas.microsoft.com/office/drawing/2014/main" xmlns="" val="887902022"/>
                    </a:ext>
                  </a:extLst>
                </a:gridCol>
                <a:gridCol w="3343505">
                  <a:extLst>
                    <a:ext uri="{9D8B030D-6E8A-4147-A177-3AD203B41FA5}">
                      <a16:colId xmlns:a16="http://schemas.microsoft.com/office/drawing/2014/main" xmlns="" val="4013006656"/>
                    </a:ext>
                  </a:extLst>
                </a:gridCol>
              </a:tblGrid>
              <a:tr h="370840">
                <a:tc>
                  <a:txBody>
                    <a:bodyPr/>
                    <a:lstStyle/>
                    <a:p>
                      <a:r>
                        <a:rPr lang="en-US" sz="2800" dirty="0"/>
                        <a:t>Insiders</a:t>
                      </a:r>
                    </a:p>
                  </a:txBody>
                  <a:tcPr/>
                </a:tc>
                <a:tc>
                  <a:txBody>
                    <a:bodyPr/>
                    <a:lstStyle/>
                    <a:p>
                      <a:r>
                        <a:rPr lang="en-US" sz="2800" dirty="0"/>
                        <a:t>“Shibboleths”</a:t>
                      </a:r>
                    </a:p>
                  </a:txBody>
                  <a:tcPr/>
                </a:tc>
                <a:tc>
                  <a:txBody>
                    <a:bodyPr/>
                    <a:lstStyle/>
                    <a:p>
                      <a:r>
                        <a:rPr lang="en-US" sz="2800" dirty="0"/>
                        <a:t>Unity (Eph 4:3)</a:t>
                      </a:r>
                    </a:p>
                  </a:txBody>
                  <a:tcPr/>
                </a:tc>
                <a:extLst>
                  <a:ext uri="{0D108BD9-81ED-4DB2-BD59-A6C34878D82A}">
                    <a16:rowId xmlns:a16="http://schemas.microsoft.com/office/drawing/2014/main" xmlns="" val="161517618"/>
                  </a:ext>
                </a:extLst>
              </a:tr>
            </a:tbl>
          </a:graphicData>
        </a:graphic>
      </p:graphicFrame>
      <p:graphicFrame>
        <p:nvGraphicFramePr>
          <p:cNvPr id="7" name="Table 6">
            <a:extLst>
              <a:ext uri="{FF2B5EF4-FFF2-40B4-BE49-F238E27FC236}">
                <a16:creationId xmlns:a16="http://schemas.microsoft.com/office/drawing/2014/main" xmlns="" id="{153EFB9C-A16C-A324-C9DF-8CD72C7C0A84}"/>
              </a:ext>
            </a:extLst>
          </p:cNvPr>
          <p:cNvGraphicFramePr>
            <a:graphicFrameLocks noGrp="1"/>
          </p:cNvGraphicFramePr>
          <p:nvPr>
            <p:extLst>
              <p:ext uri="{D42A27DB-BD31-4B8C-83A1-F6EECF244321}">
                <p14:modId xmlns:p14="http://schemas.microsoft.com/office/powerpoint/2010/main" val="558815551"/>
              </p:ext>
            </p:extLst>
          </p:nvPr>
        </p:nvGraphicFramePr>
        <p:xfrm>
          <a:off x="966744" y="3284220"/>
          <a:ext cx="9075735" cy="518160"/>
        </p:xfrm>
        <a:graphic>
          <a:graphicData uri="http://schemas.openxmlformats.org/drawingml/2006/table">
            <a:tbl>
              <a:tblPr firstCol="1">
                <a:tableStyleId>{10A1B5D5-9B99-4C35-A422-299274C87663}</a:tableStyleId>
              </a:tblPr>
              <a:tblGrid>
                <a:gridCol w="2571542">
                  <a:extLst>
                    <a:ext uri="{9D8B030D-6E8A-4147-A177-3AD203B41FA5}">
                      <a16:colId xmlns:a16="http://schemas.microsoft.com/office/drawing/2014/main" xmlns="" val="14256966"/>
                    </a:ext>
                  </a:extLst>
                </a:gridCol>
                <a:gridCol w="3160644">
                  <a:extLst>
                    <a:ext uri="{9D8B030D-6E8A-4147-A177-3AD203B41FA5}">
                      <a16:colId xmlns:a16="http://schemas.microsoft.com/office/drawing/2014/main" xmlns="" val="3409409552"/>
                    </a:ext>
                  </a:extLst>
                </a:gridCol>
                <a:gridCol w="3343549">
                  <a:extLst>
                    <a:ext uri="{9D8B030D-6E8A-4147-A177-3AD203B41FA5}">
                      <a16:colId xmlns:a16="http://schemas.microsoft.com/office/drawing/2014/main" xmlns="" val="4128144781"/>
                    </a:ext>
                  </a:extLst>
                </a:gridCol>
              </a:tblGrid>
              <a:tr h="0">
                <a:tc>
                  <a:txBody>
                    <a:bodyPr/>
                    <a:lstStyle/>
                    <a:p>
                      <a:r>
                        <a:rPr lang="en-US" sz="2800" dirty="0"/>
                        <a:t>Source of Truth</a:t>
                      </a:r>
                    </a:p>
                  </a:txBody>
                  <a:tcPr/>
                </a:tc>
                <a:tc>
                  <a:txBody>
                    <a:bodyPr/>
                    <a:lstStyle/>
                    <a:p>
                      <a:r>
                        <a:rPr lang="en-US" sz="2800" dirty="0"/>
                        <a:t>Cable News, Twitter</a:t>
                      </a:r>
                    </a:p>
                  </a:txBody>
                  <a:tcPr/>
                </a:tc>
                <a:tc>
                  <a:txBody>
                    <a:bodyPr/>
                    <a:lstStyle/>
                    <a:p>
                      <a:r>
                        <a:rPr lang="en-US" sz="2800" dirty="0"/>
                        <a:t>Scripture (2 Tim 3:16)</a:t>
                      </a:r>
                    </a:p>
                  </a:txBody>
                  <a:tcPr/>
                </a:tc>
                <a:extLst>
                  <a:ext uri="{0D108BD9-81ED-4DB2-BD59-A6C34878D82A}">
                    <a16:rowId xmlns:a16="http://schemas.microsoft.com/office/drawing/2014/main" xmlns="" val="2241061944"/>
                  </a:ext>
                </a:extLst>
              </a:tr>
            </a:tbl>
          </a:graphicData>
        </a:graphic>
      </p:graphicFrame>
      <p:graphicFrame>
        <p:nvGraphicFramePr>
          <p:cNvPr id="8" name="Table 7">
            <a:extLst>
              <a:ext uri="{FF2B5EF4-FFF2-40B4-BE49-F238E27FC236}">
                <a16:creationId xmlns:a16="http://schemas.microsoft.com/office/drawing/2014/main" xmlns="" id="{2C547BA0-BA83-D795-5150-FAE6A1BE663D}"/>
              </a:ext>
            </a:extLst>
          </p:cNvPr>
          <p:cNvGraphicFramePr>
            <a:graphicFrameLocks noGrp="1"/>
          </p:cNvGraphicFramePr>
          <p:nvPr>
            <p:extLst>
              <p:ext uri="{D42A27DB-BD31-4B8C-83A1-F6EECF244321}">
                <p14:modId xmlns:p14="http://schemas.microsoft.com/office/powerpoint/2010/main" val="3750089338"/>
              </p:ext>
            </p:extLst>
          </p:nvPr>
        </p:nvGraphicFramePr>
        <p:xfrm>
          <a:off x="966744" y="3798073"/>
          <a:ext cx="9075735" cy="518160"/>
        </p:xfrm>
        <a:graphic>
          <a:graphicData uri="http://schemas.openxmlformats.org/drawingml/2006/table">
            <a:tbl>
              <a:tblPr firstCol="1">
                <a:tableStyleId>{10A1B5D5-9B99-4C35-A422-299274C87663}</a:tableStyleId>
              </a:tblPr>
              <a:tblGrid>
                <a:gridCol w="2571542">
                  <a:extLst>
                    <a:ext uri="{9D8B030D-6E8A-4147-A177-3AD203B41FA5}">
                      <a16:colId xmlns:a16="http://schemas.microsoft.com/office/drawing/2014/main" xmlns="" val="774545695"/>
                    </a:ext>
                  </a:extLst>
                </a:gridCol>
                <a:gridCol w="3160644">
                  <a:extLst>
                    <a:ext uri="{9D8B030D-6E8A-4147-A177-3AD203B41FA5}">
                      <a16:colId xmlns:a16="http://schemas.microsoft.com/office/drawing/2014/main" xmlns="" val="3601282615"/>
                    </a:ext>
                  </a:extLst>
                </a:gridCol>
                <a:gridCol w="3343549">
                  <a:extLst>
                    <a:ext uri="{9D8B030D-6E8A-4147-A177-3AD203B41FA5}">
                      <a16:colId xmlns:a16="http://schemas.microsoft.com/office/drawing/2014/main" xmlns="" val="1505177825"/>
                    </a:ext>
                  </a:extLst>
                </a:gridCol>
              </a:tblGrid>
              <a:tr h="370840">
                <a:tc>
                  <a:txBody>
                    <a:bodyPr/>
                    <a:lstStyle/>
                    <a:p>
                      <a:r>
                        <a:rPr lang="en-US" sz="2800" dirty="0"/>
                        <a:t>Power Source</a:t>
                      </a:r>
                    </a:p>
                  </a:txBody>
                  <a:tcPr/>
                </a:tc>
                <a:tc>
                  <a:txBody>
                    <a:bodyPr/>
                    <a:lstStyle/>
                    <a:p>
                      <a:r>
                        <a:rPr lang="en-US" sz="2800" dirty="0"/>
                        <a:t>Political Levers</a:t>
                      </a:r>
                    </a:p>
                  </a:txBody>
                  <a:tcPr/>
                </a:tc>
                <a:tc>
                  <a:txBody>
                    <a:bodyPr/>
                    <a:lstStyle/>
                    <a:p>
                      <a:r>
                        <a:rPr lang="en-US" sz="2800" dirty="0"/>
                        <a:t>Holy Spirit (Acts 1:8)</a:t>
                      </a:r>
                    </a:p>
                  </a:txBody>
                  <a:tcPr/>
                </a:tc>
                <a:extLst>
                  <a:ext uri="{0D108BD9-81ED-4DB2-BD59-A6C34878D82A}">
                    <a16:rowId xmlns:a16="http://schemas.microsoft.com/office/drawing/2014/main" xmlns="" val="898604888"/>
                  </a:ext>
                </a:extLst>
              </a:tr>
            </a:tbl>
          </a:graphicData>
        </a:graphic>
      </p:graphicFrame>
      <p:graphicFrame>
        <p:nvGraphicFramePr>
          <p:cNvPr id="9" name="Table 8">
            <a:extLst>
              <a:ext uri="{FF2B5EF4-FFF2-40B4-BE49-F238E27FC236}">
                <a16:creationId xmlns:a16="http://schemas.microsoft.com/office/drawing/2014/main" xmlns="" id="{95570B12-092A-EDAF-756D-E47D020E24F8}"/>
              </a:ext>
            </a:extLst>
          </p:cNvPr>
          <p:cNvGraphicFramePr>
            <a:graphicFrameLocks noGrp="1"/>
          </p:cNvGraphicFramePr>
          <p:nvPr>
            <p:extLst>
              <p:ext uri="{D42A27DB-BD31-4B8C-83A1-F6EECF244321}">
                <p14:modId xmlns:p14="http://schemas.microsoft.com/office/powerpoint/2010/main" val="297837350"/>
              </p:ext>
            </p:extLst>
          </p:nvPr>
        </p:nvGraphicFramePr>
        <p:xfrm>
          <a:off x="966743" y="5510585"/>
          <a:ext cx="9075735" cy="518160"/>
        </p:xfrm>
        <a:graphic>
          <a:graphicData uri="http://schemas.openxmlformats.org/drawingml/2006/table">
            <a:tbl>
              <a:tblPr firstCol="1">
                <a:tableStyleId>{B301B821-A1FF-4177-AEE7-76D212191A09}</a:tableStyleId>
              </a:tblPr>
              <a:tblGrid>
                <a:gridCol w="2571542">
                  <a:extLst>
                    <a:ext uri="{9D8B030D-6E8A-4147-A177-3AD203B41FA5}">
                      <a16:colId xmlns:a16="http://schemas.microsoft.com/office/drawing/2014/main" xmlns="" val="1604538963"/>
                    </a:ext>
                  </a:extLst>
                </a:gridCol>
                <a:gridCol w="3160688">
                  <a:extLst>
                    <a:ext uri="{9D8B030D-6E8A-4147-A177-3AD203B41FA5}">
                      <a16:colId xmlns:a16="http://schemas.microsoft.com/office/drawing/2014/main" xmlns="" val="759364808"/>
                    </a:ext>
                  </a:extLst>
                </a:gridCol>
                <a:gridCol w="3343505">
                  <a:extLst>
                    <a:ext uri="{9D8B030D-6E8A-4147-A177-3AD203B41FA5}">
                      <a16:colId xmlns:a16="http://schemas.microsoft.com/office/drawing/2014/main" xmlns="" val="249093337"/>
                    </a:ext>
                  </a:extLst>
                </a:gridCol>
              </a:tblGrid>
              <a:tr h="370840">
                <a:tc>
                  <a:txBody>
                    <a:bodyPr/>
                    <a:lstStyle/>
                    <a:p>
                      <a:r>
                        <a:rPr lang="en-US" sz="2800" dirty="0"/>
                        <a:t>Culture</a:t>
                      </a:r>
                    </a:p>
                  </a:txBody>
                  <a:tcPr/>
                </a:tc>
                <a:tc>
                  <a:txBody>
                    <a:bodyPr/>
                    <a:lstStyle/>
                    <a:p>
                      <a:r>
                        <a:rPr lang="en-US" sz="2800" dirty="0"/>
                        <a:t>Identity</a:t>
                      </a:r>
                    </a:p>
                  </a:txBody>
                  <a:tcPr/>
                </a:tc>
                <a:tc>
                  <a:txBody>
                    <a:bodyPr/>
                    <a:lstStyle/>
                    <a:p>
                      <a:r>
                        <a:rPr lang="en-US" sz="2800" dirty="0"/>
                        <a:t>Kingdom Tool (1Co9)</a:t>
                      </a:r>
                    </a:p>
                  </a:txBody>
                  <a:tcPr/>
                </a:tc>
                <a:extLst>
                  <a:ext uri="{0D108BD9-81ED-4DB2-BD59-A6C34878D82A}">
                    <a16:rowId xmlns:a16="http://schemas.microsoft.com/office/drawing/2014/main" xmlns="" val="4034317745"/>
                  </a:ext>
                </a:extLst>
              </a:tr>
            </a:tbl>
          </a:graphicData>
        </a:graphic>
      </p:graphicFrame>
      <p:graphicFrame>
        <p:nvGraphicFramePr>
          <p:cNvPr id="11" name="Table 10">
            <a:extLst>
              <a:ext uri="{FF2B5EF4-FFF2-40B4-BE49-F238E27FC236}">
                <a16:creationId xmlns:a16="http://schemas.microsoft.com/office/drawing/2014/main" xmlns="" id="{7D21ABDE-CC3B-77CB-5715-A242EB8361A3}"/>
              </a:ext>
            </a:extLst>
          </p:cNvPr>
          <p:cNvGraphicFramePr>
            <a:graphicFrameLocks noGrp="1"/>
          </p:cNvGraphicFramePr>
          <p:nvPr>
            <p:extLst>
              <p:ext uri="{D42A27DB-BD31-4B8C-83A1-F6EECF244321}">
                <p14:modId xmlns:p14="http://schemas.microsoft.com/office/powerpoint/2010/main" val="3005045896"/>
              </p:ext>
            </p:extLst>
          </p:nvPr>
        </p:nvGraphicFramePr>
        <p:xfrm>
          <a:off x="966742" y="4994082"/>
          <a:ext cx="9075735" cy="518160"/>
        </p:xfrm>
        <a:graphic>
          <a:graphicData uri="http://schemas.openxmlformats.org/drawingml/2006/table">
            <a:tbl>
              <a:tblPr firstCol="1">
                <a:tableStyleId>{B301B821-A1FF-4177-AEE7-76D212191A09}</a:tableStyleId>
              </a:tblPr>
              <a:tblGrid>
                <a:gridCol w="2571542">
                  <a:extLst>
                    <a:ext uri="{9D8B030D-6E8A-4147-A177-3AD203B41FA5}">
                      <a16:colId xmlns:a16="http://schemas.microsoft.com/office/drawing/2014/main" xmlns="" val="814370020"/>
                    </a:ext>
                  </a:extLst>
                </a:gridCol>
                <a:gridCol w="3160688">
                  <a:extLst>
                    <a:ext uri="{9D8B030D-6E8A-4147-A177-3AD203B41FA5}">
                      <a16:colId xmlns:a16="http://schemas.microsoft.com/office/drawing/2014/main" xmlns="" val="2542785539"/>
                    </a:ext>
                  </a:extLst>
                </a:gridCol>
                <a:gridCol w="3343505">
                  <a:extLst>
                    <a:ext uri="{9D8B030D-6E8A-4147-A177-3AD203B41FA5}">
                      <a16:colId xmlns:a16="http://schemas.microsoft.com/office/drawing/2014/main" xmlns="" val="873211431"/>
                    </a:ext>
                  </a:extLst>
                </a:gridCol>
              </a:tblGrid>
              <a:tr h="370840">
                <a:tc>
                  <a:txBody>
                    <a:bodyPr/>
                    <a:lstStyle/>
                    <a:p>
                      <a:r>
                        <a:rPr lang="en-US" sz="2800" dirty="0"/>
                        <a:t>Outsiders</a:t>
                      </a:r>
                    </a:p>
                  </a:txBody>
                  <a:tcPr/>
                </a:tc>
                <a:tc>
                  <a:txBody>
                    <a:bodyPr/>
                    <a:lstStyle/>
                    <a:p>
                      <a:r>
                        <a:rPr lang="en-US" sz="2800" dirty="0"/>
                        <a:t>Danger</a:t>
                      </a:r>
                    </a:p>
                  </a:txBody>
                  <a:tcPr/>
                </a:tc>
                <a:tc>
                  <a:txBody>
                    <a:bodyPr/>
                    <a:lstStyle/>
                    <a:p>
                      <a:r>
                        <a:rPr lang="en-US" sz="2800" dirty="0"/>
                        <a:t>Love, Prayer (Mt 5:44)</a:t>
                      </a:r>
                    </a:p>
                  </a:txBody>
                  <a:tcPr/>
                </a:tc>
                <a:extLst>
                  <a:ext uri="{0D108BD9-81ED-4DB2-BD59-A6C34878D82A}">
                    <a16:rowId xmlns:a16="http://schemas.microsoft.com/office/drawing/2014/main" xmlns="" val="2643094655"/>
                  </a:ext>
                </a:extLst>
              </a:tr>
            </a:tbl>
          </a:graphicData>
        </a:graphic>
      </p:graphicFrame>
    </p:spTree>
    <p:extLst>
      <p:ext uri="{BB962C8B-B14F-4D97-AF65-F5344CB8AC3E}">
        <p14:creationId xmlns:p14="http://schemas.microsoft.com/office/powerpoint/2010/main" val="2655566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64CB3E-1BF6-0C15-2B12-879BF9EC4B63}"/>
              </a:ext>
            </a:extLst>
          </p:cNvPr>
          <p:cNvSpPr>
            <a:spLocks noGrp="1"/>
          </p:cNvSpPr>
          <p:nvPr>
            <p:ph type="title"/>
          </p:nvPr>
        </p:nvSpPr>
        <p:spPr/>
        <p:txBody>
          <a:bodyPr/>
          <a:lstStyle/>
          <a:p>
            <a:r>
              <a:rPr lang="en-US" dirty="0"/>
              <a:t>Between Culture and Identity</a:t>
            </a:r>
          </a:p>
        </p:txBody>
      </p:sp>
      <p:graphicFrame>
        <p:nvGraphicFramePr>
          <p:cNvPr id="5" name="Table 5">
            <a:extLst>
              <a:ext uri="{FF2B5EF4-FFF2-40B4-BE49-F238E27FC236}">
                <a16:creationId xmlns:a16="http://schemas.microsoft.com/office/drawing/2014/main" xmlns="" id="{880D8561-0141-37D6-807F-40F283B49FFA}"/>
              </a:ext>
            </a:extLst>
          </p:cNvPr>
          <p:cNvGraphicFramePr>
            <a:graphicFrameLocks noGrp="1"/>
          </p:cNvGraphicFramePr>
          <p:nvPr>
            <p:ph idx="1"/>
            <p:extLst>
              <p:ext uri="{D42A27DB-BD31-4B8C-83A1-F6EECF244321}">
                <p14:modId xmlns:p14="http://schemas.microsoft.com/office/powerpoint/2010/main" val="3178840150"/>
              </p:ext>
            </p:extLst>
          </p:nvPr>
        </p:nvGraphicFramePr>
        <p:xfrm>
          <a:off x="966788" y="2247900"/>
          <a:ext cx="9075735" cy="2072640"/>
        </p:xfrm>
        <a:graphic>
          <a:graphicData uri="http://schemas.openxmlformats.org/drawingml/2006/table">
            <a:tbl>
              <a:tblPr firstRow="1" firstCol="1">
                <a:tableStyleId>{10A1B5D5-9B99-4C35-A422-299274C87663}</a:tableStyleId>
              </a:tblPr>
              <a:tblGrid>
                <a:gridCol w="2571542">
                  <a:extLst>
                    <a:ext uri="{9D8B030D-6E8A-4147-A177-3AD203B41FA5}">
                      <a16:colId xmlns:a16="http://schemas.microsoft.com/office/drawing/2014/main" xmlns="" val="28324053"/>
                    </a:ext>
                  </a:extLst>
                </a:gridCol>
                <a:gridCol w="3160644">
                  <a:extLst>
                    <a:ext uri="{9D8B030D-6E8A-4147-A177-3AD203B41FA5}">
                      <a16:colId xmlns:a16="http://schemas.microsoft.com/office/drawing/2014/main" xmlns="" val="907636781"/>
                    </a:ext>
                  </a:extLst>
                </a:gridCol>
                <a:gridCol w="3343549">
                  <a:extLst>
                    <a:ext uri="{9D8B030D-6E8A-4147-A177-3AD203B41FA5}">
                      <a16:colId xmlns:a16="http://schemas.microsoft.com/office/drawing/2014/main" xmlns="" val="2726300548"/>
                    </a:ext>
                  </a:extLst>
                </a:gridCol>
              </a:tblGrid>
              <a:tr h="370840">
                <a:tc>
                  <a:txBody>
                    <a:bodyPr/>
                    <a:lstStyle/>
                    <a:p>
                      <a:endParaRPr lang="en-US" sz="2800" dirty="0"/>
                    </a:p>
                  </a:txBody>
                  <a:tcPr/>
                </a:tc>
                <a:tc>
                  <a:txBody>
                    <a:bodyPr/>
                    <a:lstStyle/>
                    <a:p>
                      <a:r>
                        <a:rPr lang="en-US" sz="2800" dirty="0"/>
                        <a:t>Culture</a:t>
                      </a:r>
                    </a:p>
                  </a:txBody>
                  <a:tcPr/>
                </a:tc>
                <a:tc>
                  <a:txBody>
                    <a:bodyPr/>
                    <a:lstStyle/>
                    <a:p>
                      <a:r>
                        <a:rPr lang="en-US" sz="2800" dirty="0"/>
                        <a:t>Identity</a:t>
                      </a:r>
                    </a:p>
                  </a:txBody>
                  <a:tcPr/>
                </a:tc>
                <a:extLst>
                  <a:ext uri="{0D108BD9-81ED-4DB2-BD59-A6C34878D82A}">
                    <a16:rowId xmlns:a16="http://schemas.microsoft.com/office/drawing/2014/main" xmlns="" val="2831845946"/>
                  </a:ext>
                </a:extLst>
              </a:tr>
              <a:tr h="370840">
                <a:tc>
                  <a:txBody>
                    <a:bodyPr/>
                    <a:lstStyle/>
                    <a:p>
                      <a:r>
                        <a:rPr lang="en-US" sz="2800" dirty="0"/>
                        <a:t>Highest Value</a:t>
                      </a:r>
                    </a:p>
                  </a:txBody>
                  <a:tcPr/>
                </a:tc>
                <a:tc>
                  <a:txBody>
                    <a:bodyPr/>
                    <a:lstStyle/>
                    <a:p>
                      <a:r>
                        <a:rPr lang="en-US" sz="2800" dirty="0"/>
                        <a:t>Protection</a:t>
                      </a:r>
                    </a:p>
                  </a:txBody>
                  <a:tcPr/>
                </a:tc>
                <a:tc>
                  <a:txBody>
                    <a:bodyPr/>
                    <a:lstStyle/>
                    <a:p>
                      <a:r>
                        <a:rPr lang="en-US" sz="2800" dirty="0"/>
                        <a:t>Love (Mk 12:28-31)</a:t>
                      </a:r>
                    </a:p>
                  </a:txBody>
                  <a:tcPr/>
                </a:tc>
                <a:extLst>
                  <a:ext uri="{0D108BD9-81ED-4DB2-BD59-A6C34878D82A}">
                    <a16:rowId xmlns:a16="http://schemas.microsoft.com/office/drawing/2014/main" xmlns="" val="1765797339"/>
                  </a:ext>
                </a:extLst>
              </a:tr>
              <a:tr h="370840">
                <a:tc>
                  <a:txBody>
                    <a:bodyPr/>
                    <a:lstStyle/>
                    <a:p>
                      <a:r>
                        <a:rPr lang="en-US" sz="2800" dirty="0"/>
                        <a:t>Source of Truth</a:t>
                      </a:r>
                    </a:p>
                  </a:txBody>
                  <a:tcPr/>
                </a:tc>
                <a:tc>
                  <a:txBody>
                    <a:bodyPr/>
                    <a:lstStyle/>
                    <a:p>
                      <a:r>
                        <a:rPr lang="en-US" sz="2800" dirty="0"/>
                        <a:t>Cable News, Twitter</a:t>
                      </a:r>
                    </a:p>
                  </a:txBody>
                  <a:tcPr/>
                </a:tc>
                <a:tc>
                  <a:txBody>
                    <a:bodyPr/>
                    <a:lstStyle/>
                    <a:p>
                      <a:r>
                        <a:rPr lang="en-US" sz="2800" dirty="0"/>
                        <a:t>Scripture (2 Tim 3:16)</a:t>
                      </a:r>
                    </a:p>
                  </a:txBody>
                  <a:tcPr/>
                </a:tc>
                <a:extLst>
                  <a:ext uri="{0D108BD9-81ED-4DB2-BD59-A6C34878D82A}">
                    <a16:rowId xmlns:a16="http://schemas.microsoft.com/office/drawing/2014/main" xmlns="" val="2020160324"/>
                  </a:ext>
                </a:extLst>
              </a:tr>
              <a:tr h="370840">
                <a:tc>
                  <a:txBody>
                    <a:bodyPr/>
                    <a:lstStyle/>
                    <a:p>
                      <a:r>
                        <a:rPr lang="en-US" sz="2800" dirty="0"/>
                        <a:t>Power Source</a:t>
                      </a:r>
                    </a:p>
                  </a:txBody>
                  <a:tcPr/>
                </a:tc>
                <a:tc>
                  <a:txBody>
                    <a:bodyPr/>
                    <a:lstStyle/>
                    <a:p>
                      <a:r>
                        <a:rPr lang="en-US" sz="2800" dirty="0"/>
                        <a:t>Political Levers</a:t>
                      </a:r>
                    </a:p>
                  </a:txBody>
                  <a:tcPr/>
                </a:tc>
                <a:tc>
                  <a:txBody>
                    <a:bodyPr/>
                    <a:lstStyle/>
                    <a:p>
                      <a:r>
                        <a:rPr lang="en-US" sz="2800" dirty="0"/>
                        <a:t>Holy Spirit (Acts 1:8)</a:t>
                      </a:r>
                    </a:p>
                  </a:txBody>
                  <a:tcPr/>
                </a:tc>
                <a:extLst>
                  <a:ext uri="{0D108BD9-81ED-4DB2-BD59-A6C34878D82A}">
                    <a16:rowId xmlns:a16="http://schemas.microsoft.com/office/drawing/2014/main" xmlns="" val="1349291094"/>
                  </a:ext>
                </a:extLst>
              </a:tr>
            </a:tbl>
          </a:graphicData>
        </a:graphic>
      </p:graphicFrame>
      <p:sp>
        <p:nvSpPr>
          <p:cNvPr id="4" name="TextBox 3">
            <a:extLst>
              <a:ext uri="{FF2B5EF4-FFF2-40B4-BE49-F238E27FC236}">
                <a16:creationId xmlns:a16="http://schemas.microsoft.com/office/drawing/2014/main" xmlns="" id="{50F9D51A-370A-5EB6-B74A-7C9ED5A642D2}"/>
              </a:ext>
            </a:extLst>
          </p:cNvPr>
          <p:cNvSpPr txBox="1"/>
          <p:nvPr/>
        </p:nvSpPr>
        <p:spPr>
          <a:xfrm>
            <a:off x="2057400" y="1828800"/>
            <a:ext cx="184731" cy="369332"/>
          </a:xfrm>
          <a:prstGeom prst="rect">
            <a:avLst/>
          </a:prstGeom>
          <a:noFill/>
        </p:spPr>
        <p:txBody>
          <a:bodyPr wrap="none" rtlCol="0">
            <a:spAutoFit/>
          </a:bodyPr>
          <a:lstStyle/>
          <a:p>
            <a:endParaRPr lang="en-US" dirty="0"/>
          </a:p>
        </p:txBody>
      </p:sp>
      <p:graphicFrame>
        <p:nvGraphicFramePr>
          <p:cNvPr id="3" name="Table 2">
            <a:extLst>
              <a:ext uri="{FF2B5EF4-FFF2-40B4-BE49-F238E27FC236}">
                <a16:creationId xmlns:a16="http://schemas.microsoft.com/office/drawing/2014/main" xmlns="" id="{0655070B-107A-2949-119F-CF7487313771}"/>
              </a:ext>
            </a:extLst>
          </p:cNvPr>
          <p:cNvGraphicFramePr>
            <a:graphicFrameLocks noGrp="1"/>
          </p:cNvGraphicFramePr>
          <p:nvPr>
            <p:extLst>
              <p:ext uri="{D42A27DB-BD31-4B8C-83A1-F6EECF244321}">
                <p14:modId xmlns:p14="http://schemas.microsoft.com/office/powerpoint/2010/main" val="1848110197"/>
              </p:ext>
            </p:extLst>
          </p:nvPr>
        </p:nvGraphicFramePr>
        <p:xfrm>
          <a:off x="966744" y="4515538"/>
          <a:ext cx="9075735" cy="518160"/>
        </p:xfrm>
        <a:graphic>
          <a:graphicData uri="http://schemas.openxmlformats.org/drawingml/2006/table">
            <a:tbl>
              <a:tblPr firstCol="1">
                <a:tableStyleId>{B301B821-A1FF-4177-AEE7-76D212191A09}</a:tableStyleId>
              </a:tblPr>
              <a:tblGrid>
                <a:gridCol w="2571542">
                  <a:extLst>
                    <a:ext uri="{9D8B030D-6E8A-4147-A177-3AD203B41FA5}">
                      <a16:colId xmlns:a16="http://schemas.microsoft.com/office/drawing/2014/main" xmlns="" val="3109469318"/>
                    </a:ext>
                  </a:extLst>
                </a:gridCol>
                <a:gridCol w="3160688">
                  <a:extLst>
                    <a:ext uri="{9D8B030D-6E8A-4147-A177-3AD203B41FA5}">
                      <a16:colId xmlns:a16="http://schemas.microsoft.com/office/drawing/2014/main" xmlns="" val="887902022"/>
                    </a:ext>
                  </a:extLst>
                </a:gridCol>
                <a:gridCol w="3343505">
                  <a:extLst>
                    <a:ext uri="{9D8B030D-6E8A-4147-A177-3AD203B41FA5}">
                      <a16:colId xmlns:a16="http://schemas.microsoft.com/office/drawing/2014/main" xmlns="" val="4013006656"/>
                    </a:ext>
                  </a:extLst>
                </a:gridCol>
              </a:tblGrid>
              <a:tr h="370840">
                <a:tc>
                  <a:txBody>
                    <a:bodyPr/>
                    <a:lstStyle/>
                    <a:p>
                      <a:r>
                        <a:rPr lang="en-US" sz="2800" dirty="0"/>
                        <a:t>Political Power</a:t>
                      </a:r>
                    </a:p>
                  </a:txBody>
                  <a:tcPr/>
                </a:tc>
                <a:tc>
                  <a:txBody>
                    <a:bodyPr/>
                    <a:lstStyle/>
                    <a:p>
                      <a:r>
                        <a:rPr lang="en-US" sz="2800" dirty="0"/>
                        <a:t>Wielded</a:t>
                      </a:r>
                    </a:p>
                  </a:txBody>
                  <a:tcPr/>
                </a:tc>
                <a:tc>
                  <a:txBody>
                    <a:bodyPr/>
                    <a:lstStyle/>
                    <a:p>
                      <a:r>
                        <a:rPr lang="en-US" sz="2800" dirty="0"/>
                        <a:t>Yielded (Jn 19:11)</a:t>
                      </a:r>
                    </a:p>
                  </a:txBody>
                  <a:tcPr/>
                </a:tc>
                <a:extLst>
                  <a:ext uri="{0D108BD9-81ED-4DB2-BD59-A6C34878D82A}">
                    <a16:rowId xmlns:a16="http://schemas.microsoft.com/office/drawing/2014/main" xmlns="" val="161517618"/>
                  </a:ext>
                </a:extLst>
              </a:tr>
            </a:tbl>
          </a:graphicData>
        </a:graphic>
      </p:graphicFrame>
      <p:graphicFrame>
        <p:nvGraphicFramePr>
          <p:cNvPr id="7" name="Table 6">
            <a:extLst>
              <a:ext uri="{FF2B5EF4-FFF2-40B4-BE49-F238E27FC236}">
                <a16:creationId xmlns:a16="http://schemas.microsoft.com/office/drawing/2014/main" xmlns="" id="{8C0C4FE0-B311-AE28-5CCC-37743FB25B10}"/>
              </a:ext>
            </a:extLst>
          </p:cNvPr>
          <p:cNvGraphicFramePr>
            <a:graphicFrameLocks noGrp="1"/>
          </p:cNvGraphicFramePr>
          <p:nvPr>
            <p:extLst>
              <p:ext uri="{D42A27DB-BD31-4B8C-83A1-F6EECF244321}">
                <p14:modId xmlns:p14="http://schemas.microsoft.com/office/powerpoint/2010/main" val="621871532"/>
              </p:ext>
            </p:extLst>
          </p:nvPr>
        </p:nvGraphicFramePr>
        <p:xfrm>
          <a:off x="966743" y="5551858"/>
          <a:ext cx="9075735" cy="518160"/>
        </p:xfrm>
        <a:graphic>
          <a:graphicData uri="http://schemas.openxmlformats.org/drawingml/2006/table">
            <a:tbl>
              <a:tblPr firstCol="1">
                <a:tableStyleId>{B301B821-A1FF-4177-AEE7-76D212191A09}</a:tableStyleId>
              </a:tblPr>
              <a:tblGrid>
                <a:gridCol w="2571542">
                  <a:extLst>
                    <a:ext uri="{9D8B030D-6E8A-4147-A177-3AD203B41FA5}">
                      <a16:colId xmlns:a16="http://schemas.microsoft.com/office/drawing/2014/main" xmlns="" val="1604538963"/>
                    </a:ext>
                  </a:extLst>
                </a:gridCol>
                <a:gridCol w="3160688">
                  <a:extLst>
                    <a:ext uri="{9D8B030D-6E8A-4147-A177-3AD203B41FA5}">
                      <a16:colId xmlns:a16="http://schemas.microsoft.com/office/drawing/2014/main" xmlns="" val="759364808"/>
                    </a:ext>
                  </a:extLst>
                </a:gridCol>
                <a:gridCol w="3343505">
                  <a:extLst>
                    <a:ext uri="{9D8B030D-6E8A-4147-A177-3AD203B41FA5}">
                      <a16:colId xmlns:a16="http://schemas.microsoft.com/office/drawing/2014/main" xmlns="" val="249093337"/>
                    </a:ext>
                  </a:extLst>
                </a:gridCol>
              </a:tblGrid>
              <a:tr h="370840">
                <a:tc>
                  <a:txBody>
                    <a:bodyPr/>
                    <a:lstStyle/>
                    <a:p>
                      <a:r>
                        <a:rPr lang="en-US" sz="2800" dirty="0"/>
                        <a:t>Citizenship</a:t>
                      </a:r>
                    </a:p>
                  </a:txBody>
                  <a:tcPr/>
                </a:tc>
                <a:tc>
                  <a:txBody>
                    <a:bodyPr/>
                    <a:lstStyle/>
                    <a:p>
                      <a:r>
                        <a:rPr lang="en-US" sz="2800" dirty="0"/>
                        <a:t>United States</a:t>
                      </a:r>
                    </a:p>
                  </a:txBody>
                  <a:tcPr/>
                </a:tc>
                <a:tc>
                  <a:txBody>
                    <a:bodyPr/>
                    <a:lstStyle/>
                    <a:p>
                      <a:r>
                        <a:rPr lang="en-US" sz="2800" dirty="0"/>
                        <a:t>Heaven (Phil 3:20)</a:t>
                      </a:r>
                    </a:p>
                  </a:txBody>
                  <a:tcPr/>
                </a:tc>
                <a:extLst>
                  <a:ext uri="{0D108BD9-81ED-4DB2-BD59-A6C34878D82A}">
                    <a16:rowId xmlns:a16="http://schemas.microsoft.com/office/drawing/2014/main" xmlns="" val="4034317745"/>
                  </a:ext>
                </a:extLst>
              </a:tr>
            </a:tbl>
          </a:graphicData>
        </a:graphic>
      </p:graphicFrame>
      <p:graphicFrame>
        <p:nvGraphicFramePr>
          <p:cNvPr id="8" name="Table 7">
            <a:extLst>
              <a:ext uri="{FF2B5EF4-FFF2-40B4-BE49-F238E27FC236}">
                <a16:creationId xmlns:a16="http://schemas.microsoft.com/office/drawing/2014/main" xmlns="" id="{59985E65-6C51-E8F3-CF6C-EDF24D4FD6AB}"/>
              </a:ext>
            </a:extLst>
          </p:cNvPr>
          <p:cNvGraphicFramePr>
            <a:graphicFrameLocks noGrp="1"/>
          </p:cNvGraphicFramePr>
          <p:nvPr>
            <p:extLst>
              <p:ext uri="{D42A27DB-BD31-4B8C-83A1-F6EECF244321}">
                <p14:modId xmlns:p14="http://schemas.microsoft.com/office/powerpoint/2010/main" val="470300940"/>
              </p:ext>
            </p:extLst>
          </p:nvPr>
        </p:nvGraphicFramePr>
        <p:xfrm>
          <a:off x="966742" y="5035355"/>
          <a:ext cx="9075735" cy="518160"/>
        </p:xfrm>
        <a:graphic>
          <a:graphicData uri="http://schemas.openxmlformats.org/drawingml/2006/table">
            <a:tbl>
              <a:tblPr firstCol="1">
                <a:tableStyleId>{B301B821-A1FF-4177-AEE7-76D212191A09}</a:tableStyleId>
              </a:tblPr>
              <a:tblGrid>
                <a:gridCol w="2571542">
                  <a:extLst>
                    <a:ext uri="{9D8B030D-6E8A-4147-A177-3AD203B41FA5}">
                      <a16:colId xmlns:a16="http://schemas.microsoft.com/office/drawing/2014/main" xmlns="" val="814370020"/>
                    </a:ext>
                  </a:extLst>
                </a:gridCol>
                <a:gridCol w="3160688">
                  <a:extLst>
                    <a:ext uri="{9D8B030D-6E8A-4147-A177-3AD203B41FA5}">
                      <a16:colId xmlns:a16="http://schemas.microsoft.com/office/drawing/2014/main" xmlns="" val="2542785539"/>
                    </a:ext>
                  </a:extLst>
                </a:gridCol>
                <a:gridCol w="3343505">
                  <a:extLst>
                    <a:ext uri="{9D8B030D-6E8A-4147-A177-3AD203B41FA5}">
                      <a16:colId xmlns:a16="http://schemas.microsoft.com/office/drawing/2014/main" xmlns="" val="873211431"/>
                    </a:ext>
                  </a:extLst>
                </a:gridCol>
              </a:tblGrid>
              <a:tr h="370840">
                <a:tc>
                  <a:txBody>
                    <a:bodyPr/>
                    <a:lstStyle/>
                    <a:p>
                      <a:r>
                        <a:rPr lang="en-US" sz="2800" dirty="0"/>
                        <a:t>Secular Gov’t</a:t>
                      </a:r>
                    </a:p>
                  </a:txBody>
                  <a:tcPr/>
                </a:tc>
                <a:tc>
                  <a:txBody>
                    <a:bodyPr/>
                    <a:lstStyle/>
                    <a:p>
                      <a:r>
                        <a:rPr lang="en-US" sz="2800" dirty="0"/>
                        <a:t>Subvert</a:t>
                      </a:r>
                    </a:p>
                  </a:txBody>
                  <a:tcPr/>
                </a:tc>
                <a:tc>
                  <a:txBody>
                    <a:bodyPr/>
                    <a:lstStyle/>
                    <a:p>
                      <a:r>
                        <a:rPr lang="en-US" sz="2800" dirty="0"/>
                        <a:t>Submit (Rom 13:5)</a:t>
                      </a:r>
                    </a:p>
                  </a:txBody>
                  <a:tcPr/>
                </a:tc>
                <a:extLst>
                  <a:ext uri="{0D108BD9-81ED-4DB2-BD59-A6C34878D82A}">
                    <a16:rowId xmlns:a16="http://schemas.microsoft.com/office/drawing/2014/main" xmlns="" val="2643094655"/>
                  </a:ext>
                </a:extLst>
              </a:tr>
            </a:tbl>
          </a:graphicData>
        </a:graphic>
      </p:graphicFrame>
    </p:spTree>
    <p:extLst>
      <p:ext uri="{BB962C8B-B14F-4D97-AF65-F5344CB8AC3E}">
        <p14:creationId xmlns:p14="http://schemas.microsoft.com/office/powerpoint/2010/main" val="1202279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64CB3E-1BF6-0C15-2B12-879BF9EC4B63}"/>
              </a:ext>
            </a:extLst>
          </p:cNvPr>
          <p:cNvSpPr>
            <a:spLocks noGrp="1"/>
          </p:cNvSpPr>
          <p:nvPr>
            <p:ph type="title"/>
          </p:nvPr>
        </p:nvSpPr>
        <p:spPr/>
        <p:txBody>
          <a:bodyPr/>
          <a:lstStyle/>
          <a:p>
            <a:r>
              <a:rPr lang="en-US" dirty="0" err="1"/>
              <a:t>Practicals</a:t>
            </a:r>
            <a:endParaRPr lang="en-US" dirty="0"/>
          </a:p>
        </p:txBody>
      </p:sp>
      <p:sp>
        <p:nvSpPr>
          <p:cNvPr id="3" name="Content Placeholder 2">
            <a:extLst>
              <a:ext uri="{FF2B5EF4-FFF2-40B4-BE49-F238E27FC236}">
                <a16:creationId xmlns:a16="http://schemas.microsoft.com/office/drawing/2014/main" xmlns="" id="{B190C3B0-16FE-F358-9DEB-D340165BC5BA}"/>
              </a:ext>
            </a:extLst>
          </p:cNvPr>
          <p:cNvSpPr>
            <a:spLocks noGrp="1"/>
          </p:cNvSpPr>
          <p:nvPr>
            <p:ph idx="1"/>
          </p:nvPr>
        </p:nvSpPr>
        <p:spPr/>
        <p:txBody>
          <a:bodyPr>
            <a:normAutofit/>
          </a:bodyPr>
          <a:lstStyle/>
          <a:p>
            <a:pPr marL="514350" indent="-514350">
              <a:buSzPct val="100000"/>
              <a:buFont typeface="+mj-lt"/>
              <a:buAutoNum type="arabicPeriod"/>
            </a:pPr>
            <a:r>
              <a:rPr lang="en-US" sz="3200" dirty="0"/>
              <a:t>Develop Deep Biblical Worldview</a:t>
            </a:r>
          </a:p>
          <a:p>
            <a:pPr marL="834390" lvl="2" indent="-514350">
              <a:buSzPct val="100000"/>
              <a:buFont typeface="+mj-lt"/>
              <a:buAutoNum type="alphaUcPeriod"/>
            </a:pPr>
            <a:r>
              <a:rPr lang="en-US" sz="2800" dirty="0"/>
              <a:t>You are being inundated with calls to be outraged, to take a side, to adopt an outlook. These are matters of the mind, matters of the heart, a persistent theme in Scripture (</a:t>
            </a:r>
            <a:r>
              <a:rPr lang="en-US" sz="2800" dirty="0" err="1"/>
              <a:t>e.g.s</a:t>
            </a:r>
            <a:r>
              <a:rPr lang="en-US" sz="2800" dirty="0"/>
              <a:t> </a:t>
            </a:r>
            <a:r>
              <a:rPr lang="en-US" sz="2800" dirty="0" err="1"/>
              <a:t>Deut</a:t>
            </a:r>
            <a:r>
              <a:rPr lang="en-US" sz="2800" dirty="0"/>
              <a:t> 10:12,16; 1 Sam 16:7; Prov 26:12; </a:t>
            </a:r>
            <a:r>
              <a:rPr lang="en-US" sz="2800" dirty="0" err="1"/>
              <a:t>Jer</a:t>
            </a:r>
            <a:r>
              <a:rPr lang="en-US" sz="2800" dirty="0"/>
              <a:t> 17:9; Mk 7:20-23; Rom 1:18ff, 8:5-7, 12:2; Phil 4:8; Col 3:1-3)</a:t>
            </a:r>
          </a:p>
        </p:txBody>
      </p:sp>
    </p:spTree>
    <p:extLst>
      <p:ext uri="{BB962C8B-B14F-4D97-AF65-F5344CB8AC3E}">
        <p14:creationId xmlns:p14="http://schemas.microsoft.com/office/powerpoint/2010/main" val="338849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64CB3E-1BF6-0C15-2B12-879BF9EC4B63}"/>
              </a:ext>
            </a:extLst>
          </p:cNvPr>
          <p:cNvSpPr>
            <a:spLocks noGrp="1"/>
          </p:cNvSpPr>
          <p:nvPr>
            <p:ph type="title"/>
          </p:nvPr>
        </p:nvSpPr>
        <p:spPr/>
        <p:txBody>
          <a:bodyPr/>
          <a:lstStyle/>
          <a:p>
            <a:r>
              <a:rPr lang="en-US" dirty="0" err="1"/>
              <a:t>Practicals</a:t>
            </a:r>
            <a:endParaRPr lang="en-US" dirty="0"/>
          </a:p>
        </p:txBody>
      </p:sp>
      <p:sp>
        <p:nvSpPr>
          <p:cNvPr id="3" name="Content Placeholder 2">
            <a:extLst>
              <a:ext uri="{FF2B5EF4-FFF2-40B4-BE49-F238E27FC236}">
                <a16:creationId xmlns:a16="http://schemas.microsoft.com/office/drawing/2014/main" xmlns="" id="{B190C3B0-16FE-F358-9DEB-D340165BC5BA}"/>
              </a:ext>
            </a:extLst>
          </p:cNvPr>
          <p:cNvSpPr>
            <a:spLocks noGrp="1"/>
          </p:cNvSpPr>
          <p:nvPr>
            <p:ph idx="1"/>
          </p:nvPr>
        </p:nvSpPr>
        <p:spPr/>
        <p:txBody>
          <a:bodyPr>
            <a:normAutofit lnSpcReduction="10000"/>
          </a:bodyPr>
          <a:lstStyle/>
          <a:p>
            <a:pPr marL="514350" indent="-514350">
              <a:buSzPct val="100000"/>
              <a:buFont typeface="+mj-lt"/>
              <a:buAutoNum type="arabicPeriod"/>
            </a:pPr>
            <a:r>
              <a:rPr lang="en-US" sz="3200" dirty="0"/>
              <a:t>Develop Deep Biblical Worldview</a:t>
            </a:r>
          </a:p>
          <a:p>
            <a:pPr marL="834390" lvl="2" indent="-514350">
              <a:buSzPct val="100000"/>
              <a:buFont typeface="+mj-lt"/>
              <a:buAutoNum type="alphaUcPeriod" startAt="2"/>
            </a:pPr>
            <a:r>
              <a:rPr lang="en-US" sz="2800" i="1" dirty="0"/>
              <a:t>You Are What You Eat</a:t>
            </a:r>
            <a:r>
              <a:rPr lang="en-US" sz="2800" dirty="0"/>
              <a:t> </a:t>
            </a:r>
          </a:p>
          <a:p>
            <a:pPr marL="365760" lvl="3">
              <a:buSzPct val="100000"/>
            </a:pPr>
            <a:r>
              <a:rPr lang="en-US" sz="2600" dirty="0"/>
              <a:t>Psalm 1:1-3 Blessed is the one who does not walk in step with the wicked or stand in the way that sinners take or sit in the company of mockers, but whose delight is in the law of the </a:t>
            </a:r>
            <a:r>
              <a:rPr lang="en-US" sz="2600" cap="small" dirty="0"/>
              <a:t>Lord</a:t>
            </a:r>
            <a:r>
              <a:rPr lang="en-US" sz="2600" dirty="0"/>
              <a:t>, and who meditates on his law day and night. That person is like a tree planted by streams of water, which yields its fruit in season and whose leaf does not wither- whatever they do prospers.</a:t>
            </a:r>
          </a:p>
          <a:p>
            <a:pPr marL="834390" lvl="2" indent="-514350">
              <a:buSzPct val="100000"/>
              <a:buFont typeface="+mj-lt"/>
              <a:buAutoNum type="alphaUcPeriod" startAt="2"/>
            </a:pPr>
            <a:endParaRPr lang="en-US" sz="2800" dirty="0"/>
          </a:p>
        </p:txBody>
      </p:sp>
    </p:spTree>
    <p:extLst>
      <p:ext uri="{BB962C8B-B14F-4D97-AF65-F5344CB8AC3E}">
        <p14:creationId xmlns:p14="http://schemas.microsoft.com/office/powerpoint/2010/main" val="592428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64CB3E-1BF6-0C15-2B12-879BF9EC4B63}"/>
              </a:ext>
            </a:extLst>
          </p:cNvPr>
          <p:cNvSpPr>
            <a:spLocks noGrp="1"/>
          </p:cNvSpPr>
          <p:nvPr>
            <p:ph type="title"/>
          </p:nvPr>
        </p:nvSpPr>
        <p:spPr/>
        <p:txBody>
          <a:bodyPr/>
          <a:lstStyle/>
          <a:p>
            <a:r>
              <a:rPr lang="en-US" dirty="0" err="1"/>
              <a:t>Practicals</a:t>
            </a:r>
            <a:endParaRPr lang="en-US" dirty="0"/>
          </a:p>
        </p:txBody>
      </p:sp>
      <p:sp>
        <p:nvSpPr>
          <p:cNvPr id="3" name="Content Placeholder 2">
            <a:extLst>
              <a:ext uri="{FF2B5EF4-FFF2-40B4-BE49-F238E27FC236}">
                <a16:creationId xmlns:a16="http://schemas.microsoft.com/office/drawing/2014/main" xmlns="" id="{B190C3B0-16FE-F358-9DEB-D340165BC5BA}"/>
              </a:ext>
            </a:extLst>
          </p:cNvPr>
          <p:cNvSpPr>
            <a:spLocks noGrp="1"/>
          </p:cNvSpPr>
          <p:nvPr>
            <p:ph idx="1"/>
          </p:nvPr>
        </p:nvSpPr>
        <p:spPr/>
        <p:txBody>
          <a:bodyPr>
            <a:normAutofit/>
          </a:bodyPr>
          <a:lstStyle/>
          <a:p>
            <a:pPr marL="514350" indent="-514350">
              <a:buSzPct val="100000"/>
              <a:buFont typeface="+mj-lt"/>
              <a:buAutoNum type="arabicPeriod"/>
            </a:pPr>
            <a:r>
              <a:rPr lang="en-US" sz="3200" dirty="0"/>
              <a:t>Develop Deep Biblical Worldview</a:t>
            </a:r>
          </a:p>
          <a:p>
            <a:pPr marL="834390" lvl="2" indent="-514350">
              <a:buSzPct val="100000"/>
              <a:buFont typeface="+mj-lt"/>
              <a:buAutoNum type="alphaUcPeriod" startAt="3"/>
            </a:pPr>
            <a:r>
              <a:rPr lang="en-US" sz="2800" dirty="0"/>
              <a:t>Whole Bible Reading, Portrait of Old, New Identity</a:t>
            </a:r>
          </a:p>
          <a:p>
            <a:pPr marL="514350" indent="-514350">
              <a:buSzPct val="100000"/>
              <a:buFont typeface="+mj-lt"/>
              <a:buAutoNum type="arabicPeriod" startAt="2"/>
            </a:pPr>
            <a:r>
              <a:rPr lang="en-US" sz="3200" dirty="0"/>
              <a:t>Avoid being a “poseur”. Your power is the Spirit, not mere adaptability (Cf. Chuck Smith) </a:t>
            </a:r>
          </a:p>
          <a:p>
            <a:pPr marL="514350" indent="-514350">
              <a:buSzPct val="100000"/>
              <a:buFont typeface="+mj-lt"/>
              <a:buAutoNum type="arabicPeriod" startAt="2"/>
            </a:pPr>
            <a:r>
              <a:rPr lang="en-US" sz="3200" dirty="0"/>
              <a:t>How are you influenced by your local church culture, not by your identity in Christ?</a:t>
            </a:r>
          </a:p>
        </p:txBody>
      </p:sp>
    </p:spTree>
    <p:extLst>
      <p:ext uri="{BB962C8B-B14F-4D97-AF65-F5344CB8AC3E}">
        <p14:creationId xmlns:p14="http://schemas.microsoft.com/office/powerpoint/2010/main" val="3749241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64CB3E-1BF6-0C15-2B12-879BF9EC4B63}"/>
              </a:ext>
            </a:extLst>
          </p:cNvPr>
          <p:cNvSpPr>
            <a:spLocks noGrp="1"/>
          </p:cNvSpPr>
          <p:nvPr>
            <p:ph type="title"/>
          </p:nvPr>
        </p:nvSpPr>
        <p:spPr/>
        <p:txBody>
          <a:bodyPr/>
          <a:lstStyle/>
          <a:p>
            <a:r>
              <a:rPr lang="en-US" dirty="0"/>
              <a:t>Historical Reasons to Worry</a:t>
            </a:r>
          </a:p>
        </p:txBody>
      </p:sp>
      <p:sp>
        <p:nvSpPr>
          <p:cNvPr id="3" name="Content Placeholder 2">
            <a:extLst>
              <a:ext uri="{FF2B5EF4-FFF2-40B4-BE49-F238E27FC236}">
                <a16:creationId xmlns:a16="http://schemas.microsoft.com/office/drawing/2014/main" xmlns="" id="{B190C3B0-16FE-F358-9DEB-D340165BC5BA}"/>
              </a:ext>
            </a:extLst>
          </p:cNvPr>
          <p:cNvSpPr>
            <a:spLocks noGrp="1"/>
          </p:cNvSpPr>
          <p:nvPr>
            <p:ph idx="1"/>
          </p:nvPr>
        </p:nvSpPr>
        <p:spPr/>
        <p:txBody>
          <a:bodyPr>
            <a:normAutofit/>
          </a:bodyPr>
          <a:lstStyle/>
          <a:p>
            <a:pPr marL="0" indent="0">
              <a:buNone/>
            </a:pPr>
            <a:r>
              <a:rPr lang="en-US" sz="3200" i="1" dirty="0"/>
              <a:t>Crusades</a:t>
            </a:r>
            <a:r>
              <a:rPr lang="en-US" sz="3200" dirty="0"/>
              <a:t> Christians fighting a Holy War</a:t>
            </a:r>
          </a:p>
          <a:p>
            <a:pPr marL="0" indent="0">
              <a:buNone/>
            </a:pPr>
            <a:r>
              <a:rPr lang="en-US" sz="3200" i="1" dirty="0"/>
              <a:t>Southern Baptist Convention </a:t>
            </a:r>
            <a:r>
              <a:rPr lang="en-US" sz="3200" dirty="0"/>
              <a:t>Many strong biblical churches and leaders are in the SBC. But it was formed because northern Baptists refused to send slave-owners to do overseas missions work</a:t>
            </a:r>
          </a:p>
        </p:txBody>
      </p:sp>
    </p:spTree>
    <p:extLst>
      <p:ext uri="{BB962C8B-B14F-4D97-AF65-F5344CB8AC3E}">
        <p14:creationId xmlns:p14="http://schemas.microsoft.com/office/powerpoint/2010/main" val="57923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64CB3E-1BF6-0C15-2B12-879BF9EC4B63}"/>
              </a:ext>
            </a:extLst>
          </p:cNvPr>
          <p:cNvSpPr>
            <a:spLocks noGrp="1"/>
          </p:cNvSpPr>
          <p:nvPr>
            <p:ph type="title"/>
          </p:nvPr>
        </p:nvSpPr>
        <p:spPr/>
        <p:txBody>
          <a:bodyPr/>
          <a:lstStyle/>
          <a:p>
            <a:r>
              <a:rPr lang="en-US" dirty="0"/>
              <a:t>Contemporary Reasons to Worry</a:t>
            </a:r>
          </a:p>
        </p:txBody>
      </p:sp>
      <p:pic>
        <p:nvPicPr>
          <p:cNvPr id="11" name="Content Placeholder 10" descr="A graph of the us political party identification&#10;&#10;Description automatically generated">
            <a:extLst>
              <a:ext uri="{FF2B5EF4-FFF2-40B4-BE49-F238E27FC236}">
                <a16:creationId xmlns:a16="http://schemas.microsoft.com/office/drawing/2014/main" xmlns="" id="{702A7DC7-744F-51D4-FC17-3A799B17F0E0}"/>
              </a:ext>
            </a:extLst>
          </p:cNvPr>
          <p:cNvPicPr>
            <a:picLocks noGrp="1" noChangeAspect="1"/>
          </p:cNvPicPr>
          <p:nvPr>
            <p:ph sz="half" idx="1"/>
          </p:nvPr>
        </p:nvPicPr>
        <p:blipFill>
          <a:blip r:embed="rId2"/>
          <a:stretch>
            <a:fillRect/>
          </a:stretch>
        </p:blipFill>
        <p:spPr>
          <a:xfrm>
            <a:off x="966788" y="2265036"/>
            <a:ext cx="4446587" cy="3724927"/>
          </a:xfrm>
        </p:spPr>
      </p:pic>
      <p:sp>
        <p:nvSpPr>
          <p:cNvPr id="21" name="Content Placeholder 20">
            <a:extLst>
              <a:ext uri="{FF2B5EF4-FFF2-40B4-BE49-F238E27FC236}">
                <a16:creationId xmlns:a16="http://schemas.microsoft.com/office/drawing/2014/main" xmlns="" id="{85EE111D-9EC3-E4F2-0C95-1F63C6660D33}"/>
              </a:ext>
            </a:extLst>
          </p:cNvPr>
          <p:cNvSpPr>
            <a:spLocks noGrp="1"/>
          </p:cNvSpPr>
          <p:nvPr>
            <p:ph sz="half" idx="2"/>
          </p:nvPr>
        </p:nvSpPr>
        <p:spPr/>
        <p:txBody>
          <a:bodyPr>
            <a:noAutofit/>
          </a:bodyPr>
          <a:lstStyle/>
          <a:p>
            <a:pPr marL="0" indent="0">
              <a:buNone/>
            </a:pPr>
            <a:r>
              <a:rPr lang="en-US" sz="2600" dirty="0"/>
              <a:t>People associate Christianity with GOP, but </a:t>
            </a:r>
            <a:r>
              <a:rPr lang="en-US" sz="2600" dirty="0">
                <a:hlinkClick r:id="rId3"/>
              </a:rPr>
              <a:t>recently</a:t>
            </a:r>
            <a:r>
              <a:rPr lang="en-US" sz="2600" dirty="0"/>
              <a:t> “evangelical” has become another word for Republican.</a:t>
            </a:r>
          </a:p>
          <a:p>
            <a:pPr marL="0" indent="0">
              <a:buNone/>
            </a:pPr>
            <a:r>
              <a:rPr lang="en-US" sz="2600" b="1" i="1" dirty="0"/>
              <a:t>Lesson</a:t>
            </a:r>
            <a:r>
              <a:rPr lang="en-US" sz="2600" dirty="0"/>
              <a:t> Bold, noisy political identification will place you across from 72% of the nation.</a:t>
            </a:r>
          </a:p>
        </p:txBody>
      </p:sp>
    </p:spTree>
    <p:extLst>
      <p:ext uri="{BB962C8B-B14F-4D97-AF65-F5344CB8AC3E}">
        <p14:creationId xmlns:p14="http://schemas.microsoft.com/office/powerpoint/2010/main" val="2433767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4103" name="Rectangle 4102">
            <a:extLst>
              <a:ext uri="{FF2B5EF4-FFF2-40B4-BE49-F238E27FC236}">
                <a16:creationId xmlns:a16="http://schemas.microsoft.com/office/drawing/2014/main" xmlns="" id="{1F72CB4B-A086-E546-83B0-DD8F407892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2364CB3E-1BF6-0C15-2B12-879BF9EC4B63}"/>
              </a:ext>
            </a:extLst>
          </p:cNvPr>
          <p:cNvSpPr>
            <a:spLocks noGrp="1"/>
          </p:cNvSpPr>
          <p:nvPr>
            <p:ph type="title"/>
          </p:nvPr>
        </p:nvSpPr>
        <p:spPr>
          <a:xfrm>
            <a:off x="960120" y="960030"/>
            <a:ext cx="4470832" cy="1507398"/>
          </a:xfrm>
        </p:spPr>
        <p:txBody>
          <a:bodyPr anchor="ctr">
            <a:normAutofit/>
          </a:bodyPr>
          <a:lstStyle/>
          <a:p>
            <a:r>
              <a:rPr lang="en-US" dirty="0"/>
              <a:t>Contemporary Reasons to Worry</a:t>
            </a:r>
          </a:p>
        </p:txBody>
      </p:sp>
      <p:sp>
        <p:nvSpPr>
          <p:cNvPr id="3" name="Content Placeholder 2">
            <a:extLst>
              <a:ext uri="{FF2B5EF4-FFF2-40B4-BE49-F238E27FC236}">
                <a16:creationId xmlns:a16="http://schemas.microsoft.com/office/drawing/2014/main" xmlns="" id="{B190C3B0-16FE-F358-9DEB-D340165BC5BA}"/>
              </a:ext>
            </a:extLst>
          </p:cNvPr>
          <p:cNvSpPr>
            <a:spLocks noGrp="1"/>
          </p:cNvSpPr>
          <p:nvPr>
            <p:ph idx="1"/>
          </p:nvPr>
        </p:nvSpPr>
        <p:spPr>
          <a:xfrm>
            <a:off x="952501" y="2844800"/>
            <a:ext cx="4470831" cy="3053170"/>
          </a:xfrm>
        </p:spPr>
        <p:txBody>
          <a:bodyPr anchor="t">
            <a:normAutofit/>
          </a:bodyPr>
          <a:lstStyle/>
          <a:p>
            <a:pPr marL="0" indent="0">
              <a:lnSpc>
                <a:spcPct val="100000"/>
              </a:lnSpc>
              <a:buNone/>
            </a:pPr>
            <a:r>
              <a:rPr lang="en-US" sz="2800" dirty="0">
                <a:effectLst/>
                <a:latin typeface="Goudy Old Style" panose="02020502050305020303" pitchFamily="18" charset="77"/>
              </a:rPr>
              <a:t>A couple of months before we left [for Sudan], I received a Christian news publication in the mail. The front cover had two headlines side by side…</a:t>
            </a:r>
          </a:p>
        </p:txBody>
      </p:sp>
      <p:cxnSp>
        <p:nvCxnSpPr>
          <p:cNvPr id="4105" name="Straight Connector 4104">
            <a:extLst>
              <a:ext uri="{FF2B5EF4-FFF2-40B4-BE49-F238E27FC236}">
                <a16:creationId xmlns:a16="http://schemas.microsoft.com/office/drawing/2014/main" xmlns="" id="{49151340-7EF2-0647-A719-394EFC3A180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6096000" y="1874484"/>
            <a:ext cx="0" cy="3394558"/>
          </a:xfrm>
          <a:prstGeom prst="line">
            <a:avLst/>
          </a:prstGeom>
          <a:ln w="25400" cap="rnd">
            <a:solidFill>
              <a:schemeClr val="bg2">
                <a:lumMod val="75000"/>
                <a:alpha val="65000"/>
              </a:schemeClr>
            </a:solidFill>
            <a:prstDash val="sysDot"/>
            <a:round/>
          </a:ln>
        </p:spPr>
        <p:style>
          <a:lnRef idx="1">
            <a:schemeClr val="accent1"/>
          </a:lnRef>
          <a:fillRef idx="0">
            <a:schemeClr val="accent1"/>
          </a:fillRef>
          <a:effectRef idx="0">
            <a:schemeClr val="accent1"/>
          </a:effectRef>
          <a:fontRef idx="minor">
            <a:schemeClr val="tx1"/>
          </a:fontRef>
        </p:style>
      </p:cxnSp>
      <p:pic>
        <p:nvPicPr>
          <p:cNvPr id="4098" name="Picture 2" descr="Book Report: Radical by David Platt | Chapstick Chatter">
            <a:extLst>
              <a:ext uri="{FF2B5EF4-FFF2-40B4-BE49-F238E27FC236}">
                <a16:creationId xmlns:a16="http://schemas.microsoft.com/office/drawing/2014/main" xmlns="" id="{796DD998-5A61-8146-075D-EFAA5E6807A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319589" y="713992"/>
            <a:ext cx="3746710" cy="5430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9209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64CB3E-1BF6-0C15-2B12-879BF9EC4B63}"/>
              </a:ext>
            </a:extLst>
          </p:cNvPr>
          <p:cNvSpPr>
            <a:spLocks noGrp="1"/>
          </p:cNvSpPr>
          <p:nvPr>
            <p:ph type="title"/>
          </p:nvPr>
        </p:nvSpPr>
        <p:spPr/>
        <p:txBody>
          <a:bodyPr anchor="ctr">
            <a:normAutofit/>
          </a:bodyPr>
          <a:lstStyle/>
          <a:p>
            <a:r>
              <a:rPr lang="en-US" dirty="0"/>
              <a:t>Contemporary Reasons to Worry</a:t>
            </a:r>
          </a:p>
        </p:txBody>
      </p:sp>
      <p:sp>
        <p:nvSpPr>
          <p:cNvPr id="3" name="Content Placeholder 2">
            <a:extLst>
              <a:ext uri="{FF2B5EF4-FFF2-40B4-BE49-F238E27FC236}">
                <a16:creationId xmlns:a16="http://schemas.microsoft.com/office/drawing/2014/main" xmlns="" id="{B190C3B0-16FE-F358-9DEB-D340165BC5BA}"/>
              </a:ext>
            </a:extLst>
          </p:cNvPr>
          <p:cNvSpPr>
            <a:spLocks noGrp="1"/>
          </p:cNvSpPr>
          <p:nvPr>
            <p:ph idx="1"/>
          </p:nvPr>
        </p:nvSpPr>
        <p:spPr/>
        <p:txBody>
          <a:bodyPr anchor="t">
            <a:noAutofit/>
          </a:bodyPr>
          <a:lstStyle/>
          <a:p>
            <a:pPr marL="0" indent="0">
              <a:lnSpc>
                <a:spcPct val="100000"/>
              </a:lnSpc>
              <a:buNone/>
            </a:pPr>
            <a:r>
              <a:rPr lang="en-US" sz="2800" dirty="0">
                <a:effectLst/>
                <a:latin typeface="Goudy Old Style" panose="02020502050305020303" pitchFamily="18" charset="77"/>
              </a:rPr>
              <a:t>On the left one headline read, “First Baptist Church Celebrates New $23 Million Building.” A lengthy article followed, celebrating the church’s expensive new sanctuary. The exquisite marble, intricate design, and beautiful stained glass were all described in vivid detail. </a:t>
            </a:r>
          </a:p>
          <a:p>
            <a:pPr marL="0" indent="0">
              <a:lnSpc>
                <a:spcPct val="100000"/>
              </a:lnSpc>
              <a:buNone/>
            </a:pPr>
            <a:r>
              <a:rPr lang="en-US" sz="2800" dirty="0">
                <a:latin typeface="Goudy Old Style" panose="02020502050305020303" pitchFamily="18" charset="77"/>
              </a:rPr>
              <a:t>On the right was a much smaller article. The headline for it read, “Baptist Relief Helps Sudanese Refugees.” Knowing I was about to go to Sudan, my attention was drawn. </a:t>
            </a:r>
            <a:endParaRPr lang="en-US" sz="2800" dirty="0">
              <a:effectLst/>
              <a:latin typeface="Goudy Old Style" panose="02020502050305020303" pitchFamily="18" charset="77"/>
            </a:endParaRPr>
          </a:p>
        </p:txBody>
      </p:sp>
    </p:spTree>
    <p:extLst>
      <p:ext uri="{BB962C8B-B14F-4D97-AF65-F5344CB8AC3E}">
        <p14:creationId xmlns:p14="http://schemas.microsoft.com/office/powerpoint/2010/main" val="416544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64CB3E-1BF6-0C15-2B12-879BF9EC4B63}"/>
              </a:ext>
            </a:extLst>
          </p:cNvPr>
          <p:cNvSpPr>
            <a:spLocks noGrp="1"/>
          </p:cNvSpPr>
          <p:nvPr>
            <p:ph type="title"/>
          </p:nvPr>
        </p:nvSpPr>
        <p:spPr/>
        <p:txBody>
          <a:bodyPr anchor="ctr">
            <a:normAutofit/>
          </a:bodyPr>
          <a:lstStyle/>
          <a:p>
            <a:r>
              <a:rPr lang="en-US" dirty="0"/>
              <a:t>Contemporary Reasons to Worry</a:t>
            </a:r>
          </a:p>
        </p:txBody>
      </p:sp>
      <p:sp>
        <p:nvSpPr>
          <p:cNvPr id="3" name="Content Placeholder 2">
            <a:extLst>
              <a:ext uri="{FF2B5EF4-FFF2-40B4-BE49-F238E27FC236}">
                <a16:creationId xmlns:a16="http://schemas.microsoft.com/office/drawing/2014/main" xmlns="" id="{B190C3B0-16FE-F358-9DEB-D340165BC5BA}"/>
              </a:ext>
            </a:extLst>
          </p:cNvPr>
          <p:cNvSpPr>
            <a:spLocks noGrp="1"/>
          </p:cNvSpPr>
          <p:nvPr>
            <p:ph idx="1"/>
          </p:nvPr>
        </p:nvSpPr>
        <p:spPr/>
        <p:txBody>
          <a:bodyPr anchor="t">
            <a:noAutofit/>
          </a:bodyPr>
          <a:lstStyle/>
          <a:p>
            <a:pPr marL="0" indent="0">
              <a:lnSpc>
                <a:spcPct val="100000"/>
              </a:lnSpc>
              <a:buNone/>
            </a:pPr>
            <a:r>
              <a:rPr lang="en-US" sz="2800" dirty="0">
                <a:latin typeface="Goudy Old Style" panose="02020502050305020303" pitchFamily="18" charset="77"/>
              </a:rPr>
              <a:t>The article described how 350,000 refugees in western Sudan were dying of malnutrition and might not live to the end of the year. </a:t>
            </a:r>
            <a:r>
              <a:rPr lang="en-US" sz="2800" dirty="0">
                <a:effectLst/>
                <a:latin typeface="Goudy Old Style" panose="02020502050305020303" pitchFamily="18" charset="77"/>
              </a:rPr>
              <a:t>It briefly explained their plight and sufferings. The last sentence said that Baptists had sent money to help relieve the suffering of the Sudanese. I was excited until I got to the amount.</a:t>
            </a:r>
          </a:p>
          <a:p>
            <a:pPr marL="0" indent="0">
              <a:lnSpc>
                <a:spcPct val="100000"/>
              </a:lnSpc>
              <a:buNone/>
            </a:pPr>
            <a:r>
              <a:rPr lang="en-US" sz="2800" dirty="0">
                <a:latin typeface="Goudy Old Style" panose="02020502050305020303" pitchFamily="18" charset="77"/>
              </a:rPr>
              <a:t>Now, remember what was on the left: “First Baptist Church Celebrates New $23 Million Building.” …</a:t>
            </a:r>
            <a:endParaRPr lang="en-US" sz="2800" dirty="0">
              <a:effectLst/>
              <a:latin typeface="Goudy Old Style" panose="02020502050305020303" pitchFamily="18" charset="77"/>
            </a:endParaRPr>
          </a:p>
        </p:txBody>
      </p:sp>
    </p:spTree>
    <p:extLst>
      <p:ext uri="{BB962C8B-B14F-4D97-AF65-F5344CB8AC3E}">
        <p14:creationId xmlns:p14="http://schemas.microsoft.com/office/powerpoint/2010/main" val="2272889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64CB3E-1BF6-0C15-2B12-879BF9EC4B63}"/>
              </a:ext>
            </a:extLst>
          </p:cNvPr>
          <p:cNvSpPr>
            <a:spLocks noGrp="1"/>
          </p:cNvSpPr>
          <p:nvPr>
            <p:ph type="title"/>
          </p:nvPr>
        </p:nvSpPr>
        <p:spPr/>
        <p:txBody>
          <a:bodyPr anchor="ctr">
            <a:normAutofit/>
          </a:bodyPr>
          <a:lstStyle/>
          <a:p>
            <a:r>
              <a:rPr lang="en-US" dirty="0"/>
              <a:t>Contemporary Reasons to Worry</a:t>
            </a:r>
          </a:p>
        </p:txBody>
      </p:sp>
      <p:sp>
        <p:nvSpPr>
          <p:cNvPr id="3" name="Content Placeholder 2">
            <a:extLst>
              <a:ext uri="{FF2B5EF4-FFF2-40B4-BE49-F238E27FC236}">
                <a16:creationId xmlns:a16="http://schemas.microsoft.com/office/drawing/2014/main" xmlns="" id="{B190C3B0-16FE-F358-9DEB-D340165BC5BA}"/>
              </a:ext>
            </a:extLst>
          </p:cNvPr>
          <p:cNvSpPr>
            <a:spLocks noGrp="1"/>
          </p:cNvSpPr>
          <p:nvPr>
            <p:ph idx="1"/>
          </p:nvPr>
        </p:nvSpPr>
        <p:spPr/>
        <p:txBody>
          <a:bodyPr anchor="t">
            <a:noAutofit/>
          </a:bodyPr>
          <a:lstStyle/>
          <a:p>
            <a:pPr marL="0" indent="0">
              <a:lnSpc>
                <a:spcPct val="100000"/>
              </a:lnSpc>
              <a:buNone/>
            </a:pPr>
            <a:r>
              <a:rPr lang="en-US" sz="2800" dirty="0">
                <a:latin typeface="Goudy Old Style" panose="02020502050305020303" pitchFamily="18" charset="77"/>
              </a:rPr>
              <a:t>On the right the article said, “Baptists have raised $5,000 to send to refugees in western Sudan.”</a:t>
            </a:r>
            <a:endParaRPr lang="en-US" sz="2800" dirty="0">
              <a:effectLst/>
              <a:latin typeface="Goudy Old Style" panose="02020502050305020303" pitchFamily="18" charset="77"/>
            </a:endParaRPr>
          </a:p>
          <a:p>
            <a:pPr marL="0" indent="0">
              <a:lnSpc>
                <a:spcPct val="100000"/>
              </a:lnSpc>
              <a:buNone/>
            </a:pPr>
            <a:r>
              <a:rPr lang="en-US" sz="2800" dirty="0">
                <a:effectLst/>
                <a:latin typeface="Goudy Old Style" panose="02020502050305020303" pitchFamily="18" charset="77"/>
              </a:rPr>
              <a:t>Five thousand dollars.</a:t>
            </a:r>
          </a:p>
          <a:p>
            <a:pPr marL="0" indent="0">
              <a:lnSpc>
                <a:spcPct val="100000"/>
              </a:lnSpc>
              <a:buNone/>
            </a:pPr>
            <a:r>
              <a:rPr lang="en-US" sz="2800" dirty="0">
                <a:effectLst/>
                <a:latin typeface="Goudy Old Style" panose="02020502050305020303" pitchFamily="18" charset="77"/>
              </a:rPr>
              <a:t>That is not enough to get a plane into Sudan, much less one drop of water to people who need it.</a:t>
            </a:r>
          </a:p>
          <a:p>
            <a:pPr marL="0" indent="0">
              <a:lnSpc>
                <a:spcPct val="100000"/>
              </a:lnSpc>
              <a:buNone/>
            </a:pPr>
            <a:r>
              <a:rPr lang="en-US" sz="2800" dirty="0">
                <a:effectLst/>
                <a:latin typeface="Goudy Old Style" panose="02020502050305020303" pitchFamily="18" charset="77"/>
              </a:rPr>
              <a:t>Where have we gone wrong?</a:t>
            </a:r>
          </a:p>
          <a:p>
            <a:pPr marL="0" indent="0">
              <a:lnSpc>
                <a:spcPct val="100000"/>
              </a:lnSpc>
              <a:buNone/>
            </a:pPr>
            <a:r>
              <a:rPr lang="en-US" sz="2800" dirty="0">
                <a:effectLst/>
                <a:latin typeface="Goudy Old Style" panose="02020502050305020303" pitchFamily="18" charset="77"/>
              </a:rPr>
              <a:t>How did we get to the place where this is actually tolerable?</a:t>
            </a:r>
          </a:p>
        </p:txBody>
      </p:sp>
    </p:spTree>
    <p:extLst>
      <p:ext uri="{BB962C8B-B14F-4D97-AF65-F5344CB8AC3E}">
        <p14:creationId xmlns:p14="http://schemas.microsoft.com/office/powerpoint/2010/main" val="3285979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64CB3E-1BF6-0C15-2B12-879BF9EC4B63}"/>
              </a:ext>
            </a:extLst>
          </p:cNvPr>
          <p:cNvSpPr>
            <a:spLocks noGrp="1"/>
          </p:cNvSpPr>
          <p:nvPr>
            <p:ph type="title"/>
          </p:nvPr>
        </p:nvSpPr>
        <p:spPr/>
        <p:txBody>
          <a:bodyPr/>
          <a:lstStyle/>
          <a:p>
            <a:r>
              <a:rPr lang="en-US" dirty="0"/>
              <a:t>Biblical Reasons to Worry</a:t>
            </a:r>
          </a:p>
        </p:txBody>
      </p:sp>
      <p:sp>
        <p:nvSpPr>
          <p:cNvPr id="3" name="Content Placeholder 2">
            <a:extLst>
              <a:ext uri="{FF2B5EF4-FFF2-40B4-BE49-F238E27FC236}">
                <a16:creationId xmlns:a16="http://schemas.microsoft.com/office/drawing/2014/main" xmlns="" id="{B190C3B0-16FE-F358-9DEB-D340165BC5BA}"/>
              </a:ext>
            </a:extLst>
          </p:cNvPr>
          <p:cNvSpPr>
            <a:spLocks noGrp="1"/>
          </p:cNvSpPr>
          <p:nvPr>
            <p:ph idx="1"/>
          </p:nvPr>
        </p:nvSpPr>
        <p:spPr/>
        <p:txBody>
          <a:bodyPr>
            <a:normAutofit fontScale="92500" lnSpcReduction="20000"/>
          </a:bodyPr>
          <a:lstStyle/>
          <a:p>
            <a:pPr marL="457200" indent="-457200">
              <a:buSzPct val="100000"/>
              <a:buFont typeface="+mj-lt"/>
              <a:buAutoNum type="arabicPeriod"/>
            </a:pPr>
            <a:r>
              <a:rPr lang="en-US" sz="3000" dirty="0"/>
              <a:t>Words of Jesus</a:t>
            </a:r>
            <a:endParaRPr lang="en-US" sz="3000" i="1" dirty="0"/>
          </a:p>
          <a:p>
            <a:pPr marL="0" indent="0">
              <a:buSzPct val="100000"/>
              <a:buNone/>
            </a:pPr>
            <a:r>
              <a:rPr lang="en-US" sz="2600" i="1" dirty="0"/>
              <a:t>In the World, Not of the World </a:t>
            </a:r>
            <a:r>
              <a:rPr lang="en-US" sz="2600" dirty="0"/>
              <a:t>“My prayer is not that you take them out of the world but that you protect them from the evil one. They are not of the world, even as I am not of it.” [</a:t>
            </a:r>
            <a:r>
              <a:rPr lang="en-US" sz="2600" b="1" dirty="0"/>
              <a:t>Jn 17:15-16]</a:t>
            </a:r>
          </a:p>
          <a:p>
            <a:pPr marL="0" indent="0">
              <a:buSzPct val="100000"/>
              <a:buNone/>
            </a:pPr>
            <a:r>
              <a:rPr lang="en-US" sz="2600" i="1" dirty="0"/>
              <a:t>Render Unto Caesar</a:t>
            </a:r>
            <a:r>
              <a:rPr lang="en-US" sz="2600" dirty="0"/>
              <a:t> “Is it right for us to pay taxes to Caesar or not?” He saw through their duplicity and said to them, “Show me a denarius. Whose image and inscription are on it?” “Caesar’s,” they replied. He said to them, “Then give back to Caesar what is Caesar’s, and to God what is God’s.” </a:t>
            </a:r>
            <a:r>
              <a:rPr lang="en-US" sz="2600" b="1" dirty="0"/>
              <a:t>[Lk 20:22-25]</a:t>
            </a:r>
          </a:p>
        </p:txBody>
      </p:sp>
    </p:spTree>
    <p:extLst>
      <p:ext uri="{BB962C8B-B14F-4D97-AF65-F5344CB8AC3E}">
        <p14:creationId xmlns:p14="http://schemas.microsoft.com/office/powerpoint/2010/main" val="3544829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64CB3E-1BF6-0C15-2B12-879BF9EC4B63}"/>
              </a:ext>
            </a:extLst>
          </p:cNvPr>
          <p:cNvSpPr>
            <a:spLocks noGrp="1"/>
          </p:cNvSpPr>
          <p:nvPr>
            <p:ph type="title"/>
          </p:nvPr>
        </p:nvSpPr>
        <p:spPr/>
        <p:txBody>
          <a:bodyPr/>
          <a:lstStyle/>
          <a:p>
            <a:r>
              <a:rPr lang="en-US" dirty="0"/>
              <a:t>Biblical Reasons to Worry</a:t>
            </a:r>
          </a:p>
        </p:txBody>
      </p:sp>
      <p:sp>
        <p:nvSpPr>
          <p:cNvPr id="3" name="Content Placeholder 2">
            <a:extLst>
              <a:ext uri="{FF2B5EF4-FFF2-40B4-BE49-F238E27FC236}">
                <a16:creationId xmlns:a16="http://schemas.microsoft.com/office/drawing/2014/main" xmlns="" id="{B190C3B0-16FE-F358-9DEB-D340165BC5BA}"/>
              </a:ext>
            </a:extLst>
          </p:cNvPr>
          <p:cNvSpPr>
            <a:spLocks noGrp="1"/>
          </p:cNvSpPr>
          <p:nvPr>
            <p:ph idx="1"/>
          </p:nvPr>
        </p:nvSpPr>
        <p:spPr/>
        <p:txBody>
          <a:bodyPr>
            <a:normAutofit fontScale="92500"/>
          </a:bodyPr>
          <a:lstStyle/>
          <a:p>
            <a:pPr marL="514350" indent="-514350">
              <a:buSzPct val="100000"/>
              <a:buFont typeface="+mj-lt"/>
              <a:buAutoNum type="arabicPeriod" startAt="2"/>
            </a:pPr>
            <a:r>
              <a:rPr lang="en-US" sz="3200" dirty="0"/>
              <a:t>Words of Paul </a:t>
            </a:r>
          </a:p>
          <a:p>
            <a:pPr marL="0" indent="0">
              <a:buSzPct val="100000"/>
              <a:buNone/>
            </a:pPr>
            <a:r>
              <a:rPr lang="en-US" sz="2600" i="1" dirty="0"/>
              <a:t>All Things to All People </a:t>
            </a:r>
            <a:r>
              <a:rPr lang="en-US" sz="2600" dirty="0"/>
              <a:t>Though I am free and belong to no one, I have made myself a slave to everyone, to win as many as possible. To the Jews I became like a Jew, to win the Jews. To those under the law I became like one under the law (though I myself am not under the law), so as to win those under the law. To those not having the law I became like one not having the law (though I am not free from God’s law but am under Christ’s law), so as to win those not having the law.[</a:t>
            </a:r>
            <a:r>
              <a:rPr lang="en-US" sz="2600" b="1" dirty="0"/>
              <a:t>1 Cor 9:19-21]</a:t>
            </a:r>
            <a:endParaRPr lang="en-US" sz="2600" b="1" i="1" dirty="0"/>
          </a:p>
        </p:txBody>
      </p:sp>
    </p:spTree>
    <p:extLst>
      <p:ext uri="{BB962C8B-B14F-4D97-AF65-F5344CB8AC3E}">
        <p14:creationId xmlns:p14="http://schemas.microsoft.com/office/powerpoint/2010/main" val="1886142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MarrakeshVTI">
  <a:themeElements>
    <a:clrScheme name="Marrakesh">
      <a:dk1>
        <a:srgbClr val="000000"/>
      </a:dk1>
      <a:lt1>
        <a:srgbClr val="FFFFFF"/>
      </a:lt1>
      <a:dk2>
        <a:srgbClr val="431C30"/>
      </a:dk2>
      <a:lt2>
        <a:srgbClr val="F3F0EF"/>
      </a:lt2>
      <a:accent1>
        <a:srgbClr val="B35B55"/>
      </a:accent1>
      <a:accent2>
        <a:srgbClr val="CF7E6C"/>
      </a:accent2>
      <a:accent3>
        <a:srgbClr val="CA8F58"/>
      </a:accent3>
      <a:accent4>
        <a:srgbClr val="A97C54"/>
      </a:accent4>
      <a:accent5>
        <a:srgbClr val="917E45"/>
      </a:accent5>
      <a:accent6>
        <a:srgbClr val="647576"/>
      </a:accent6>
      <a:hlink>
        <a:srgbClr val="A25872"/>
      </a:hlink>
      <a:folHlink>
        <a:srgbClr val="667A7E"/>
      </a:folHlink>
    </a:clrScheme>
    <a:fontScheme name="Goudy">
      <a:majorFont>
        <a:latin typeface="Goudy Old Style"/>
        <a:ea typeface=""/>
        <a:cs typeface=""/>
      </a:majorFont>
      <a:minorFont>
        <a:latin typeface="Goudy Old Styl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rrakeshVTI" id="{DCD97A9B-DAE4-42FA-B2F9-0A5C34F43D6C}" vid="{A7163F41-974B-4A88-831F-D9DFFFE40C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Hyperlink xmlns="644bf1f9-d386-436f-857f-3ef1b47b078b">
      <Url xsi:nil="true"/>
      <Description xsi:nil="true"/>
    </Hyperlink>
    <lcf76f155ced4ddcb4097134ff3c332f xmlns="644bf1f9-d386-436f-857f-3ef1b47b078b">
      <Terms xmlns="http://schemas.microsoft.com/office/infopath/2007/PartnerControls"/>
    </lcf76f155ced4ddcb4097134ff3c332f>
    <TaxCatchAll xmlns="4c1a29cb-868c-45fd-a865-6ef2050bb368" xsi:nil="true"/>
    <_Flow_SignoffStatus xmlns="644bf1f9-d386-436f-857f-3ef1b47b078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F909D1C230DA64DA855CDA4B4A1AA84" ma:contentTypeVersion="19" ma:contentTypeDescription="Create a new document." ma:contentTypeScope="" ma:versionID="c6531e1c7cb406f5ecf174f94f995a4c">
  <xsd:schema xmlns:xsd="http://www.w3.org/2001/XMLSchema" xmlns:xs="http://www.w3.org/2001/XMLSchema" xmlns:p="http://schemas.microsoft.com/office/2006/metadata/properties" xmlns:ns2="4c1a29cb-868c-45fd-a865-6ef2050bb368" xmlns:ns3="644bf1f9-d386-436f-857f-3ef1b47b078b" targetNamespace="http://schemas.microsoft.com/office/2006/metadata/properties" ma:root="true" ma:fieldsID="d7682bbe4b0d915625b62398803133fa" ns2:_="" ns3:_="">
    <xsd:import namespace="4c1a29cb-868c-45fd-a865-6ef2050bb368"/>
    <xsd:import namespace="644bf1f9-d386-436f-857f-3ef1b47b078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3:Hyperlink" minOccurs="0"/>
                <xsd:element ref="ns3:_Flow_SignoffStatus" minOccurs="0"/>
                <xsd:element ref="ns3:MediaLengthInSeconds" minOccurs="0"/>
                <xsd:element ref="ns3:lcf76f155ced4ddcb4097134ff3c332f" minOccurs="0"/>
                <xsd:element ref="ns2: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1a29cb-868c-45fd-a865-6ef2050bb36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a0228018-fd16-459c-83a4-7293c3eb4768}" ma:internalName="TaxCatchAll" ma:showField="CatchAllData" ma:web="4c1a29cb-868c-45fd-a865-6ef2050bb36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44bf1f9-d386-436f-857f-3ef1b47b078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Hyperlink" ma:index="20" nillable="true" ma:displayName="Hyperlink" ma:format="Hyperlink" ma:internalName="Hyperlink">
      <xsd:complexType>
        <xsd:complexContent>
          <xsd:extension base="dms:URL">
            <xsd:sequence>
              <xsd:element name="Url" type="dms:ValidUrl" minOccurs="0" nillable="true"/>
              <xsd:element name="Description" type="xsd:string" nillable="true"/>
            </xsd:sequence>
          </xsd:extension>
        </xsd:complexContent>
      </xsd:complexType>
    </xsd:element>
    <xsd:element name="_Flow_SignoffStatus" ma:index="21" nillable="true" ma:displayName="Sign-off status" ma:internalName="Sign_x002d_off_x0020_status">
      <xsd:simpleType>
        <xsd:restriction base="dms:Text"/>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c08a4104-9f8c-423a-ac38-4c90e3324bd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1C1D29A-4B43-4158-9EE0-9FF5C01B9430}">
  <ds:schemaRefs>
    <ds:schemaRef ds:uri="4c1a29cb-868c-45fd-a865-6ef2050bb368"/>
    <ds:schemaRef ds:uri="http://schemas.microsoft.com/office/2006/documentManagement/types"/>
    <ds:schemaRef ds:uri="http://schemas.openxmlformats.org/package/2006/metadata/core-properties"/>
    <ds:schemaRef ds:uri="http://purl.org/dc/elements/1.1/"/>
    <ds:schemaRef ds:uri="644bf1f9-d386-436f-857f-3ef1b47b078b"/>
    <ds:schemaRef ds:uri="http://schemas.microsoft.com/office/2006/metadata/properties"/>
    <ds:schemaRef ds:uri="http://purl.org/dc/term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C5622842-A3A7-4CD9-906E-B04BC61A1756}">
  <ds:schemaRefs>
    <ds:schemaRef ds:uri="http://schemas.microsoft.com/sharepoint/v3/contenttype/forms"/>
  </ds:schemaRefs>
</ds:datastoreItem>
</file>

<file path=customXml/itemProps3.xml><?xml version="1.0" encoding="utf-8"?>
<ds:datastoreItem xmlns:ds="http://schemas.openxmlformats.org/officeDocument/2006/customXml" ds:itemID="{E54DBB7C-A381-485A-AD4C-130EF736D7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1a29cb-868c-45fd-a865-6ef2050bb368"/>
    <ds:schemaRef ds:uri="644bf1f9-d386-436f-857f-3ef1b47b07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997</TotalTime>
  <Words>1234</Words>
  <Application>Microsoft Office PowerPoint</Application>
  <PresentationFormat>Widescreen</PresentationFormat>
  <Paragraphs>106</Paragraphs>
  <Slides>18</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Goudy Old Style</vt:lpstr>
      <vt:lpstr>MarrakeshVTI</vt:lpstr>
      <vt:lpstr>Christian Culture or Christian Identity</vt:lpstr>
      <vt:lpstr>Historical Reasons to Worry</vt:lpstr>
      <vt:lpstr>Contemporary Reasons to Worry</vt:lpstr>
      <vt:lpstr>Contemporary Reasons to Worry</vt:lpstr>
      <vt:lpstr>Contemporary Reasons to Worry</vt:lpstr>
      <vt:lpstr>Contemporary Reasons to Worry</vt:lpstr>
      <vt:lpstr>Contemporary Reasons to Worry</vt:lpstr>
      <vt:lpstr>Biblical Reasons to Worry</vt:lpstr>
      <vt:lpstr>Biblical Reasons to Worry</vt:lpstr>
      <vt:lpstr>What I’m NOT Saying</vt:lpstr>
      <vt:lpstr>From Culture to Identity</vt:lpstr>
      <vt:lpstr>From Culture to Identity</vt:lpstr>
      <vt:lpstr>From Culture to Identity</vt:lpstr>
      <vt:lpstr>Between Culture and Identity</vt:lpstr>
      <vt:lpstr>Between Culture and Identity</vt:lpstr>
      <vt:lpstr>Practicals</vt:lpstr>
      <vt:lpstr>Practicals</vt:lpstr>
      <vt:lpstr>Practicals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Christian Culture or Christian Identity</dc:title>
  <dc:creator>ReederP</dc:creator>
  <cp:lastModifiedBy>DoddH</cp:lastModifiedBy>
  <cp:revision>255</cp:revision>
  <dcterms:created xsi:type="dcterms:W3CDTF">2023-07-05T13:28:55Z</dcterms:created>
  <dcterms:modified xsi:type="dcterms:W3CDTF">2023-07-19T15:04:33Z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0x0101004F909D1C230DA64DA855CDA4B4A1AA84</vt:lpwstr>
  </property>
</Properties>
</file>