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64" autoAdjust="0"/>
    <p:restoredTop sz="94660"/>
  </p:normalViewPr>
  <p:slideViewPr>
    <p:cSldViewPr snapToGrid="0">
      <p:cViewPr>
        <p:scale>
          <a:sx n="64" d="100"/>
          <a:sy n="64" d="100"/>
        </p:scale>
        <p:origin x="152"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1427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17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01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88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2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85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65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1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1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05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51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6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4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2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88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8472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0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bbff040e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bbff040e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3bbff040e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6177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4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167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pic>
        <p:nvPicPr>
          <p:cNvPr id="57" name="Google Shape;57;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2"/>
          <p:cNvGrpSpPr/>
          <p:nvPr/>
        </p:nvGrpSpPr>
        <p:grpSpPr>
          <a:xfrm>
            <a:off x="0" y="0"/>
            <a:ext cx="2305051" cy="6858001"/>
            <a:chOff x="0" y="0"/>
            <a:chExt cx="2305051" cy="6858001"/>
          </a:xfrm>
        </p:grpSpPr>
        <p:sp>
          <p:nvSpPr>
            <p:cNvPr id="59" name="Google Shape;59;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5" name="Google Shape;115;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1"/>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76" name="Google Shape;176;p11"/>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7" name="Google Shape;177;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2"/>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83" name="Google Shape;183;p12"/>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4" name="Google Shape;184;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3"/>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0" name="Google Shape;190;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14"/>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6" name="Google Shape;196;p14"/>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7" name="Google Shape;197;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14"/>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i="0" u="none" strike="noStrike" cap="none">
                <a:solidFill>
                  <a:schemeClr val="lt1"/>
                </a:solidFill>
                <a:latin typeface="Twentieth Century"/>
                <a:ea typeface="Twentieth Century"/>
                <a:cs typeface="Twentieth Century"/>
                <a:sym typeface="Twentieth Century"/>
              </a:rPr>
              <a:t>“</a:t>
            </a:r>
            <a:endParaRPr/>
          </a:p>
        </p:txBody>
      </p:sp>
      <p:sp>
        <p:nvSpPr>
          <p:cNvPr id="201" name="Google Shape;201;p14"/>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i="0" u="none" strike="noStrike"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15"/>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05" name="Google Shape;205;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1" name="Google Shape;211;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2" name="Google Shape;212;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3" name="Google Shape;213;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4" name="Google Shape;214;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5" name="Google Shape;215;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6" name="Google Shape;216;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7" name="Google Shape;217;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8" name="Google Shape;218;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9" name="Google Shape;219;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5" name="Google Shape;225;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8"/>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31" name="Google Shape;231;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1" name="Google Shape;121;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27" name="Google Shape;127;p4"/>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28" name="Google Shape;128;p4"/>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29" name="Google Shape;129;p4"/>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30" name="Google Shape;130;p4"/>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1" name="Google Shape;131;p4"/>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32" name="Google Shape;132;p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38" name="Google Shape;138;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6"/>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4" name="Google Shape;144;p6"/>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5" name="Google Shape;145;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7"/>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51" name="Google Shape;151;p7"/>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2" name="Google Shape;152;p7"/>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53" name="Google Shape;153;p7"/>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4" name="Google Shape;154;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0"/>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69" name="Google Shape;169;p10"/>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0" name="Google Shape;170;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11" name="Google Shape;11;p1"/>
          <p:cNvGrpSpPr/>
          <p:nvPr/>
        </p:nvGrpSpPr>
        <p:grpSpPr>
          <a:xfrm>
            <a:off x="-14288" y="0"/>
            <a:ext cx="12053888" cy="6858001"/>
            <a:chOff x="-14288" y="0"/>
            <a:chExt cx="12053888"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5" name="Google Shape;25;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a:off x="11364912" y="0"/>
              <a:ext cx="674688" cy="6848476"/>
              <a:chOff x="11364912" y="0"/>
              <a:chExt cx="674688" cy="6848476"/>
            </a:xfrm>
          </p:grpSpPr>
          <p:sp>
            <p:nvSpPr>
              <p:cNvPr id="41" name="Google Shape;41;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ccessministry@dwellc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wentieth Century"/>
              <a:buNone/>
            </a:pPr>
            <a:r>
              <a:rPr lang="en-US">
                <a:latin typeface="Arial"/>
                <a:ea typeface="Arial"/>
                <a:cs typeface="Arial"/>
                <a:sym typeface="Arial"/>
              </a:rPr>
              <a:t>ARE THE FIRST AMONG US?</a:t>
            </a:r>
            <a:endParaRPr>
              <a:latin typeface="Arial"/>
              <a:ea typeface="Arial"/>
              <a:cs typeface="Arial"/>
              <a:sym typeface="Arial"/>
            </a:endParaRPr>
          </a:p>
        </p:txBody>
      </p:sp>
      <p:sp>
        <p:nvSpPr>
          <p:cNvPr id="239" name="Google Shape;239;p19"/>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2"/>
              </a:buClr>
              <a:buSzPts val="2500"/>
              <a:buNone/>
            </a:pPr>
            <a:r>
              <a:rPr lang="en-US" sz="2200">
                <a:latin typeface="Arial"/>
                <a:ea typeface="Arial"/>
                <a:cs typeface="Arial"/>
                <a:sym typeface="Arial"/>
              </a:rPr>
              <a:t>XSI 2022: ACCESS MINISTRY</a:t>
            </a:r>
            <a:endParaRPr sz="2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338"/>
        <p:cNvGrpSpPr/>
        <p:nvPr/>
      </p:nvGrpSpPr>
      <p:grpSpPr>
        <a:xfrm>
          <a:off x="0" y="0"/>
          <a:ext cx="0" cy="0"/>
          <a:chOff x="0" y="0"/>
          <a:chExt cx="0" cy="0"/>
        </a:xfrm>
      </p:grpSpPr>
      <p:sp>
        <p:nvSpPr>
          <p:cNvPr id="339" name="Google Shape;339;p28"/>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340" name="Google Shape;340;p28"/>
          <p:cNvGrpSpPr/>
          <p:nvPr/>
        </p:nvGrpSpPr>
        <p:grpSpPr>
          <a:xfrm>
            <a:off x="-14288" y="0"/>
            <a:ext cx="1220788" cy="6858001"/>
            <a:chOff x="-14288" y="0"/>
            <a:chExt cx="1220788" cy="6858001"/>
          </a:xfrm>
        </p:grpSpPr>
        <p:sp>
          <p:nvSpPr>
            <p:cNvPr id="341" name="Google Shape;341;p28"/>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345" name="Google Shape;345;p28"/>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347" name="Google Shape;347;p28"/>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348" name="Google Shape;348;p28"/>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351" name="Google Shape;351;p28"/>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2" name="Google Shape;352;p28"/>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353" name="Google Shape;353;p28"/>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354" name="Google Shape;354;p28"/>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355" name="Google Shape;355;p28"/>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356" name="Google Shape;356;p28"/>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359" name="Google Shape;359;p28"/>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361" name="Google Shape;361;p28"/>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363" name="Google Shape;363;p28"/>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364" name="Google Shape;364;p28"/>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367" name="Google Shape;367;p28"/>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28"/>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Twentieth Century"/>
              <a:buNone/>
            </a:pPr>
            <a:r>
              <a:rPr lang="en-US" sz="4000">
                <a:latin typeface="Arial"/>
                <a:ea typeface="Arial"/>
                <a:cs typeface="Arial"/>
                <a:sym typeface="Arial"/>
              </a:rPr>
              <a:t>OASIS ACCESS PROGRAM</a:t>
            </a:r>
            <a:endParaRPr>
              <a:latin typeface="Arial"/>
              <a:ea typeface="Arial"/>
              <a:cs typeface="Arial"/>
              <a:sym typeface="Arial"/>
            </a:endParaRPr>
          </a:p>
        </p:txBody>
      </p:sp>
      <p:cxnSp>
        <p:nvCxnSpPr>
          <p:cNvPr id="369" name="Google Shape;369;p28"/>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pic>
        <p:nvPicPr>
          <p:cNvPr id="370" name="Google Shape;370;p28"/>
          <p:cNvPicPr preferRelativeResize="0">
            <a:picLocks noGrp="1"/>
          </p:cNvPicPr>
          <p:nvPr>
            <p:ph type="body" idx="1"/>
          </p:nvPr>
        </p:nvPicPr>
        <p:blipFill rotWithShape="1">
          <a:blip r:embed="rId3">
            <a:alphaModFix/>
          </a:blip>
          <a:srcRect/>
          <a:stretch/>
        </p:blipFill>
        <p:spPr>
          <a:xfrm rot="837837">
            <a:off x="5018229" y="250364"/>
            <a:ext cx="4273487" cy="3493654"/>
          </a:xfrm>
          <a:prstGeom prst="rect">
            <a:avLst/>
          </a:prstGeom>
          <a:noFill/>
          <a:ln>
            <a:noFill/>
          </a:ln>
        </p:spPr>
      </p:pic>
      <p:grpSp>
        <p:nvGrpSpPr>
          <p:cNvPr id="371" name="Google Shape;371;p28"/>
          <p:cNvGrpSpPr/>
          <p:nvPr/>
        </p:nvGrpSpPr>
        <p:grpSpPr>
          <a:xfrm>
            <a:off x="11364912" y="0"/>
            <a:ext cx="674688" cy="6848476"/>
            <a:chOff x="11364912" y="0"/>
            <a:chExt cx="674688" cy="6848476"/>
          </a:xfrm>
        </p:grpSpPr>
        <p:sp>
          <p:nvSpPr>
            <p:cNvPr id="372" name="Google Shape;372;p28"/>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373" name="Google Shape;373;p28"/>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376" name="Google Shape;376;p28"/>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378" name="Google Shape;378;p28"/>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380" name="Google Shape;380;p28"/>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2" name="Google Shape;382;p28"/>
          <p:cNvPicPr preferRelativeResize="0"/>
          <p:nvPr/>
        </p:nvPicPr>
        <p:blipFill rotWithShape="1">
          <a:blip r:embed="rId4">
            <a:alphaModFix/>
          </a:blip>
          <a:srcRect/>
          <a:stretch/>
        </p:blipFill>
        <p:spPr>
          <a:xfrm>
            <a:off x="7408346" y="3657924"/>
            <a:ext cx="4157867" cy="2767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386"/>
        <p:cNvGrpSpPr/>
        <p:nvPr/>
      </p:nvGrpSpPr>
      <p:grpSpPr>
        <a:xfrm>
          <a:off x="0" y="0"/>
          <a:ext cx="0" cy="0"/>
          <a:chOff x="0" y="0"/>
          <a:chExt cx="0" cy="0"/>
        </a:xfrm>
      </p:grpSpPr>
      <p:sp>
        <p:nvSpPr>
          <p:cNvPr id="387" name="Google Shape;387;p29"/>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388" name="Google Shape;388;p29"/>
          <p:cNvGrpSpPr/>
          <p:nvPr/>
        </p:nvGrpSpPr>
        <p:grpSpPr>
          <a:xfrm>
            <a:off x="-14288" y="0"/>
            <a:ext cx="1220788" cy="6858001"/>
            <a:chOff x="-14288" y="0"/>
            <a:chExt cx="1220788" cy="6858001"/>
          </a:xfrm>
        </p:grpSpPr>
        <p:sp>
          <p:nvSpPr>
            <p:cNvPr id="389" name="Google Shape;389;p29"/>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9"/>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393" name="Google Shape;393;p29"/>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9"/>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395" name="Google Shape;395;p29"/>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396" name="Google Shape;396;p29"/>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9"/>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9"/>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399" name="Google Shape;399;p29"/>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29"/>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401" name="Google Shape;401;p29"/>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402" name="Google Shape;402;p29"/>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403" name="Google Shape;403;p29"/>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404" name="Google Shape;404;p29"/>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407" name="Google Shape;407;p29"/>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409" name="Google Shape;409;p29"/>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411" name="Google Shape;411;p29"/>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412" name="Google Shape;412;p29"/>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415" name="Google Shape;415;p29"/>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29"/>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Twentieth Century"/>
              <a:buNone/>
            </a:pPr>
            <a:r>
              <a:rPr lang="en-US" sz="4000">
                <a:latin typeface="Arial"/>
                <a:ea typeface="Arial"/>
                <a:cs typeface="Arial"/>
                <a:sym typeface="Arial"/>
              </a:rPr>
              <a:t>OASIS ACCESS PROGRAM</a:t>
            </a:r>
            <a:endParaRPr>
              <a:latin typeface="Arial"/>
              <a:ea typeface="Arial"/>
              <a:cs typeface="Arial"/>
              <a:sym typeface="Arial"/>
            </a:endParaRPr>
          </a:p>
        </p:txBody>
      </p:sp>
      <p:cxnSp>
        <p:nvCxnSpPr>
          <p:cNvPr id="417" name="Google Shape;417;p29"/>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418" name="Google Shape;418;p29"/>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fontScale="85000" lnSpcReduction="10000"/>
          </a:bodyPr>
          <a:lstStyle/>
          <a:p>
            <a:pPr marL="228600" lvl="0" indent="-228600" algn="l" rtl="0">
              <a:lnSpc>
                <a:spcPct val="120000"/>
              </a:lnSpc>
              <a:spcBef>
                <a:spcPts val="0"/>
              </a:spcBef>
              <a:spcAft>
                <a:spcPts val="0"/>
              </a:spcAft>
              <a:buClr>
                <a:schemeClr val="lt1"/>
              </a:buClr>
              <a:buSzPct val="125000"/>
              <a:buChar char="•"/>
            </a:pPr>
            <a:r>
              <a:rPr lang="en-US" sz="1800">
                <a:latin typeface="Arial"/>
                <a:ea typeface="Arial"/>
                <a:cs typeface="Arial"/>
                <a:sym typeface="Arial"/>
              </a:rPr>
              <a:t>The Oasis Access mission is to create and provide an environment where all children can learn about, experience, respond to, and grow in the truth and love of Jesus Christ. The Oasis Access Program is designed to supplement that goal by providing individualized support to those children who need it. There are two facets to this program: Oasis Classroom Support and the HUB Classroom. </a:t>
            </a:r>
            <a:endParaRPr>
              <a:latin typeface="Arial"/>
              <a:ea typeface="Arial"/>
              <a:cs typeface="Arial"/>
              <a:sym typeface="Arial"/>
            </a:endParaRPr>
          </a:p>
          <a:p>
            <a:pPr marL="228600" lvl="0" indent="-228600" algn="l" rtl="0">
              <a:lnSpc>
                <a:spcPct val="120000"/>
              </a:lnSpc>
              <a:spcBef>
                <a:spcPts val="1000"/>
              </a:spcBef>
              <a:spcAft>
                <a:spcPts val="0"/>
              </a:spcAft>
              <a:buClr>
                <a:schemeClr val="lt1"/>
              </a:buClr>
              <a:buSzPct val="125000"/>
              <a:buChar char="•"/>
            </a:pPr>
            <a:r>
              <a:rPr lang="en-US" sz="1800">
                <a:latin typeface="Arial"/>
                <a:ea typeface="Arial"/>
                <a:cs typeface="Arial"/>
                <a:sym typeface="Arial"/>
              </a:rPr>
              <a:t>This program provides classroom support to children who need additional assistance in the Oasis classroom. All Access workers are certified through the same screening process as other Oasis workers and have expressed an interest in working in a classroom supporting a child with special needs. Workers may be an adult or student volunteers, who commit to providing support either weekly or every other week for one year. In addition to helping a child learn about God’s plan through the Oasis curriculum and classroom activities, workers facilitate positive interactions with the child’s Oasis classmates. </a:t>
            </a:r>
            <a:endParaRPr>
              <a:latin typeface="Arial"/>
              <a:ea typeface="Arial"/>
              <a:cs typeface="Arial"/>
              <a:sym typeface="Arial"/>
            </a:endParaRPr>
          </a:p>
        </p:txBody>
      </p:sp>
      <p:grpSp>
        <p:nvGrpSpPr>
          <p:cNvPr id="419" name="Google Shape;419;p29"/>
          <p:cNvGrpSpPr/>
          <p:nvPr/>
        </p:nvGrpSpPr>
        <p:grpSpPr>
          <a:xfrm>
            <a:off x="11364912" y="0"/>
            <a:ext cx="674688" cy="6848476"/>
            <a:chOff x="11364912" y="0"/>
            <a:chExt cx="674688" cy="6848476"/>
          </a:xfrm>
        </p:grpSpPr>
        <p:sp>
          <p:nvSpPr>
            <p:cNvPr id="420" name="Google Shape;420;p29"/>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421" name="Google Shape;421;p29"/>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424" name="Google Shape;424;p29"/>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426" name="Google Shape;426;p29"/>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428" name="Google Shape;428;p29"/>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433"/>
        <p:cNvGrpSpPr/>
        <p:nvPr/>
      </p:nvGrpSpPr>
      <p:grpSpPr>
        <a:xfrm>
          <a:off x="0" y="0"/>
          <a:ext cx="0" cy="0"/>
          <a:chOff x="0" y="0"/>
          <a:chExt cx="0" cy="0"/>
        </a:xfrm>
      </p:grpSpPr>
      <p:sp>
        <p:nvSpPr>
          <p:cNvPr id="434" name="Google Shape;434;p30"/>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435" name="Google Shape;435;p30"/>
          <p:cNvGrpSpPr/>
          <p:nvPr/>
        </p:nvGrpSpPr>
        <p:grpSpPr>
          <a:xfrm>
            <a:off x="-14288" y="0"/>
            <a:ext cx="1220788" cy="6858001"/>
            <a:chOff x="-14288" y="0"/>
            <a:chExt cx="1220788" cy="6858001"/>
          </a:xfrm>
        </p:grpSpPr>
        <p:sp>
          <p:nvSpPr>
            <p:cNvPr id="436" name="Google Shape;436;p30"/>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440" name="Google Shape;440;p30"/>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442" name="Google Shape;442;p30"/>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443" name="Google Shape;443;p30"/>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446" name="Google Shape;446;p30"/>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30"/>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448" name="Google Shape;448;p30"/>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449" name="Google Shape;449;p30"/>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450" name="Google Shape;450;p30"/>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451" name="Google Shape;451;p30"/>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454" name="Google Shape;454;p30"/>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456" name="Google Shape;456;p30"/>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458" name="Google Shape;458;p30"/>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459" name="Google Shape;459;p30"/>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462" name="Google Shape;462;p30"/>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0"/>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Twentieth Century"/>
              <a:buNone/>
            </a:pPr>
            <a:r>
              <a:rPr lang="en-US" sz="4000">
                <a:latin typeface="Arial"/>
                <a:ea typeface="Arial"/>
                <a:cs typeface="Arial"/>
                <a:sym typeface="Arial"/>
              </a:rPr>
              <a:t>OASIS ACCESS PROGRAM</a:t>
            </a:r>
            <a:endParaRPr>
              <a:latin typeface="Arial"/>
              <a:ea typeface="Arial"/>
              <a:cs typeface="Arial"/>
              <a:sym typeface="Arial"/>
            </a:endParaRPr>
          </a:p>
        </p:txBody>
      </p:sp>
      <p:cxnSp>
        <p:nvCxnSpPr>
          <p:cNvPr id="464" name="Google Shape;464;p30"/>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465" name="Google Shape;465;p30"/>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lt1"/>
              </a:buClr>
              <a:buSzPts val="2250"/>
              <a:buNone/>
            </a:pPr>
            <a:r>
              <a:rPr lang="en-US" sz="1800">
                <a:latin typeface="Arial"/>
                <a:ea typeface="Arial"/>
                <a:cs typeface="Arial"/>
                <a:sym typeface="Arial"/>
              </a:rPr>
              <a:t>The HUB allows Oasis Access directors a quiet place to get to know a child, while obtaining classroom support and a classroom that best fits the child’s needs. While our goal is to include all children in the Oasis experience, we recognize that some parents may desire to have a less stimulating environment for their child. The HUB is staffed with screened volunteers who have expressed an interest in serving children beyond the traditional Oasis classroom. The HUB offers a variety of adaptive toys and games, as well as music and Bible stories. </a:t>
            </a:r>
            <a:endParaRPr>
              <a:latin typeface="Arial"/>
              <a:ea typeface="Arial"/>
              <a:cs typeface="Arial"/>
              <a:sym typeface="Arial"/>
            </a:endParaRPr>
          </a:p>
        </p:txBody>
      </p:sp>
      <p:grpSp>
        <p:nvGrpSpPr>
          <p:cNvPr id="466" name="Google Shape;466;p30"/>
          <p:cNvGrpSpPr/>
          <p:nvPr/>
        </p:nvGrpSpPr>
        <p:grpSpPr>
          <a:xfrm>
            <a:off x="11364912" y="0"/>
            <a:ext cx="674688" cy="6848476"/>
            <a:chOff x="11364912" y="0"/>
            <a:chExt cx="674688" cy="6848476"/>
          </a:xfrm>
        </p:grpSpPr>
        <p:sp>
          <p:nvSpPr>
            <p:cNvPr id="467" name="Google Shape;467;p30"/>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468" name="Google Shape;468;p30"/>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471" name="Google Shape;471;p30"/>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473" name="Google Shape;473;p30"/>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475" name="Google Shape;475;p30"/>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480"/>
        <p:cNvGrpSpPr/>
        <p:nvPr/>
      </p:nvGrpSpPr>
      <p:grpSpPr>
        <a:xfrm>
          <a:off x="0" y="0"/>
          <a:ext cx="0" cy="0"/>
          <a:chOff x="0" y="0"/>
          <a:chExt cx="0" cy="0"/>
        </a:xfrm>
      </p:grpSpPr>
      <p:sp>
        <p:nvSpPr>
          <p:cNvPr id="481" name="Google Shape;481;p31"/>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482" name="Google Shape;482;p31"/>
          <p:cNvGrpSpPr/>
          <p:nvPr/>
        </p:nvGrpSpPr>
        <p:grpSpPr>
          <a:xfrm>
            <a:off x="-14288" y="0"/>
            <a:ext cx="1220788" cy="6858001"/>
            <a:chOff x="-14288" y="0"/>
            <a:chExt cx="1220788" cy="6858001"/>
          </a:xfrm>
        </p:grpSpPr>
        <p:sp>
          <p:nvSpPr>
            <p:cNvPr id="483" name="Google Shape;483;p31"/>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487" name="Google Shape;487;p3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489" name="Google Shape;489;p3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490" name="Google Shape;490;p3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493" name="Google Shape;493;p3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31"/>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495" name="Google Shape;495;p3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496" name="Google Shape;496;p3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497" name="Google Shape;497;p3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498" name="Google Shape;498;p3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501" name="Google Shape;501;p3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503" name="Google Shape;503;p3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505" name="Google Shape;505;p3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506" name="Google Shape;506;p3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509" name="Google Shape;509;p3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31"/>
          <p:cNvSpPr txBox="1">
            <a:spLocks noGrp="1"/>
          </p:cNvSpPr>
          <p:nvPr>
            <p:ph type="title"/>
          </p:nvPr>
        </p:nvSpPr>
        <p:spPr>
          <a:xfrm>
            <a:off x="1141413" y="1082673"/>
            <a:ext cx="3599552"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Twentieth Century"/>
              <a:buNone/>
            </a:pPr>
            <a:r>
              <a:rPr lang="en-US" sz="3900" dirty="0">
                <a:latin typeface="Arial"/>
                <a:ea typeface="Arial"/>
                <a:cs typeface="Arial"/>
                <a:sym typeface="Arial"/>
              </a:rPr>
              <a:t>SATURDAY NIGHT BIBLE STUDY</a:t>
            </a:r>
            <a:endParaRPr sz="3500" dirty="0">
              <a:latin typeface="Arial"/>
              <a:ea typeface="Arial"/>
              <a:cs typeface="Arial"/>
              <a:sym typeface="Arial"/>
            </a:endParaRPr>
          </a:p>
        </p:txBody>
      </p:sp>
      <p:cxnSp>
        <p:nvCxnSpPr>
          <p:cNvPr id="511" name="Google Shape;511;p31"/>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pic>
        <p:nvPicPr>
          <p:cNvPr id="512" name="Google Shape;512;p31"/>
          <p:cNvPicPr preferRelativeResize="0">
            <a:picLocks noGrp="1"/>
          </p:cNvPicPr>
          <p:nvPr>
            <p:ph type="body" idx="1"/>
          </p:nvPr>
        </p:nvPicPr>
        <p:blipFill rotWithShape="1">
          <a:blip r:embed="rId3">
            <a:alphaModFix/>
          </a:blip>
          <a:srcRect/>
          <a:stretch/>
        </p:blipFill>
        <p:spPr>
          <a:xfrm>
            <a:off x="5297775" y="1479100"/>
            <a:ext cx="5427000" cy="3600300"/>
          </a:xfrm>
          <a:prstGeom prst="rect">
            <a:avLst/>
          </a:prstGeom>
          <a:noFill/>
          <a:ln>
            <a:noFill/>
          </a:ln>
        </p:spPr>
      </p:pic>
      <p:grpSp>
        <p:nvGrpSpPr>
          <p:cNvPr id="513" name="Google Shape;513;p31"/>
          <p:cNvGrpSpPr/>
          <p:nvPr/>
        </p:nvGrpSpPr>
        <p:grpSpPr>
          <a:xfrm>
            <a:off x="11364912" y="0"/>
            <a:ext cx="674688" cy="6848476"/>
            <a:chOff x="11364912" y="0"/>
            <a:chExt cx="674688" cy="6848476"/>
          </a:xfrm>
        </p:grpSpPr>
        <p:sp>
          <p:nvSpPr>
            <p:cNvPr id="514" name="Google Shape;514;p3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515" name="Google Shape;515;p3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518" name="Google Shape;518;p3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520" name="Google Shape;520;p3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522" name="Google Shape;522;p3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527"/>
        <p:cNvGrpSpPr/>
        <p:nvPr/>
      </p:nvGrpSpPr>
      <p:grpSpPr>
        <a:xfrm>
          <a:off x="0" y="0"/>
          <a:ext cx="0" cy="0"/>
          <a:chOff x="0" y="0"/>
          <a:chExt cx="0" cy="0"/>
        </a:xfrm>
      </p:grpSpPr>
      <p:sp>
        <p:nvSpPr>
          <p:cNvPr id="528" name="Google Shape;528;p32"/>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529" name="Google Shape;529;p32"/>
          <p:cNvGrpSpPr/>
          <p:nvPr/>
        </p:nvGrpSpPr>
        <p:grpSpPr>
          <a:xfrm>
            <a:off x="-14288" y="0"/>
            <a:ext cx="1220788" cy="6858001"/>
            <a:chOff x="-14288" y="0"/>
            <a:chExt cx="1220788" cy="6858001"/>
          </a:xfrm>
        </p:grpSpPr>
        <p:sp>
          <p:nvSpPr>
            <p:cNvPr id="530" name="Google Shape;530;p32"/>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534" name="Google Shape;534;p32"/>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536" name="Google Shape;536;p32"/>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537" name="Google Shape;537;p32"/>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540" name="Google Shape;540;p32"/>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32"/>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542" name="Google Shape;542;p32"/>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543" name="Google Shape;543;p32"/>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544" name="Google Shape;544;p32"/>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545" name="Google Shape;545;p32"/>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548" name="Google Shape;548;p32"/>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550" name="Google Shape;550;p32"/>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552" name="Google Shape;552;p32"/>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553" name="Google Shape;553;p32"/>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556" name="Google Shape;556;p32"/>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txBox="1">
            <a:spLocks noGrp="1"/>
          </p:cNvSpPr>
          <p:nvPr>
            <p:ph type="title"/>
          </p:nvPr>
        </p:nvSpPr>
        <p:spPr>
          <a:xfrm>
            <a:off x="1141412" y="1082673"/>
            <a:ext cx="3446207"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Twentieth Century"/>
              <a:buNone/>
            </a:pPr>
            <a:r>
              <a:rPr lang="en-US" sz="3900" dirty="0">
                <a:latin typeface="Arial"/>
                <a:ea typeface="Arial"/>
                <a:cs typeface="Arial"/>
                <a:sym typeface="Arial"/>
              </a:rPr>
              <a:t>SATURDAY NIGHT BIBLE STUDY</a:t>
            </a:r>
            <a:endParaRPr sz="3500" dirty="0">
              <a:latin typeface="Arial"/>
              <a:ea typeface="Arial"/>
              <a:cs typeface="Arial"/>
              <a:sym typeface="Arial"/>
            </a:endParaRPr>
          </a:p>
        </p:txBody>
      </p:sp>
      <p:cxnSp>
        <p:nvCxnSpPr>
          <p:cNvPr id="558" name="Google Shape;558;p32"/>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559" name="Google Shape;559;p32"/>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lt1"/>
              </a:buClr>
              <a:buSzPts val="3000"/>
              <a:buNone/>
            </a:pPr>
            <a:r>
              <a:rPr lang="en-US" dirty="0">
                <a:latin typeface="Arial"/>
                <a:ea typeface="Arial"/>
                <a:cs typeface="Arial"/>
                <a:sym typeface="Arial"/>
              </a:rPr>
              <a:t>A place to learn God's word at Dwell. The Young Adult Home Church is a gathering of high school students and older. They use a variety of ways to study and teach the Bible, and grow in their relationship with Christ and each </a:t>
            </a:r>
            <a:r>
              <a:rPr lang="en-US" dirty="0" smtClean="0">
                <a:latin typeface="Arial"/>
                <a:ea typeface="Arial"/>
                <a:cs typeface="Arial"/>
                <a:sym typeface="Arial"/>
              </a:rPr>
              <a:t>other, or to </a:t>
            </a:r>
            <a:r>
              <a:rPr lang="en-US" dirty="0">
                <a:latin typeface="Arial"/>
                <a:ea typeface="Arial"/>
                <a:cs typeface="Arial"/>
                <a:sym typeface="Arial"/>
              </a:rPr>
              <a:t>transition into adult home groups as individuals desire.</a:t>
            </a:r>
            <a:r>
              <a:rPr lang="en-US" sz="1800" dirty="0">
                <a:latin typeface="Arial"/>
                <a:ea typeface="Arial"/>
                <a:cs typeface="Arial"/>
                <a:sym typeface="Arial"/>
              </a:rPr>
              <a:t> </a:t>
            </a:r>
            <a:endParaRPr dirty="0">
              <a:latin typeface="Arial"/>
              <a:ea typeface="Arial"/>
              <a:cs typeface="Arial"/>
              <a:sym typeface="Arial"/>
            </a:endParaRPr>
          </a:p>
        </p:txBody>
      </p:sp>
      <p:grpSp>
        <p:nvGrpSpPr>
          <p:cNvPr id="560" name="Google Shape;560;p32"/>
          <p:cNvGrpSpPr/>
          <p:nvPr/>
        </p:nvGrpSpPr>
        <p:grpSpPr>
          <a:xfrm>
            <a:off x="11364912" y="0"/>
            <a:ext cx="674688" cy="6848476"/>
            <a:chOff x="11364912" y="0"/>
            <a:chExt cx="674688" cy="6848476"/>
          </a:xfrm>
        </p:grpSpPr>
        <p:sp>
          <p:nvSpPr>
            <p:cNvPr id="561" name="Google Shape;561;p32"/>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562" name="Google Shape;562;p32"/>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565" name="Google Shape;565;p32"/>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567" name="Google Shape;567;p32"/>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569" name="Google Shape;569;p32"/>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574"/>
        <p:cNvGrpSpPr/>
        <p:nvPr/>
      </p:nvGrpSpPr>
      <p:grpSpPr>
        <a:xfrm>
          <a:off x="0" y="0"/>
          <a:ext cx="0" cy="0"/>
          <a:chOff x="0" y="0"/>
          <a:chExt cx="0" cy="0"/>
        </a:xfrm>
      </p:grpSpPr>
      <p:sp>
        <p:nvSpPr>
          <p:cNvPr id="575" name="Google Shape;575;p33"/>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576" name="Google Shape;576;p33"/>
          <p:cNvGrpSpPr/>
          <p:nvPr/>
        </p:nvGrpSpPr>
        <p:grpSpPr>
          <a:xfrm>
            <a:off x="-14288" y="0"/>
            <a:ext cx="1220788" cy="6858001"/>
            <a:chOff x="-14288" y="0"/>
            <a:chExt cx="1220788" cy="6858001"/>
          </a:xfrm>
        </p:grpSpPr>
        <p:sp>
          <p:nvSpPr>
            <p:cNvPr id="577" name="Google Shape;577;p33"/>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581" name="Google Shape;581;p3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583" name="Google Shape;583;p3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584" name="Google Shape;584;p3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587" name="Google Shape;587;p3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8" name="Google Shape;588;p33"/>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589" name="Google Shape;589;p3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590" name="Google Shape;590;p3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591" name="Google Shape;591;p3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592" name="Google Shape;592;p3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595" name="Google Shape;595;p3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597" name="Google Shape;597;p3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599" name="Google Shape;599;p3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600" name="Google Shape;600;p3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603" name="Google Shape;603;p3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33"/>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b="1">
                <a:latin typeface="Arial"/>
                <a:ea typeface="Arial"/>
                <a:cs typeface="Arial"/>
                <a:sym typeface="Arial"/>
              </a:rPr>
              <a:t>AMERICAN SIGN LANGUAGE (ASL)</a:t>
            </a:r>
            <a:r>
              <a:rPr lang="en-US" b="1"/>
              <a:t/>
            </a:r>
            <a:br>
              <a:rPr lang="en-US" b="1"/>
            </a:br>
            <a:endParaRPr sz="4000"/>
          </a:p>
        </p:txBody>
      </p:sp>
      <p:cxnSp>
        <p:nvCxnSpPr>
          <p:cNvPr id="605" name="Google Shape;605;p33"/>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grpSp>
        <p:nvGrpSpPr>
          <p:cNvPr id="606" name="Google Shape;606;p33"/>
          <p:cNvGrpSpPr/>
          <p:nvPr/>
        </p:nvGrpSpPr>
        <p:grpSpPr>
          <a:xfrm>
            <a:off x="11364912" y="0"/>
            <a:ext cx="674688" cy="6848476"/>
            <a:chOff x="11364912" y="0"/>
            <a:chExt cx="674688" cy="6848476"/>
          </a:xfrm>
        </p:grpSpPr>
        <p:sp>
          <p:nvSpPr>
            <p:cNvPr id="607" name="Google Shape;607;p33"/>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608" name="Google Shape;608;p33"/>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611" name="Google Shape;611;p33"/>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613" name="Google Shape;613;p33"/>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615" name="Google Shape;615;p33"/>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7" name="Google Shape;617;p33"/>
          <p:cNvPicPr preferRelativeResize="0">
            <a:picLocks noGrp="1"/>
          </p:cNvPicPr>
          <p:nvPr>
            <p:ph type="body" idx="1"/>
          </p:nvPr>
        </p:nvPicPr>
        <p:blipFill rotWithShape="1">
          <a:blip r:embed="rId3">
            <a:alphaModFix/>
          </a:blip>
          <a:srcRect/>
          <a:stretch/>
        </p:blipFill>
        <p:spPr>
          <a:xfrm>
            <a:off x="5297488" y="1522506"/>
            <a:ext cx="5751512" cy="38288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621"/>
        <p:cNvGrpSpPr/>
        <p:nvPr/>
      </p:nvGrpSpPr>
      <p:grpSpPr>
        <a:xfrm>
          <a:off x="0" y="0"/>
          <a:ext cx="0" cy="0"/>
          <a:chOff x="0" y="0"/>
          <a:chExt cx="0" cy="0"/>
        </a:xfrm>
      </p:grpSpPr>
      <p:sp>
        <p:nvSpPr>
          <p:cNvPr id="622" name="Google Shape;622;p34"/>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623" name="Google Shape;623;p34"/>
          <p:cNvGrpSpPr/>
          <p:nvPr/>
        </p:nvGrpSpPr>
        <p:grpSpPr>
          <a:xfrm>
            <a:off x="-14288" y="0"/>
            <a:ext cx="1220788" cy="6858001"/>
            <a:chOff x="-14288" y="0"/>
            <a:chExt cx="1220788" cy="6858001"/>
          </a:xfrm>
        </p:grpSpPr>
        <p:sp>
          <p:nvSpPr>
            <p:cNvPr id="624" name="Google Shape;624;p34"/>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628" name="Google Shape;628;p34"/>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630" name="Google Shape;630;p34"/>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631" name="Google Shape;631;p34"/>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634" name="Google Shape;634;p34"/>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34"/>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636" name="Google Shape;636;p34"/>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637" name="Google Shape;637;p34"/>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638" name="Google Shape;638;p34"/>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639" name="Google Shape;639;p34"/>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642" name="Google Shape;642;p34"/>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644" name="Google Shape;644;p34"/>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646" name="Google Shape;646;p34"/>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647" name="Google Shape;647;p34"/>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650" name="Google Shape;650;p34"/>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4"/>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b="1">
                <a:latin typeface="Arial"/>
                <a:ea typeface="Arial"/>
                <a:cs typeface="Arial"/>
                <a:sym typeface="Arial"/>
              </a:rPr>
              <a:t>AMERICAN SIGN LANGUAGE (ASL)</a:t>
            </a:r>
            <a:r>
              <a:rPr lang="en-US" b="1"/>
              <a:t/>
            </a:r>
            <a:br>
              <a:rPr lang="en-US" b="1"/>
            </a:br>
            <a:endParaRPr sz="4000"/>
          </a:p>
        </p:txBody>
      </p:sp>
      <p:cxnSp>
        <p:nvCxnSpPr>
          <p:cNvPr id="652" name="Google Shape;652;p34"/>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653" name="Google Shape;653;p34"/>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lt1"/>
              </a:buClr>
              <a:buSzPts val="3000"/>
              <a:buNone/>
            </a:pPr>
            <a:r>
              <a:rPr lang="en-US">
                <a:latin typeface="Arial"/>
                <a:ea typeface="Arial"/>
                <a:cs typeface="Arial"/>
                <a:sym typeface="Arial"/>
              </a:rPr>
              <a:t>The Interpreting Team ministry provides quality ASL services to deaf patrons, who attend various meetings and events held weekly at Dwell Community Church.</a:t>
            </a:r>
            <a:endParaRPr sz="1800">
              <a:latin typeface="Arial"/>
              <a:ea typeface="Arial"/>
              <a:cs typeface="Arial"/>
              <a:sym typeface="Arial"/>
            </a:endParaRPr>
          </a:p>
        </p:txBody>
      </p:sp>
      <p:grpSp>
        <p:nvGrpSpPr>
          <p:cNvPr id="654" name="Google Shape;654;p34"/>
          <p:cNvGrpSpPr/>
          <p:nvPr/>
        </p:nvGrpSpPr>
        <p:grpSpPr>
          <a:xfrm>
            <a:off x="11364912" y="0"/>
            <a:ext cx="674688" cy="6848476"/>
            <a:chOff x="11364912" y="0"/>
            <a:chExt cx="674688" cy="6848476"/>
          </a:xfrm>
        </p:grpSpPr>
        <p:sp>
          <p:nvSpPr>
            <p:cNvPr id="655" name="Google Shape;655;p34"/>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656" name="Google Shape;656;p34"/>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659" name="Google Shape;659;p34"/>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661" name="Google Shape;661;p34"/>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663" name="Google Shape;663;p34"/>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668"/>
        <p:cNvGrpSpPr/>
        <p:nvPr/>
      </p:nvGrpSpPr>
      <p:grpSpPr>
        <a:xfrm>
          <a:off x="0" y="0"/>
          <a:ext cx="0" cy="0"/>
          <a:chOff x="0" y="0"/>
          <a:chExt cx="0" cy="0"/>
        </a:xfrm>
      </p:grpSpPr>
      <p:sp>
        <p:nvSpPr>
          <p:cNvPr id="669" name="Google Shape;669;p35"/>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670" name="Google Shape;670;p35"/>
          <p:cNvGrpSpPr/>
          <p:nvPr/>
        </p:nvGrpSpPr>
        <p:grpSpPr>
          <a:xfrm>
            <a:off x="-14288" y="0"/>
            <a:ext cx="1220788" cy="6858001"/>
            <a:chOff x="-14288" y="0"/>
            <a:chExt cx="1220788" cy="6858001"/>
          </a:xfrm>
        </p:grpSpPr>
        <p:sp>
          <p:nvSpPr>
            <p:cNvPr id="671" name="Google Shape;671;p35"/>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675" name="Google Shape;675;p35"/>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677" name="Google Shape;677;p35"/>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678" name="Google Shape;678;p35"/>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681" name="Google Shape;681;p35"/>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5"/>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683" name="Google Shape;683;p35"/>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684" name="Google Shape;684;p35"/>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685" name="Google Shape;685;p35"/>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686" name="Google Shape;686;p35"/>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689" name="Google Shape;689;p35"/>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691" name="Google Shape;691;p35"/>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693" name="Google Shape;693;p35"/>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694" name="Google Shape;694;p35"/>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697" name="Google Shape;697;p35"/>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35"/>
          <p:cNvSpPr txBox="1">
            <a:spLocks noGrp="1"/>
          </p:cNvSpPr>
          <p:nvPr>
            <p:ph type="title"/>
          </p:nvPr>
        </p:nvSpPr>
        <p:spPr>
          <a:xfrm>
            <a:off x="1141412" y="1082673"/>
            <a:ext cx="3543575" cy="4708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b="1">
                <a:latin typeface="Arial"/>
                <a:ea typeface="Arial"/>
                <a:cs typeface="Arial"/>
                <a:sym typeface="Arial"/>
              </a:rPr>
              <a:t>RESOURCES </a:t>
            </a:r>
            <a:endParaRPr b="1">
              <a:latin typeface="Arial"/>
              <a:ea typeface="Arial"/>
              <a:cs typeface="Arial"/>
              <a:sym typeface="Arial"/>
            </a:endParaRPr>
          </a:p>
          <a:p>
            <a:pPr marL="0" lvl="0" indent="0" algn="ctr" rtl="0">
              <a:lnSpc>
                <a:spcPct val="90000"/>
              </a:lnSpc>
              <a:spcBef>
                <a:spcPts val="0"/>
              </a:spcBef>
              <a:spcAft>
                <a:spcPts val="0"/>
              </a:spcAft>
              <a:buClr>
                <a:schemeClr val="lt1"/>
              </a:buClr>
              <a:buSzPts val="3600"/>
              <a:buFont typeface="Twentieth Century"/>
              <a:buNone/>
            </a:pPr>
            <a:r>
              <a:rPr lang="en-US" b="1">
                <a:latin typeface="Arial"/>
                <a:ea typeface="Arial"/>
                <a:cs typeface="Arial"/>
                <a:sym typeface="Arial"/>
              </a:rPr>
              <a:t>FOR HOME CHURCHES</a:t>
            </a:r>
            <a:endParaRPr sz="4000">
              <a:latin typeface="Arial"/>
              <a:ea typeface="Arial"/>
              <a:cs typeface="Arial"/>
              <a:sym typeface="Arial"/>
            </a:endParaRPr>
          </a:p>
        </p:txBody>
      </p:sp>
      <p:cxnSp>
        <p:nvCxnSpPr>
          <p:cNvPr id="699" name="Google Shape;699;p35"/>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700" name="Google Shape;700;p35"/>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20000"/>
              </a:lnSpc>
              <a:spcBef>
                <a:spcPts val="0"/>
              </a:spcBef>
              <a:spcAft>
                <a:spcPts val="0"/>
              </a:spcAft>
              <a:buClr>
                <a:schemeClr val="lt1"/>
              </a:buClr>
              <a:buSzPct val="125000"/>
              <a:buNone/>
            </a:pPr>
            <a:r>
              <a:rPr lang="en-US" sz="1800">
                <a:latin typeface="Arial"/>
                <a:ea typeface="Arial"/>
                <a:cs typeface="Arial"/>
                <a:sym typeface="Arial"/>
              </a:rPr>
              <a:t>Home Group Liaison:</a:t>
            </a:r>
            <a:endParaRPr>
              <a:latin typeface="Arial"/>
              <a:ea typeface="Arial"/>
              <a:cs typeface="Arial"/>
              <a:sym typeface="Arial"/>
            </a:endParaRPr>
          </a:p>
          <a:p>
            <a:pPr marL="0" lvl="0" indent="0" algn="l" rtl="0">
              <a:lnSpc>
                <a:spcPct val="120000"/>
              </a:lnSpc>
              <a:spcBef>
                <a:spcPts val="1000"/>
              </a:spcBef>
              <a:spcAft>
                <a:spcPts val="0"/>
              </a:spcAft>
              <a:buClr>
                <a:schemeClr val="lt1"/>
              </a:buClr>
              <a:buSzPct val="125000"/>
              <a:buNone/>
            </a:pPr>
            <a:r>
              <a:rPr lang="en-US" sz="1800">
                <a:latin typeface="Arial"/>
                <a:ea typeface="Arial"/>
                <a:cs typeface="Arial"/>
                <a:sym typeface="Arial"/>
              </a:rPr>
              <a:t>Home groups are the heart of Dwell and the Adult Home Group Liaison helps adults with disabilities find accessible Bible study opportunities by contacting home groups and facilitating their inclusion. </a:t>
            </a:r>
            <a:endParaRPr>
              <a:latin typeface="Arial"/>
              <a:ea typeface="Arial"/>
              <a:cs typeface="Arial"/>
              <a:sym typeface="Arial"/>
            </a:endParaRPr>
          </a:p>
          <a:p>
            <a:pPr marL="0" lvl="0" indent="0" algn="l" rtl="0">
              <a:lnSpc>
                <a:spcPct val="120000"/>
              </a:lnSpc>
              <a:spcBef>
                <a:spcPts val="1000"/>
              </a:spcBef>
              <a:spcAft>
                <a:spcPts val="0"/>
              </a:spcAft>
              <a:buClr>
                <a:schemeClr val="lt1"/>
              </a:buClr>
              <a:buSzPct val="125000"/>
              <a:buNone/>
            </a:pPr>
            <a:r>
              <a:rPr lang="en-US" sz="1800">
                <a:latin typeface="Arial"/>
                <a:ea typeface="Arial"/>
                <a:cs typeface="Arial"/>
                <a:sym typeface="Arial"/>
              </a:rPr>
              <a:t>Student Ministry Liaison:</a:t>
            </a:r>
            <a:endParaRPr>
              <a:latin typeface="Arial"/>
              <a:ea typeface="Arial"/>
              <a:cs typeface="Arial"/>
              <a:sym typeface="Arial"/>
            </a:endParaRPr>
          </a:p>
          <a:p>
            <a:pPr marL="0" lvl="0" indent="0" algn="l" rtl="0">
              <a:lnSpc>
                <a:spcPct val="120000"/>
              </a:lnSpc>
              <a:spcBef>
                <a:spcPts val="1000"/>
              </a:spcBef>
              <a:spcAft>
                <a:spcPts val="0"/>
              </a:spcAft>
              <a:buClr>
                <a:schemeClr val="lt1"/>
              </a:buClr>
              <a:buSzPct val="125000"/>
              <a:buNone/>
            </a:pPr>
            <a:r>
              <a:rPr lang="en-US" sz="1800">
                <a:latin typeface="Arial"/>
                <a:ea typeface="Arial"/>
                <a:cs typeface="Arial"/>
                <a:sym typeface="Arial"/>
              </a:rPr>
              <a:t>Visit the meetings, and work directly with leadership teams to help provide resources to best include the individual in community and fellowship. (Example: High school Home church visit.)</a:t>
            </a:r>
            <a:endParaRPr>
              <a:latin typeface="Arial"/>
              <a:ea typeface="Arial"/>
              <a:cs typeface="Arial"/>
              <a:sym typeface="Arial"/>
            </a:endParaRPr>
          </a:p>
          <a:p>
            <a:pPr marL="0" lvl="0" indent="0" algn="l" rtl="0">
              <a:lnSpc>
                <a:spcPct val="120000"/>
              </a:lnSpc>
              <a:spcBef>
                <a:spcPts val="1000"/>
              </a:spcBef>
              <a:spcAft>
                <a:spcPts val="0"/>
              </a:spcAft>
              <a:buClr>
                <a:schemeClr val="lt1"/>
              </a:buClr>
              <a:buSzPct val="125000"/>
              <a:buNone/>
            </a:pPr>
            <a:r>
              <a:rPr lang="en-US" sz="1800">
                <a:latin typeface="Arial"/>
                <a:ea typeface="Arial"/>
                <a:cs typeface="Arial"/>
                <a:sym typeface="Arial"/>
              </a:rPr>
              <a:t>Quarterly Zoom Sessions:</a:t>
            </a:r>
            <a:endParaRPr>
              <a:latin typeface="Arial"/>
              <a:ea typeface="Arial"/>
              <a:cs typeface="Arial"/>
              <a:sym typeface="Arial"/>
            </a:endParaRPr>
          </a:p>
          <a:p>
            <a:pPr marL="0" lvl="0" indent="0" algn="l" rtl="0">
              <a:lnSpc>
                <a:spcPct val="120000"/>
              </a:lnSpc>
              <a:spcBef>
                <a:spcPts val="1000"/>
              </a:spcBef>
              <a:spcAft>
                <a:spcPts val="0"/>
              </a:spcAft>
              <a:buClr>
                <a:schemeClr val="lt1"/>
              </a:buClr>
              <a:buSzPct val="125000"/>
              <a:buNone/>
            </a:pPr>
            <a:r>
              <a:rPr lang="en-US" sz="1800">
                <a:latin typeface="Arial"/>
                <a:ea typeface="Arial"/>
                <a:cs typeface="Arial"/>
                <a:sym typeface="Arial"/>
              </a:rPr>
              <a:t>Access Leaders will meet with any group that wants prayer or coaching on how to best love individuals within their groups. </a:t>
            </a:r>
            <a:endParaRPr>
              <a:latin typeface="Arial"/>
              <a:ea typeface="Arial"/>
              <a:cs typeface="Arial"/>
              <a:sym typeface="Arial"/>
            </a:endParaRPr>
          </a:p>
        </p:txBody>
      </p:sp>
      <p:grpSp>
        <p:nvGrpSpPr>
          <p:cNvPr id="701" name="Google Shape;701;p35"/>
          <p:cNvGrpSpPr/>
          <p:nvPr/>
        </p:nvGrpSpPr>
        <p:grpSpPr>
          <a:xfrm>
            <a:off x="11364912" y="0"/>
            <a:ext cx="674688" cy="6848476"/>
            <a:chOff x="11364912" y="0"/>
            <a:chExt cx="674688" cy="6848476"/>
          </a:xfrm>
        </p:grpSpPr>
        <p:sp>
          <p:nvSpPr>
            <p:cNvPr id="702" name="Google Shape;702;p35"/>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703" name="Google Shape;703;p35"/>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706" name="Google Shape;706;p35"/>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708" name="Google Shape;708;p35"/>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710" name="Google Shape;710;p35"/>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u="sng">
                <a:latin typeface="Arial"/>
                <a:ea typeface="Arial"/>
                <a:cs typeface="Arial"/>
                <a:sym typeface="Arial"/>
              </a:rPr>
              <a:t>SPIRITUAL GROWTH</a:t>
            </a:r>
            <a:endParaRPr>
              <a:latin typeface="Arial"/>
              <a:ea typeface="Arial"/>
              <a:cs typeface="Arial"/>
              <a:sym typeface="Arial"/>
            </a:endParaRPr>
          </a:p>
        </p:txBody>
      </p:sp>
      <p:sp>
        <p:nvSpPr>
          <p:cNvPr id="717" name="Google Shape;717;p36"/>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latin typeface="Arial"/>
                <a:ea typeface="Arial"/>
                <a:cs typeface="Arial"/>
                <a:sym typeface="Arial"/>
              </a:rPr>
              <a:t>Panel</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u="sng">
                <a:latin typeface="Arial"/>
                <a:ea typeface="Arial"/>
                <a:cs typeface="Arial"/>
                <a:sym typeface="Arial"/>
              </a:rPr>
              <a:t>CONTACT INFO:</a:t>
            </a:r>
            <a:endParaRPr>
              <a:latin typeface="Arial"/>
              <a:ea typeface="Arial"/>
              <a:cs typeface="Arial"/>
              <a:sym typeface="Arial"/>
            </a:endParaRPr>
          </a:p>
        </p:txBody>
      </p:sp>
      <p:sp>
        <p:nvSpPr>
          <p:cNvPr id="723" name="Google Shape;723;p3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latin typeface="Arial"/>
                <a:ea typeface="Arial"/>
                <a:cs typeface="Arial"/>
                <a:sym typeface="Arial"/>
              </a:rPr>
              <a:t>Email us at :</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500"/>
              <a:buChar char="•"/>
            </a:pPr>
            <a:r>
              <a:rPr lang="en-US" u="sng">
                <a:solidFill>
                  <a:schemeClr val="hlink"/>
                </a:solidFill>
                <a:latin typeface="Arial"/>
                <a:ea typeface="Arial"/>
                <a:cs typeface="Arial"/>
                <a:sym typeface="Arial"/>
                <a:hlinkClick r:id="rId3"/>
              </a:rPr>
              <a:t>accessministry@dwellcc.org</a:t>
            </a:r>
            <a:endParaRPr u="sng">
              <a:latin typeface="Arial"/>
              <a:ea typeface="Arial"/>
              <a:cs typeface="Arial"/>
              <a:sym typeface="Arial"/>
            </a:endParaRPr>
          </a:p>
          <a:p>
            <a:pPr marL="685800" lvl="1" indent="-69850" algn="l" rtl="0">
              <a:lnSpc>
                <a:spcPct val="120000"/>
              </a:lnSpc>
              <a:spcBef>
                <a:spcPts val="500"/>
              </a:spcBef>
              <a:spcAft>
                <a:spcPts val="0"/>
              </a:spcAft>
              <a:buClr>
                <a:schemeClr val="lt1"/>
              </a:buClr>
              <a:buSzPts val="2500"/>
              <a:buNone/>
            </a:pPr>
            <a:endParaRPr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997C9"/>
            </a:gs>
            <a:gs pos="100000">
              <a:srgbClr val="002355"/>
            </a:gs>
          </a:gsLst>
          <a:lin ang="5040000" scaled="0"/>
        </a:gradFill>
        <a:effectLst/>
      </p:bgPr>
    </p:bg>
    <p:spTree>
      <p:nvGrpSpPr>
        <p:cNvPr id="1" name="Shape 243"/>
        <p:cNvGrpSpPr/>
        <p:nvPr/>
      </p:nvGrpSpPr>
      <p:grpSpPr>
        <a:xfrm>
          <a:off x="0" y="0"/>
          <a:ext cx="0" cy="0"/>
          <a:chOff x="0" y="0"/>
          <a:chExt cx="0" cy="0"/>
        </a:xfrm>
      </p:grpSpPr>
      <p:sp>
        <p:nvSpPr>
          <p:cNvPr id="244" name="Google Shape;244;p20"/>
          <p:cNvSpPr/>
          <p:nvPr/>
        </p:nvSpPr>
        <p:spPr>
          <a:xfrm>
            <a:off x="25400" y="-14287"/>
            <a:ext cx="12192000" cy="6858000"/>
          </a:xfrm>
          <a:prstGeom prst="rect">
            <a:avLst/>
          </a:prstGeom>
          <a:gradFill>
            <a:gsLst>
              <a:gs pos="0">
                <a:srgbClr val="2997C9"/>
              </a:gs>
              <a:gs pos="100000">
                <a:srgbClr val="002355"/>
              </a:gs>
            </a:gsLst>
            <a:lin ang="504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245" name="Google Shape;245;p20"/>
          <p:cNvGrpSpPr/>
          <p:nvPr/>
        </p:nvGrpSpPr>
        <p:grpSpPr>
          <a:xfrm>
            <a:off x="-14288" y="0"/>
            <a:ext cx="1220788" cy="6858001"/>
            <a:chOff x="-14288" y="0"/>
            <a:chExt cx="1220788" cy="6858001"/>
          </a:xfrm>
        </p:grpSpPr>
        <p:sp>
          <p:nvSpPr>
            <p:cNvPr id="246" name="Google Shape;246;p20"/>
            <p:cNvSpPr/>
            <p:nvPr/>
          </p:nvSpPr>
          <p:spPr>
            <a:xfrm>
              <a:off x="114300" y="4763"/>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solidFill>
              <a:schemeClr val="lt1">
                <a:alpha val="60000"/>
              </a:schemeClr>
            </a:solidFill>
            <a:ln>
              <a:noFill/>
            </a:ln>
          </p:spPr>
        </p:sp>
        <p:sp>
          <p:nvSpPr>
            <p:cNvPr id="250" name="Google Shape;250;p20"/>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solidFill>
              <a:schemeClr val="lt1">
                <a:alpha val="60000"/>
              </a:schemeClr>
            </a:solidFill>
            <a:ln>
              <a:noFill/>
            </a:ln>
          </p:spPr>
        </p:sp>
        <p:sp>
          <p:nvSpPr>
            <p:cNvPr id="252" name="Google Shape;252;p20"/>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sp>
        <p:sp>
          <p:nvSpPr>
            <p:cNvPr id="253" name="Google Shape;253;p20"/>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solidFill>
              <a:schemeClr val="lt1">
                <a:alpha val="60000"/>
              </a:schemeClr>
            </a:solidFill>
            <a:ln>
              <a:noFill/>
            </a:ln>
          </p:spPr>
        </p:sp>
        <p:sp>
          <p:nvSpPr>
            <p:cNvPr id="256" name="Google Shape;256;p20"/>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 name="Google Shape;257;p20"/>
            <p:cNvCxnSpPr/>
            <p:nvPr/>
          </p:nvCxnSpPr>
          <p:spPr>
            <a:xfrm>
              <a:off x="-4763" y="9525"/>
              <a:ext cx="0" cy="0"/>
            </a:xfrm>
            <a:prstGeom prst="straightConnector1">
              <a:avLst/>
            </a:prstGeom>
            <a:solidFill>
              <a:schemeClr val="lt1">
                <a:alpha val="60000"/>
              </a:schemeClr>
            </a:solidFill>
            <a:ln w="9525" cap="flat" cmpd="sng">
              <a:solidFill>
                <a:srgbClr val="FFFFFF"/>
              </a:solidFill>
              <a:prstDash val="solid"/>
              <a:miter lim="800000"/>
              <a:headEnd type="none" w="med" len="med"/>
              <a:tailEnd type="none" w="med" len="med"/>
            </a:ln>
          </p:spPr>
        </p:cxnSp>
        <p:sp>
          <p:nvSpPr>
            <p:cNvPr id="258" name="Google Shape;258;p20"/>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solidFill>
              <a:schemeClr val="lt1">
                <a:alpha val="60000"/>
              </a:schemeClr>
            </a:solidFill>
            <a:ln>
              <a:noFill/>
            </a:ln>
          </p:spPr>
        </p:sp>
        <p:sp>
          <p:nvSpPr>
            <p:cNvPr id="259" name="Google Shape;259;p20"/>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solidFill>
              <a:schemeClr val="lt1">
                <a:alpha val="60000"/>
              </a:schemeClr>
            </a:solidFill>
            <a:ln>
              <a:noFill/>
            </a:ln>
          </p:spPr>
        </p:sp>
        <p:sp>
          <p:nvSpPr>
            <p:cNvPr id="260" name="Google Shape;260;p20"/>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sp>
        <p:sp>
          <p:nvSpPr>
            <p:cNvPr id="261" name="Google Shape;261;p20"/>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133350" y="4662488"/>
              <a:ext cx="23813" cy="2181225"/>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solidFill>
              <a:schemeClr val="lt1">
                <a:alpha val="60000"/>
              </a:schemeClr>
            </a:solidFill>
            <a:ln>
              <a:noFill/>
            </a:ln>
          </p:spPr>
        </p:sp>
        <p:sp>
          <p:nvSpPr>
            <p:cNvPr id="264" name="Google Shape;264;p20"/>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solidFill>
              <a:schemeClr val="lt1">
                <a:alpha val="60000"/>
              </a:schemeClr>
            </a:solidFill>
            <a:ln>
              <a:noFill/>
            </a:ln>
          </p:spPr>
        </p:sp>
        <p:sp>
          <p:nvSpPr>
            <p:cNvPr id="266" name="Google Shape;266;p20"/>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solidFill>
              <a:schemeClr val="lt1">
                <a:alpha val="60000"/>
              </a:schemeClr>
            </a:solidFill>
            <a:ln>
              <a:noFill/>
            </a:ln>
          </p:spPr>
        </p:sp>
        <p:sp>
          <p:nvSpPr>
            <p:cNvPr id="268" name="Google Shape;268;p20"/>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sp>
        <p:sp>
          <p:nvSpPr>
            <p:cNvPr id="269" name="Google Shape;269;p20"/>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solidFill>
              <a:schemeClr val="lt1">
                <a:alpha val="60000"/>
              </a:schemeClr>
            </a:solidFill>
            <a:ln>
              <a:noFill/>
            </a:ln>
          </p:spPr>
        </p:sp>
        <p:sp>
          <p:nvSpPr>
            <p:cNvPr id="272" name="Google Shape;272;p20"/>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0"/>
          <p:cNvSpPr txBox="1">
            <a:spLocks noGrp="1"/>
          </p:cNvSpPr>
          <p:nvPr>
            <p:ph type="title"/>
          </p:nvPr>
        </p:nvSpPr>
        <p:spPr>
          <a:xfrm>
            <a:off x="1141413" y="1082673"/>
            <a:ext cx="2869416" cy="47085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Twentieth Century"/>
              <a:buNone/>
            </a:pPr>
            <a:r>
              <a:rPr lang="en-US" sz="4000">
                <a:latin typeface="Arial"/>
                <a:ea typeface="Arial"/>
                <a:cs typeface="Arial"/>
                <a:sym typeface="Arial"/>
              </a:rPr>
              <a:t>WHY WE ARE HERE…</a:t>
            </a:r>
            <a:endParaRPr>
              <a:latin typeface="Arial"/>
              <a:ea typeface="Arial"/>
              <a:cs typeface="Arial"/>
              <a:sym typeface="Arial"/>
            </a:endParaRPr>
          </a:p>
        </p:txBody>
      </p:sp>
      <p:cxnSp>
        <p:nvCxnSpPr>
          <p:cNvPr id="274" name="Google Shape;274;p20"/>
          <p:cNvCxnSpPr/>
          <p:nvPr/>
        </p:nvCxnSpPr>
        <p:spPr>
          <a:xfrm>
            <a:off x="4654296" y="1454684"/>
            <a:ext cx="0" cy="3649129"/>
          </a:xfrm>
          <a:prstGeom prst="straightConnector1">
            <a:avLst/>
          </a:prstGeom>
          <a:noFill/>
          <a:ln w="25400" cap="flat" cmpd="sng">
            <a:solidFill>
              <a:schemeClr val="lt1">
                <a:alpha val="69803"/>
              </a:schemeClr>
            </a:solidFill>
            <a:prstDash val="solid"/>
            <a:round/>
            <a:headEnd type="none" w="sm" len="sm"/>
            <a:tailEnd type="none" w="sm" len="sm"/>
          </a:ln>
        </p:spPr>
      </p:cxnSp>
      <p:sp>
        <p:nvSpPr>
          <p:cNvPr id="275" name="Google Shape;275;p20"/>
          <p:cNvSpPr txBox="1">
            <a:spLocks noGrp="1"/>
          </p:cNvSpPr>
          <p:nvPr>
            <p:ph type="body" idx="1"/>
          </p:nvPr>
        </p:nvSpPr>
        <p:spPr>
          <a:xfrm>
            <a:off x="5297763" y="1082673"/>
            <a:ext cx="5751237" cy="4708528"/>
          </a:xfrm>
          <a:prstGeom prst="rect">
            <a:avLst/>
          </a:prstGeom>
          <a:noFill/>
          <a:ln>
            <a:noFill/>
          </a:ln>
        </p:spPr>
        <p:txBody>
          <a:bodyPr spcFirstLastPara="1" wrap="square" lIns="91425" tIns="45700" rIns="91425" bIns="45700" anchor="ctr" anchorCtr="0">
            <a:normAutofit/>
          </a:bodyPr>
          <a:lstStyle/>
          <a:p>
            <a:pPr marL="228600" lvl="0" indent="-241300" algn="l" rtl="0">
              <a:lnSpc>
                <a:spcPct val="120000"/>
              </a:lnSpc>
              <a:spcBef>
                <a:spcPts val="0"/>
              </a:spcBef>
              <a:spcAft>
                <a:spcPts val="0"/>
              </a:spcAft>
              <a:buClr>
                <a:schemeClr val="lt1"/>
              </a:buClr>
              <a:buSzPts val="2450"/>
              <a:buChar char="•"/>
            </a:pPr>
            <a:r>
              <a:rPr lang="en-US" sz="2000" b="1" baseline="30000">
                <a:latin typeface="Arial"/>
                <a:ea typeface="Arial"/>
                <a:cs typeface="Arial"/>
                <a:sym typeface="Arial"/>
              </a:rPr>
              <a:t>Matthew 19: 30 </a:t>
            </a:r>
            <a:r>
              <a:rPr lang="en-US" sz="2000">
                <a:latin typeface="Arial"/>
                <a:ea typeface="Arial"/>
                <a:cs typeface="Arial"/>
                <a:sym typeface="Arial"/>
              </a:rPr>
              <a:t>But many who are first will be last, and many who are last will be first.</a:t>
            </a:r>
            <a:endParaRPr sz="2600">
              <a:latin typeface="Arial"/>
              <a:ea typeface="Arial"/>
              <a:cs typeface="Arial"/>
              <a:sym typeface="Arial"/>
            </a:endParaRPr>
          </a:p>
          <a:p>
            <a:pPr marL="228600" lvl="0" indent="-241300" algn="l" rtl="0">
              <a:lnSpc>
                <a:spcPct val="120000"/>
              </a:lnSpc>
              <a:spcBef>
                <a:spcPts val="1000"/>
              </a:spcBef>
              <a:spcAft>
                <a:spcPts val="0"/>
              </a:spcAft>
              <a:buClr>
                <a:schemeClr val="lt1"/>
              </a:buClr>
              <a:buSzPts val="2450"/>
              <a:buChar char="•"/>
            </a:pPr>
            <a:r>
              <a:rPr lang="en-US" sz="2000" b="1" baseline="30000">
                <a:latin typeface="Arial"/>
                <a:ea typeface="Arial"/>
                <a:cs typeface="Arial"/>
                <a:sym typeface="Arial"/>
              </a:rPr>
              <a:t>Mark 8:35 </a:t>
            </a:r>
            <a:r>
              <a:rPr lang="en-US" sz="2000">
                <a:latin typeface="Arial"/>
                <a:ea typeface="Arial"/>
                <a:cs typeface="Arial"/>
                <a:sym typeface="Arial"/>
              </a:rPr>
              <a:t>For whoever wants to save their life will lose it, but whoever loses their life for me and for the gospel will save it.</a:t>
            </a:r>
            <a:endParaRPr sz="2600">
              <a:latin typeface="Arial"/>
              <a:ea typeface="Arial"/>
              <a:cs typeface="Arial"/>
              <a:sym typeface="Arial"/>
            </a:endParaRPr>
          </a:p>
          <a:p>
            <a:pPr marL="228600" lvl="0" indent="-241300" algn="l" rtl="0">
              <a:lnSpc>
                <a:spcPct val="120000"/>
              </a:lnSpc>
              <a:spcBef>
                <a:spcPts val="1000"/>
              </a:spcBef>
              <a:spcAft>
                <a:spcPts val="0"/>
              </a:spcAft>
              <a:buClr>
                <a:schemeClr val="lt1"/>
              </a:buClr>
              <a:buSzPts val="2450"/>
              <a:buChar char="•"/>
            </a:pPr>
            <a:r>
              <a:rPr lang="en-US" sz="2000" b="1" baseline="30000">
                <a:latin typeface="Arial"/>
                <a:ea typeface="Arial"/>
                <a:cs typeface="Arial"/>
                <a:sym typeface="Arial"/>
              </a:rPr>
              <a:t>Luke 9:48 </a:t>
            </a:r>
            <a:r>
              <a:rPr lang="en-US" sz="2000">
                <a:latin typeface="Arial"/>
                <a:ea typeface="Arial"/>
                <a:cs typeface="Arial"/>
                <a:sym typeface="Arial"/>
              </a:rPr>
              <a:t>Then he said to them, “Whoever welcomes this little child in my name welcomes me; and whoever welcomes me welcomes the one who sent me. For it is the one who is least among you all who is the greatest.”</a:t>
            </a:r>
            <a:endParaRPr sz="2600">
              <a:latin typeface="Arial"/>
              <a:ea typeface="Arial"/>
              <a:cs typeface="Arial"/>
              <a:sym typeface="Arial"/>
            </a:endParaRPr>
          </a:p>
          <a:p>
            <a:pPr marL="228600" lvl="0" indent="-85725" algn="l" rtl="0">
              <a:lnSpc>
                <a:spcPct val="120000"/>
              </a:lnSpc>
              <a:spcBef>
                <a:spcPts val="1000"/>
              </a:spcBef>
              <a:spcAft>
                <a:spcPts val="0"/>
              </a:spcAft>
              <a:buClr>
                <a:schemeClr val="lt1"/>
              </a:buClr>
              <a:buSzPts val="2250"/>
              <a:buNone/>
            </a:pPr>
            <a:endParaRPr sz="1800"/>
          </a:p>
        </p:txBody>
      </p:sp>
      <p:grpSp>
        <p:nvGrpSpPr>
          <p:cNvPr id="276" name="Google Shape;276;p20"/>
          <p:cNvGrpSpPr/>
          <p:nvPr/>
        </p:nvGrpSpPr>
        <p:grpSpPr>
          <a:xfrm>
            <a:off x="11364912" y="0"/>
            <a:ext cx="674688" cy="6848476"/>
            <a:chOff x="11364912" y="0"/>
            <a:chExt cx="674688" cy="6848476"/>
          </a:xfrm>
        </p:grpSpPr>
        <p:sp>
          <p:nvSpPr>
            <p:cNvPr id="277" name="Google Shape;277;p20"/>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lt1">
                <a:alpha val="60000"/>
              </a:schemeClr>
            </a:solidFill>
            <a:ln>
              <a:noFill/>
            </a:ln>
          </p:spPr>
        </p:sp>
        <p:sp>
          <p:nvSpPr>
            <p:cNvPr id="278" name="Google Shape;278;p20"/>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lt1">
                <a:alpha val="60000"/>
              </a:schemeClr>
            </a:solidFill>
            <a:ln>
              <a:noFill/>
            </a:ln>
          </p:spPr>
        </p:sp>
        <p:sp>
          <p:nvSpPr>
            <p:cNvPr id="281" name="Google Shape;281;p20"/>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1">
                <a:alpha val="60000"/>
              </a:schemeClr>
            </a:solidFill>
            <a:ln>
              <a:noFill/>
            </a:ln>
          </p:spPr>
        </p:sp>
        <p:sp>
          <p:nvSpPr>
            <p:cNvPr id="283" name="Google Shape;283;p20"/>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1">
                <a:alpha val="60000"/>
              </a:schemeClr>
            </a:solidFill>
            <a:ln>
              <a:noFill/>
            </a:ln>
          </p:spPr>
        </p:sp>
        <p:sp>
          <p:nvSpPr>
            <p:cNvPr id="285" name="Google Shape;285;p20"/>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939587" y="6596063"/>
              <a:ext cx="23813" cy="252413"/>
            </a:xfrm>
            <a:prstGeom prst="rect">
              <a:avLst/>
            </a:prstGeom>
            <a:solidFill>
              <a:schemeClr val="lt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latin typeface="Arial"/>
                <a:ea typeface="Arial"/>
                <a:cs typeface="Arial"/>
                <a:sym typeface="Arial"/>
              </a:rPr>
              <a:t>DEFINITION OF DISABILITY</a:t>
            </a:r>
            <a:endParaRPr>
              <a:latin typeface="Arial"/>
              <a:ea typeface="Arial"/>
              <a:cs typeface="Arial"/>
              <a:sym typeface="Arial"/>
            </a:endParaRPr>
          </a:p>
        </p:txBody>
      </p:sp>
      <p:sp>
        <p:nvSpPr>
          <p:cNvPr id="292" name="Google Shape;292;p2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fontScale="92500" lnSpcReduction="20000"/>
          </a:bodyPr>
          <a:lstStyle/>
          <a:p>
            <a:pPr marL="228600" lvl="0" indent="-214312" algn="l" rtl="0">
              <a:lnSpc>
                <a:spcPct val="120000"/>
              </a:lnSpc>
              <a:spcBef>
                <a:spcPts val="0"/>
              </a:spcBef>
              <a:spcAft>
                <a:spcPts val="0"/>
              </a:spcAft>
              <a:buClr>
                <a:schemeClr val="lt1"/>
              </a:buClr>
              <a:buSzPct val="125000"/>
              <a:buChar char="•"/>
            </a:pPr>
            <a:r>
              <a:rPr lang="en-US">
                <a:latin typeface="Arial"/>
                <a:ea typeface="Arial"/>
                <a:cs typeface="Arial"/>
                <a:sym typeface="Arial"/>
              </a:rPr>
              <a:t> In the body: any lack of capacity to do something required to participate in activities considered important or typical in your society</a:t>
            </a:r>
            <a:endParaRPr>
              <a:latin typeface="Arial"/>
              <a:ea typeface="Arial"/>
              <a:cs typeface="Arial"/>
              <a:sym typeface="Arial"/>
            </a:endParaRPr>
          </a:p>
          <a:p>
            <a:pPr marL="228600" lvl="0" indent="-52387" algn="l" rtl="0">
              <a:lnSpc>
                <a:spcPct val="120000"/>
              </a:lnSpc>
              <a:spcBef>
                <a:spcPts val="1000"/>
              </a:spcBef>
              <a:spcAft>
                <a:spcPts val="0"/>
              </a:spcAft>
              <a:buClr>
                <a:schemeClr val="lt1"/>
              </a:buClr>
              <a:buSzPct val="125000"/>
              <a:buNone/>
            </a:pPr>
            <a:endParaRPr>
              <a:latin typeface="Arial"/>
              <a:ea typeface="Arial"/>
              <a:cs typeface="Arial"/>
              <a:sym typeface="Arial"/>
            </a:endParaRPr>
          </a:p>
          <a:p>
            <a:pPr marL="228600" lvl="0" indent="-214312" algn="l" rtl="0">
              <a:lnSpc>
                <a:spcPct val="120000"/>
              </a:lnSpc>
              <a:spcBef>
                <a:spcPts val="1000"/>
              </a:spcBef>
              <a:spcAft>
                <a:spcPts val="0"/>
              </a:spcAft>
              <a:buClr>
                <a:schemeClr val="lt1"/>
              </a:buClr>
              <a:buSzPct val="125000"/>
              <a:buChar char="•"/>
            </a:pPr>
            <a:r>
              <a:rPr lang="en-US">
                <a:latin typeface="Arial"/>
                <a:ea typeface="Arial"/>
                <a:cs typeface="Arial"/>
                <a:sym typeface="Arial"/>
              </a:rPr>
              <a:t> In the world: attitudes, environments and policies that exclude people with differing abilities from participating in those activities</a:t>
            </a:r>
            <a:endParaRPr>
              <a:latin typeface="Arial"/>
              <a:ea typeface="Arial"/>
              <a:cs typeface="Arial"/>
              <a:sym typeface="Arial"/>
            </a:endParaRPr>
          </a:p>
          <a:p>
            <a:pPr marL="228600" lvl="0" indent="-52387" algn="l" rtl="0">
              <a:lnSpc>
                <a:spcPct val="120000"/>
              </a:lnSpc>
              <a:spcBef>
                <a:spcPts val="1000"/>
              </a:spcBef>
              <a:spcAft>
                <a:spcPts val="0"/>
              </a:spcAft>
              <a:buClr>
                <a:schemeClr val="lt1"/>
              </a:buClr>
              <a:buSzPct val="125000"/>
              <a:buNone/>
            </a:pPr>
            <a:endParaRPr>
              <a:latin typeface="Arial"/>
              <a:ea typeface="Arial"/>
              <a:cs typeface="Arial"/>
              <a:sym typeface="Arial"/>
            </a:endParaRPr>
          </a:p>
          <a:p>
            <a:pPr marL="228600" lvl="0" indent="-214312" algn="l" rtl="0">
              <a:lnSpc>
                <a:spcPct val="120000"/>
              </a:lnSpc>
              <a:spcBef>
                <a:spcPts val="1000"/>
              </a:spcBef>
              <a:spcAft>
                <a:spcPts val="0"/>
              </a:spcAft>
              <a:buClr>
                <a:schemeClr val="lt1"/>
              </a:buClr>
              <a:buSzPct val="125000"/>
              <a:buChar char="•"/>
            </a:pPr>
            <a:r>
              <a:rPr lang="en-US">
                <a:latin typeface="Arial"/>
                <a:ea typeface="Arial"/>
                <a:cs typeface="Arial"/>
                <a:sym typeface="Arial"/>
              </a:rPr>
              <a:t> In other words: disability is both, part of a person and created by the environment.</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100"/>
              <a:buFont typeface="Twentieth Century"/>
              <a:buNone/>
            </a:pPr>
            <a:r>
              <a:rPr lang="en-US" sz="3100">
                <a:latin typeface="Arial"/>
                <a:ea typeface="Arial"/>
                <a:cs typeface="Arial"/>
                <a:sym typeface="Arial"/>
              </a:rPr>
              <a:t>ARE THERE SPIRITUAL LESSONS WE CAN ALL LEARN FROM SERVING INDIVIDUALS WITH DISABILITIES? WE BELIEVE SO. </a:t>
            </a:r>
            <a:r>
              <a:rPr lang="en-US"/>
              <a:t/>
            </a:r>
            <a:br>
              <a:rPr lang="en-US"/>
            </a:br>
            <a:endParaRPr>
              <a:latin typeface="Arial"/>
              <a:ea typeface="Arial"/>
              <a:cs typeface="Arial"/>
              <a:sym typeface="Arial"/>
            </a:endParaRPr>
          </a:p>
        </p:txBody>
      </p:sp>
      <p:sp>
        <p:nvSpPr>
          <p:cNvPr id="298" name="Google Shape;298;p22"/>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None/>
            </a:pPr>
            <a:r>
              <a:rPr lang="en-US" sz="3200" u="sng">
                <a:latin typeface="Arial"/>
                <a:ea typeface="Arial"/>
                <a:cs typeface="Arial"/>
                <a:sym typeface="Arial"/>
              </a:rPr>
              <a:t>MISSION</a:t>
            </a:r>
            <a:endParaRPr>
              <a:latin typeface="Arial"/>
              <a:ea typeface="Arial"/>
              <a:cs typeface="Arial"/>
              <a:sym typeface="Arial"/>
            </a:endParaRPr>
          </a:p>
        </p:txBody>
      </p:sp>
      <p:sp>
        <p:nvSpPr>
          <p:cNvPr id="299" name="Google Shape;299;p22"/>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lt1"/>
              </a:buClr>
              <a:buSzPts val="3500"/>
              <a:buNone/>
            </a:pPr>
            <a:r>
              <a:rPr lang="en-US" sz="2800">
                <a:latin typeface="Arial"/>
                <a:ea typeface="Arial"/>
                <a:cs typeface="Arial"/>
                <a:sym typeface="Arial"/>
              </a:rPr>
              <a:t>Missional possibilities for Special Needs Ministry</a:t>
            </a:r>
            <a:endParaRPr>
              <a:latin typeface="Arial"/>
              <a:ea typeface="Arial"/>
              <a:cs typeface="Arial"/>
              <a:sym typeface="Arial"/>
            </a:endParaRPr>
          </a:p>
        </p:txBody>
      </p:sp>
      <p:sp>
        <p:nvSpPr>
          <p:cNvPr id="300" name="Google Shape;300;p22"/>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None/>
            </a:pPr>
            <a:r>
              <a:rPr lang="en-US" sz="3200" u="sng">
                <a:latin typeface="Arial"/>
                <a:ea typeface="Arial"/>
                <a:cs typeface="Arial"/>
                <a:sym typeface="Arial"/>
              </a:rPr>
              <a:t>MINISTRIES	</a:t>
            </a:r>
            <a:endParaRPr>
              <a:latin typeface="Arial"/>
              <a:ea typeface="Arial"/>
              <a:cs typeface="Arial"/>
              <a:sym typeface="Arial"/>
            </a:endParaRPr>
          </a:p>
        </p:txBody>
      </p:sp>
      <p:sp>
        <p:nvSpPr>
          <p:cNvPr id="301" name="Google Shape;301;p22"/>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3500"/>
              <a:buNone/>
            </a:pPr>
            <a:r>
              <a:rPr lang="en-US" sz="2800">
                <a:latin typeface="Arial"/>
                <a:ea typeface="Arial"/>
                <a:cs typeface="Arial"/>
                <a:sym typeface="Arial"/>
              </a:rPr>
              <a:t>Overview of how we do it at Dwell Community Church.</a:t>
            </a:r>
            <a:r>
              <a:rPr lang="en-US" sz="2800"/>
              <a:t> </a:t>
            </a:r>
            <a:endParaRPr/>
          </a:p>
        </p:txBody>
      </p:sp>
      <p:sp>
        <p:nvSpPr>
          <p:cNvPr id="302" name="Google Shape;302;p22"/>
          <p:cNvSpPr txBox="1">
            <a:spLocks noGrp="1"/>
          </p:cNvSpPr>
          <p:nvPr>
            <p:ph type="body" idx="5"/>
          </p:nvPr>
        </p:nvSpPr>
        <p:spPr>
          <a:xfrm>
            <a:off x="7852442" y="2674463"/>
            <a:ext cx="3595846" cy="68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None/>
            </a:pPr>
            <a:r>
              <a:rPr lang="en-US" sz="3200" u="sng">
                <a:latin typeface="Arial"/>
                <a:ea typeface="Arial"/>
                <a:cs typeface="Arial"/>
                <a:sym typeface="Arial"/>
              </a:rPr>
              <a:t>SPIRITUAL GROWTH</a:t>
            </a:r>
            <a:endParaRPr>
              <a:latin typeface="Arial"/>
              <a:ea typeface="Arial"/>
              <a:cs typeface="Arial"/>
              <a:sym typeface="Arial"/>
            </a:endParaRPr>
          </a:p>
        </p:txBody>
      </p:sp>
      <p:sp>
        <p:nvSpPr>
          <p:cNvPr id="303" name="Google Shape;303;p22"/>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lt1"/>
              </a:buClr>
              <a:buSzPts val="3500"/>
              <a:buNone/>
            </a:pPr>
            <a:r>
              <a:rPr lang="en-US" sz="2800">
                <a:latin typeface="Arial"/>
                <a:ea typeface="Arial"/>
                <a:cs typeface="Arial"/>
                <a:sym typeface="Arial"/>
              </a:rPr>
              <a:t>Live panel from those who have served. </a:t>
            </a:r>
            <a:endParaRPr>
              <a:latin typeface="Arial"/>
              <a:ea typeface="Arial"/>
              <a:cs typeface="Arial"/>
              <a:sym typeface="Arial"/>
            </a:endParaRPr>
          </a:p>
          <a:p>
            <a:pPr marL="0" lvl="0" indent="0" algn="ctr" rtl="0">
              <a:lnSpc>
                <a:spcPct val="120000"/>
              </a:lnSpc>
              <a:spcBef>
                <a:spcPts val="1000"/>
              </a:spcBef>
              <a:spcAft>
                <a:spcPts val="0"/>
              </a:spcAft>
              <a:buClr>
                <a:schemeClr val="lt1"/>
              </a:buClr>
              <a:buSzPts val="3500"/>
              <a:buNone/>
            </a:pPr>
            <a:r>
              <a:rPr lang="en-US" sz="2800">
                <a:latin typeface="Arial"/>
                <a:ea typeface="Arial"/>
                <a:cs typeface="Arial"/>
                <a:sym typeface="Arial"/>
              </a:rPr>
              <a:t>Open time for discussion. </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latin typeface="Arial"/>
                <a:ea typeface="Arial"/>
                <a:cs typeface="Arial"/>
                <a:sym typeface="Arial"/>
              </a:rPr>
              <a:t>MISSION</a:t>
            </a:r>
            <a:endParaRPr>
              <a:latin typeface="Arial"/>
              <a:ea typeface="Arial"/>
              <a:cs typeface="Arial"/>
              <a:sym typeface="Arial"/>
            </a:endParaRPr>
          </a:p>
        </p:txBody>
      </p:sp>
      <p:sp>
        <p:nvSpPr>
          <p:cNvPr id="310" name="Google Shape;310;p23"/>
          <p:cNvSpPr txBox="1">
            <a:spLocks noGrp="1"/>
          </p:cNvSpPr>
          <p:nvPr>
            <p:ph type="body" idx="1"/>
          </p:nvPr>
        </p:nvSpPr>
        <p:spPr>
          <a:xfrm>
            <a:off x="1141412" y="1944687"/>
            <a:ext cx="9906000" cy="3541800"/>
          </a:xfrm>
          <a:prstGeom prst="rect">
            <a:avLst/>
          </a:prstGeom>
          <a:noFill/>
          <a:ln>
            <a:noFill/>
          </a:ln>
        </p:spPr>
        <p:txBody>
          <a:bodyPr spcFirstLastPara="1" wrap="square" lIns="91425" tIns="45700" rIns="91425" bIns="45700" anchor="t" anchorCtr="0">
            <a:normAutofit/>
          </a:bodyPr>
          <a:lstStyle/>
          <a:p>
            <a:pPr marL="228600" lvl="0" indent="-255587" algn="l" rtl="0">
              <a:lnSpc>
                <a:spcPct val="120000"/>
              </a:lnSpc>
              <a:spcBef>
                <a:spcPts val="0"/>
              </a:spcBef>
              <a:spcAft>
                <a:spcPts val="0"/>
              </a:spcAft>
              <a:buClr>
                <a:schemeClr val="lt1"/>
              </a:buClr>
              <a:buSzPts val="3200"/>
              <a:buChar char="•"/>
            </a:pPr>
            <a:r>
              <a:rPr lang="en-US" sz="2600">
                <a:latin typeface="Arial"/>
                <a:ea typeface="Arial"/>
                <a:cs typeface="Arial"/>
                <a:sym typeface="Arial"/>
              </a:rPr>
              <a:t>Matthew 28:18-20</a:t>
            </a:r>
            <a:endParaRPr sz="2600">
              <a:latin typeface="Arial"/>
              <a:ea typeface="Arial"/>
              <a:cs typeface="Arial"/>
              <a:sym typeface="Arial"/>
            </a:endParaRPr>
          </a:p>
          <a:p>
            <a:pPr marL="685800" lvl="1" indent="-241300" algn="l" rtl="0">
              <a:lnSpc>
                <a:spcPct val="120000"/>
              </a:lnSpc>
              <a:spcBef>
                <a:spcPts val="0"/>
              </a:spcBef>
              <a:spcAft>
                <a:spcPts val="0"/>
              </a:spcAft>
              <a:buSzPts val="2450"/>
              <a:buChar char="•"/>
            </a:pPr>
            <a:r>
              <a:rPr lang="en-US" sz="2200">
                <a:latin typeface="Arial"/>
                <a:ea typeface="Arial"/>
                <a:cs typeface="Arial"/>
                <a:sym typeface="Arial"/>
              </a:rPr>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endParaRPr sz="2200">
              <a:latin typeface="Arial"/>
              <a:ea typeface="Arial"/>
              <a:cs typeface="Arial"/>
              <a:sym typeface="Arial"/>
            </a:endParaRPr>
          </a:p>
          <a:p>
            <a:pPr marL="228600" lvl="0" indent="0" algn="l" rtl="0">
              <a:lnSpc>
                <a:spcPct val="120000"/>
              </a:lnSpc>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a:spLocks noGrp="1"/>
          </p:cNvSpPr>
          <p:nvPr>
            <p:ph type="subTitle" idx="1"/>
          </p:nvPr>
        </p:nvSpPr>
        <p:spPr>
          <a:xfrm>
            <a:off x="2330576" y="2151190"/>
            <a:ext cx="8962200" cy="36399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2"/>
              </a:buClr>
              <a:buSzPts val="2500"/>
              <a:buNone/>
            </a:pPr>
            <a:r>
              <a:rPr lang="en-US" sz="2600">
                <a:latin typeface="Arial"/>
                <a:ea typeface="Arial"/>
                <a:cs typeface="Arial"/>
                <a:sym typeface="Arial"/>
              </a:rPr>
              <a:t>“ PEOPLE WITH DISABILITY ARE A PEOPLE GROUP WHOSE CONTEXT IS RARELY ENGAGED BY THE CHURCH, BUT THE POWERFUL PRESENCE OF GOD IN HIS MISSION CAN BE PROFOUNDLY EXPERIENCED IN SPECIAL NEEDS MINISTRY.” (BAUGHMAN)</a:t>
            </a:r>
            <a:endParaRPr sz="26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latin typeface="Arial"/>
                <a:ea typeface="Arial"/>
                <a:cs typeface="Arial"/>
                <a:sym typeface="Arial"/>
              </a:rPr>
              <a:t>MISSION</a:t>
            </a:r>
            <a:endParaRPr>
              <a:latin typeface="Arial"/>
              <a:ea typeface="Arial"/>
              <a:cs typeface="Arial"/>
              <a:sym typeface="Arial"/>
            </a:endParaRPr>
          </a:p>
        </p:txBody>
      </p:sp>
      <p:sp>
        <p:nvSpPr>
          <p:cNvPr id="322" name="Google Shape;322;p25"/>
          <p:cNvSpPr txBox="1">
            <a:spLocks noGrp="1"/>
          </p:cNvSpPr>
          <p:nvPr>
            <p:ph type="body" idx="1"/>
          </p:nvPr>
        </p:nvSpPr>
        <p:spPr>
          <a:xfrm>
            <a:off x="1141400" y="1553550"/>
            <a:ext cx="9906000" cy="3933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0000"/>
              </a:lnSpc>
              <a:spcBef>
                <a:spcPts val="0"/>
              </a:spcBef>
              <a:spcAft>
                <a:spcPts val="0"/>
              </a:spcAft>
              <a:buNone/>
            </a:pPr>
            <a:endParaRPr/>
          </a:p>
          <a:p>
            <a:pPr marL="228600" lvl="0" indent="-228600" algn="l" rtl="0">
              <a:lnSpc>
                <a:spcPct val="120000"/>
              </a:lnSpc>
              <a:spcBef>
                <a:spcPts val="1000"/>
              </a:spcBef>
              <a:spcAft>
                <a:spcPts val="0"/>
              </a:spcAft>
              <a:buClr>
                <a:schemeClr val="lt1"/>
              </a:buClr>
              <a:buSzPct val="125000"/>
              <a:buChar char="•"/>
            </a:pPr>
            <a:r>
              <a:rPr lang="en-US">
                <a:latin typeface="Arial"/>
                <a:ea typeface="Arial"/>
                <a:cs typeface="Arial"/>
                <a:sym typeface="Arial"/>
              </a:rPr>
              <a:t>“Most of the families [with disabilities] are not coming, because life is just too hard….and we are not reaching them because we do not yet see.” (Beates) </a:t>
            </a:r>
            <a:endParaRPr>
              <a:latin typeface="Arial"/>
              <a:ea typeface="Arial"/>
              <a:cs typeface="Arial"/>
              <a:sym typeface="Arial"/>
            </a:endParaRPr>
          </a:p>
          <a:p>
            <a:pPr marL="228600" lvl="0" indent="-228600" algn="l" rtl="0">
              <a:lnSpc>
                <a:spcPct val="120000"/>
              </a:lnSpc>
              <a:spcBef>
                <a:spcPts val="1000"/>
              </a:spcBef>
              <a:spcAft>
                <a:spcPts val="0"/>
              </a:spcAft>
              <a:buClr>
                <a:schemeClr val="lt1"/>
              </a:buClr>
              <a:buSzPct val="125000"/>
              <a:buChar char="•"/>
            </a:pPr>
            <a:r>
              <a:rPr lang="en-US">
                <a:latin typeface="Arial"/>
                <a:ea typeface="Arial"/>
                <a:cs typeface="Arial"/>
                <a:sym typeface="Arial"/>
              </a:rPr>
              <a:t>“When we take into account the caretakers and other members of their families, there are a great many people in our neighborhoods who need to hear the gospel but cannot because they are unable to come to our churches. In many ways, people with families of people with disabilities are an unreached people group who live next door.” (Baughman)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latin typeface="Arial"/>
                <a:ea typeface="Arial"/>
                <a:cs typeface="Arial"/>
                <a:sym typeface="Arial"/>
              </a:rPr>
              <a:t>STATS </a:t>
            </a:r>
            <a:endParaRPr>
              <a:latin typeface="Arial"/>
              <a:ea typeface="Arial"/>
              <a:cs typeface="Arial"/>
              <a:sym typeface="Arial"/>
            </a:endParaRPr>
          </a:p>
        </p:txBody>
      </p:sp>
      <p:sp>
        <p:nvSpPr>
          <p:cNvPr id="328" name="Google Shape;328;p26"/>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lnSpcReduction="10000"/>
          </a:bodyPr>
          <a:lstStyle/>
          <a:p>
            <a:pPr marL="228600" lvl="0" indent="-200025" algn="l" rtl="0">
              <a:lnSpc>
                <a:spcPct val="120000"/>
              </a:lnSpc>
              <a:spcBef>
                <a:spcPts val="0"/>
              </a:spcBef>
              <a:spcAft>
                <a:spcPts val="0"/>
              </a:spcAft>
              <a:buClr>
                <a:schemeClr val="lt1"/>
              </a:buClr>
              <a:buSzPct val="125000"/>
              <a:buChar char="•"/>
            </a:pPr>
            <a:r>
              <a:rPr lang="en-US">
                <a:latin typeface="Arial"/>
                <a:ea typeface="Arial"/>
                <a:cs typeface="Arial"/>
                <a:sym typeface="Arial"/>
              </a:rPr>
              <a:t> FCBDD is planning to serve 7,231 individuals. Also, Delaware CBDD is near to the Dwell main campus and they serve 2,500 individuals and families.</a:t>
            </a:r>
            <a:endParaRPr>
              <a:latin typeface="Arial"/>
              <a:ea typeface="Arial"/>
              <a:cs typeface="Arial"/>
              <a:sym typeface="Arial"/>
            </a:endParaRPr>
          </a:p>
          <a:p>
            <a:pPr marL="228600" lvl="0" indent="-200025" algn="l" rtl="0">
              <a:lnSpc>
                <a:spcPct val="120000"/>
              </a:lnSpc>
              <a:spcBef>
                <a:spcPts val="1000"/>
              </a:spcBef>
              <a:spcAft>
                <a:spcPts val="0"/>
              </a:spcAft>
              <a:buClr>
                <a:schemeClr val="lt1"/>
              </a:buClr>
              <a:buSzPct val="125000"/>
              <a:buChar char="•"/>
            </a:pPr>
            <a:r>
              <a:rPr lang="en-US">
                <a:latin typeface="Arial"/>
                <a:ea typeface="Arial"/>
                <a:cs typeface="Arial"/>
                <a:sym typeface="Arial"/>
              </a:rPr>
              <a:t>In the area of spiritual growth and development individuals with developmental disabilities are a large under-reached, under-engaged people group. Families and caregivers are also often on the fringe of body life due to the challenges of finding a place within the body of Christ for the individual with developmental disabilities.</a:t>
            </a:r>
            <a:endParaRPr>
              <a:latin typeface="Arial"/>
              <a:ea typeface="Arial"/>
              <a:cs typeface="Arial"/>
              <a:sym typeface="Arial"/>
            </a:endParaRPr>
          </a:p>
          <a:p>
            <a:pPr marL="228600" lvl="0" indent="-38100" algn="l" rtl="0">
              <a:lnSpc>
                <a:spcPct val="120000"/>
              </a:lnSpc>
              <a:spcBef>
                <a:spcPts val="1000"/>
              </a:spcBef>
              <a:spcAft>
                <a:spcPts val="0"/>
              </a:spcAft>
              <a:buClr>
                <a:schemeClr val="lt1"/>
              </a:buClr>
              <a:buSzPct val="125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latin typeface="Arial"/>
                <a:ea typeface="Arial"/>
                <a:cs typeface="Arial"/>
                <a:sym typeface="Arial"/>
              </a:rPr>
              <a:t>MINISTRIES</a:t>
            </a:r>
            <a:endParaRPr>
              <a:latin typeface="Arial"/>
              <a:ea typeface="Arial"/>
              <a:cs typeface="Arial"/>
              <a:sym typeface="Arial"/>
            </a:endParaRPr>
          </a:p>
        </p:txBody>
      </p:sp>
      <p:sp>
        <p:nvSpPr>
          <p:cNvPr id="334" name="Google Shape;334;p2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3000"/>
              <a:buNone/>
            </a:pPr>
            <a:r>
              <a:rPr lang="en-US"/>
              <a:t>	</a:t>
            </a:r>
            <a:r>
              <a:rPr lang="en-US">
                <a:latin typeface="Arial"/>
                <a:ea typeface="Arial"/>
                <a:cs typeface="Arial"/>
                <a:sym typeface="Arial"/>
              </a:rPr>
              <a:t>The Dwell Access Ministry exists to create and improve accessibility to the Gospel for people with disabilities by providing specific support to adults, students, and children with disabilities, as well as their families, in several distinctive ways.</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Widescreen</PresentationFormat>
  <Paragraphs>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Twentieth Century</vt:lpstr>
      <vt:lpstr>Circuit</vt:lpstr>
      <vt:lpstr>ARE THE FIRST AMONG US?</vt:lpstr>
      <vt:lpstr>WHY WE ARE HERE…</vt:lpstr>
      <vt:lpstr>DEFINITION OF DISABILITY</vt:lpstr>
      <vt:lpstr>ARE THERE SPIRITUAL LESSONS WE CAN ALL LEARN FROM SERVING INDIVIDUALS WITH DISABILITIES? WE BELIEVE SO.  </vt:lpstr>
      <vt:lpstr>MISSION</vt:lpstr>
      <vt:lpstr>PowerPoint Presentation</vt:lpstr>
      <vt:lpstr>MISSION</vt:lpstr>
      <vt:lpstr>STATS </vt:lpstr>
      <vt:lpstr>MINISTRIES</vt:lpstr>
      <vt:lpstr>OASIS ACCESS PROGRAM</vt:lpstr>
      <vt:lpstr>OASIS ACCESS PROGRAM</vt:lpstr>
      <vt:lpstr>OASIS ACCESS PROGRAM</vt:lpstr>
      <vt:lpstr>SATURDAY NIGHT BIBLE STUDY</vt:lpstr>
      <vt:lpstr>SATURDAY NIGHT BIBLE STUDY</vt:lpstr>
      <vt:lpstr>AMERICAN SIGN LANGUAGE (ASL) </vt:lpstr>
      <vt:lpstr>AMERICAN SIGN LANGUAGE (ASL) </vt:lpstr>
      <vt:lpstr>RESOURCES  FOR HOME CHURCHES</vt:lpstr>
      <vt:lpstr>SPIRITUAL GROWTH</vt:lpstr>
      <vt:lpstr>CONTACT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2022-07-22T01:37:55Z</dcterms:modified>
</cp:coreProperties>
</file>