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4" r:id="rId3"/>
  </p:sldMasterIdLst>
  <p:notesMasterIdLst>
    <p:notesMasterId r:id="rId47"/>
  </p:notesMasterIdLst>
  <p:sldIdLst>
    <p:sldId id="1273" r:id="rId4"/>
    <p:sldId id="7662" r:id="rId5"/>
    <p:sldId id="7663" r:id="rId6"/>
    <p:sldId id="7664" r:id="rId7"/>
    <p:sldId id="7633" r:id="rId8"/>
    <p:sldId id="7634" r:id="rId9"/>
    <p:sldId id="7635" r:id="rId10"/>
    <p:sldId id="7636" r:id="rId11"/>
    <p:sldId id="7637" r:id="rId12"/>
    <p:sldId id="7638" r:id="rId13"/>
    <p:sldId id="7639" r:id="rId14"/>
    <p:sldId id="7640" r:id="rId15"/>
    <p:sldId id="7679" r:id="rId16"/>
    <p:sldId id="7665" r:id="rId17"/>
    <p:sldId id="7650" r:id="rId18"/>
    <p:sldId id="7651" r:id="rId19"/>
    <p:sldId id="7652" r:id="rId20"/>
    <p:sldId id="7680" r:id="rId21"/>
    <p:sldId id="7666" r:id="rId22"/>
    <p:sldId id="7667" r:id="rId23"/>
    <p:sldId id="7668" r:id="rId24"/>
    <p:sldId id="7686" r:id="rId25"/>
    <p:sldId id="7685" r:id="rId26"/>
    <p:sldId id="7671" r:id="rId27"/>
    <p:sldId id="7653" r:id="rId28"/>
    <p:sldId id="7654" r:id="rId29"/>
    <p:sldId id="7497" r:id="rId30"/>
    <p:sldId id="7681" r:id="rId31"/>
    <p:sldId id="7682" r:id="rId32"/>
    <p:sldId id="7683" r:id="rId33"/>
    <p:sldId id="7658" r:id="rId34"/>
    <p:sldId id="7684" r:id="rId35"/>
    <p:sldId id="7660" r:id="rId36"/>
    <p:sldId id="7661" r:id="rId37"/>
    <p:sldId id="7672" r:id="rId38"/>
    <p:sldId id="7673" r:id="rId39"/>
    <p:sldId id="7674" r:id="rId40"/>
    <p:sldId id="7675" r:id="rId41"/>
    <p:sldId id="7676" r:id="rId42"/>
    <p:sldId id="7677" r:id="rId43"/>
    <p:sldId id="7678" r:id="rId44"/>
    <p:sldId id="7687" r:id="rId45"/>
    <p:sldId id="666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053" autoAdjust="0"/>
  </p:normalViewPr>
  <p:slideViewPr>
    <p:cSldViewPr snapToGrid="0">
      <p:cViewPr varScale="1">
        <p:scale>
          <a:sx n="59" d="100"/>
          <a:sy n="59" d="100"/>
        </p:scale>
        <p:origin x="13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835F2-D56D-4E72-B12B-6FF342D2C90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198F0-D3AF-4C47-9A91-C8184C0E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3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0757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43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122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206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425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941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207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339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902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562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07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901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21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338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321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29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785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02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083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77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000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AA91A-840B-400E-8836-D9A384A45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79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1" y="2130428"/>
            <a:ext cx="10158548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02" y="3886200"/>
            <a:ext cx="9956800" cy="1752600"/>
          </a:xfrm>
        </p:spPr>
        <p:txBody>
          <a:bodyPr/>
          <a:lstStyle>
            <a:lvl1pPr marL="0" indent="0" algn="ctr">
              <a:buNone/>
              <a:defRPr sz="432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940" y="5999117"/>
            <a:ext cx="800100" cy="80010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7490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76200"/>
            <a:ext cx="11988800" cy="838200"/>
          </a:xfrm>
        </p:spPr>
        <p:txBody>
          <a:bodyPr/>
          <a:lstStyle>
            <a:lvl1pPr>
              <a:defRPr sz="576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661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5905500"/>
            <a:ext cx="11988800" cy="838200"/>
          </a:xfrm>
        </p:spPr>
        <p:txBody>
          <a:bodyPr/>
          <a:lstStyle>
            <a:lvl1pPr>
              <a:defRPr sz="576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1158" y="228600"/>
            <a:ext cx="11887200" cy="55626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70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2400"/>
            <a:ext cx="11988800" cy="838200"/>
          </a:xfrm>
        </p:spPr>
        <p:txBody>
          <a:bodyPr/>
          <a:lstStyle>
            <a:lvl1pPr>
              <a:defRPr sz="576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1158" y="1143000"/>
            <a:ext cx="11887200" cy="55626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7089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8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78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" y="1066800"/>
            <a:ext cx="5760720" cy="5562600"/>
          </a:xfrm>
        </p:spPr>
        <p:txBody>
          <a:bodyPr/>
          <a:lstStyle>
            <a:lvl1pPr>
              <a:defRPr sz="336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8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16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16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1066800"/>
            <a:ext cx="5801360" cy="5562600"/>
          </a:xfrm>
        </p:spPr>
        <p:txBody>
          <a:bodyPr/>
          <a:lstStyle>
            <a:lvl1pPr>
              <a:defRPr sz="336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8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16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16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5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42" y="137160"/>
            <a:ext cx="11886413" cy="1143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42" y="1535113"/>
            <a:ext cx="5844118" cy="639763"/>
          </a:xfrm>
        </p:spPr>
        <p:txBody>
          <a:bodyPr anchor="b"/>
          <a:lstStyle>
            <a:lvl1pPr marL="0" indent="0">
              <a:buNone/>
              <a:defRPr sz="288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442" y="2174875"/>
            <a:ext cx="5844118" cy="4545965"/>
          </a:xfrm>
        </p:spPr>
        <p:txBody>
          <a:bodyPr/>
          <a:lstStyle>
            <a:lvl1pPr>
              <a:defRPr sz="288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16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92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92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1" y="1535113"/>
            <a:ext cx="5859418" cy="639763"/>
          </a:xfrm>
        </p:spPr>
        <p:txBody>
          <a:bodyPr anchor="b"/>
          <a:lstStyle>
            <a:lvl1pPr marL="0" indent="0">
              <a:buNone/>
              <a:defRPr sz="288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2174875"/>
            <a:ext cx="5859418" cy="4545965"/>
          </a:xfrm>
        </p:spPr>
        <p:txBody>
          <a:bodyPr/>
          <a:lstStyle>
            <a:lvl1pPr>
              <a:defRPr sz="288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16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92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92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4060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9349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385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84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336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88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8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9629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68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13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625600" y="59436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576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41921" y="6105637"/>
            <a:ext cx="4246880" cy="642637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432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3201" y="137160"/>
            <a:ext cx="11785600" cy="580644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3548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177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4200" y="152400"/>
            <a:ext cx="2514600" cy="64770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0401" y="152400"/>
            <a:ext cx="7340600" cy="64770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357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1" y="2130428"/>
            <a:ext cx="10158548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02" y="3886200"/>
            <a:ext cx="9956800" cy="1752600"/>
          </a:xfrm>
        </p:spPr>
        <p:txBody>
          <a:bodyPr/>
          <a:lstStyle>
            <a:lvl1pPr marL="0" indent="0" algn="ctr">
              <a:buNone/>
              <a:defRPr sz="4320">
                <a:solidFill>
                  <a:schemeClr val="bg1"/>
                </a:solidFill>
              </a:defRPr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940" y="5999117"/>
            <a:ext cx="800100" cy="80010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31820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625600" y="59436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576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41921" y="6105637"/>
            <a:ext cx="4246880" cy="642637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432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3201" y="137160"/>
            <a:ext cx="11785600" cy="580644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487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41921" y="6096003"/>
            <a:ext cx="4246880" cy="653143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432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3201" y="137160"/>
            <a:ext cx="11785600" cy="580644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3" y="6096003"/>
            <a:ext cx="8910318" cy="653143"/>
          </a:xfrm>
        </p:spPr>
        <p:txBody>
          <a:bodyPr anchor="b" anchorCtr="0"/>
          <a:lstStyle>
            <a:lvl1pPr algn="l">
              <a:defRPr sz="432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054377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1" y="119062"/>
            <a:ext cx="9321800" cy="749618"/>
          </a:xfrm>
        </p:spPr>
        <p:txBody>
          <a:bodyPr anchor="t"/>
          <a:lstStyle>
            <a:lvl1pPr algn="ctr">
              <a:defRPr sz="4800" b="0"/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753600" y="95252"/>
            <a:ext cx="2260600" cy="2327910"/>
          </a:xfrm>
        </p:spPr>
        <p:txBody>
          <a:bodyPr/>
          <a:lstStyle>
            <a:lvl1pPr marL="0" indent="0" algn="ctr">
              <a:buNone/>
              <a:defRPr sz="3360" baseline="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3201" y="2514600"/>
            <a:ext cx="11785600" cy="4206240"/>
          </a:xfrm>
        </p:spPr>
        <p:txBody>
          <a:bodyPr/>
          <a:lstStyle>
            <a:lvl1pPr marL="274320" indent="-274320">
              <a:lnSpc>
                <a:spcPct val="90000"/>
              </a:lnSpc>
              <a:buNone/>
              <a:defRPr sz="4320" baseline="0">
                <a:latin typeface="Georgia" pitchFamily="18" charset="0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3200" y="1371603"/>
            <a:ext cx="9350570" cy="1051559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160" i="1" baseline="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Bibliographic info for quote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3200" y="894082"/>
            <a:ext cx="9350570" cy="523240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 i="0" baseline="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Who is this person (incl. worldview)</a:t>
            </a:r>
          </a:p>
        </p:txBody>
      </p:sp>
    </p:spTree>
    <p:extLst>
      <p:ext uri="{BB962C8B-B14F-4D97-AF65-F5344CB8AC3E}">
        <p14:creationId xmlns:p14="http://schemas.microsoft.com/office/powerpoint/2010/main" val="330448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31570" y="-26126"/>
            <a:ext cx="12131040" cy="6903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625600" y="59436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576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41921" y="6093445"/>
            <a:ext cx="4246880" cy="642637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432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228600"/>
            <a:ext cx="11887200" cy="57150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001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52400"/>
            <a:ext cx="117856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1066800"/>
            <a:ext cx="11785600" cy="5562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87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625600" y="59436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576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52400"/>
            <a:ext cx="117856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1066800"/>
            <a:ext cx="11785600" cy="4876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03201" y="6057900"/>
            <a:ext cx="11785600" cy="6096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800"/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29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2603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41921" y="6096003"/>
            <a:ext cx="4246880" cy="653143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432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3201" y="137160"/>
            <a:ext cx="11785600" cy="580644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3" y="6096003"/>
            <a:ext cx="8910318" cy="653143"/>
          </a:xfrm>
        </p:spPr>
        <p:txBody>
          <a:bodyPr anchor="b" anchorCtr="0"/>
          <a:lstStyle>
            <a:lvl1pPr algn="l">
              <a:defRPr sz="432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3898716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5905500"/>
            <a:ext cx="11988800" cy="838200"/>
          </a:xfrm>
        </p:spPr>
        <p:txBody>
          <a:bodyPr/>
          <a:lstStyle>
            <a:lvl1pPr>
              <a:defRPr sz="576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012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8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76200"/>
            <a:ext cx="11988800" cy="838200"/>
          </a:xfrm>
        </p:spPr>
        <p:txBody>
          <a:bodyPr/>
          <a:lstStyle>
            <a:lvl1pPr>
              <a:defRPr sz="576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115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5905500"/>
            <a:ext cx="11988800" cy="838200"/>
          </a:xfrm>
        </p:spPr>
        <p:txBody>
          <a:bodyPr/>
          <a:lstStyle>
            <a:lvl1pPr>
              <a:defRPr sz="576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1158" y="228600"/>
            <a:ext cx="11887200" cy="5562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483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8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2400"/>
            <a:ext cx="11988800" cy="838200"/>
          </a:xfrm>
        </p:spPr>
        <p:txBody>
          <a:bodyPr/>
          <a:lstStyle>
            <a:lvl1pPr>
              <a:defRPr sz="576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1158" y="1143000"/>
            <a:ext cx="11887200" cy="5562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217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32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" y="1066800"/>
            <a:ext cx="5760720" cy="55626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1066800"/>
            <a:ext cx="5801360" cy="55626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0033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42" y="137160"/>
            <a:ext cx="118864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42" y="1535113"/>
            <a:ext cx="5844118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442" y="2174875"/>
            <a:ext cx="5844118" cy="4545965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1" y="1535113"/>
            <a:ext cx="5859418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2174875"/>
            <a:ext cx="5859418" cy="4545965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742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2295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887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54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1" y="119062"/>
            <a:ext cx="9321800" cy="749618"/>
          </a:xfrm>
        </p:spPr>
        <p:txBody>
          <a:bodyPr anchor="t"/>
          <a:lstStyle>
            <a:lvl1pPr algn="ctr">
              <a:defRPr sz="48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753600" y="95252"/>
            <a:ext cx="2260600" cy="2327910"/>
          </a:xfrm>
        </p:spPr>
        <p:txBody>
          <a:bodyPr/>
          <a:lstStyle>
            <a:lvl1pPr marL="0" indent="0" algn="ctr">
              <a:buNone/>
              <a:defRPr sz="3360" baseline="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3201" y="2514600"/>
            <a:ext cx="11785600" cy="4206240"/>
          </a:xfrm>
        </p:spPr>
        <p:txBody>
          <a:bodyPr/>
          <a:lstStyle>
            <a:lvl1pPr marL="274320" indent="-274320">
              <a:lnSpc>
                <a:spcPct val="90000"/>
              </a:lnSpc>
              <a:buNone/>
              <a:defRPr sz="432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3200" y="1371603"/>
            <a:ext cx="9350570" cy="1051559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160" i="1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Bibliographic info for quote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3200" y="894082"/>
            <a:ext cx="9350570" cy="523240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 i="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Who is this person (incl. worldview)</a:t>
            </a:r>
          </a:p>
        </p:txBody>
      </p:sp>
    </p:spTree>
    <p:extLst>
      <p:ext uri="{BB962C8B-B14F-4D97-AF65-F5344CB8AC3E}">
        <p14:creationId xmlns:p14="http://schemas.microsoft.com/office/powerpoint/2010/main" val="1097664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367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8636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4200" y="152400"/>
            <a:ext cx="25146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0401" y="152400"/>
            <a:ext cx="73406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469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0548" y="2130426"/>
            <a:ext cx="9550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8548" y="3886200"/>
            <a:ext cx="8534400" cy="17526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30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52400"/>
            <a:ext cx="10363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066800"/>
            <a:ext cx="10363200" cy="5562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732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2300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600" y="1066800"/>
            <a:ext cx="50800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1066800"/>
            <a:ext cx="50800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415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86185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75058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31570" y="-26126"/>
            <a:ext cx="12131040" cy="6903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625600" y="59436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576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41921" y="6093445"/>
            <a:ext cx="4246880" cy="642637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432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228600"/>
            <a:ext cx="11887200" cy="57150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321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0139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239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8091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4200" y="152400"/>
            <a:ext cx="25146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0400" y="152400"/>
            <a:ext cx="73406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97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1" y="119062"/>
            <a:ext cx="9321800" cy="749618"/>
          </a:xfrm>
        </p:spPr>
        <p:txBody>
          <a:bodyPr anchor="t"/>
          <a:lstStyle>
            <a:lvl1pPr algn="ctr">
              <a:defRPr sz="4800" b="0"/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753600" y="95252"/>
            <a:ext cx="2260600" cy="2327910"/>
          </a:xfrm>
        </p:spPr>
        <p:txBody>
          <a:bodyPr/>
          <a:lstStyle>
            <a:lvl1pPr marL="0" indent="0" algn="ctr">
              <a:buNone/>
              <a:defRPr sz="3360" baseline="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3201" y="2514600"/>
            <a:ext cx="11785600" cy="4206240"/>
          </a:xfrm>
        </p:spPr>
        <p:txBody>
          <a:bodyPr/>
          <a:lstStyle>
            <a:lvl1pPr marL="274320" indent="-274320">
              <a:lnSpc>
                <a:spcPct val="90000"/>
              </a:lnSpc>
              <a:buNone/>
              <a:defRPr sz="4320" baseline="0">
                <a:latin typeface="Georgia" pitchFamily="18" charset="0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3200" y="1371603"/>
            <a:ext cx="9350570" cy="1051559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 i="1" baseline="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Bibliographic info for quote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3200" y="894082"/>
            <a:ext cx="9350570" cy="523240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 i="0" baseline="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Who is this person (incl. worldview)</a:t>
            </a:r>
          </a:p>
        </p:txBody>
      </p:sp>
    </p:spTree>
    <p:extLst>
      <p:ext uri="{BB962C8B-B14F-4D97-AF65-F5344CB8AC3E}">
        <p14:creationId xmlns:p14="http://schemas.microsoft.com/office/powerpoint/2010/main" val="20249629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52400"/>
            <a:ext cx="11785600" cy="8382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1066800"/>
            <a:ext cx="11785600" cy="55626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53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625600" y="59436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576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52400"/>
            <a:ext cx="11785600" cy="8382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1066800"/>
            <a:ext cx="11785600" cy="48768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03201" y="6057900"/>
            <a:ext cx="11785600" cy="6096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3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9206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5905500"/>
            <a:ext cx="11988800" cy="838200"/>
          </a:xfrm>
        </p:spPr>
        <p:txBody>
          <a:bodyPr/>
          <a:lstStyle>
            <a:lvl1pPr>
              <a:defRPr sz="576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35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1" y="152400"/>
            <a:ext cx="1178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1" y="1066800"/>
            <a:ext cx="11785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027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Arial" charset="0"/>
          <a:ea typeface="ＭＳ Ｐゴシック" charset="-128"/>
        </a:defRPr>
      </a:lvl5pPr>
      <a:lvl6pPr marL="548640" algn="ctr" rtl="0" fontAlgn="base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Arial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Arial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Arial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Arial" charset="0"/>
        </a:defRPr>
      </a:lvl9pPr>
    </p:titleStyle>
    <p:bodyStyle>
      <a:lvl1pPr marL="411480" indent="-41148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432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89154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840">
          <a:solidFill>
            <a:schemeClr val="bg1"/>
          </a:solidFill>
          <a:latin typeface="+mn-lt"/>
          <a:ea typeface="ＭＳ Ｐゴシック" charset="-128"/>
        </a:defRPr>
      </a:lvl2pPr>
      <a:lvl3pPr marL="1371600" indent="-27432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3360">
          <a:solidFill>
            <a:schemeClr val="bg1"/>
          </a:solidFill>
          <a:latin typeface="+mn-lt"/>
          <a:ea typeface="ＭＳ Ｐゴシック" charset="-128"/>
        </a:defRPr>
      </a:lvl3pPr>
      <a:lvl4pPr marL="1920240" indent="-27432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880">
          <a:solidFill>
            <a:schemeClr val="bg1"/>
          </a:solidFill>
          <a:latin typeface="+mn-lt"/>
          <a:ea typeface="ＭＳ Ｐゴシック" charset="-128"/>
        </a:defRPr>
      </a:lvl4pPr>
      <a:lvl5pPr marL="2468880" indent="-27432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880">
          <a:solidFill>
            <a:schemeClr val="bg1"/>
          </a:solidFill>
          <a:latin typeface="+mn-lt"/>
          <a:ea typeface="ＭＳ Ｐゴシック" charset="-128"/>
        </a:defRPr>
      </a:lvl5pPr>
      <a:lvl6pPr marL="301752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356616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411480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466344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1" y="152400"/>
            <a:ext cx="1178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1" y="1066800"/>
            <a:ext cx="11785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69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Arial" charset="0"/>
          <a:ea typeface="ＭＳ Ｐゴシック" charset="-128"/>
        </a:defRPr>
      </a:lvl5pPr>
      <a:lvl6pPr marL="548640" algn="ctr" rtl="0" fontAlgn="base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Arial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Arial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Arial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760">
          <a:solidFill>
            <a:schemeClr val="bg1"/>
          </a:solidFill>
          <a:latin typeface="Arial" charset="0"/>
        </a:defRPr>
      </a:lvl9pPr>
    </p:titleStyle>
    <p:bodyStyle>
      <a:lvl1pPr marL="411480" indent="-41148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432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89154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840">
          <a:solidFill>
            <a:schemeClr val="bg1"/>
          </a:solidFill>
          <a:latin typeface="+mn-lt"/>
          <a:ea typeface="ＭＳ Ｐゴシック" charset="-128"/>
        </a:defRPr>
      </a:lvl2pPr>
      <a:lvl3pPr marL="1371600" indent="-27432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3360">
          <a:solidFill>
            <a:schemeClr val="bg1"/>
          </a:solidFill>
          <a:latin typeface="+mn-lt"/>
          <a:ea typeface="ＭＳ Ｐゴシック" charset="-128"/>
        </a:defRPr>
      </a:lvl3pPr>
      <a:lvl4pPr marL="1920240" indent="-27432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880">
          <a:solidFill>
            <a:schemeClr val="bg1"/>
          </a:solidFill>
          <a:latin typeface="+mn-lt"/>
          <a:ea typeface="ＭＳ Ｐゴシック" charset="-128"/>
        </a:defRPr>
      </a:lvl4pPr>
      <a:lvl5pPr marL="2468880" indent="-27432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880">
          <a:solidFill>
            <a:schemeClr val="bg1"/>
          </a:solidFill>
          <a:latin typeface="+mn-lt"/>
          <a:ea typeface="ＭＳ Ｐゴシック" charset="-128"/>
        </a:defRPr>
      </a:lvl5pPr>
      <a:lvl6pPr marL="301752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356616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411480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466344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066800"/>
            <a:ext cx="10363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3429000"/>
            <a:ext cx="1422400" cy="3429000"/>
          </a:xfrm>
          <a:prstGeom prst="rect">
            <a:avLst/>
          </a:prstGeom>
          <a:solidFill>
            <a:srgbClr val="1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39725" indent="-339725">
              <a:spcBef>
                <a:spcPct val="50000"/>
              </a:spcBef>
              <a:defRPr/>
            </a:pPr>
            <a:endParaRPr lang="en-US" sz="4000" dirty="0">
              <a:ea typeface="+mn-ea"/>
            </a:endParaRPr>
          </a:p>
        </p:txBody>
      </p:sp>
      <p:cxnSp>
        <p:nvCxnSpPr>
          <p:cNvPr id="1029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-2004483" y="3428471"/>
            <a:ext cx="6858000" cy="4233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030" name="Straight Connector 15"/>
          <p:cNvCxnSpPr>
            <a:cxnSpLocks noChangeShapeType="1"/>
          </p:cNvCxnSpPr>
          <p:nvPr/>
        </p:nvCxnSpPr>
        <p:spPr bwMode="auto">
          <a:xfrm rot="10800000">
            <a:off x="0" y="3429000"/>
            <a:ext cx="14224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38591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43841" y="1684656"/>
            <a:ext cx="11704320" cy="1470025"/>
          </a:xfrm>
        </p:spPr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Helping our Kids Learn to Love Reading 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6480" dirty="0">
              <a:ea typeface="ＭＳ Ｐゴシック" pitchFamily="34" charset="-128"/>
            </a:endParaRPr>
          </a:p>
          <a:p>
            <a:r>
              <a:rPr lang="en-US" sz="4800" i="1" dirty="0">
                <a:ea typeface="ＭＳ Ｐゴシック" pitchFamily="34" charset="-128"/>
              </a:rPr>
              <a:t>Dwell Parenting Meeting 2023.03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5CB5147-A670-4975-88A5-B197BB15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19062"/>
            <a:ext cx="9338698" cy="749618"/>
          </a:xfrm>
        </p:spPr>
        <p:txBody>
          <a:bodyPr/>
          <a:lstStyle/>
          <a:p>
            <a:r>
              <a:rPr lang="en-US" dirty="0"/>
              <a:t>Dr. Josie </a:t>
            </a:r>
            <a:r>
              <a:rPr lang="en-US" dirty="0" err="1"/>
              <a:t>Billington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D1C81C8-E352-4A06-8918-06D338146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Readers also had a stronger and more engaged awareness of social issues and of cultural diversity than non-readers.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EE75FA9-463D-47AB-9BDB-E00A302C28C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03200" y="1371603"/>
            <a:ext cx="9367520" cy="1051559"/>
          </a:xfrm>
        </p:spPr>
        <p:txBody>
          <a:bodyPr/>
          <a:lstStyle/>
          <a:p>
            <a:r>
              <a:rPr lang="en-US" dirty="0"/>
              <a:t>2015 Study of 4,164 adults in the UK</a:t>
            </a:r>
          </a:p>
          <a:p>
            <a:r>
              <a:rPr lang="en-US" sz="1920" dirty="0"/>
              <a:t>http://manuscritdepot.com/documentspdf/Galaxy-Quick-Reads-Report-FINAL%20.pdf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2217400-7047-42E5-A38F-2C006B10F55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03200" y="894082"/>
            <a:ext cx="9367520" cy="523240"/>
          </a:xfrm>
        </p:spPr>
        <p:txBody>
          <a:bodyPr/>
          <a:lstStyle/>
          <a:p>
            <a:r>
              <a:rPr lang="en-US" dirty="0"/>
              <a:t>Univ. of Liverpool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7DAA403-B5BB-4D5B-B789-C7FD1BC879A1}"/>
              </a:ext>
            </a:extLst>
          </p:cNvPr>
          <p:cNvGrpSpPr>
            <a:grpSpLocks noChangeAspect="1"/>
          </p:cNvGrpSpPr>
          <p:nvPr/>
        </p:nvGrpSpPr>
        <p:grpSpPr>
          <a:xfrm>
            <a:off x="9741728" y="119062"/>
            <a:ext cx="2247071" cy="2304100"/>
            <a:chOff x="7895166" y="99218"/>
            <a:chExt cx="2095500" cy="2148682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1A23BD4-F438-407E-BC5F-AF312F994A66}"/>
                </a:ext>
              </a:extLst>
            </p:cNvPr>
            <p:cNvSpPr/>
            <p:nvPr/>
          </p:nvSpPr>
          <p:spPr bwMode="auto">
            <a:xfrm>
              <a:off x="7899400" y="99218"/>
              <a:ext cx="2091266" cy="214868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endParaRPr lang="en-US" sz="4800">
                <a:solidFill>
                  <a:srgbClr val="ECECE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pic>
          <p:nvPicPr>
            <p:cNvPr id="77828" name="Picture 4" descr="Image result for university of liverpool">
              <a:extLst>
                <a:ext uri="{FF2B5EF4-FFF2-40B4-BE49-F238E27FC236}">
                  <a16:creationId xmlns="" xmlns:a16="http://schemas.microsoft.com/office/drawing/2014/main" id="{0E661A79-A9A8-49C4-AF49-0B35522E5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5166" y="119063"/>
              <a:ext cx="2095500" cy="212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527001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5CB5147-A670-4975-88A5-B197BB15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19062"/>
            <a:ext cx="9338698" cy="749618"/>
          </a:xfrm>
        </p:spPr>
        <p:txBody>
          <a:bodyPr/>
          <a:lstStyle/>
          <a:p>
            <a:r>
              <a:rPr lang="en-US" dirty="0"/>
              <a:t>Dr. Josie </a:t>
            </a:r>
            <a:r>
              <a:rPr lang="en-US" dirty="0" err="1"/>
              <a:t>Billington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D1C81C8-E352-4A06-8918-06D338146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Conclusions and Recommendations:</a:t>
            </a:r>
          </a:p>
          <a:p>
            <a:r>
              <a:rPr lang="en-US" dirty="0"/>
              <a:t>Readers feel happier about themselves and their lives.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EE75FA9-463D-47AB-9BDB-E00A302C28C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03200" y="1371603"/>
            <a:ext cx="9367520" cy="1051559"/>
          </a:xfrm>
        </p:spPr>
        <p:txBody>
          <a:bodyPr/>
          <a:lstStyle/>
          <a:p>
            <a:r>
              <a:rPr lang="en-US" dirty="0"/>
              <a:t>2015 Study of 4,164 adults in the UK</a:t>
            </a:r>
          </a:p>
          <a:p>
            <a:r>
              <a:rPr lang="en-US" sz="1920" dirty="0"/>
              <a:t>http://manuscritdepot.com/documentspdf/Galaxy-Quick-Reads-Report-FINAL%20.pdf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2217400-7047-42E5-A38F-2C006B10F55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03200" y="894082"/>
            <a:ext cx="9367520" cy="523240"/>
          </a:xfrm>
        </p:spPr>
        <p:txBody>
          <a:bodyPr/>
          <a:lstStyle/>
          <a:p>
            <a:r>
              <a:rPr lang="en-US" dirty="0"/>
              <a:t>Univ. of Liverpool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7DAA403-B5BB-4D5B-B789-C7FD1BC879A1}"/>
              </a:ext>
            </a:extLst>
          </p:cNvPr>
          <p:cNvGrpSpPr>
            <a:grpSpLocks noChangeAspect="1"/>
          </p:cNvGrpSpPr>
          <p:nvPr/>
        </p:nvGrpSpPr>
        <p:grpSpPr>
          <a:xfrm>
            <a:off x="9741728" y="119062"/>
            <a:ext cx="2247071" cy="2304100"/>
            <a:chOff x="7895166" y="99218"/>
            <a:chExt cx="2095500" cy="2148682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1A23BD4-F438-407E-BC5F-AF312F994A66}"/>
                </a:ext>
              </a:extLst>
            </p:cNvPr>
            <p:cNvSpPr/>
            <p:nvPr/>
          </p:nvSpPr>
          <p:spPr bwMode="auto">
            <a:xfrm>
              <a:off x="7899400" y="99218"/>
              <a:ext cx="2091266" cy="214868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endParaRPr lang="en-US" sz="4800">
                <a:solidFill>
                  <a:srgbClr val="ECECE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pic>
          <p:nvPicPr>
            <p:cNvPr id="77828" name="Picture 4" descr="Image result for university of liverpool">
              <a:extLst>
                <a:ext uri="{FF2B5EF4-FFF2-40B4-BE49-F238E27FC236}">
                  <a16:creationId xmlns="" xmlns:a16="http://schemas.microsoft.com/office/drawing/2014/main" id="{0E661A79-A9A8-49C4-AF49-0B35522E5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5166" y="119063"/>
              <a:ext cx="2095500" cy="212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28931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5CB5147-A670-4975-88A5-B197BB15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19062"/>
            <a:ext cx="9338698" cy="749618"/>
          </a:xfrm>
        </p:spPr>
        <p:txBody>
          <a:bodyPr/>
          <a:lstStyle/>
          <a:p>
            <a:r>
              <a:rPr lang="en-US" dirty="0"/>
              <a:t>Dr. Josie </a:t>
            </a:r>
            <a:r>
              <a:rPr lang="en-US" dirty="0" err="1"/>
              <a:t>Billington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D1C81C8-E352-4A06-8918-06D338146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Reading for just 30 minutes a week</a:t>
            </a:r>
          </a:p>
          <a:p>
            <a:pPr marL="685800" indent="-685800">
              <a:buFontTx/>
              <a:buChar char="-"/>
            </a:pPr>
            <a:r>
              <a:rPr lang="en-US" dirty="0"/>
              <a:t>produces greater life satisfaction;</a:t>
            </a:r>
          </a:p>
          <a:p>
            <a:pPr marL="685800" indent="-685800">
              <a:buFontTx/>
              <a:buChar char="-"/>
            </a:pPr>
            <a:r>
              <a:rPr lang="en-US" dirty="0"/>
              <a:t>enhances social connectedness and sense of community spirit;</a:t>
            </a:r>
          </a:p>
          <a:p>
            <a:pPr marL="685800" indent="-685800">
              <a:buFontTx/>
              <a:buChar char="-"/>
            </a:pPr>
            <a:r>
              <a:rPr lang="en-US" dirty="0"/>
              <a:t>helps protect against and even prepare for life difficulties.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EE75FA9-463D-47AB-9BDB-E00A302C28C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03200" y="1371603"/>
            <a:ext cx="9367520" cy="1051559"/>
          </a:xfrm>
        </p:spPr>
        <p:txBody>
          <a:bodyPr/>
          <a:lstStyle/>
          <a:p>
            <a:r>
              <a:rPr lang="en-US" dirty="0"/>
              <a:t>2015 Study of 4,164 adults in the UK</a:t>
            </a:r>
          </a:p>
          <a:p>
            <a:r>
              <a:rPr lang="en-US" sz="1920" dirty="0"/>
              <a:t>http://manuscritdepot.com/documentspdf/Galaxy-Quick-Reads-Report-FINAL%20.pdf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2217400-7047-42E5-A38F-2C006B10F55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03200" y="894082"/>
            <a:ext cx="9367520" cy="523240"/>
          </a:xfrm>
        </p:spPr>
        <p:txBody>
          <a:bodyPr/>
          <a:lstStyle/>
          <a:p>
            <a:r>
              <a:rPr lang="en-US" dirty="0"/>
              <a:t>Univ. of Liverpool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7DAA403-B5BB-4D5B-B789-C7FD1BC879A1}"/>
              </a:ext>
            </a:extLst>
          </p:cNvPr>
          <p:cNvGrpSpPr>
            <a:grpSpLocks noChangeAspect="1"/>
          </p:cNvGrpSpPr>
          <p:nvPr/>
        </p:nvGrpSpPr>
        <p:grpSpPr>
          <a:xfrm>
            <a:off x="9741728" y="119062"/>
            <a:ext cx="2247071" cy="2304100"/>
            <a:chOff x="7895166" y="99218"/>
            <a:chExt cx="2095500" cy="2148682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1A23BD4-F438-407E-BC5F-AF312F994A66}"/>
                </a:ext>
              </a:extLst>
            </p:cNvPr>
            <p:cNvSpPr/>
            <p:nvPr/>
          </p:nvSpPr>
          <p:spPr bwMode="auto">
            <a:xfrm>
              <a:off x="7899400" y="99218"/>
              <a:ext cx="2091266" cy="214868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endParaRPr lang="en-US" sz="4800">
                <a:solidFill>
                  <a:srgbClr val="ECECE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pic>
          <p:nvPicPr>
            <p:cNvPr id="77828" name="Picture 4" descr="Image result for university of liverpool">
              <a:extLst>
                <a:ext uri="{FF2B5EF4-FFF2-40B4-BE49-F238E27FC236}">
                  <a16:creationId xmlns="" xmlns:a16="http://schemas.microsoft.com/office/drawing/2014/main" id="{0E661A79-A9A8-49C4-AF49-0B35522E5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5166" y="119063"/>
              <a:ext cx="2095500" cy="212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2833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Become a Reader</a:t>
            </a:r>
          </a:p>
          <a:p>
            <a:pPr marL="742950" indent="-742950">
              <a:buAutoNum type="arabicPeriod"/>
            </a:pPr>
            <a:r>
              <a:rPr lang="en-US" dirty="0"/>
              <a:t>Spiritual benefits</a:t>
            </a:r>
          </a:p>
          <a:p>
            <a:pPr marL="742950" indent="-742950">
              <a:buAutoNum type="arabicPeriod"/>
            </a:pPr>
            <a:r>
              <a:rPr lang="en-US" dirty="0"/>
              <a:t>Other benefits</a:t>
            </a:r>
          </a:p>
          <a:p>
            <a:pPr marL="0" inden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ADE0F849-EAF4-4E6A-8548-CEC2212A364F}"/>
              </a:ext>
            </a:extLst>
          </p:cNvPr>
          <p:cNvSpPr/>
          <p:nvPr/>
        </p:nvSpPr>
        <p:spPr bwMode="auto">
          <a:xfrm>
            <a:off x="422854" y="2551837"/>
            <a:ext cx="10478696" cy="12003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Reading forces you to be quiet in a world that no longer makes a place for that. 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Green)</a:t>
            </a:r>
          </a:p>
        </p:txBody>
      </p:sp>
    </p:spTree>
    <p:extLst>
      <p:ext uri="{BB962C8B-B14F-4D97-AF65-F5344CB8AC3E}">
        <p14:creationId xmlns:p14="http://schemas.microsoft.com/office/powerpoint/2010/main" val="16018953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Become a Reader</a:t>
            </a:r>
          </a:p>
          <a:p>
            <a:pPr marL="742950" indent="-742950">
              <a:buAutoNum type="arabicPeriod"/>
            </a:pPr>
            <a:r>
              <a:rPr lang="en-US" dirty="0"/>
              <a:t>Spiritual benefits</a:t>
            </a:r>
          </a:p>
          <a:p>
            <a:pPr marL="742950" indent="-742950">
              <a:buAutoNum type="arabicPeriod"/>
            </a:pPr>
            <a:r>
              <a:rPr lang="en-US" dirty="0"/>
              <a:t>Other benefits</a:t>
            </a:r>
          </a:p>
          <a:p>
            <a:pPr marL="742950" indent="-742950">
              <a:buAutoNum type="arabicPeriod"/>
            </a:pPr>
            <a:r>
              <a:rPr lang="en-US" dirty="0"/>
              <a:t>Everyone admits our culture has lost the value of being a reader</a:t>
            </a:r>
          </a:p>
          <a:p>
            <a:pPr marL="0" inden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72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5CB5147-A670-4975-88A5-B197BB15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19062"/>
            <a:ext cx="9338698" cy="749618"/>
          </a:xfrm>
        </p:spPr>
        <p:txBody>
          <a:bodyPr/>
          <a:lstStyle/>
          <a:p>
            <a:r>
              <a:rPr lang="en-US" dirty="0"/>
              <a:t>The Onion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D1C81C8-E352-4A06-8918-06D338146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Unable to rest their eyes on a colorful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paragraph or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boldface heading that could be easily skimmed and forgotten about, 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Americans collectively recoiled Monday when confronted with a solid block of uninterrupted text.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B1A3A9D-9729-4E71-A860-9C0C11937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94" r="11603"/>
          <a:stretch/>
        </p:blipFill>
        <p:spPr>
          <a:xfrm>
            <a:off x="9162855" y="42084"/>
            <a:ext cx="2969443" cy="228379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DAF69E60-3616-4C5E-8F59-E4DE944D35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b="1" i="0" dirty="0"/>
              <a:t>Nation Shudders At Large Block Of Uninterrupted Text</a:t>
            </a:r>
          </a:p>
        </p:txBody>
      </p:sp>
    </p:spTree>
    <p:extLst>
      <p:ext uri="{BB962C8B-B14F-4D97-AF65-F5344CB8AC3E}">
        <p14:creationId xmlns:p14="http://schemas.microsoft.com/office/powerpoint/2010/main" val="396583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5CB5147-A670-4975-88A5-B197BB15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19062"/>
            <a:ext cx="9338698" cy="749618"/>
          </a:xfrm>
        </p:spPr>
        <p:txBody>
          <a:bodyPr/>
          <a:lstStyle/>
          <a:p>
            <a:r>
              <a:rPr lang="en-US" dirty="0"/>
              <a:t>The Onion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D1C81C8-E352-4A06-8918-06D338146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Dumbfounded citizens from Maine to California gazed helplessly at the frightening chunk of print, unsure of what to do next. 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Without an illustration, chart, or embedded YouTube video to ease them in, millions were frozen in place, terrified by the sight of one long, unbroken string of English words…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B1A3A9D-9729-4E71-A860-9C0C11937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94" r="11603"/>
          <a:stretch/>
        </p:blipFill>
        <p:spPr>
          <a:xfrm>
            <a:off x="9162855" y="42084"/>
            <a:ext cx="2969443" cy="228379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DAF69E60-3616-4C5E-8F59-E4DE944D35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b="1" i="0" dirty="0"/>
              <a:t>Nation Shudders At Large Block Of Uninterrupted Text</a:t>
            </a:r>
          </a:p>
        </p:txBody>
      </p:sp>
    </p:spTree>
    <p:extLst>
      <p:ext uri="{BB962C8B-B14F-4D97-AF65-F5344CB8AC3E}">
        <p14:creationId xmlns:p14="http://schemas.microsoft.com/office/powerpoint/2010/main" val="30674439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5CB5147-A670-4975-88A5-B197BB15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19062"/>
            <a:ext cx="9338698" cy="749618"/>
          </a:xfrm>
        </p:spPr>
        <p:txBody>
          <a:bodyPr/>
          <a:lstStyle/>
          <a:p>
            <a:r>
              <a:rPr lang="en-US" dirty="0"/>
              <a:t>The Onion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D1C81C8-E352-4A06-8918-06D338146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"I've never seen anything like it," said Mark Shelton, a high school teacher from St. Paul, MN who stared blankly at the page in front of him for several minutes 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before finally holding it up to his ear. "What does it want from us?"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B1A3A9D-9729-4E71-A860-9C0C11937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94" r="11603"/>
          <a:stretch/>
        </p:blipFill>
        <p:spPr>
          <a:xfrm>
            <a:off x="9162855" y="42084"/>
            <a:ext cx="2969443" cy="228379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DAF69E60-3616-4C5E-8F59-E4DE944D35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b="1" i="0" dirty="0"/>
              <a:t>Nation Shudders At Large Block Of Uninterrupted Text</a:t>
            </a:r>
          </a:p>
        </p:txBody>
      </p:sp>
    </p:spTree>
    <p:extLst>
      <p:ext uri="{BB962C8B-B14F-4D97-AF65-F5344CB8AC3E}">
        <p14:creationId xmlns:p14="http://schemas.microsoft.com/office/powerpoint/2010/main" val="26573539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Become a Reader</a:t>
            </a:r>
          </a:p>
          <a:p>
            <a:pPr marL="742950" indent="-742950">
              <a:buAutoNum type="arabicPeriod"/>
            </a:pPr>
            <a:r>
              <a:rPr lang="en-US" dirty="0"/>
              <a:t>Spiritual benefits</a:t>
            </a:r>
          </a:p>
          <a:p>
            <a:pPr marL="742950" indent="-742950">
              <a:buAutoNum type="arabicPeriod"/>
            </a:pPr>
            <a:r>
              <a:rPr lang="en-US" dirty="0"/>
              <a:t>Other benefits</a:t>
            </a:r>
          </a:p>
          <a:p>
            <a:pPr marL="742950" indent="-742950">
              <a:buAutoNum type="arabicPeriod"/>
            </a:pPr>
            <a:r>
              <a:rPr lang="en-US" dirty="0"/>
              <a:t>Everyone admits our culture has lost the value of being a reader</a:t>
            </a:r>
          </a:p>
          <a:p>
            <a:pPr marL="0" inden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1DECCBCD-F497-4049-B797-4544F58F2F8D}"/>
              </a:ext>
            </a:extLst>
          </p:cNvPr>
          <p:cNvSpPr/>
          <p:nvPr/>
        </p:nvSpPr>
        <p:spPr bwMode="auto">
          <a:xfrm>
            <a:off x="203199" y="4071880"/>
            <a:ext cx="11185237" cy="12003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reader lives a thousand lives before he dies. The man who never reads lives only one. 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(George R.R. Martin)</a:t>
            </a:r>
          </a:p>
        </p:txBody>
      </p:sp>
    </p:spTree>
    <p:extLst>
      <p:ext uri="{BB962C8B-B14F-4D97-AF65-F5344CB8AC3E}">
        <p14:creationId xmlns:p14="http://schemas.microsoft.com/office/powerpoint/2010/main" val="9971339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Become a Reader</a:t>
            </a:r>
          </a:p>
          <a:p>
            <a:pPr marL="742950" indent="-742950">
              <a:buAutoNum type="arabicPeriod"/>
            </a:pPr>
            <a:r>
              <a:rPr lang="en-US" dirty="0"/>
              <a:t>Spiritual benefits</a:t>
            </a:r>
          </a:p>
          <a:p>
            <a:pPr marL="742950" indent="-742950">
              <a:buAutoNum type="arabicPeriod"/>
            </a:pPr>
            <a:r>
              <a:rPr lang="en-US" dirty="0"/>
              <a:t>Other benefits</a:t>
            </a:r>
          </a:p>
          <a:p>
            <a:pPr marL="742950" indent="-742950">
              <a:buAutoNum type="arabicPeriod"/>
            </a:pPr>
            <a:r>
              <a:rPr lang="en-US" dirty="0"/>
              <a:t>Everyone admits our culture has lost the value of being a reader</a:t>
            </a:r>
          </a:p>
          <a:p>
            <a:pPr marL="742950" indent="-742950">
              <a:buAutoNum type="arabicPeriod"/>
            </a:pPr>
            <a:r>
              <a:rPr lang="en-US" dirty="0"/>
              <a:t>Biggest barrier:</a:t>
            </a:r>
          </a:p>
          <a:p>
            <a:pPr marL="0" inden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901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Become a Reader</a:t>
            </a:r>
          </a:p>
          <a:p>
            <a:pPr marL="742950" indent="-742950">
              <a:buAutoNum type="arabicPeriod"/>
            </a:pPr>
            <a:r>
              <a:rPr lang="en-US" dirty="0"/>
              <a:t>Spiritual benefits</a:t>
            </a:r>
          </a:p>
          <a:p>
            <a:pPr marL="0" inden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E4FC4AE3-72F8-4AF2-AE86-A65CEF38E985}"/>
              </a:ext>
            </a:extLst>
          </p:cNvPr>
          <p:cNvSpPr/>
          <p:nvPr/>
        </p:nvSpPr>
        <p:spPr bwMode="auto">
          <a:xfrm>
            <a:off x="164736" y="1589552"/>
            <a:ext cx="11862527" cy="1288943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209550" indent="-209550" defTabSz="109728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320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2 Tim 4:13 – When you [Timothy] come, bring … my scrolls, especially the parchments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="" xmlns:a16="http://schemas.microsoft.com/office/drawing/2014/main" id="{263EEF5D-1A33-4A06-89A7-69937BC9B9F0}"/>
              </a:ext>
            </a:extLst>
          </p:cNvPr>
          <p:cNvSpPr/>
          <p:nvPr/>
        </p:nvSpPr>
        <p:spPr bwMode="auto">
          <a:xfrm>
            <a:off x="203199" y="2933221"/>
            <a:ext cx="11862527" cy="1887248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209550" indent="-209550" defTabSz="109728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320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Dan 1:17 – To these four young men God gave knowledge and understanding of all kinds of literature and learning.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="" xmlns:a16="http://schemas.microsoft.com/office/drawing/2014/main" id="{52CA70C3-D390-4B62-836B-98AD95550CAE}"/>
              </a:ext>
            </a:extLst>
          </p:cNvPr>
          <p:cNvSpPr/>
          <p:nvPr/>
        </p:nvSpPr>
        <p:spPr bwMode="auto">
          <a:xfrm>
            <a:off x="329473" y="4861026"/>
            <a:ext cx="11862527" cy="1887248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209550" indent="-209550" defTabSz="109728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320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Prov 1:7 – The fear of the LORD is the beginning of knowledge, but fools despise wisdom and instruction.</a:t>
            </a:r>
          </a:p>
        </p:txBody>
      </p:sp>
    </p:spTree>
    <p:extLst>
      <p:ext uri="{BB962C8B-B14F-4D97-AF65-F5344CB8AC3E}">
        <p14:creationId xmlns:p14="http://schemas.microsoft.com/office/powerpoint/2010/main" val="6234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Become a Reader</a:t>
            </a:r>
          </a:p>
          <a:p>
            <a:pPr marL="742950" indent="-742950">
              <a:buAutoNum type="arabicPeriod"/>
            </a:pPr>
            <a:r>
              <a:rPr lang="en-US" dirty="0"/>
              <a:t>Spiritual benefits</a:t>
            </a:r>
          </a:p>
          <a:p>
            <a:pPr marL="742950" indent="-742950">
              <a:buAutoNum type="arabicPeriod"/>
            </a:pPr>
            <a:r>
              <a:rPr lang="en-US" dirty="0"/>
              <a:t>Other benefits</a:t>
            </a:r>
          </a:p>
          <a:p>
            <a:pPr marL="742950" indent="-742950">
              <a:buAutoNum type="arabicPeriod"/>
            </a:pPr>
            <a:r>
              <a:rPr lang="en-US" dirty="0"/>
              <a:t>Everyone admits our culture has lost the value of being a reader</a:t>
            </a:r>
          </a:p>
          <a:p>
            <a:pPr marL="742950" indent="-742950">
              <a:buAutoNum type="arabicPeriod"/>
            </a:pPr>
            <a:r>
              <a:rPr lang="en-US" dirty="0"/>
              <a:t>Biggest barrier: The Screen</a:t>
            </a:r>
          </a:p>
          <a:p>
            <a:pPr marL="0" inden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89401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 King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 was born in 1947 and we didn’t get our first TV until 1958… [so] TV came relatively late to the King household, and I’m glad.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203200" y="960121"/>
            <a:ext cx="9350570" cy="1051559"/>
          </a:xfrm>
        </p:spPr>
        <p:txBody>
          <a:bodyPr/>
          <a:lstStyle/>
          <a:p>
            <a:r>
              <a:rPr lang="en-US" dirty="0"/>
              <a:t>On Writing: A Memoir of the Craft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1BED0B-4F2F-4F42-9A4E-73840C53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164" y="0"/>
            <a:ext cx="1634836" cy="24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739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 King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 am, when you stop to think of it, a member of a fairly select group of people:</a:t>
            </a:r>
          </a:p>
          <a:p>
            <a:r>
              <a:rPr lang="en-US" dirty="0"/>
              <a:t>the final handful of American novelists who learned to read and write before they learned to eat a daily helping of video bulls***.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203200" y="960121"/>
            <a:ext cx="9350570" cy="1051559"/>
          </a:xfrm>
        </p:spPr>
        <p:txBody>
          <a:bodyPr/>
          <a:lstStyle/>
          <a:p>
            <a:r>
              <a:rPr lang="en-US" dirty="0"/>
              <a:t>On Writing: A Memoir of the Craft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1BED0B-4F2F-4F42-9A4E-73840C53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164" y="0"/>
            <a:ext cx="1634836" cy="24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419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 King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might not be important. On the other hand, if you’re just starting as a writer, you could do worse than strip your television’s electric plug-wire, wrap a spike around it, and then stick it back into the wall. See what blows, and how far.</a:t>
            </a:r>
          </a:p>
          <a:p>
            <a:r>
              <a:rPr lang="en-US" dirty="0"/>
              <a:t>Just an idea.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203200" y="960121"/>
            <a:ext cx="9350570" cy="1051559"/>
          </a:xfrm>
        </p:spPr>
        <p:txBody>
          <a:bodyPr/>
          <a:lstStyle/>
          <a:p>
            <a:r>
              <a:rPr lang="en-US" dirty="0"/>
              <a:t>On Writing: A Memoir of the Craft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1BED0B-4F2F-4F42-9A4E-73840C53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164" y="0"/>
            <a:ext cx="1634836" cy="24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65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Become a Reader</a:t>
            </a:r>
          </a:p>
          <a:p>
            <a:pPr marL="742950" indent="-742950">
              <a:buAutoNum type="arabicPeriod"/>
            </a:pPr>
            <a:r>
              <a:rPr lang="en-US" dirty="0"/>
              <a:t>Spiritual benefits</a:t>
            </a:r>
          </a:p>
          <a:p>
            <a:pPr marL="742950" indent="-742950">
              <a:buAutoNum type="arabicPeriod"/>
            </a:pPr>
            <a:r>
              <a:rPr lang="en-US" dirty="0"/>
              <a:t>Other benefits</a:t>
            </a:r>
          </a:p>
          <a:p>
            <a:pPr marL="742950" indent="-742950">
              <a:buAutoNum type="arabicPeriod"/>
            </a:pPr>
            <a:r>
              <a:rPr lang="en-US" dirty="0"/>
              <a:t>Everyone admits our culture has lost the value of being a reader</a:t>
            </a:r>
          </a:p>
          <a:p>
            <a:pPr marL="742950" indent="-742950">
              <a:buAutoNum type="arabicPeriod"/>
            </a:pPr>
            <a:r>
              <a:rPr lang="en-US" dirty="0"/>
              <a:t>Biggest barrier: The Screen</a:t>
            </a:r>
          </a:p>
          <a:p>
            <a:pPr marL="1223010" lvl="1" indent="-742950"/>
            <a:r>
              <a:rPr lang="en-US" dirty="0"/>
              <a:t>Anything we do to limit our screen time, and our kids’ screen time, will go a long way</a:t>
            </a:r>
          </a:p>
          <a:p>
            <a:pPr marL="0" inden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584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Practical Ideas</a:t>
            </a:r>
          </a:p>
          <a:p>
            <a:pPr marL="742950" indent="-742950"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Become a reader yourself</a:t>
            </a:r>
          </a:p>
          <a:p>
            <a:pPr marL="1223010" lvl="1" indent="-742950"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It’s never too late to start!</a:t>
            </a:r>
          </a:p>
          <a:p>
            <a:pPr marL="1223010" lvl="1" indent="-742950"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Read what you like</a:t>
            </a:r>
          </a:p>
          <a:p>
            <a:pPr marL="1223010" lvl="1" indent="-742950"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Read when you can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435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Practical Ideas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Read out loud to your kids</a:t>
            </a:r>
          </a:p>
          <a:p>
            <a:pPr marL="742950" indent="-742950">
              <a:buAutoNum type="arabicPeriod" startAt="2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01002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Amber </a:t>
            </a:r>
            <a:r>
              <a:rPr lang="en-US" sz="4400" dirty="0" err="1"/>
              <a:t>Ankowski</a:t>
            </a:r>
            <a:r>
              <a:rPr lang="en-US" sz="4400" dirty="0"/>
              <a:t> &amp; Andy </a:t>
            </a:r>
            <a:r>
              <a:rPr lang="en-US" sz="4400" dirty="0" err="1"/>
              <a:t>Ankowski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One group of researchers followed parents and kids over a five-year period, tracking how much time parents spent teaching literacy skills to their kids versus simply reading to them.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203200" y="960121"/>
            <a:ext cx="9350570" cy="1051559"/>
          </a:xfrm>
        </p:spPr>
        <p:txBody>
          <a:bodyPr/>
          <a:lstStyle/>
          <a:p>
            <a:r>
              <a:rPr lang="en-US" dirty="0"/>
              <a:t>Bringing up </a:t>
            </a:r>
            <a:r>
              <a:rPr lang="en-US" dirty="0" err="1"/>
              <a:t>Bookmonsters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21E936-EE21-40AC-80E4-05780750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782" y="65911"/>
            <a:ext cx="1681017" cy="224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260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Amber </a:t>
            </a:r>
            <a:r>
              <a:rPr lang="en-US" sz="4400" dirty="0" err="1"/>
              <a:t>Ankowski</a:t>
            </a:r>
            <a:r>
              <a:rPr lang="en-US" sz="4400" dirty="0"/>
              <a:t> &amp; Andy </a:t>
            </a:r>
            <a:r>
              <a:rPr lang="en-US" sz="4400" dirty="0" err="1"/>
              <a:t>Ankowski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they found is that children whose parents engaged in more explicit literary instruction – aka “teaching them to read” – scored highest on a reading test in first grade. No surprise there, right?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203200" y="960121"/>
            <a:ext cx="9350570" cy="1051559"/>
          </a:xfrm>
        </p:spPr>
        <p:txBody>
          <a:bodyPr/>
          <a:lstStyle/>
          <a:p>
            <a:r>
              <a:rPr lang="en-US" dirty="0"/>
              <a:t>Bringing up </a:t>
            </a:r>
            <a:r>
              <a:rPr lang="en-US" dirty="0" err="1"/>
              <a:t>Bookmonsters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21E936-EE21-40AC-80E4-05780750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782" y="65911"/>
            <a:ext cx="1681017" cy="224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3357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Amber </a:t>
            </a:r>
            <a:r>
              <a:rPr lang="en-US" sz="4400" dirty="0" err="1"/>
              <a:t>Ankowski</a:t>
            </a:r>
            <a:r>
              <a:rPr lang="en-US" sz="4400" dirty="0"/>
              <a:t> &amp; Andy </a:t>
            </a:r>
            <a:r>
              <a:rPr lang="en-US" sz="4400" dirty="0" err="1"/>
              <a:t>Ankowski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But here’s what was surprising: by the third grade, the amount of teaching parents did no longer matter. 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Instead, kids who were read to most often were the ones with the best scores…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203200" y="960121"/>
            <a:ext cx="9350570" cy="1051559"/>
          </a:xfrm>
        </p:spPr>
        <p:txBody>
          <a:bodyPr/>
          <a:lstStyle/>
          <a:p>
            <a:r>
              <a:rPr lang="en-US" dirty="0"/>
              <a:t>Bringing up </a:t>
            </a:r>
            <a:r>
              <a:rPr lang="en-US" dirty="0" err="1"/>
              <a:t>Bookmonsters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21E936-EE21-40AC-80E4-05780750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782" y="65911"/>
            <a:ext cx="1681017" cy="224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765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Become a Reader</a:t>
            </a:r>
          </a:p>
          <a:p>
            <a:pPr marL="742950" indent="-742950">
              <a:buAutoNum type="arabicPeriod"/>
            </a:pPr>
            <a:r>
              <a:rPr lang="en-US" dirty="0"/>
              <a:t>Spiritual benefits</a:t>
            </a:r>
          </a:p>
          <a:p>
            <a:pPr marL="0" inden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E4FC4AE3-72F8-4AF2-AE86-A65CEF38E985}"/>
              </a:ext>
            </a:extLst>
          </p:cNvPr>
          <p:cNvSpPr/>
          <p:nvPr/>
        </p:nvSpPr>
        <p:spPr bwMode="auto">
          <a:xfrm>
            <a:off x="164736" y="1589552"/>
            <a:ext cx="11862527" cy="2123658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sz="4320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Acts 17:28 – </a:t>
            </a:r>
            <a:r>
              <a:rPr lang="en-US" sz="4400" dirty="0">
                <a:solidFill>
                  <a:schemeClr val="bg1"/>
                </a:solidFill>
              </a:rPr>
              <a:t>‘For in him we live and move and have our being.’ As some of your own poets have said, ‘We are his offspring.’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="" xmlns:a16="http://schemas.microsoft.com/office/drawing/2014/main" id="{52CA70C3-D390-4B62-836B-98AD95550CAE}"/>
              </a:ext>
            </a:extLst>
          </p:cNvPr>
          <p:cNvSpPr/>
          <p:nvPr/>
        </p:nvSpPr>
        <p:spPr bwMode="auto">
          <a:xfrm>
            <a:off x="329473" y="3744741"/>
            <a:ext cx="11862527" cy="248555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209550" indent="-209550" defTabSz="109728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320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2 Tim 3:15 – And that from childhood you have known the sacred writings which are able to give you the wisdom that leads to salvation through faith which is in Christ Jesus.</a:t>
            </a:r>
          </a:p>
        </p:txBody>
      </p:sp>
    </p:spTree>
    <p:extLst>
      <p:ext uri="{BB962C8B-B14F-4D97-AF65-F5344CB8AC3E}">
        <p14:creationId xmlns:p14="http://schemas.microsoft.com/office/powerpoint/2010/main" val="35449451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Amber </a:t>
            </a:r>
            <a:r>
              <a:rPr lang="en-US" sz="4400" dirty="0" err="1"/>
              <a:t>Ankowski</a:t>
            </a:r>
            <a:r>
              <a:rPr lang="en-US" sz="4400" dirty="0"/>
              <a:t> &amp; Andy </a:t>
            </a:r>
            <a:r>
              <a:rPr lang="en-US" sz="4400" dirty="0" err="1"/>
              <a:t>Ankowski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 more 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joyful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you make reading, the more 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excited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your child will be to read.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203200" y="960121"/>
            <a:ext cx="9350570" cy="1051559"/>
          </a:xfrm>
        </p:spPr>
        <p:txBody>
          <a:bodyPr/>
          <a:lstStyle/>
          <a:p>
            <a:r>
              <a:rPr lang="en-US" dirty="0"/>
              <a:t>Bringing up </a:t>
            </a:r>
            <a:r>
              <a:rPr lang="en-US" dirty="0" err="1"/>
              <a:t>Bookmonsters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21E936-EE21-40AC-80E4-05780750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782" y="65911"/>
            <a:ext cx="1681017" cy="224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96988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Samantha Cleaver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Reading aloud for fifteen minutes a few times a week is a way to take small steps towards the big goal of raising children who are critical thinkers, strong readers, and who love books.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203200" y="960121"/>
            <a:ext cx="9350570" cy="1051559"/>
          </a:xfrm>
        </p:spPr>
        <p:txBody>
          <a:bodyPr/>
          <a:lstStyle/>
          <a:p>
            <a:r>
              <a:rPr lang="en-US" dirty="0"/>
              <a:t>Raising an Active Reader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022E824-4D69-4658-B232-A5BA20E27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371" y="-2326"/>
            <a:ext cx="1580630" cy="25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127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Samantha Cleaver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Consider this: as long as we read to our children, we’re keeping books in their lives. As parents, what we put in front of our kids matters…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Prioritizing reading together, even beyond elementary school, keeps books and reading front and center.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203200" y="960121"/>
            <a:ext cx="9350570" cy="1051559"/>
          </a:xfrm>
        </p:spPr>
        <p:txBody>
          <a:bodyPr/>
          <a:lstStyle/>
          <a:p>
            <a:r>
              <a:rPr lang="en-US" dirty="0"/>
              <a:t>Raising an Active Reader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022E824-4D69-4658-B232-A5BA20E27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371" y="-2326"/>
            <a:ext cx="1580630" cy="25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565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Practical Ideas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Read out loud to your kids</a:t>
            </a:r>
          </a:p>
          <a:p>
            <a:pPr marL="1223010" lvl="1" indent="-74295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Any reading 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(some early word time for me)</a:t>
            </a:r>
          </a:p>
          <a:p>
            <a:pPr marL="1223010" lvl="1" indent="-74295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Let them do something while you read to them</a:t>
            </a:r>
          </a:p>
          <a:p>
            <a:pPr marL="1223010" lvl="1" indent="-74295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Act things out</a:t>
            </a:r>
          </a:p>
          <a:p>
            <a:pPr marL="742950" indent="-742950">
              <a:buAutoNum type="arabicPeriod" startAt="2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499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Practical Ideas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Use the resources freely available to you:</a:t>
            </a:r>
          </a:p>
          <a:p>
            <a:pPr marL="1223010" lvl="1" indent="-74295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 library:</a:t>
            </a:r>
          </a:p>
          <a:p>
            <a:pPr marL="1703070" lvl="2" indent="-74295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Story times</a:t>
            </a:r>
          </a:p>
          <a:p>
            <a:pPr marL="1703070" lvl="2" indent="-74295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Book reserves</a:t>
            </a:r>
          </a:p>
          <a:p>
            <a:pPr marL="1703070" lvl="2" indent="-74295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Librarians</a:t>
            </a:r>
          </a:p>
          <a:p>
            <a:pPr marL="1703070" lvl="2" indent="-74295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Get your kids their own library cards</a:t>
            </a:r>
          </a:p>
          <a:p>
            <a:pPr marL="1703070" lvl="2" indent="-74295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Summer reading programs</a:t>
            </a:r>
          </a:p>
          <a:p>
            <a:pPr marL="742950" indent="-742950">
              <a:buAutoNum type="arabicPeriod" startAt="3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135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Practical Ideas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Use the resources freely available to you:</a:t>
            </a:r>
          </a:p>
          <a:p>
            <a:pPr marL="1223010" lvl="1" indent="-74295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 library</a:t>
            </a:r>
          </a:p>
          <a:p>
            <a:pPr marL="1223010" lvl="1" indent="-74295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Teachers</a:t>
            </a:r>
          </a:p>
          <a:p>
            <a:pPr marL="1223010" lvl="1" indent="-74295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Your friends and your kids’ friends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7232962C-9440-4B6A-A11C-F12D0821D34C}"/>
              </a:ext>
            </a:extLst>
          </p:cNvPr>
          <p:cNvSpPr/>
          <p:nvPr/>
        </p:nvSpPr>
        <p:spPr bwMode="auto">
          <a:xfrm>
            <a:off x="339727" y="4060867"/>
            <a:ext cx="10478696" cy="17543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is no such thing as a kid who hates reading - there are kids who love reading, and kids who are reading the wrong books. 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(James Patterson)</a:t>
            </a:r>
            <a:endParaRPr lang="en-US" sz="4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302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Practical Ideas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Have books accessible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28192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Jim </a:t>
            </a:r>
            <a:r>
              <a:rPr lang="en-US" dirty="0" err="1"/>
              <a:t>Trelease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 mere presence of books can often be enough. Not two hundred of them or even fifty, but a dozen to call your own.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203200" y="960121"/>
            <a:ext cx="9350570" cy="1051559"/>
          </a:xfrm>
        </p:spPr>
        <p:txBody>
          <a:bodyPr/>
          <a:lstStyle/>
          <a:p>
            <a:r>
              <a:rPr lang="en-US" dirty="0"/>
              <a:t>The Read-Aloud Handbook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="" xmlns:a16="http://schemas.microsoft.com/office/drawing/2014/main" id="{80E1AFF9-C676-47DB-9A44-A17B95F9A89C}"/>
              </a:ext>
            </a:extLst>
          </p:cNvPr>
          <p:cNvSpPr/>
          <p:nvPr/>
        </p:nvSpPr>
        <p:spPr bwMode="auto">
          <a:xfrm>
            <a:off x="553483" y="4809012"/>
            <a:ext cx="10478696" cy="12003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be at home with books, children need book-loving homes. 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(Elizabeth Wilson, </a:t>
            </a: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Books Children Love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4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A809AEE-04C6-4863-AA83-7D958994E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830" y="80467"/>
            <a:ext cx="1677752" cy="252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805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Practical Ideas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Have books accessible</a:t>
            </a:r>
          </a:p>
          <a:p>
            <a:pPr marL="1223010" lvl="1" indent="-74295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Book boxes 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(Facebook has a map of them)</a:t>
            </a:r>
          </a:p>
          <a:p>
            <a:pPr marL="1223010" lvl="1" indent="-742950"/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Library book sales</a:t>
            </a:r>
          </a:p>
          <a:p>
            <a:pPr marL="1223010" lvl="1" indent="-742950"/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Birthdays and Christmas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889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Practical Ideas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Boys are different than girls</a:t>
            </a:r>
          </a:p>
          <a:p>
            <a:pPr marL="1223010" lvl="1" indent="-74295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They need male role models</a:t>
            </a:r>
          </a:p>
          <a:p>
            <a:pPr marL="1223010" lvl="1" indent="-742950"/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They like different kinds of books</a:t>
            </a:r>
          </a:p>
          <a:p>
            <a:pPr marL="1223010" lvl="1" indent="-742950"/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They won’t always sit quietly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7F4BBE-0E70-410F-BA67-BAE16857C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88" y="3638795"/>
            <a:ext cx="4676404" cy="3117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D101FB-DD21-4587-B1AC-28052BEB2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566" y="3638795"/>
            <a:ext cx="4623068" cy="3082045"/>
          </a:xfrm>
          <a:prstGeom prst="rect">
            <a:avLst/>
          </a:prstGeom>
        </p:spPr>
      </p:pic>
      <p:pic>
        <p:nvPicPr>
          <p:cNvPr id="1026" name="Picture 2" descr="Egg Harbor Township school keeps students moving on Fit Fridays">
            <a:extLst>
              <a:ext uri="{FF2B5EF4-FFF2-40B4-BE49-F238E27FC236}">
                <a16:creationId xmlns="" xmlns:a16="http://schemas.microsoft.com/office/drawing/2014/main" id="{5FD27B2E-DDA2-468B-9157-F03A7087E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109664"/>
            <a:ext cx="4979671" cy="34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9055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Become a Reader</a:t>
            </a:r>
          </a:p>
          <a:p>
            <a:pPr marL="742950" indent="-742950">
              <a:buAutoNum type="arabicPeriod"/>
            </a:pPr>
            <a:r>
              <a:rPr lang="en-US" dirty="0"/>
              <a:t>Spiritual benefits</a:t>
            </a:r>
          </a:p>
          <a:p>
            <a:pPr marL="742950" indent="-742950">
              <a:buAutoNum type="arabicPeriod"/>
            </a:pPr>
            <a:r>
              <a:rPr lang="en-US" dirty="0"/>
              <a:t>Other benefits</a:t>
            </a:r>
          </a:p>
          <a:p>
            <a:pPr marL="0" inden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55864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Practical Ideas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Other mediums:</a:t>
            </a:r>
          </a:p>
          <a:p>
            <a:pPr marL="1223010" lvl="1" indent="-742950"/>
            <a:r>
              <a:rPr lang="en-US" sz="3520" dirty="0">
                <a:latin typeface="Calibri Light" panose="020F0302020204030204" pitchFamily="34" charset="0"/>
                <a:cs typeface="Calibri Light" panose="020F0302020204030204" pitchFamily="34" charset="0"/>
              </a:rPr>
              <a:t>Audio books</a:t>
            </a:r>
          </a:p>
          <a:p>
            <a:pPr marL="1223010" lvl="1" indent="-742950"/>
            <a:r>
              <a:rPr lang="en-US" sz="3520" dirty="0">
                <a:latin typeface="Calibri Light" panose="020F0302020204030204" pitchFamily="34" charset="0"/>
                <a:cs typeface="Calibri Light" panose="020F0302020204030204" pitchFamily="34" charset="0"/>
              </a:rPr>
              <a:t>Watch the movie </a:t>
            </a:r>
            <a:r>
              <a:rPr lang="en-US" sz="352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after </a:t>
            </a:r>
            <a:r>
              <a:rPr lang="en-US" sz="3520" dirty="0">
                <a:latin typeface="Calibri Light" panose="020F0302020204030204" pitchFamily="34" charset="0"/>
                <a:cs typeface="Calibri Light" panose="020F0302020204030204" pitchFamily="34" charset="0"/>
              </a:rPr>
              <a:t>you read the book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587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Final Suggestions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Find what works for you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Be under grace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It will be chaotic…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154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Final Suggestions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Find what works for you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Be under grace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It will be chaotic…and worth 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13517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1" y="2256312"/>
            <a:ext cx="11785600" cy="4373088"/>
          </a:xfrm>
        </p:spPr>
        <p:txBody>
          <a:bodyPr/>
          <a:lstStyle/>
          <a:p>
            <a:pPr algn="r" eaLnBrk="1" hangingPunct="1"/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Questions?</a:t>
            </a:r>
          </a:p>
          <a:p>
            <a:pPr algn="r" eaLnBrk="1" hangingPunct="1"/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Comments?</a:t>
            </a:r>
          </a:p>
          <a:p>
            <a:pPr algn="r" eaLnBrk="1" hangingPunct="1"/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Experiences?</a:t>
            </a:r>
          </a:p>
          <a:p>
            <a:pPr algn="r" eaLnBrk="1" hangingPunct="1">
              <a:lnSpc>
                <a:spcPct val="90000"/>
              </a:lnSpc>
            </a:pPr>
            <a:endParaRPr lang="en-US" sz="3360" dirty="0"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  <a:p>
            <a:pPr algn="r" eaLnBrk="1" hangingPunct="1">
              <a:lnSpc>
                <a:spcPct val="90000"/>
              </a:lnSpc>
            </a:pPr>
            <a:endParaRPr lang="en-US" sz="3360" dirty="0"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880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risleyc@dwellcc.org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880" u="sng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dwellcc.org/ministries/adult/parenting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203201" y="603661"/>
            <a:ext cx="11785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Helping our Kids Learn to Love Reading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5CB5147-A670-4975-88A5-B197BB15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19062"/>
            <a:ext cx="9338698" cy="749618"/>
          </a:xfrm>
        </p:spPr>
        <p:txBody>
          <a:bodyPr/>
          <a:lstStyle/>
          <a:p>
            <a:r>
              <a:rPr lang="en-US" dirty="0"/>
              <a:t>Dr. Josie </a:t>
            </a:r>
            <a:r>
              <a:rPr lang="en-US" dirty="0" err="1"/>
              <a:t>Billington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D1C81C8-E352-4A06-8918-06D338146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Regular readers for pleasure reported fewer feelings of stress and depression than non-readers,</a:t>
            </a:r>
          </a:p>
          <a:p>
            <a:r>
              <a:rPr lang="en-US" dirty="0"/>
              <a:t>and stronger feelings of relaxation from reading than from watching television, engaging with social media, or reading other leisure material (for example, celebrity, beauty or style magazines).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EE75FA9-463D-47AB-9BDB-E00A302C28C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03200" y="1371603"/>
            <a:ext cx="9367520" cy="1051559"/>
          </a:xfrm>
        </p:spPr>
        <p:txBody>
          <a:bodyPr/>
          <a:lstStyle/>
          <a:p>
            <a:r>
              <a:rPr lang="en-US" dirty="0"/>
              <a:t>2015 Study of 4,164 adults in the UK</a:t>
            </a:r>
          </a:p>
          <a:p>
            <a:r>
              <a:rPr lang="en-US" sz="1920" dirty="0"/>
              <a:t>http://manuscritdepot.com/documentspdf/Galaxy-Quick-Reads-Report-FINAL%20.pdf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2217400-7047-42E5-A38F-2C006B10F55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03200" y="894082"/>
            <a:ext cx="9367520" cy="523240"/>
          </a:xfrm>
        </p:spPr>
        <p:txBody>
          <a:bodyPr/>
          <a:lstStyle/>
          <a:p>
            <a:r>
              <a:rPr lang="en-US" dirty="0"/>
              <a:t>Univ. of Liverpool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7DAA403-B5BB-4D5B-B789-C7FD1BC879A1}"/>
              </a:ext>
            </a:extLst>
          </p:cNvPr>
          <p:cNvGrpSpPr>
            <a:grpSpLocks noChangeAspect="1"/>
          </p:cNvGrpSpPr>
          <p:nvPr/>
        </p:nvGrpSpPr>
        <p:grpSpPr>
          <a:xfrm>
            <a:off x="9741728" y="119062"/>
            <a:ext cx="2247071" cy="2304100"/>
            <a:chOff x="7895166" y="99218"/>
            <a:chExt cx="2095500" cy="2148682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1A23BD4-F438-407E-BC5F-AF312F994A66}"/>
                </a:ext>
              </a:extLst>
            </p:cNvPr>
            <p:cNvSpPr/>
            <p:nvPr/>
          </p:nvSpPr>
          <p:spPr bwMode="auto">
            <a:xfrm>
              <a:off x="7899400" y="99218"/>
              <a:ext cx="2091266" cy="214868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endParaRPr lang="en-US" sz="4800">
                <a:solidFill>
                  <a:srgbClr val="ECECE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pic>
          <p:nvPicPr>
            <p:cNvPr id="77828" name="Picture 4" descr="Image result for university of liverpool">
              <a:extLst>
                <a:ext uri="{FF2B5EF4-FFF2-40B4-BE49-F238E27FC236}">
                  <a16:creationId xmlns="" xmlns:a16="http://schemas.microsoft.com/office/drawing/2014/main" id="{0E661A79-A9A8-49C4-AF49-0B35522E5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5166" y="119063"/>
              <a:ext cx="2095500" cy="212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66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5CB5147-A670-4975-88A5-B197BB15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19062"/>
            <a:ext cx="9338698" cy="749618"/>
          </a:xfrm>
        </p:spPr>
        <p:txBody>
          <a:bodyPr/>
          <a:lstStyle/>
          <a:p>
            <a:r>
              <a:rPr lang="en-US" dirty="0"/>
              <a:t>Dr. Josie </a:t>
            </a:r>
            <a:r>
              <a:rPr lang="en-US" dirty="0" err="1"/>
              <a:t>Billington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D1C81C8-E352-4A06-8918-06D338146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Reading creates a parallel world in which personal anxieties can recede, while also helping people to </a:t>
            </a:r>
            <a:r>
              <a:rPr lang="en-US" dirty="0" smtClean="0"/>
              <a:t>realize </a:t>
            </a:r>
            <a:r>
              <a:rPr lang="en-US" dirty="0"/>
              <a:t>that the problems they experience are not theirs alone.</a:t>
            </a:r>
          </a:p>
          <a:p>
            <a:r>
              <a:rPr lang="en-US" dirty="0"/>
              <a:t>A fifth of respondents said reading helped them to feel less lonely…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EE75FA9-463D-47AB-9BDB-E00A302C28C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03200" y="1371603"/>
            <a:ext cx="9367520" cy="1051559"/>
          </a:xfrm>
        </p:spPr>
        <p:txBody>
          <a:bodyPr/>
          <a:lstStyle/>
          <a:p>
            <a:r>
              <a:rPr lang="en-US" dirty="0"/>
              <a:t>2015 Study of 4,164 adults in the UK</a:t>
            </a:r>
          </a:p>
          <a:p>
            <a:r>
              <a:rPr lang="en-US" sz="1920" dirty="0"/>
              <a:t>http://manuscritdepot.com/documentspdf/Galaxy-Quick-Reads-Report-FINAL%20.pdf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2217400-7047-42E5-A38F-2C006B10F55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03200" y="894082"/>
            <a:ext cx="9367520" cy="523240"/>
          </a:xfrm>
        </p:spPr>
        <p:txBody>
          <a:bodyPr/>
          <a:lstStyle/>
          <a:p>
            <a:r>
              <a:rPr lang="en-US" dirty="0"/>
              <a:t>Univ. of Liverpool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7DAA403-B5BB-4D5B-B789-C7FD1BC879A1}"/>
              </a:ext>
            </a:extLst>
          </p:cNvPr>
          <p:cNvGrpSpPr>
            <a:grpSpLocks noChangeAspect="1"/>
          </p:cNvGrpSpPr>
          <p:nvPr/>
        </p:nvGrpSpPr>
        <p:grpSpPr>
          <a:xfrm>
            <a:off x="9741728" y="119062"/>
            <a:ext cx="2247071" cy="2304100"/>
            <a:chOff x="7895166" y="99218"/>
            <a:chExt cx="2095500" cy="2148682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1A23BD4-F438-407E-BC5F-AF312F994A66}"/>
                </a:ext>
              </a:extLst>
            </p:cNvPr>
            <p:cNvSpPr/>
            <p:nvPr/>
          </p:nvSpPr>
          <p:spPr bwMode="auto">
            <a:xfrm>
              <a:off x="7899400" y="99218"/>
              <a:ext cx="2091266" cy="214868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endParaRPr lang="en-US" sz="4800">
                <a:solidFill>
                  <a:srgbClr val="ECECE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pic>
          <p:nvPicPr>
            <p:cNvPr id="77828" name="Picture 4" descr="Image result for university of liverpool">
              <a:extLst>
                <a:ext uri="{FF2B5EF4-FFF2-40B4-BE49-F238E27FC236}">
                  <a16:creationId xmlns="" xmlns:a16="http://schemas.microsoft.com/office/drawing/2014/main" id="{0E661A79-A9A8-49C4-AF49-0B35522E5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5166" y="119063"/>
              <a:ext cx="2095500" cy="212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23669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5CB5147-A670-4975-88A5-B197BB15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19062"/>
            <a:ext cx="9338698" cy="749618"/>
          </a:xfrm>
        </p:spPr>
        <p:txBody>
          <a:bodyPr/>
          <a:lstStyle/>
          <a:p>
            <a:r>
              <a:rPr lang="en-US" dirty="0"/>
              <a:t>Dr. Josie </a:t>
            </a:r>
            <a:r>
              <a:rPr lang="en-US" dirty="0" err="1"/>
              <a:t>Billington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D1C81C8-E352-4A06-8918-06D338146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Those who read for pleasure also have higher levels of self-esteem and a greater ability to cope with difficult situations.</a:t>
            </a:r>
          </a:p>
          <a:p>
            <a:r>
              <a:rPr lang="en-US" dirty="0"/>
              <a:t>Readers have expanded models and repertoires of experience which allow them to look with new perspective and understanding on their own lives.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EE75FA9-463D-47AB-9BDB-E00A302C28C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03200" y="1371603"/>
            <a:ext cx="9367520" cy="1051559"/>
          </a:xfrm>
        </p:spPr>
        <p:txBody>
          <a:bodyPr/>
          <a:lstStyle/>
          <a:p>
            <a:r>
              <a:rPr lang="en-US" dirty="0"/>
              <a:t>2015 Study of 4,164 adults in the UK</a:t>
            </a:r>
          </a:p>
          <a:p>
            <a:r>
              <a:rPr lang="en-US" sz="1920" dirty="0"/>
              <a:t>http://manuscritdepot.com/documentspdf/Galaxy-Quick-Reads-Report-FINAL%20.pdf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2217400-7047-42E5-A38F-2C006B10F55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03200" y="894082"/>
            <a:ext cx="9367520" cy="523240"/>
          </a:xfrm>
        </p:spPr>
        <p:txBody>
          <a:bodyPr/>
          <a:lstStyle/>
          <a:p>
            <a:r>
              <a:rPr lang="en-US" dirty="0"/>
              <a:t>Univ. of Liverpool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7DAA403-B5BB-4D5B-B789-C7FD1BC879A1}"/>
              </a:ext>
            </a:extLst>
          </p:cNvPr>
          <p:cNvGrpSpPr>
            <a:grpSpLocks noChangeAspect="1"/>
          </p:cNvGrpSpPr>
          <p:nvPr/>
        </p:nvGrpSpPr>
        <p:grpSpPr>
          <a:xfrm>
            <a:off x="9741728" y="119062"/>
            <a:ext cx="2247071" cy="2304100"/>
            <a:chOff x="7895166" y="99218"/>
            <a:chExt cx="2095500" cy="2148682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1A23BD4-F438-407E-BC5F-AF312F994A66}"/>
                </a:ext>
              </a:extLst>
            </p:cNvPr>
            <p:cNvSpPr/>
            <p:nvPr/>
          </p:nvSpPr>
          <p:spPr bwMode="auto">
            <a:xfrm>
              <a:off x="7899400" y="99218"/>
              <a:ext cx="2091266" cy="214868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endParaRPr lang="en-US" sz="4800">
                <a:solidFill>
                  <a:srgbClr val="ECECE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pic>
          <p:nvPicPr>
            <p:cNvPr id="77828" name="Picture 4" descr="Image result for university of liverpool">
              <a:extLst>
                <a:ext uri="{FF2B5EF4-FFF2-40B4-BE49-F238E27FC236}">
                  <a16:creationId xmlns="" xmlns:a16="http://schemas.microsoft.com/office/drawing/2014/main" id="{0E661A79-A9A8-49C4-AF49-0B35522E5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5166" y="119063"/>
              <a:ext cx="2095500" cy="212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8509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5CB5147-A670-4975-88A5-B197BB15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19062"/>
            <a:ext cx="9338698" cy="749618"/>
          </a:xfrm>
        </p:spPr>
        <p:txBody>
          <a:bodyPr/>
          <a:lstStyle/>
          <a:p>
            <a:r>
              <a:rPr lang="en-US" dirty="0"/>
              <a:t>Dr. Josie </a:t>
            </a:r>
            <a:r>
              <a:rPr lang="en-US" dirty="0" err="1"/>
              <a:t>Billington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D1C81C8-E352-4A06-8918-06D338146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Readers find it easier to make decisions, to plan and </a:t>
            </a:r>
            <a:r>
              <a:rPr lang="en-US" dirty="0" smtClean="0"/>
              <a:t>prioritize,</a:t>
            </a:r>
            <a:endParaRPr lang="en-US" dirty="0"/>
          </a:p>
          <a:p>
            <a:r>
              <a:rPr lang="en-US" dirty="0"/>
              <a:t>and this may be because they are more able to </a:t>
            </a:r>
            <a:r>
              <a:rPr lang="en-US" dirty="0" smtClean="0"/>
              <a:t>recognize </a:t>
            </a:r>
            <a:r>
              <a:rPr lang="en-US" dirty="0"/>
              <a:t>that difficulty and setback are unavoidable aspects of human life.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EE75FA9-463D-47AB-9BDB-E00A302C28C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03200" y="1371603"/>
            <a:ext cx="9367520" cy="1051559"/>
          </a:xfrm>
        </p:spPr>
        <p:txBody>
          <a:bodyPr/>
          <a:lstStyle/>
          <a:p>
            <a:r>
              <a:rPr lang="en-US" dirty="0"/>
              <a:t>2015 Study of 4,164 adults in the UK</a:t>
            </a:r>
          </a:p>
          <a:p>
            <a:r>
              <a:rPr lang="en-US" sz="1920" dirty="0"/>
              <a:t>http://manuscritdepot.com/documentspdf/Galaxy-Quick-Reads-Report-FINAL%20.pdf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2217400-7047-42E5-A38F-2C006B10F55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03200" y="894082"/>
            <a:ext cx="9367520" cy="523240"/>
          </a:xfrm>
        </p:spPr>
        <p:txBody>
          <a:bodyPr/>
          <a:lstStyle/>
          <a:p>
            <a:r>
              <a:rPr lang="en-US" dirty="0"/>
              <a:t>Univ. of Liverpool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7DAA403-B5BB-4D5B-B789-C7FD1BC879A1}"/>
              </a:ext>
            </a:extLst>
          </p:cNvPr>
          <p:cNvGrpSpPr>
            <a:grpSpLocks noChangeAspect="1"/>
          </p:cNvGrpSpPr>
          <p:nvPr/>
        </p:nvGrpSpPr>
        <p:grpSpPr>
          <a:xfrm>
            <a:off x="9741728" y="119062"/>
            <a:ext cx="2247071" cy="2304100"/>
            <a:chOff x="7895166" y="99218"/>
            <a:chExt cx="2095500" cy="2148682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1A23BD4-F438-407E-BC5F-AF312F994A66}"/>
                </a:ext>
              </a:extLst>
            </p:cNvPr>
            <p:cNvSpPr/>
            <p:nvPr/>
          </p:nvSpPr>
          <p:spPr bwMode="auto">
            <a:xfrm>
              <a:off x="7899400" y="99218"/>
              <a:ext cx="2091266" cy="214868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endParaRPr lang="en-US" sz="4800">
                <a:solidFill>
                  <a:srgbClr val="ECECE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pic>
          <p:nvPicPr>
            <p:cNvPr id="77828" name="Picture 4" descr="Image result for university of liverpool">
              <a:extLst>
                <a:ext uri="{FF2B5EF4-FFF2-40B4-BE49-F238E27FC236}">
                  <a16:creationId xmlns="" xmlns:a16="http://schemas.microsoft.com/office/drawing/2014/main" id="{0E661A79-A9A8-49C4-AF49-0B35522E5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5166" y="119063"/>
              <a:ext cx="2095500" cy="212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1012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5CB5147-A670-4975-88A5-B197BB15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19062"/>
            <a:ext cx="9338698" cy="749618"/>
          </a:xfrm>
        </p:spPr>
        <p:txBody>
          <a:bodyPr/>
          <a:lstStyle/>
          <a:p>
            <a:r>
              <a:rPr lang="en-US" dirty="0"/>
              <a:t>Dr. Josie </a:t>
            </a:r>
            <a:r>
              <a:rPr lang="en-US" dirty="0" err="1"/>
              <a:t>Billington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D1C81C8-E352-4A06-8918-06D338146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People who read regularly feel closer to their friends and to their community than lapsed or non-readers.</a:t>
            </a:r>
          </a:p>
          <a:p>
            <a:r>
              <a:rPr lang="en-US" dirty="0"/>
              <a:t>Reading not only produces greater understanding and empathy with others; it also gives a currency for sharing experience more meaningfully than is possible in ordinary social conversation.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EE75FA9-463D-47AB-9BDB-E00A302C28C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03200" y="1371603"/>
            <a:ext cx="9367520" cy="1051559"/>
          </a:xfrm>
        </p:spPr>
        <p:txBody>
          <a:bodyPr/>
          <a:lstStyle/>
          <a:p>
            <a:r>
              <a:rPr lang="en-US" dirty="0"/>
              <a:t>2015 Study of 4,164 adults in the UK</a:t>
            </a:r>
          </a:p>
          <a:p>
            <a:r>
              <a:rPr lang="en-US" sz="1920" dirty="0"/>
              <a:t>http://manuscritdepot.com/documentspdf/Galaxy-Quick-Reads-Report-FINAL%20.pdf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2217400-7047-42E5-A38F-2C006B10F55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03200" y="894082"/>
            <a:ext cx="9367520" cy="523240"/>
          </a:xfrm>
        </p:spPr>
        <p:txBody>
          <a:bodyPr/>
          <a:lstStyle/>
          <a:p>
            <a:r>
              <a:rPr lang="en-US" dirty="0"/>
              <a:t>Univ. of Liverpool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7DAA403-B5BB-4D5B-B789-C7FD1BC879A1}"/>
              </a:ext>
            </a:extLst>
          </p:cNvPr>
          <p:cNvGrpSpPr>
            <a:grpSpLocks noChangeAspect="1"/>
          </p:cNvGrpSpPr>
          <p:nvPr/>
        </p:nvGrpSpPr>
        <p:grpSpPr>
          <a:xfrm>
            <a:off x="9741728" y="119062"/>
            <a:ext cx="2247071" cy="2304100"/>
            <a:chOff x="7895166" y="99218"/>
            <a:chExt cx="2095500" cy="2148682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1A23BD4-F438-407E-BC5F-AF312F994A66}"/>
                </a:ext>
              </a:extLst>
            </p:cNvPr>
            <p:cNvSpPr/>
            <p:nvPr/>
          </p:nvSpPr>
          <p:spPr bwMode="auto">
            <a:xfrm>
              <a:off x="7899400" y="99218"/>
              <a:ext cx="2091266" cy="214868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endParaRPr lang="en-US" sz="4800">
                <a:solidFill>
                  <a:srgbClr val="ECECE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pic>
          <p:nvPicPr>
            <p:cNvPr id="77828" name="Picture 4" descr="Image result for university of liverpool">
              <a:extLst>
                <a:ext uri="{FF2B5EF4-FFF2-40B4-BE49-F238E27FC236}">
                  <a16:creationId xmlns="" xmlns:a16="http://schemas.microsoft.com/office/drawing/2014/main" id="{0E661A79-A9A8-49C4-AF49-0B35522E5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5166" y="119063"/>
              <a:ext cx="2095500" cy="212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91302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1666</Words>
  <Application>Microsoft Office PowerPoint</Application>
  <PresentationFormat>Widescreen</PresentationFormat>
  <Paragraphs>220</Paragraphs>
  <Slides>43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MS PGothic</vt:lpstr>
      <vt:lpstr>MS PGothic</vt:lpstr>
      <vt:lpstr>Arial</vt:lpstr>
      <vt:lpstr>Calibri</vt:lpstr>
      <vt:lpstr>Calibri Light</vt:lpstr>
      <vt:lpstr>Georgia</vt:lpstr>
      <vt:lpstr>Papyrus</vt:lpstr>
      <vt:lpstr>Times New Roman</vt:lpstr>
      <vt:lpstr>Default Design</vt:lpstr>
      <vt:lpstr>1_Default Design</vt:lpstr>
      <vt:lpstr>2_Default Design</vt:lpstr>
      <vt:lpstr>Helping our Kids Learn to Love Reading </vt:lpstr>
      <vt:lpstr>PowerPoint Presentation</vt:lpstr>
      <vt:lpstr>PowerPoint Presentation</vt:lpstr>
      <vt:lpstr>PowerPoint Presentation</vt:lpstr>
      <vt:lpstr>Dr. Josie Billington</vt:lpstr>
      <vt:lpstr>Dr. Josie Billington</vt:lpstr>
      <vt:lpstr>Dr. Josie Billington</vt:lpstr>
      <vt:lpstr>Dr. Josie Billington</vt:lpstr>
      <vt:lpstr>Dr. Josie Billington</vt:lpstr>
      <vt:lpstr>Dr. Josie Billington</vt:lpstr>
      <vt:lpstr>Dr. Josie Billington</vt:lpstr>
      <vt:lpstr>Dr. Josie Billington</vt:lpstr>
      <vt:lpstr>PowerPoint Presentation</vt:lpstr>
      <vt:lpstr>PowerPoint Presentation</vt:lpstr>
      <vt:lpstr>The Onion</vt:lpstr>
      <vt:lpstr>The Onion</vt:lpstr>
      <vt:lpstr>The Onion</vt:lpstr>
      <vt:lpstr>PowerPoint Presentation</vt:lpstr>
      <vt:lpstr>PowerPoint Presentation</vt:lpstr>
      <vt:lpstr>PowerPoint Presentation</vt:lpstr>
      <vt:lpstr>Stephen King</vt:lpstr>
      <vt:lpstr>Stephen King</vt:lpstr>
      <vt:lpstr>Stephen King</vt:lpstr>
      <vt:lpstr>PowerPoint Presentation</vt:lpstr>
      <vt:lpstr>PowerPoint Presentation</vt:lpstr>
      <vt:lpstr>PowerPoint Presentation</vt:lpstr>
      <vt:lpstr>Amber Ankowski &amp; Andy Ankowski</vt:lpstr>
      <vt:lpstr>Amber Ankowski &amp; Andy Ankowski</vt:lpstr>
      <vt:lpstr>Amber Ankowski &amp; Andy Ankowski</vt:lpstr>
      <vt:lpstr>Amber Ankowski &amp; Andy Ankowski</vt:lpstr>
      <vt:lpstr>Samantha Cleaver</vt:lpstr>
      <vt:lpstr>Samantha Cleaver</vt:lpstr>
      <vt:lpstr>PowerPoint Presentation</vt:lpstr>
      <vt:lpstr>PowerPoint Presentation</vt:lpstr>
      <vt:lpstr>PowerPoint Presentation</vt:lpstr>
      <vt:lpstr>PowerPoint Presentation</vt:lpstr>
      <vt:lpstr>Jim Trelease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Helping our Kids Learn to Love Reading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Josie Billington</dc:title>
  <dc:creator>RisleyC</dc:creator>
  <cp:lastModifiedBy>DoddH</cp:lastModifiedBy>
  <cp:revision>24</cp:revision>
  <dcterms:created xsi:type="dcterms:W3CDTF">2023-02-28T15:28:28Z</dcterms:created>
  <dcterms:modified xsi:type="dcterms:W3CDTF">2023-03-06T14:44:53Z</dcterms:modified>
</cp:coreProperties>
</file>