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2"/>
  </p:notesMasterIdLst>
  <p:sldIdLst>
    <p:sldId id="1273" r:id="rId2"/>
    <p:sldId id="7438" r:id="rId3"/>
    <p:sldId id="7322" r:id="rId4"/>
    <p:sldId id="7432" r:id="rId5"/>
    <p:sldId id="7433" r:id="rId6"/>
    <p:sldId id="7427" r:id="rId7"/>
    <p:sldId id="7436" r:id="rId8"/>
    <p:sldId id="7437" r:id="rId9"/>
    <p:sldId id="7435" r:id="rId10"/>
    <p:sldId id="7434" r:id="rId11"/>
    <p:sldId id="7439" r:id="rId12"/>
    <p:sldId id="7440" r:id="rId13"/>
    <p:sldId id="7441" r:id="rId14"/>
    <p:sldId id="7442" r:id="rId15"/>
    <p:sldId id="7443" r:id="rId16"/>
    <p:sldId id="7444" r:id="rId17"/>
    <p:sldId id="7445" r:id="rId18"/>
    <p:sldId id="7446" r:id="rId19"/>
    <p:sldId id="7451" r:id="rId20"/>
    <p:sldId id="7452" r:id="rId21"/>
    <p:sldId id="7453" r:id="rId22"/>
    <p:sldId id="7454" r:id="rId23"/>
    <p:sldId id="7455" r:id="rId24"/>
    <p:sldId id="7458" r:id="rId25"/>
    <p:sldId id="7459" r:id="rId26"/>
    <p:sldId id="7460" r:id="rId27"/>
    <p:sldId id="7461" r:id="rId28"/>
    <p:sldId id="7462" r:id="rId29"/>
    <p:sldId id="7463" r:id="rId30"/>
    <p:sldId id="7464" r:id="rId31"/>
    <p:sldId id="7465" r:id="rId32"/>
    <p:sldId id="7466" r:id="rId33"/>
    <p:sldId id="7467" r:id="rId34"/>
    <p:sldId id="7468" r:id="rId35"/>
    <p:sldId id="7469" r:id="rId36"/>
    <p:sldId id="7470" r:id="rId37"/>
    <p:sldId id="7472" r:id="rId38"/>
    <p:sldId id="7473" r:id="rId39"/>
    <p:sldId id="7474" r:id="rId40"/>
    <p:sldId id="6665" r:id="rId41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60" autoAdjust="0"/>
    <p:restoredTop sz="90476" autoAdjust="0"/>
  </p:normalViewPr>
  <p:slideViewPr>
    <p:cSldViewPr>
      <p:cViewPr varScale="1">
        <p:scale>
          <a:sx n="80" d="100"/>
          <a:sy n="80" d="100"/>
        </p:scale>
        <p:origin x="44" y="236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1019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1691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1357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0313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992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8863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3967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4838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3588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9781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6456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0983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475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1430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3465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10185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77338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88961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4110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7819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3432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5462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3408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9069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6085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992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4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4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More Keys to Healthy Spiritual Community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931335" y="3835400"/>
            <a:ext cx="8297333" cy="1460500"/>
          </a:xfrm>
        </p:spPr>
        <p:txBody>
          <a:bodyPr/>
          <a:lstStyle/>
          <a:p>
            <a:r>
              <a:rPr lang="en-US" sz="3200" i="1" dirty="0">
                <a:ea typeface="ＭＳ Ｐゴシック" pitchFamily="34" charset="-128"/>
              </a:rPr>
              <a:t>1 Thessalonians 5:16-28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Rejoice always;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/>
              <a:t>pray without ceasing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everything give thanks;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this is God’s will for you in Christ Jesus.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3F4B00-AE4F-3947-861F-D396480E1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Us Speaking to God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8034A576-5D01-BC29-D59F-BDD9344A7660}"/>
              </a:ext>
            </a:extLst>
          </p:cNvPr>
          <p:cNvSpPr/>
          <p:nvPr/>
        </p:nvSpPr>
        <p:spPr bwMode="auto">
          <a:xfrm>
            <a:off x="3479800" y="3009900"/>
            <a:ext cx="61722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withdrawing from life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Coming as you are</a:t>
            </a:r>
          </a:p>
        </p:txBody>
      </p:sp>
    </p:spTree>
    <p:extLst>
      <p:ext uri="{BB962C8B-B14F-4D97-AF65-F5344CB8AC3E}">
        <p14:creationId xmlns:p14="http://schemas.microsoft.com/office/powerpoint/2010/main" val="22426965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9" y="5219700"/>
            <a:ext cx="3407833" cy="406114"/>
          </a:xfrm>
        </p:spPr>
        <p:txBody>
          <a:bodyPr/>
          <a:lstStyle/>
          <a:p>
            <a:r>
              <a:rPr lang="en-US" sz="1200" i="1" dirty="0"/>
              <a:t>Paul Miller, A Praying Life (NavPress, 2009), 30-32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82265" cy="5521324"/>
          </a:xfrm>
        </p:spPr>
        <p:txBody>
          <a:bodyPr/>
          <a:lstStyle/>
          <a:p>
            <a:r>
              <a:rPr lang="en-US" dirty="0"/>
              <a:t>Jesus wants us to be without pretense when we come to him in prayer.</a:t>
            </a:r>
          </a:p>
          <a:p>
            <a:r>
              <a:rPr lang="en-US" dirty="0"/>
              <a:t>Instead, we often try to be something we aren’t.</a:t>
            </a:r>
          </a:p>
          <a:p>
            <a:r>
              <a:rPr lang="en-US" dirty="0"/>
              <a:t>We begin by concentrating on God, but almost immediately our minds wander off in a dozen different directions.</a:t>
            </a:r>
          </a:p>
        </p:txBody>
      </p:sp>
    </p:spTree>
    <p:extLst>
      <p:ext uri="{BB962C8B-B14F-4D97-AF65-F5344CB8AC3E}">
        <p14:creationId xmlns:p14="http://schemas.microsoft.com/office/powerpoint/2010/main" val="2399270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9" y="5219700"/>
            <a:ext cx="3407833" cy="406114"/>
          </a:xfrm>
        </p:spPr>
        <p:txBody>
          <a:bodyPr/>
          <a:lstStyle/>
          <a:p>
            <a:r>
              <a:rPr lang="en-US" sz="1200" i="1" dirty="0"/>
              <a:t>Paul Miller, A Praying Life (NavPress, 2009), 30-32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82265" cy="5521324"/>
          </a:xfrm>
        </p:spPr>
        <p:txBody>
          <a:bodyPr/>
          <a:lstStyle/>
          <a:p>
            <a:r>
              <a:rPr lang="en-US" dirty="0"/>
              <a:t>The problems of the day push out our well-intentioned resolve to be spiritual.</a:t>
            </a:r>
          </a:p>
          <a:p>
            <a:r>
              <a:rPr lang="en-US" dirty="0"/>
              <a:t>We give ourselves a </a:t>
            </a:r>
            <a:br>
              <a:rPr lang="en-US" dirty="0"/>
            </a:br>
            <a:r>
              <a:rPr lang="en-US" dirty="0"/>
              <a:t>spiritual kick in the pants and try again, but life crowds out prayer.</a:t>
            </a:r>
          </a:p>
        </p:txBody>
      </p:sp>
    </p:spTree>
    <p:extLst>
      <p:ext uri="{BB962C8B-B14F-4D97-AF65-F5344CB8AC3E}">
        <p14:creationId xmlns:p14="http://schemas.microsoft.com/office/powerpoint/2010/main" val="2401161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9" y="5219700"/>
            <a:ext cx="3407833" cy="406114"/>
          </a:xfrm>
        </p:spPr>
        <p:txBody>
          <a:bodyPr/>
          <a:lstStyle/>
          <a:p>
            <a:r>
              <a:rPr lang="en-US" sz="1200" i="1" dirty="0"/>
              <a:t>Paul Miller, A Praying Life (NavPress, 2009), 30-32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82265" cy="5521324"/>
          </a:xfrm>
        </p:spPr>
        <p:txBody>
          <a:bodyPr/>
          <a:lstStyle/>
          <a:p>
            <a:r>
              <a:rPr lang="en-US" dirty="0"/>
              <a:t>We know that prayer isn’t supposed to be like this, </a:t>
            </a:r>
            <a:br>
              <a:rPr lang="en-US" dirty="0"/>
            </a:br>
            <a:r>
              <a:rPr lang="en-US" dirty="0"/>
              <a:t>so we give up in despair.</a:t>
            </a:r>
          </a:p>
          <a:p>
            <a:r>
              <a:rPr lang="en-US" dirty="0"/>
              <a:t>We might as well get something done…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672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9" y="5219700"/>
            <a:ext cx="3407833" cy="406114"/>
          </a:xfrm>
        </p:spPr>
        <p:txBody>
          <a:bodyPr/>
          <a:lstStyle/>
          <a:p>
            <a:r>
              <a:rPr lang="en-US" sz="1200" i="1" dirty="0"/>
              <a:t>Paul Miller, A Praying Life (NavPress, 2009), 30-32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82265" cy="5521324"/>
          </a:xfrm>
        </p:spPr>
        <p:txBody>
          <a:bodyPr/>
          <a:lstStyle/>
          <a:p>
            <a:r>
              <a:rPr lang="en-US" dirty="0"/>
              <a:t>Jesus does not say,</a:t>
            </a:r>
          </a:p>
          <a:p>
            <a:r>
              <a:rPr lang="en-US" dirty="0"/>
              <a:t>“Come to me, all you </a:t>
            </a:r>
            <a:br>
              <a:rPr lang="en-US" dirty="0"/>
            </a:br>
            <a:r>
              <a:rPr lang="en-US" dirty="0"/>
              <a:t>who have learned how </a:t>
            </a:r>
            <a:br>
              <a:rPr lang="en-US" dirty="0"/>
            </a:br>
            <a:r>
              <a:rPr lang="en-US" dirty="0"/>
              <a:t>to concentrate in prayer,</a:t>
            </a:r>
          </a:p>
          <a:p>
            <a:r>
              <a:rPr lang="en-US" dirty="0"/>
              <a:t>	whose minds no longer wander, </a:t>
            </a:r>
          </a:p>
          <a:p>
            <a:r>
              <a:rPr lang="en-US" dirty="0"/>
              <a:t>	and I will give you rest.”</a:t>
            </a:r>
          </a:p>
        </p:txBody>
      </p:sp>
    </p:spTree>
    <p:extLst>
      <p:ext uri="{BB962C8B-B14F-4D97-AF65-F5344CB8AC3E}">
        <p14:creationId xmlns:p14="http://schemas.microsoft.com/office/powerpoint/2010/main" val="18114724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9" y="5219700"/>
            <a:ext cx="3407833" cy="406114"/>
          </a:xfrm>
        </p:spPr>
        <p:txBody>
          <a:bodyPr/>
          <a:lstStyle/>
          <a:p>
            <a:r>
              <a:rPr lang="en-US" sz="1200" i="1" dirty="0"/>
              <a:t>Paul Miller, A Praying Life (NavPress, 2009), 30-32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82265" cy="5521324"/>
          </a:xfrm>
        </p:spPr>
        <p:txBody>
          <a:bodyPr/>
          <a:lstStyle/>
          <a:p>
            <a:r>
              <a:rPr lang="en-US" dirty="0"/>
              <a:t>No, Jesus opens his arms to his needy children and says, </a:t>
            </a:r>
          </a:p>
          <a:p>
            <a:r>
              <a:rPr lang="en-US" dirty="0"/>
              <a:t>“Come to Me, all who are weary and heavy-laden, </a:t>
            </a:r>
            <a:br>
              <a:rPr lang="en-US" dirty="0"/>
            </a:br>
            <a:r>
              <a:rPr lang="en-US" dirty="0"/>
              <a:t>and I will give you rest” </a:t>
            </a:r>
            <a:r>
              <a:rPr lang="en-US" sz="1200" i="1" dirty="0"/>
              <a:t>(Matt. 11:28)</a:t>
            </a:r>
            <a:endParaRPr lang="en-US" dirty="0"/>
          </a:p>
          <a:p>
            <a:r>
              <a:rPr lang="en-US" dirty="0"/>
              <a:t>The criteria for coming to Jesus is weariness.</a:t>
            </a:r>
          </a:p>
          <a:p>
            <a:r>
              <a:rPr lang="en-US" dirty="0"/>
              <a:t>Come overwhelmed with life. Come with your wandering mind. Come messy…</a:t>
            </a:r>
          </a:p>
        </p:txBody>
      </p:sp>
    </p:spTree>
    <p:extLst>
      <p:ext uri="{BB962C8B-B14F-4D97-AF65-F5344CB8AC3E}">
        <p14:creationId xmlns:p14="http://schemas.microsoft.com/office/powerpoint/2010/main" val="282545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9" y="5219700"/>
            <a:ext cx="3407833" cy="406114"/>
          </a:xfrm>
        </p:spPr>
        <p:txBody>
          <a:bodyPr/>
          <a:lstStyle/>
          <a:p>
            <a:r>
              <a:rPr lang="en-US" sz="1200" i="1" dirty="0"/>
              <a:t>Paul Miller, A Praying Life (NavPress, 2009), 30-32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82265" cy="5521324"/>
          </a:xfrm>
        </p:spPr>
        <p:txBody>
          <a:bodyPr/>
          <a:lstStyle/>
          <a:p>
            <a:r>
              <a:rPr lang="en-US" dirty="0"/>
              <a:t>Don’t try to get the prayer right;</a:t>
            </a:r>
          </a:p>
          <a:p>
            <a:r>
              <a:rPr lang="en-US" dirty="0"/>
              <a:t>just tell God where you are and what’s on your mind. </a:t>
            </a:r>
          </a:p>
          <a:p>
            <a:r>
              <a:rPr lang="en-US" dirty="0"/>
              <a:t>That’s what little children do. </a:t>
            </a:r>
          </a:p>
          <a:p>
            <a:r>
              <a:rPr lang="en-US" dirty="0"/>
              <a:t>They come as they are, runny noses and all … they just say what is on their minds.</a:t>
            </a:r>
          </a:p>
        </p:txBody>
      </p:sp>
    </p:spTree>
    <p:extLst>
      <p:ext uri="{BB962C8B-B14F-4D97-AF65-F5344CB8AC3E}">
        <p14:creationId xmlns:p14="http://schemas.microsoft.com/office/powerpoint/2010/main" val="9554296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9" y="5219700"/>
            <a:ext cx="3407833" cy="406114"/>
          </a:xfrm>
        </p:spPr>
        <p:txBody>
          <a:bodyPr/>
          <a:lstStyle/>
          <a:p>
            <a:r>
              <a:rPr lang="en-US" sz="1200" i="1" dirty="0"/>
              <a:t>Paul Miller, A Praying Life (NavPress, 2009), 30-32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82265" cy="5521324"/>
          </a:xfrm>
        </p:spPr>
        <p:txBody>
          <a:bodyPr/>
          <a:lstStyle/>
          <a:p>
            <a:r>
              <a:rPr lang="en-US" dirty="0"/>
              <a:t>We know that to become a Christian we shouldn’t try to fix ourselves up,</a:t>
            </a:r>
          </a:p>
          <a:p>
            <a:r>
              <a:rPr lang="en-US" dirty="0"/>
              <a:t>but when it comes to praying we completely forget that…</a:t>
            </a:r>
          </a:p>
          <a:p>
            <a:r>
              <a:rPr lang="en-US" dirty="0"/>
              <a:t>In order to pray like a child, you might need to unlearn the non-personal, nonreal praying that you’ve been taught.</a:t>
            </a:r>
          </a:p>
        </p:txBody>
      </p:sp>
    </p:spTree>
    <p:extLst>
      <p:ext uri="{BB962C8B-B14F-4D97-AF65-F5344CB8AC3E}">
        <p14:creationId xmlns:p14="http://schemas.microsoft.com/office/powerpoint/2010/main" val="36419564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Rejoice always;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/>
              <a:t>pray without ceasing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everything give thanks;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this is God’s will for you in Christ Jesus.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3F4B00-AE4F-3947-861F-D396480E1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Us Speaking to God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8034A576-5D01-BC29-D59F-BDD9344A7660}"/>
              </a:ext>
            </a:extLst>
          </p:cNvPr>
          <p:cNvSpPr/>
          <p:nvPr/>
        </p:nvSpPr>
        <p:spPr bwMode="auto">
          <a:xfrm>
            <a:off x="2717800" y="3009900"/>
            <a:ext cx="69342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Dedicated times and pop-up prayers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Learning to “abide”</a:t>
            </a:r>
          </a:p>
        </p:txBody>
      </p:sp>
    </p:spTree>
    <p:extLst>
      <p:ext uri="{BB962C8B-B14F-4D97-AF65-F5344CB8AC3E}">
        <p14:creationId xmlns:p14="http://schemas.microsoft.com/office/powerpoint/2010/main" val="22328598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623" y="5219700"/>
            <a:ext cx="3390209" cy="406114"/>
          </a:xfrm>
        </p:spPr>
        <p:txBody>
          <a:bodyPr/>
          <a:lstStyle/>
          <a:p>
            <a:r>
              <a:rPr lang="en-US" sz="1100" i="1" dirty="0"/>
              <a:t>Andrew Murray, Abide in Christ (Whittaker House, 1979), 97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82265" cy="5521324"/>
          </a:xfrm>
        </p:spPr>
        <p:txBody>
          <a:bodyPr/>
          <a:lstStyle/>
          <a:p>
            <a:r>
              <a:rPr lang="en-US" dirty="0"/>
              <a:t>Is a life of unbroken fellowship with the Son of God indeed attainable here in this earthly life?</a:t>
            </a:r>
          </a:p>
          <a:p>
            <a:r>
              <a:rPr lang="en-US" dirty="0"/>
              <a:t>Truly not</a:t>
            </a:r>
          </a:p>
          <a:p>
            <a:r>
              <a:rPr lang="en-US" dirty="0"/>
              <a:t>if the abiding is our work, to be done in our strength.</a:t>
            </a:r>
          </a:p>
          <a:p>
            <a:r>
              <a:rPr lang="en-US" dirty="0"/>
              <a:t>But the things that are impossible with men are possible with God.</a:t>
            </a:r>
          </a:p>
        </p:txBody>
      </p:sp>
    </p:spTree>
    <p:extLst>
      <p:ext uri="{BB962C8B-B14F-4D97-AF65-F5344CB8AC3E}">
        <p14:creationId xmlns:p14="http://schemas.microsoft.com/office/powerpoint/2010/main" val="162161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9D38B33-2069-4F74-8B75-3ACB5249F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to Healthy Spiritual Community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7F54A75-FE75-4F2E-9FE6-2B29FD2AE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Spiritual leadership</a:t>
            </a:r>
          </a:p>
          <a:p>
            <a:r>
              <a:rPr lang="en-US" dirty="0"/>
              <a:t>Helping each other grow</a:t>
            </a:r>
          </a:p>
          <a:p>
            <a:r>
              <a:rPr lang="en-US" dirty="0"/>
              <a:t>Peacemaking</a:t>
            </a:r>
          </a:p>
          <a:p>
            <a:r>
              <a:rPr lang="en-US" dirty="0"/>
              <a:t>Us speaking to God</a:t>
            </a:r>
          </a:p>
          <a:p>
            <a:r>
              <a:rPr lang="en-US" dirty="0"/>
              <a:t>God speaking to us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7F47AD32-C6EF-2482-E294-49DDB17F636E}"/>
              </a:ext>
            </a:extLst>
          </p:cNvPr>
          <p:cNvGrpSpPr/>
          <p:nvPr/>
        </p:nvGrpSpPr>
        <p:grpSpPr>
          <a:xfrm>
            <a:off x="6168817" y="2260854"/>
            <a:ext cx="3406983" cy="2730246"/>
            <a:chOff x="5787627" y="2088857"/>
            <a:chExt cx="3406983" cy="273024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xmlns="" id="{A5A77B74-806E-9E64-5B28-DE3AF0389351}"/>
                </a:ext>
              </a:extLst>
            </p:cNvPr>
            <p:cNvSpPr/>
            <p:nvPr/>
          </p:nvSpPr>
          <p:spPr bwMode="auto">
            <a:xfrm>
              <a:off x="6954169" y="2088857"/>
              <a:ext cx="1055914" cy="596646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God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5D81FB8C-6024-776C-1E3C-68E32790D51B}"/>
                </a:ext>
              </a:extLst>
            </p:cNvPr>
            <p:cNvGrpSpPr/>
            <p:nvPr/>
          </p:nvGrpSpPr>
          <p:grpSpPr>
            <a:xfrm flipH="1">
              <a:off x="8062790" y="2461460"/>
              <a:ext cx="838200" cy="1351609"/>
              <a:chOff x="1574800" y="2307410"/>
              <a:chExt cx="838200" cy="1351609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xmlns="" id="{D4466F32-D5E8-1854-B173-871EA89464E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574800" y="2476500"/>
                <a:ext cx="838200" cy="118251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BF9CA46F-F611-313D-367D-67233FB580AC}"/>
                  </a:ext>
                </a:extLst>
              </p:cNvPr>
              <p:cNvSpPr txBox="1"/>
              <p:nvPr/>
            </p:nvSpPr>
            <p:spPr>
              <a:xfrm rot="18283192">
                <a:off x="1229885" y="2686177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Love</a:t>
                </a:r>
              </a:p>
            </p:txBody>
          </p:sp>
        </p:grpSp>
        <p:grpSp>
          <p:nvGrpSpPr>
            <p:cNvPr id="23" name="Group 5">
              <a:extLst>
                <a:ext uri="{FF2B5EF4-FFF2-40B4-BE49-F238E27FC236}">
                  <a16:creationId xmlns:a16="http://schemas.microsoft.com/office/drawing/2014/main" xmlns="" id="{D00F1461-7B89-2C13-06F8-F6CD5381C7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33464" y="3900116"/>
              <a:ext cx="261146" cy="914400"/>
              <a:chOff x="-336" y="1008"/>
              <a:chExt cx="96" cy="336"/>
            </a:xfrm>
          </p:grpSpPr>
          <p:sp>
            <p:nvSpPr>
              <p:cNvPr id="25" name="Oval 6">
                <a:extLst>
                  <a:ext uri="{FF2B5EF4-FFF2-40B4-BE49-F238E27FC236}">
                    <a16:creationId xmlns:a16="http://schemas.microsoft.com/office/drawing/2014/main" xmlns="" id="{C2C6A44D-D052-1935-FCE8-7EC76697A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" name="Line 7">
                <a:extLst>
                  <a:ext uri="{FF2B5EF4-FFF2-40B4-BE49-F238E27FC236}">
                    <a16:creationId xmlns:a16="http://schemas.microsoft.com/office/drawing/2014/main" xmlns="" id="{483A2EA2-7F27-06BC-883F-F52108E09D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Line 8">
                <a:extLst>
                  <a:ext uri="{FF2B5EF4-FFF2-40B4-BE49-F238E27FC236}">
                    <a16:creationId xmlns:a16="http://schemas.microsoft.com/office/drawing/2014/main" xmlns="" id="{DFFCD860-381C-CD4C-8EAB-42F438C8CD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Line 9">
                <a:extLst>
                  <a:ext uri="{FF2B5EF4-FFF2-40B4-BE49-F238E27FC236}">
                    <a16:creationId xmlns:a16="http://schemas.microsoft.com/office/drawing/2014/main" xmlns="" id="{75850111-8886-620E-7362-303D01DCDC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Line 10">
                <a:extLst>
                  <a:ext uri="{FF2B5EF4-FFF2-40B4-BE49-F238E27FC236}">
                    <a16:creationId xmlns:a16="http://schemas.microsoft.com/office/drawing/2014/main" xmlns="" id="{3CC703FB-ED25-88E2-E3BE-E39FD4162C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5E7F72F1-42CD-7E73-BECC-041A3E0E112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15686" y="4704769"/>
              <a:ext cx="253287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B817996-612A-2E82-7545-1F6A9CFF48A4}"/>
                </a:ext>
              </a:extLst>
            </p:cNvPr>
            <p:cNvSpPr txBox="1"/>
            <p:nvPr/>
          </p:nvSpPr>
          <p:spPr>
            <a:xfrm flipH="1">
              <a:off x="6572918" y="4173805"/>
              <a:ext cx="1818416" cy="48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Love</a:t>
              </a:r>
            </a:p>
          </p:txBody>
        </p:sp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xmlns="" id="{2DF7B66B-8C09-D166-C748-66F74FCCF7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87627" y="3904703"/>
              <a:ext cx="261146" cy="914400"/>
              <a:chOff x="-336" y="1008"/>
              <a:chExt cx="96" cy="336"/>
            </a:xfrm>
          </p:grpSpPr>
          <p:sp>
            <p:nvSpPr>
              <p:cNvPr id="18" name="Oval 6">
                <a:extLst>
                  <a:ext uri="{FF2B5EF4-FFF2-40B4-BE49-F238E27FC236}">
                    <a16:creationId xmlns:a16="http://schemas.microsoft.com/office/drawing/2014/main" xmlns="" id="{9853CBA4-E307-599F-D44C-596C3EC6C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" name="Line 7">
                <a:extLst>
                  <a:ext uri="{FF2B5EF4-FFF2-40B4-BE49-F238E27FC236}">
                    <a16:creationId xmlns:a16="http://schemas.microsoft.com/office/drawing/2014/main" xmlns="" id="{A0C51890-8153-4408-A994-7A5CAD5288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" name="Line 8">
                <a:extLst>
                  <a:ext uri="{FF2B5EF4-FFF2-40B4-BE49-F238E27FC236}">
                    <a16:creationId xmlns:a16="http://schemas.microsoft.com/office/drawing/2014/main" xmlns="" id="{1DBAE22B-DA2D-E2BF-5180-5C48159A8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" name="Line 9">
                <a:extLst>
                  <a:ext uri="{FF2B5EF4-FFF2-40B4-BE49-F238E27FC236}">
                    <a16:creationId xmlns:a16="http://schemas.microsoft.com/office/drawing/2014/main" xmlns="" id="{6ADCC3BE-BF7D-76C2-22DF-441B1F66AB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" name="Line 10">
                <a:extLst>
                  <a:ext uri="{FF2B5EF4-FFF2-40B4-BE49-F238E27FC236}">
                    <a16:creationId xmlns:a16="http://schemas.microsoft.com/office/drawing/2014/main" xmlns="" id="{20CE5D9D-13D5-7A73-EBD3-128E94661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BC087E65-D92B-C9E1-707D-2E544D4A2AE0}"/>
                </a:ext>
              </a:extLst>
            </p:cNvPr>
            <p:cNvGrpSpPr/>
            <p:nvPr/>
          </p:nvGrpSpPr>
          <p:grpSpPr>
            <a:xfrm>
              <a:off x="6072446" y="2463163"/>
              <a:ext cx="838200" cy="1351609"/>
              <a:chOff x="1574800" y="2307410"/>
              <a:chExt cx="838200" cy="1351609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xmlns="" id="{A5D2F2B7-AECB-196F-CE7C-59C92C30C4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574800" y="2476500"/>
                <a:ext cx="838200" cy="118251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8A77A420-9796-66DA-7AE8-0D1BD7F1D418}"/>
                  </a:ext>
                </a:extLst>
              </p:cNvPr>
              <p:cNvSpPr txBox="1"/>
              <p:nvPr/>
            </p:nvSpPr>
            <p:spPr>
              <a:xfrm rot="18283192">
                <a:off x="1229885" y="2686177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Love</a:t>
                </a:r>
              </a:p>
            </p:txBody>
          </p:sp>
        </p:grp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25F1A7C2-9F77-F3D6-1F86-BBC9854E608E}"/>
              </a:ext>
            </a:extLst>
          </p:cNvPr>
          <p:cNvSpPr/>
          <p:nvPr/>
        </p:nvSpPr>
        <p:spPr bwMode="auto">
          <a:xfrm>
            <a:off x="6467872" y="4284837"/>
            <a:ext cx="2776201" cy="1182513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4343F197-23D0-FA66-5E00-10E8459DE74F}"/>
              </a:ext>
            </a:extLst>
          </p:cNvPr>
          <p:cNvSpPr/>
          <p:nvPr/>
        </p:nvSpPr>
        <p:spPr bwMode="auto">
          <a:xfrm rot="3331183">
            <a:off x="8374287" y="2986699"/>
            <a:ext cx="1256828" cy="596646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CDD8C129-EF46-C89F-4EB3-E4035CDCF17D}"/>
              </a:ext>
            </a:extLst>
          </p:cNvPr>
          <p:cNvSpPr/>
          <p:nvPr/>
        </p:nvSpPr>
        <p:spPr bwMode="auto">
          <a:xfrm rot="18375644">
            <a:off x="6125355" y="3004210"/>
            <a:ext cx="1256828" cy="596646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87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623" y="5219700"/>
            <a:ext cx="3390209" cy="406114"/>
          </a:xfrm>
        </p:spPr>
        <p:txBody>
          <a:bodyPr/>
          <a:lstStyle/>
          <a:p>
            <a:r>
              <a:rPr lang="en-US" sz="1100" i="1" dirty="0"/>
              <a:t>Andrew Murray, Abide in Christ (Whittaker House, 1979), 97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82265" cy="5521324"/>
          </a:xfrm>
        </p:spPr>
        <p:txBody>
          <a:bodyPr/>
          <a:lstStyle/>
          <a:p>
            <a:r>
              <a:rPr lang="en-US" dirty="0"/>
              <a:t>Each day of faithfulness brings a blessing for the next;</a:t>
            </a:r>
          </a:p>
          <a:p>
            <a:r>
              <a:rPr lang="en-US" dirty="0"/>
              <a:t>And makes both the trust </a:t>
            </a:r>
            <a:br>
              <a:rPr lang="en-US" dirty="0"/>
            </a:br>
            <a:r>
              <a:rPr lang="en-US" dirty="0"/>
              <a:t>and the surrender easier </a:t>
            </a:r>
            <a:br>
              <a:rPr lang="en-US" dirty="0"/>
            </a:br>
            <a:r>
              <a:rPr lang="en-US" dirty="0"/>
              <a:t>and more blessed.</a:t>
            </a:r>
          </a:p>
        </p:txBody>
      </p:sp>
    </p:spTree>
    <p:extLst>
      <p:ext uri="{BB962C8B-B14F-4D97-AF65-F5344CB8AC3E}">
        <p14:creationId xmlns:p14="http://schemas.microsoft.com/office/powerpoint/2010/main" val="27987538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Rejoice always;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/>
              <a:t>pray without ceasing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everything give thanks;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this is God’s will for you in Christ Jesus.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3F4B00-AE4F-3947-861F-D396480E1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Us Speaking to God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8034A576-5D01-BC29-D59F-BDD9344A7660}"/>
              </a:ext>
            </a:extLst>
          </p:cNvPr>
          <p:cNvSpPr/>
          <p:nvPr/>
        </p:nvSpPr>
        <p:spPr bwMode="auto">
          <a:xfrm>
            <a:off x="3479800" y="3009900"/>
            <a:ext cx="61722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Don’t give up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Rely on God to grow this in you</a:t>
            </a:r>
          </a:p>
        </p:txBody>
      </p:sp>
    </p:spTree>
    <p:extLst>
      <p:ext uri="{BB962C8B-B14F-4D97-AF65-F5344CB8AC3E}">
        <p14:creationId xmlns:p14="http://schemas.microsoft.com/office/powerpoint/2010/main" val="226145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/>
              <a:t>Rejoice always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pray without ceasing;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US" dirty="0"/>
              <a:t>in everything give thanks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this is God’s will for you in Christ Jesus.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3F4B00-AE4F-3947-861F-D396480E1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Us Speaking to God</a:t>
            </a:r>
          </a:p>
        </p:txBody>
      </p:sp>
    </p:spTree>
    <p:extLst>
      <p:ext uri="{BB962C8B-B14F-4D97-AF65-F5344CB8AC3E}">
        <p14:creationId xmlns:p14="http://schemas.microsoft.com/office/powerpoint/2010/main" val="419266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/>
              <a:t>Rejoice always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pray without ceasing;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US" dirty="0"/>
              <a:t>in everything give thanks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this is God’s will for you in Christ Jesus.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3F4B00-AE4F-3947-861F-D396480E1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Us Speaking to God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DFCDD15A-6143-A82B-DF45-FA85B6FE6233}"/>
              </a:ext>
            </a:extLst>
          </p:cNvPr>
          <p:cNvSpPr/>
          <p:nvPr/>
        </p:nvSpPr>
        <p:spPr bwMode="auto">
          <a:xfrm>
            <a:off x="279400" y="1943100"/>
            <a:ext cx="53340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Rejoicing and gratitude are similar concepts and relate directly to prayer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Both can be feelings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0508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/>
              <a:t>Rejoice always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pray without ceasing;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US" dirty="0"/>
              <a:t>in everything give thanks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this is God’s will for you in Christ Jesus.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3F4B00-AE4F-3947-861F-D396480E1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Us Speaking to God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92458C53-1491-68BB-14D1-55E493753D3E}"/>
              </a:ext>
            </a:extLst>
          </p:cNvPr>
          <p:cNvSpPr/>
          <p:nvPr/>
        </p:nvSpPr>
        <p:spPr bwMode="auto">
          <a:xfrm>
            <a:off x="279400" y="1943100"/>
            <a:ext cx="53340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first comes the decision to declare the truth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how God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work this for good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our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“position in Christ”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33436D89-9E7B-A32F-F60C-82C91FEB39ED}"/>
              </a:ext>
            </a:extLst>
          </p:cNvPr>
          <p:cNvSpPr/>
          <p:nvPr/>
        </p:nvSpPr>
        <p:spPr bwMode="auto">
          <a:xfrm>
            <a:off x="5723465" y="38100"/>
            <a:ext cx="4347635" cy="3914918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know that God causes everything to work together for the good of those who love God and are called according to his purpose for them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 8:28)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7715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/>
              <a:t>Rejoice always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pray without ceasing;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US" dirty="0"/>
              <a:t>in everything give thanks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this is God’s will for you in Christ Jesus.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3F4B00-AE4F-3947-861F-D396480E1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Us Speaking to God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92458C53-1491-68BB-14D1-55E493753D3E}"/>
              </a:ext>
            </a:extLst>
          </p:cNvPr>
          <p:cNvSpPr/>
          <p:nvPr/>
        </p:nvSpPr>
        <p:spPr bwMode="auto">
          <a:xfrm>
            <a:off x="279400" y="1943100"/>
            <a:ext cx="53340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first comes the decision to declare the truth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how God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work this for good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our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“position in Christ”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33436D89-9E7B-A32F-F60C-82C91FEB39ED}"/>
              </a:ext>
            </a:extLst>
          </p:cNvPr>
          <p:cNvSpPr/>
          <p:nvPr/>
        </p:nvSpPr>
        <p:spPr bwMode="auto">
          <a:xfrm>
            <a:off x="5723465" y="38100"/>
            <a:ext cx="4347635" cy="2917722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Set your mind on the things above…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you have died and your life is hidden with Christ in God.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(Col 3:2-3)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35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/>
              <a:t>Rejoice always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pray without ceasing;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US" dirty="0"/>
              <a:t>in everything give thanks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this is God’s will for you in Christ Jesus.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3F4B00-AE4F-3947-861F-D396480E1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Us Speaking to God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92458C53-1491-68BB-14D1-55E493753D3E}"/>
              </a:ext>
            </a:extLst>
          </p:cNvPr>
          <p:cNvSpPr/>
          <p:nvPr/>
        </p:nvSpPr>
        <p:spPr bwMode="auto">
          <a:xfrm>
            <a:off x="279400" y="1943100"/>
            <a:ext cx="53340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thankful heart realizes…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How incredible it is that the God of the universe wants to talk to me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7239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/>
              <a:t>Rejoice always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pray without ceasing;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US" dirty="0"/>
              <a:t>in everything give thanks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this is God’s will for you in Christ Jesus.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3F4B00-AE4F-3947-861F-D396480E1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Us Speaking to God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92458C53-1491-68BB-14D1-55E493753D3E}"/>
              </a:ext>
            </a:extLst>
          </p:cNvPr>
          <p:cNvSpPr/>
          <p:nvPr/>
        </p:nvSpPr>
        <p:spPr bwMode="auto">
          <a:xfrm>
            <a:off x="279400" y="1943100"/>
            <a:ext cx="53340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thankful heart realizes…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That my “flesh” can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absorb an infinite amount of blessing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11946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/>
              <a:t>Rejoice always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pray without ceasing;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US" dirty="0"/>
              <a:t>in everything give thanks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this is God’s will for you in Christ Jesus.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3F4B00-AE4F-3947-861F-D396480E1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Us Speaking to God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92458C53-1491-68BB-14D1-55E493753D3E}"/>
              </a:ext>
            </a:extLst>
          </p:cNvPr>
          <p:cNvSpPr/>
          <p:nvPr/>
        </p:nvSpPr>
        <p:spPr bwMode="auto">
          <a:xfrm>
            <a:off x="279400" y="1943100"/>
            <a:ext cx="53340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thankful heart realizes…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The “flesh” nature needs to be confronted or it will take over!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843757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/>
              <a:t>Rejoice always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pray without ceasing;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US" dirty="0"/>
              <a:t>in everything give thanks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this is God’s will for you in Christ Jesus.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3F4B00-AE4F-3947-861F-D396480E1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Us Speaking to God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92458C53-1491-68BB-14D1-55E493753D3E}"/>
              </a:ext>
            </a:extLst>
          </p:cNvPr>
          <p:cNvSpPr/>
          <p:nvPr/>
        </p:nvSpPr>
        <p:spPr bwMode="auto">
          <a:xfrm>
            <a:off x="279400" y="1943100"/>
            <a:ext cx="53340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thankful heart realizes…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Ingratitude is rebellion against God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39214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aseline="30000" dirty="0"/>
              <a:t>16 </a:t>
            </a:r>
            <a:r>
              <a:rPr lang="en-US" dirty="0"/>
              <a:t>Rejoice always; </a:t>
            </a:r>
          </a:p>
          <a:p>
            <a:r>
              <a:rPr lang="en-US" baseline="30000" dirty="0"/>
              <a:t>17 </a:t>
            </a:r>
            <a:r>
              <a:rPr lang="en-US" dirty="0"/>
              <a:t>pray without ceasing; </a:t>
            </a:r>
          </a:p>
          <a:p>
            <a:r>
              <a:rPr lang="en-US" baseline="30000" dirty="0"/>
              <a:t>18 </a:t>
            </a:r>
            <a:r>
              <a:rPr lang="en-US" dirty="0"/>
              <a:t>in everything give thanks;</a:t>
            </a:r>
            <a:br>
              <a:rPr lang="en-US" dirty="0"/>
            </a:br>
            <a:r>
              <a:rPr lang="en-US" dirty="0"/>
              <a:t>for this is God’s will for you in Christ Jesus.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F179493-4FD6-0719-38A3-7E6CED5AB3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Us Speaking to God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/>
              <a:t>Rejoice always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pray without ceasing;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US" dirty="0"/>
              <a:t>in everything give thanks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this is God’s will for you in Christ Jesus.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3F4B00-AE4F-3947-861F-D396480E1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Us Speaking to God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92458C53-1491-68BB-14D1-55E493753D3E}"/>
              </a:ext>
            </a:extLst>
          </p:cNvPr>
          <p:cNvSpPr/>
          <p:nvPr/>
        </p:nvSpPr>
        <p:spPr bwMode="auto">
          <a:xfrm>
            <a:off x="279400" y="1943100"/>
            <a:ext cx="53340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thankful heart realizes…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Gratitude is what releases God’s power into my life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714517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/>
              <a:t>Rejoice always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pray without ceasing;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US" dirty="0"/>
              <a:t>in everything give thanks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this is God’s will for you in Christ Jesus.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3F4B00-AE4F-3947-861F-D396480E1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Us Speaking to God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92458C53-1491-68BB-14D1-55E493753D3E}"/>
              </a:ext>
            </a:extLst>
          </p:cNvPr>
          <p:cNvSpPr/>
          <p:nvPr/>
        </p:nvSpPr>
        <p:spPr bwMode="auto">
          <a:xfrm>
            <a:off x="279400" y="1943100"/>
            <a:ext cx="53340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thankful heart realizes…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It takes faith to actively inject God’s perspective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370372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Rejoice always;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pray without ceasing;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everything give thanks;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for this is God’s will for you in Christ Jesus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3F4B00-AE4F-3947-861F-D396480E1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Us Speaking to God</a:t>
            </a:r>
          </a:p>
        </p:txBody>
      </p:sp>
    </p:spTree>
    <p:extLst>
      <p:ext uri="{BB962C8B-B14F-4D97-AF65-F5344CB8AC3E}">
        <p14:creationId xmlns:p14="http://schemas.microsoft.com/office/powerpoint/2010/main" val="1492831934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aseline="30000" dirty="0"/>
              <a:t>19 </a:t>
            </a:r>
            <a:r>
              <a:rPr lang="en-US" dirty="0"/>
              <a:t>Do not quench the Spirit;</a:t>
            </a:r>
          </a:p>
          <a:p>
            <a:pPr algn="just"/>
            <a:r>
              <a:rPr lang="en-US" baseline="30000" dirty="0"/>
              <a:t>20 </a:t>
            </a:r>
            <a:r>
              <a:rPr lang="en-US" dirty="0"/>
              <a:t>do not despise prophetic utterances.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3F4B00-AE4F-3947-861F-D396480E1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God Speaking to Us</a:t>
            </a:r>
          </a:p>
        </p:txBody>
      </p:sp>
    </p:spTree>
    <p:extLst>
      <p:ext uri="{BB962C8B-B14F-4D97-AF65-F5344CB8AC3E}">
        <p14:creationId xmlns:p14="http://schemas.microsoft.com/office/powerpoint/2010/main" val="35971269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aseline="30000" dirty="0"/>
              <a:t>19 </a:t>
            </a:r>
            <a:r>
              <a:rPr lang="en-US" dirty="0"/>
              <a:t>Do not quench the Spirit;</a:t>
            </a:r>
          </a:p>
          <a:p>
            <a:pPr algn="just"/>
            <a:r>
              <a:rPr lang="en-US" baseline="30000" dirty="0"/>
              <a:t>20 </a:t>
            </a:r>
            <a:r>
              <a:rPr lang="en-US" dirty="0"/>
              <a:t>do not despise prophetic utterances.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3F4B00-AE4F-3947-861F-D396480E1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God Speaking to Us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A0172B7F-F2F8-03C6-3D61-35F212C85F29}"/>
              </a:ext>
            </a:extLst>
          </p:cNvPr>
          <p:cNvSpPr/>
          <p:nvPr/>
        </p:nvSpPr>
        <p:spPr bwMode="auto">
          <a:xfrm>
            <a:off x="1270000" y="1943100"/>
            <a:ext cx="76200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leads his people by his Spirit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guidance often comes through “prophetic utterances”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expect God to speak,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when he speaks, we listen</a:t>
            </a:r>
          </a:p>
        </p:txBody>
      </p:sp>
    </p:spTree>
    <p:extLst>
      <p:ext uri="{BB962C8B-B14F-4D97-AF65-F5344CB8AC3E}">
        <p14:creationId xmlns:p14="http://schemas.microsoft.com/office/powerpoint/2010/main" val="16786127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21 </a:t>
            </a:r>
            <a:r>
              <a:rPr lang="en-US" dirty="0"/>
              <a:t>But examine everything carefully; </a:t>
            </a:r>
            <a:br>
              <a:rPr lang="en-US" dirty="0"/>
            </a:br>
            <a:r>
              <a:rPr lang="en-US" dirty="0"/>
              <a:t>hold fast to that which is good; </a:t>
            </a:r>
          </a:p>
          <a:p>
            <a:r>
              <a:rPr lang="en-US" baseline="30000" dirty="0"/>
              <a:t>22 </a:t>
            </a:r>
            <a:r>
              <a:rPr lang="en-US" dirty="0"/>
              <a:t>abstain from every form of evil.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3F4B00-AE4F-3947-861F-D396480E1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God Speaking to Us</a:t>
            </a:r>
          </a:p>
        </p:txBody>
      </p:sp>
    </p:spTree>
    <p:extLst>
      <p:ext uri="{BB962C8B-B14F-4D97-AF65-F5344CB8AC3E}">
        <p14:creationId xmlns:p14="http://schemas.microsoft.com/office/powerpoint/2010/main" val="15869503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21 </a:t>
            </a:r>
            <a:r>
              <a:rPr lang="en-US" dirty="0"/>
              <a:t>But examine everything carefully; </a:t>
            </a:r>
            <a:br>
              <a:rPr lang="en-US" dirty="0"/>
            </a:br>
            <a:r>
              <a:rPr lang="en-US" dirty="0"/>
              <a:t>hold fast to that which is good; </a:t>
            </a:r>
          </a:p>
          <a:p>
            <a:r>
              <a:rPr lang="en-US" baseline="30000" dirty="0"/>
              <a:t>22 </a:t>
            </a:r>
            <a:r>
              <a:rPr lang="en-US" dirty="0"/>
              <a:t>abstain from every form of evil.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3F4B00-AE4F-3947-861F-D396480E1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God Speaking to Us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2502CE2B-548D-5890-7B25-FCAFDFDFF708}"/>
              </a:ext>
            </a:extLst>
          </p:cNvPr>
          <p:cNvSpPr/>
          <p:nvPr/>
        </p:nvSpPr>
        <p:spPr bwMode="auto">
          <a:xfrm>
            <a:off x="1562100" y="2247900"/>
            <a:ext cx="7099300" cy="183742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False teachers are a constant danger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“The heart is more deceitful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 all else and is desperately sick”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(Jeremiah 17:9)</a:t>
            </a:r>
            <a:endParaRPr lang="en-US" sz="32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853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21 </a:t>
            </a:r>
            <a:r>
              <a:rPr lang="en-US" dirty="0"/>
              <a:t>But examine everything carefully; </a:t>
            </a:r>
            <a:br>
              <a:rPr lang="en-US" dirty="0"/>
            </a:br>
            <a:r>
              <a:rPr lang="en-US" dirty="0"/>
              <a:t>hold fast to that which is good; </a:t>
            </a:r>
          </a:p>
          <a:p>
            <a:r>
              <a:rPr lang="en-US" baseline="30000" dirty="0"/>
              <a:t>22 </a:t>
            </a:r>
            <a:r>
              <a:rPr lang="en-US" dirty="0"/>
              <a:t>abstain from every form of evil.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3F4B00-AE4F-3947-861F-D396480E1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God Speaking to Us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2502CE2B-548D-5890-7B25-FCAFDFDFF708}"/>
              </a:ext>
            </a:extLst>
          </p:cNvPr>
          <p:cNvSpPr/>
          <p:nvPr/>
        </p:nvSpPr>
        <p:spPr bwMode="auto">
          <a:xfrm>
            <a:off x="1562100" y="2247900"/>
            <a:ext cx="7099300" cy="183742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Hold the prophecy up to Scripture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“Let two or three prophets speak,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let the others pass judgment.”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Corinthians 14:29)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60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23 </a:t>
            </a:r>
            <a:r>
              <a:rPr lang="en-US" dirty="0"/>
              <a:t>Now may the God of peace Himself </a:t>
            </a:r>
            <a:br>
              <a:rPr lang="en-US" dirty="0"/>
            </a:br>
            <a:r>
              <a:rPr lang="en-US" dirty="0"/>
              <a:t>sanctify you entirely;</a:t>
            </a:r>
          </a:p>
          <a:p>
            <a:r>
              <a:rPr lang="en-US" dirty="0"/>
              <a:t>	and may your spirit and soul and body </a:t>
            </a:r>
            <a:br>
              <a:rPr lang="en-US" dirty="0"/>
            </a:br>
            <a:r>
              <a:rPr lang="en-US" dirty="0"/>
              <a:t>be preserved complete, </a:t>
            </a:r>
          </a:p>
          <a:p>
            <a:r>
              <a:rPr lang="en-US" dirty="0"/>
              <a:t>	without blame at the coming </a:t>
            </a:r>
            <a:br>
              <a:rPr lang="en-US" dirty="0"/>
            </a:br>
            <a:r>
              <a:rPr lang="en-US" dirty="0"/>
              <a:t>of our Lord Jesus Christ.</a:t>
            </a:r>
          </a:p>
          <a:p>
            <a:r>
              <a:rPr lang="en-US" baseline="30000" dirty="0"/>
              <a:t>24 </a:t>
            </a:r>
            <a:r>
              <a:rPr lang="en-US" dirty="0"/>
              <a:t>Faithful is He who calls you, </a:t>
            </a:r>
            <a:br>
              <a:rPr lang="en-US" dirty="0"/>
            </a:br>
            <a:r>
              <a:rPr lang="en-US" dirty="0"/>
              <a:t>and He also will bring it to pass.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343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25 </a:t>
            </a:r>
            <a:r>
              <a:rPr lang="en-US" dirty="0"/>
              <a:t>Brothers and sisters, pray for us.</a:t>
            </a:r>
          </a:p>
          <a:p>
            <a:r>
              <a:rPr lang="en-US" baseline="30000" dirty="0"/>
              <a:t>26 </a:t>
            </a:r>
            <a:r>
              <a:rPr lang="en-US" dirty="0"/>
              <a:t>Greet all the brothers and sisters with a holy kiss.</a:t>
            </a:r>
          </a:p>
          <a:p>
            <a:r>
              <a:rPr lang="en-US" baseline="30000" dirty="0"/>
              <a:t>27 </a:t>
            </a:r>
            <a:r>
              <a:rPr lang="en-US" dirty="0"/>
              <a:t>I adjure you by the Lord to </a:t>
            </a:r>
            <a:br>
              <a:rPr lang="en-US" dirty="0"/>
            </a:br>
            <a:r>
              <a:rPr lang="en-US" dirty="0"/>
              <a:t>have this letter read to all the brothers and sisters.</a:t>
            </a:r>
          </a:p>
          <a:p>
            <a:r>
              <a:rPr lang="en-US" baseline="30000" dirty="0"/>
              <a:t>28 </a:t>
            </a:r>
            <a:r>
              <a:rPr lang="en-US" dirty="0"/>
              <a:t>The grace of our Lord Jesus Christ be with you.</a:t>
            </a:r>
          </a:p>
        </p:txBody>
      </p:sp>
    </p:spTree>
    <p:extLst>
      <p:ext uri="{BB962C8B-B14F-4D97-AF65-F5344CB8AC3E}">
        <p14:creationId xmlns:p14="http://schemas.microsoft.com/office/powerpoint/2010/main" val="35267539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Rejoice </a:t>
            </a:r>
            <a:r>
              <a:rPr lang="en-US" dirty="0"/>
              <a:t>always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pray </a:t>
            </a:r>
            <a:r>
              <a:rPr lang="en-US" dirty="0"/>
              <a:t>without ceasing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US" dirty="0"/>
              <a:t>in everything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give thanks;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this is God’s will for you in Christ Jesus.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98A92B-82DE-B56C-EEDC-8726D471CB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Us Speaking to God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5D5DE058-6AE3-4845-6DF7-B770A68A0F92}"/>
              </a:ext>
            </a:extLst>
          </p:cNvPr>
          <p:cNvSpPr/>
          <p:nvPr/>
        </p:nvSpPr>
        <p:spPr bwMode="auto">
          <a:xfrm>
            <a:off x="3479800" y="3009900"/>
            <a:ext cx="61722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Basically, all the time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giving thanks 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everything</a:t>
            </a:r>
          </a:p>
        </p:txBody>
      </p:sp>
    </p:spTree>
    <p:extLst>
      <p:ext uri="{BB962C8B-B14F-4D97-AF65-F5344CB8AC3E}">
        <p14:creationId xmlns:p14="http://schemas.microsoft.com/office/powerpoint/2010/main" val="34413085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4200" y="889000"/>
            <a:ext cx="5596467" cy="4635500"/>
          </a:xfrm>
        </p:spPr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>
          <a:xfrm>
            <a:off x="169335" y="190500"/>
            <a:ext cx="7044266" cy="1384300"/>
          </a:xfrm>
        </p:spPr>
        <p:txBody>
          <a:bodyPr/>
          <a:lstStyle/>
          <a:p>
            <a:pPr algn="l" eaLnBrk="1" hangingPunct="1"/>
            <a:r>
              <a:rPr lang="en-US" sz="4400" dirty="0">
                <a:ea typeface="ＭＳ Ｐゴシック" pitchFamily="34" charset="-128"/>
              </a:rPr>
              <a:t>Two More Keys to Healthy Spiritual Community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139571"/>
            <a:ext cx="60485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2 Thessalonians 1 –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Justice of God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xmlns="" id="{0F0C1ECA-FCFA-4399-139F-3C1FEB2A220E}"/>
              </a:ext>
            </a:extLst>
          </p:cNvPr>
          <p:cNvSpPr txBox="1">
            <a:spLocks/>
          </p:cNvSpPr>
          <p:nvPr/>
        </p:nvSpPr>
        <p:spPr bwMode="auto">
          <a:xfrm>
            <a:off x="431800" y="1638300"/>
            <a:ext cx="495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571500" indent="-571500">
              <a:buFontTx/>
              <a:buChar char="-"/>
            </a:pPr>
            <a:r>
              <a:rPr lang="en-US" kern="0" dirty="0"/>
              <a:t>Us speaking to God</a:t>
            </a:r>
          </a:p>
          <a:p>
            <a:pPr marL="571500" indent="-571500">
              <a:buFontTx/>
              <a:buChar char="-"/>
            </a:pPr>
            <a:r>
              <a:rPr lang="en-US" kern="0" dirty="0"/>
              <a:t>God speaking to us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Rejoice always;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/>
              <a:t>pray without ceasing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everything give thanks;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this is God’s will for you in Christ Jesus.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3F4B00-AE4F-3947-861F-D396480E1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Us Speaking to God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8034A576-5D01-BC29-D59F-BDD9344A7660}"/>
              </a:ext>
            </a:extLst>
          </p:cNvPr>
          <p:cNvSpPr/>
          <p:nvPr/>
        </p:nvSpPr>
        <p:spPr bwMode="auto">
          <a:xfrm>
            <a:off x="3479800" y="3009900"/>
            <a:ext cx="61722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withdrawing from life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716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9" y="5219700"/>
            <a:ext cx="3407833" cy="406114"/>
          </a:xfrm>
        </p:spPr>
        <p:txBody>
          <a:bodyPr/>
          <a:lstStyle/>
          <a:p>
            <a:r>
              <a:rPr lang="en-US" sz="1200" i="1" dirty="0"/>
              <a:t>Paul Miller, A Praying Life (NavPress, 2009), 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82265" cy="5521324"/>
          </a:xfrm>
        </p:spPr>
        <p:txBody>
          <a:bodyPr/>
          <a:lstStyle/>
          <a:p>
            <a:r>
              <a:rPr lang="en-US" dirty="0"/>
              <a:t>Even a cursory glance at Jesus’ life reveals a busy life. </a:t>
            </a:r>
          </a:p>
          <a:p>
            <a:r>
              <a:rPr lang="en-US" dirty="0"/>
              <a:t>All the Gospel writers notice Jesus’ busyness…</a:t>
            </a:r>
          </a:p>
          <a:p>
            <a:r>
              <a:rPr lang="en-US" dirty="0"/>
              <a:t>He loves people and has the power to help, so he has one interruption after another.</a:t>
            </a:r>
          </a:p>
          <a:p>
            <a:r>
              <a:rPr lang="en-US" dirty="0"/>
              <a:t>If Jesus was among us today, his cell phone would be ringing constantly.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9" y="5219700"/>
            <a:ext cx="3407833" cy="406114"/>
          </a:xfrm>
        </p:spPr>
        <p:txBody>
          <a:bodyPr/>
          <a:lstStyle/>
          <a:p>
            <a:r>
              <a:rPr lang="en-US" sz="1200" i="1" dirty="0"/>
              <a:t>Paul Miller, A Praying Life (NavPress, 2009), 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82265" cy="5521324"/>
          </a:xfrm>
        </p:spPr>
        <p:txBody>
          <a:bodyPr/>
          <a:lstStyle/>
          <a:p>
            <a:r>
              <a:rPr lang="en-US" dirty="0"/>
              <a:t>The quest for a </a:t>
            </a:r>
            <a:br>
              <a:rPr lang="en-US" dirty="0"/>
            </a:br>
            <a:r>
              <a:rPr lang="en-US" dirty="0"/>
              <a:t>contemplative life can actually be self-absorbed, focused on my quiet and me.</a:t>
            </a:r>
          </a:p>
          <a:p>
            <a:r>
              <a:rPr lang="en-US" dirty="0"/>
              <a:t>If </a:t>
            </a:r>
            <a:r>
              <a:rPr lang="en-US" dirty="0">
                <a:latin typeface="Georgia" panose="02040502050405020303" pitchFamily="18" charset="0"/>
              </a:rPr>
              <a:t>we love people 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and have the power to help, 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then we are going to be busy.</a:t>
            </a:r>
          </a:p>
        </p:txBody>
      </p:sp>
    </p:spTree>
    <p:extLst>
      <p:ext uri="{BB962C8B-B14F-4D97-AF65-F5344CB8AC3E}">
        <p14:creationId xmlns:p14="http://schemas.microsoft.com/office/powerpoint/2010/main" val="12656101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9" y="5219700"/>
            <a:ext cx="3407833" cy="406114"/>
          </a:xfrm>
        </p:spPr>
        <p:txBody>
          <a:bodyPr/>
          <a:lstStyle/>
          <a:p>
            <a:r>
              <a:rPr lang="en-US" sz="1200" i="1" dirty="0"/>
              <a:t>Paul Miller, A Praying Life (NavPress, 2009), 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82265" cy="5521324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Learning to pray doesn’t 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offer us a less busy life;</a:t>
            </a:r>
          </a:p>
          <a:p>
            <a:r>
              <a:rPr lang="en-US" dirty="0">
                <a:latin typeface="Georgia" panose="02040502050405020303" pitchFamily="18" charset="0"/>
              </a:rPr>
              <a:t>it offers us a less busy heart.</a:t>
            </a:r>
          </a:p>
          <a:p>
            <a:r>
              <a:rPr lang="en-US" dirty="0"/>
              <a:t>In the midst of outer busyness we can develop an inner quiet.</a:t>
            </a:r>
          </a:p>
        </p:txBody>
      </p:sp>
    </p:spTree>
    <p:extLst>
      <p:ext uri="{BB962C8B-B14F-4D97-AF65-F5344CB8AC3E}">
        <p14:creationId xmlns:p14="http://schemas.microsoft.com/office/powerpoint/2010/main" val="11463146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9" y="5219700"/>
            <a:ext cx="3407833" cy="406114"/>
          </a:xfrm>
        </p:spPr>
        <p:txBody>
          <a:bodyPr/>
          <a:lstStyle/>
          <a:p>
            <a:r>
              <a:rPr lang="en-US" sz="1200" i="1" dirty="0"/>
              <a:t>Paul Miller, A Praying Life (NavPress, 2009), 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82265" cy="5521324"/>
          </a:xfrm>
        </p:spPr>
        <p:txBody>
          <a:bodyPr/>
          <a:lstStyle/>
          <a:p>
            <a:r>
              <a:rPr lang="en-US" dirty="0"/>
              <a:t>Because we are less hectic on the inside, we have a greater capacity to love… and thus to be busy,</a:t>
            </a:r>
          </a:p>
          <a:p>
            <a:r>
              <a:rPr lang="en-US" dirty="0"/>
              <a:t>which in turn drives us even more into a life of prayer...</a:t>
            </a:r>
          </a:p>
          <a:p>
            <a:r>
              <a:rPr lang="en-US" dirty="0"/>
              <a:t>Our lives … feel calmer, more ordered, even in the midst of confusion and pressure.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80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1394</Words>
  <Application>Microsoft Office PowerPoint</Application>
  <PresentationFormat>Custom</PresentationFormat>
  <Paragraphs>264</Paragraphs>
  <Slides>40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More Keys to Healthy Spiritual Community</vt:lpstr>
      <vt:lpstr>Keys to Healthy Spiritual Community</vt:lpstr>
      <vt:lpstr>1 Thessalonians 5</vt:lpstr>
      <vt:lpstr>1 Thessalonians 5</vt:lpstr>
      <vt:lpstr>1 Thessalonians 5</vt:lpstr>
      <vt:lpstr>Paul Miller, A Praying Life (NavPress, 2009), 23</vt:lpstr>
      <vt:lpstr>Paul Miller, A Praying Life (NavPress, 2009), 23</vt:lpstr>
      <vt:lpstr>Paul Miller, A Praying Life (NavPress, 2009), 23</vt:lpstr>
      <vt:lpstr>Paul Miller, A Praying Life (NavPress, 2009), 23</vt:lpstr>
      <vt:lpstr>1 Thessalonians 5</vt:lpstr>
      <vt:lpstr>Paul Miller, A Praying Life (NavPress, 2009), 30-32</vt:lpstr>
      <vt:lpstr>Paul Miller, A Praying Life (NavPress, 2009), 30-32</vt:lpstr>
      <vt:lpstr>Paul Miller, A Praying Life (NavPress, 2009), 30-32</vt:lpstr>
      <vt:lpstr>Paul Miller, A Praying Life (NavPress, 2009), 30-32</vt:lpstr>
      <vt:lpstr>Paul Miller, A Praying Life (NavPress, 2009), 30-32</vt:lpstr>
      <vt:lpstr>Paul Miller, A Praying Life (NavPress, 2009), 30-32</vt:lpstr>
      <vt:lpstr>Paul Miller, A Praying Life (NavPress, 2009), 30-32</vt:lpstr>
      <vt:lpstr>1 Thessalonians 5</vt:lpstr>
      <vt:lpstr>Andrew Murray, Abide in Christ (Whittaker House, 1979), 97</vt:lpstr>
      <vt:lpstr>Andrew Murray, Abide in Christ (Whittaker House, 1979), 97</vt:lpstr>
      <vt:lpstr>1 Thessalonians 5</vt:lpstr>
      <vt:lpstr>1 Thessalonians 5</vt:lpstr>
      <vt:lpstr>1 Thessalonians 5</vt:lpstr>
      <vt:lpstr>1 Thessalonians 5</vt:lpstr>
      <vt:lpstr>1 Thessalonians 5</vt:lpstr>
      <vt:lpstr>1 Thessalonians 5</vt:lpstr>
      <vt:lpstr>1 Thessalonians 5</vt:lpstr>
      <vt:lpstr>1 Thessalonians 5</vt:lpstr>
      <vt:lpstr>1 Thessalonians 5</vt:lpstr>
      <vt:lpstr>1 Thessalonians 5</vt:lpstr>
      <vt:lpstr>1 Thessalonians 5</vt:lpstr>
      <vt:lpstr>1 Thessalonians 5</vt:lpstr>
      <vt:lpstr>1 Thessalonians 5</vt:lpstr>
      <vt:lpstr>1 Thessalonians 5</vt:lpstr>
      <vt:lpstr>1 Thessalonians 5</vt:lpstr>
      <vt:lpstr>1 Thessalonians 5</vt:lpstr>
      <vt:lpstr>1 Thessalonians 5</vt:lpstr>
      <vt:lpstr>1 Thessalonians 5</vt:lpstr>
      <vt:lpstr>1 Thessalonians 5</vt:lpstr>
      <vt:lpstr>Two More Keys to Healthy Spiritual Community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2023-07-10T15:53:15Z</dcterms:modified>
</cp:coreProperties>
</file>