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3"/>
  </p:notesMasterIdLst>
  <p:sldIdLst>
    <p:sldId id="297" r:id="rId2"/>
    <p:sldId id="258" r:id="rId3"/>
    <p:sldId id="259" r:id="rId4"/>
    <p:sldId id="266" r:id="rId5"/>
    <p:sldId id="263" r:id="rId6"/>
    <p:sldId id="262" r:id="rId7"/>
    <p:sldId id="264" r:id="rId8"/>
    <p:sldId id="265" r:id="rId9"/>
    <p:sldId id="260" r:id="rId10"/>
    <p:sldId id="261" r:id="rId11"/>
    <p:sldId id="268" r:id="rId12"/>
    <p:sldId id="272" r:id="rId13"/>
    <p:sldId id="275" r:id="rId14"/>
    <p:sldId id="274" r:id="rId15"/>
    <p:sldId id="276" r:id="rId16"/>
    <p:sldId id="277" r:id="rId17"/>
    <p:sldId id="278" r:id="rId18"/>
    <p:sldId id="280" r:id="rId19"/>
    <p:sldId id="281" r:id="rId20"/>
    <p:sldId id="282" r:id="rId21"/>
    <p:sldId id="283" r:id="rId22"/>
    <p:sldId id="284" r:id="rId23"/>
    <p:sldId id="287" r:id="rId24"/>
    <p:sldId id="290" r:id="rId25"/>
    <p:sldId id="291" r:id="rId26"/>
    <p:sldId id="289" r:id="rId27"/>
    <p:sldId id="292" r:id="rId28"/>
    <p:sldId id="293" r:id="rId29"/>
    <p:sldId id="294" r:id="rId30"/>
    <p:sldId id="295"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372" autoAdjust="0"/>
    <p:restoredTop sz="80756" autoAdjust="0"/>
  </p:normalViewPr>
  <p:slideViewPr>
    <p:cSldViewPr snapToGrid="0">
      <p:cViewPr varScale="1">
        <p:scale>
          <a:sx n="55" d="100"/>
          <a:sy n="55" d="100"/>
        </p:scale>
        <p:origin x="48"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02E99-6D94-4C77-A974-8AE173D34FA7}" type="datetimeFigureOut">
              <a:rPr lang="en-US" smtClean="0"/>
              <a:t>4/15/2024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29C28-5340-4769-B6AF-DEBEC562026B}" type="slidenum">
              <a:rPr lang="en-US" smtClean="0"/>
              <a:t>‹#›</a:t>
            </a:fld>
            <a:endParaRPr lang="en-US"/>
          </a:p>
        </p:txBody>
      </p:sp>
    </p:spTree>
    <p:extLst>
      <p:ext uri="{BB962C8B-B14F-4D97-AF65-F5344CB8AC3E}">
        <p14:creationId xmlns:p14="http://schemas.microsoft.com/office/powerpoint/2010/main" val="281858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7</a:t>
            </a:fld>
            <a:endParaRPr lang="en-US"/>
          </a:p>
        </p:txBody>
      </p:sp>
    </p:spTree>
    <p:extLst>
      <p:ext uri="{BB962C8B-B14F-4D97-AF65-F5344CB8AC3E}">
        <p14:creationId xmlns:p14="http://schemas.microsoft.com/office/powerpoint/2010/main" val="1463065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18</a:t>
            </a:fld>
            <a:endParaRPr lang="en-US"/>
          </a:p>
        </p:txBody>
      </p:sp>
    </p:spTree>
    <p:extLst>
      <p:ext uri="{BB962C8B-B14F-4D97-AF65-F5344CB8AC3E}">
        <p14:creationId xmlns:p14="http://schemas.microsoft.com/office/powerpoint/2010/main" val="276424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19</a:t>
            </a:fld>
            <a:endParaRPr lang="en-US"/>
          </a:p>
        </p:txBody>
      </p:sp>
    </p:spTree>
    <p:extLst>
      <p:ext uri="{BB962C8B-B14F-4D97-AF65-F5344CB8AC3E}">
        <p14:creationId xmlns:p14="http://schemas.microsoft.com/office/powerpoint/2010/main" val="1041479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20</a:t>
            </a:fld>
            <a:endParaRPr lang="en-US"/>
          </a:p>
        </p:txBody>
      </p:sp>
    </p:spTree>
    <p:extLst>
      <p:ext uri="{BB962C8B-B14F-4D97-AF65-F5344CB8AC3E}">
        <p14:creationId xmlns:p14="http://schemas.microsoft.com/office/powerpoint/2010/main" val="167935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21</a:t>
            </a:fld>
            <a:endParaRPr lang="en-US"/>
          </a:p>
        </p:txBody>
      </p:sp>
    </p:spTree>
    <p:extLst>
      <p:ext uri="{BB962C8B-B14F-4D97-AF65-F5344CB8AC3E}">
        <p14:creationId xmlns:p14="http://schemas.microsoft.com/office/powerpoint/2010/main" val="1081323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22</a:t>
            </a:fld>
            <a:endParaRPr lang="en-US"/>
          </a:p>
        </p:txBody>
      </p:sp>
    </p:spTree>
    <p:extLst>
      <p:ext uri="{BB962C8B-B14F-4D97-AF65-F5344CB8AC3E}">
        <p14:creationId xmlns:p14="http://schemas.microsoft.com/office/powerpoint/2010/main" val="880114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23</a:t>
            </a:fld>
            <a:endParaRPr lang="en-US"/>
          </a:p>
        </p:txBody>
      </p:sp>
    </p:spTree>
    <p:extLst>
      <p:ext uri="{BB962C8B-B14F-4D97-AF65-F5344CB8AC3E}">
        <p14:creationId xmlns:p14="http://schemas.microsoft.com/office/powerpoint/2010/main" val="425260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24</a:t>
            </a:fld>
            <a:endParaRPr lang="en-US"/>
          </a:p>
        </p:txBody>
      </p:sp>
    </p:spTree>
    <p:extLst>
      <p:ext uri="{BB962C8B-B14F-4D97-AF65-F5344CB8AC3E}">
        <p14:creationId xmlns:p14="http://schemas.microsoft.com/office/powerpoint/2010/main" val="3118302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25</a:t>
            </a:fld>
            <a:endParaRPr lang="en-US"/>
          </a:p>
        </p:txBody>
      </p:sp>
    </p:spTree>
    <p:extLst>
      <p:ext uri="{BB962C8B-B14F-4D97-AF65-F5344CB8AC3E}">
        <p14:creationId xmlns:p14="http://schemas.microsoft.com/office/powerpoint/2010/main" val="25395659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26</a:t>
            </a:fld>
            <a:endParaRPr lang="en-US"/>
          </a:p>
        </p:txBody>
      </p:sp>
    </p:spTree>
    <p:extLst>
      <p:ext uri="{BB962C8B-B14F-4D97-AF65-F5344CB8AC3E}">
        <p14:creationId xmlns:p14="http://schemas.microsoft.com/office/powerpoint/2010/main" val="3490041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27</a:t>
            </a:fld>
            <a:endParaRPr lang="en-US"/>
          </a:p>
        </p:txBody>
      </p:sp>
    </p:spTree>
    <p:extLst>
      <p:ext uri="{BB962C8B-B14F-4D97-AF65-F5344CB8AC3E}">
        <p14:creationId xmlns:p14="http://schemas.microsoft.com/office/powerpoint/2010/main" val="1548780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9</a:t>
            </a:fld>
            <a:endParaRPr lang="en-US"/>
          </a:p>
        </p:txBody>
      </p:sp>
    </p:spTree>
    <p:extLst>
      <p:ext uri="{BB962C8B-B14F-4D97-AF65-F5344CB8AC3E}">
        <p14:creationId xmlns:p14="http://schemas.microsoft.com/office/powerpoint/2010/main" val="1357959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28</a:t>
            </a:fld>
            <a:endParaRPr lang="en-US"/>
          </a:p>
        </p:txBody>
      </p:sp>
    </p:spTree>
    <p:extLst>
      <p:ext uri="{BB962C8B-B14F-4D97-AF65-F5344CB8AC3E}">
        <p14:creationId xmlns:p14="http://schemas.microsoft.com/office/powerpoint/2010/main" val="1660534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29</a:t>
            </a:fld>
            <a:endParaRPr lang="en-US"/>
          </a:p>
        </p:txBody>
      </p:sp>
    </p:spTree>
    <p:extLst>
      <p:ext uri="{BB962C8B-B14F-4D97-AF65-F5344CB8AC3E}">
        <p14:creationId xmlns:p14="http://schemas.microsoft.com/office/powerpoint/2010/main" val="31194931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30</a:t>
            </a:fld>
            <a:endParaRPr lang="en-US"/>
          </a:p>
        </p:txBody>
      </p:sp>
    </p:spTree>
    <p:extLst>
      <p:ext uri="{BB962C8B-B14F-4D97-AF65-F5344CB8AC3E}">
        <p14:creationId xmlns:p14="http://schemas.microsoft.com/office/powerpoint/2010/main" val="3970518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31</a:t>
            </a:fld>
            <a:endParaRPr lang="en-US"/>
          </a:p>
        </p:txBody>
      </p:sp>
    </p:spTree>
    <p:extLst>
      <p:ext uri="{BB962C8B-B14F-4D97-AF65-F5344CB8AC3E}">
        <p14:creationId xmlns:p14="http://schemas.microsoft.com/office/powerpoint/2010/main" val="448577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10</a:t>
            </a:fld>
            <a:endParaRPr lang="en-US"/>
          </a:p>
        </p:txBody>
      </p:sp>
    </p:spTree>
    <p:extLst>
      <p:ext uri="{BB962C8B-B14F-4D97-AF65-F5344CB8AC3E}">
        <p14:creationId xmlns:p14="http://schemas.microsoft.com/office/powerpoint/2010/main" val="1671189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11</a:t>
            </a:fld>
            <a:endParaRPr lang="en-US"/>
          </a:p>
        </p:txBody>
      </p:sp>
    </p:spTree>
    <p:extLst>
      <p:ext uri="{BB962C8B-B14F-4D97-AF65-F5344CB8AC3E}">
        <p14:creationId xmlns:p14="http://schemas.microsoft.com/office/powerpoint/2010/main" val="16104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12</a:t>
            </a:fld>
            <a:endParaRPr lang="en-US"/>
          </a:p>
        </p:txBody>
      </p:sp>
    </p:spTree>
    <p:extLst>
      <p:ext uri="{BB962C8B-B14F-4D97-AF65-F5344CB8AC3E}">
        <p14:creationId xmlns:p14="http://schemas.microsoft.com/office/powerpoint/2010/main" val="526599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13</a:t>
            </a:fld>
            <a:endParaRPr lang="en-US"/>
          </a:p>
        </p:txBody>
      </p:sp>
    </p:spTree>
    <p:extLst>
      <p:ext uri="{BB962C8B-B14F-4D97-AF65-F5344CB8AC3E}">
        <p14:creationId xmlns:p14="http://schemas.microsoft.com/office/powerpoint/2010/main" val="3938268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14</a:t>
            </a:fld>
            <a:endParaRPr lang="en-US"/>
          </a:p>
        </p:txBody>
      </p:sp>
    </p:spTree>
    <p:extLst>
      <p:ext uri="{BB962C8B-B14F-4D97-AF65-F5344CB8AC3E}">
        <p14:creationId xmlns:p14="http://schemas.microsoft.com/office/powerpoint/2010/main" val="2425651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15</a:t>
            </a:fld>
            <a:endParaRPr lang="en-US"/>
          </a:p>
        </p:txBody>
      </p:sp>
    </p:spTree>
    <p:extLst>
      <p:ext uri="{BB962C8B-B14F-4D97-AF65-F5344CB8AC3E}">
        <p14:creationId xmlns:p14="http://schemas.microsoft.com/office/powerpoint/2010/main" val="1569397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16</a:t>
            </a:fld>
            <a:endParaRPr lang="en-US"/>
          </a:p>
        </p:txBody>
      </p:sp>
    </p:spTree>
    <p:extLst>
      <p:ext uri="{BB962C8B-B14F-4D97-AF65-F5344CB8AC3E}">
        <p14:creationId xmlns:p14="http://schemas.microsoft.com/office/powerpoint/2010/main" val="581364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B482-B5B5-4F20-816B-56CBF15881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0927B9-BF45-4ACE-8B92-B8F4404D2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85D285-0F88-48FB-A81F-D30BF1D0DF2A}"/>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A035F4D2-BB6B-4504-B8A5-DEC8E4227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2B406A-33EF-4BCC-8B89-5E8B0996A801}"/>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79530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B46A-C142-450E-A248-FE2479DDAC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313418-6FC2-49EE-8684-7E818492E7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00105-7328-4BBE-9926-FE15F7F2B2BF}"/>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417AE121-E12F-4BB8-8B5E-C7CEC0845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DB2148-A41F-46A2-BF0F-496CFE22E235}"/>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5649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E0EA2-F287-4013-9DBA-A5B4772F9D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7AEFC-6F86-4C9E-B812-93F18DB9C3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6409FC-E2BA-434E-8D5F-537EE36E2F68}"/>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1267F8EF-BD4B-47BA-97D5-93AA186D6E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45806-02DE-4BD4-B55D-801018174FDB}"/>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3138914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BF46F-95EE-4E99-A74D-19D28D6B28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66B66-EE92-4E29-AAA2-90C09EF9425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6023EA-3821-44E2-951B-2E2A2252A742}"/>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E224453C-9AA9-46FB-8A38-317DF8EF7D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ECB46-A17D-45FA-B335-068251CB252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35699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DD31-78A3-40EF-8456-289C4FC4A0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230800-58AC-4DCC-8F9C-9E2D309A6E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599F19-DD59-41AD-A8B4-2E64EA4CC894}"/>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8397D4D6-B931-48CE-BA55-EEE1FD5614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ACA44-F77B-4380-97A8-A177B199D0FA}"/>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189753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D3C96-B5C9-4088-9D76-0AD1B9D7D4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3A630-BDA9-488F-9471-DDD133ED38A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48E9E8-BC3C-4ADB-837A-F7CA5216C9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67E555-FD69-48B3-9A42-155E5A00A908}"/>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6" name="Footer Placeholder 5">
            <a:extLst>
              <a:ext uri="{FF2B5EF4-FFF2-40B4-BE49-F238E27FC236}">
                <a16:creationId xmlns:a16="http://schemas.microsoft.com/office/drawing/2014/main" id="{E7A65F2D-0BFF-4902-A569-40A042790F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B6882-CD3B-4AD2-82AA-A49188F50885}"/>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965088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8D746-5788-4C8B-B3FA-53024AD5C7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1D8FE6-6D3C-49D9-8748-604552BD4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03A969-394A-4666-831B-0EE3D1BA7A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980B3-E0A2-4E35-81C5-B50818CE7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AA7AD0-7E26-451B-896F-A78759C4FC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A59E41-412B-417A-8ACE-8F1B0D0B6261}"/>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8" name="Footer Placeholder 7">
            <a:extLst>
              <a:ext uri="{FF2B5EF4-FFF2-40B4-BE49-F238E27FC236}">
                <a16:creationId xmlns:a16="http://schemas.microsoft.com/office/drawing/2014/main" id="{791FB9CF-1437-4F07-81BB-0F020F7038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76311E-FD01-4219-BECB-5D8E0BE623C2}"/>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160113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E89DC-A67B-4003-99D1-9FDA5B2D4A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85335-7DE3-451B-B868-07011CBA9F7D}"/>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4" name="Footer Placeholder 3">
            <a:extLst>
              <a:ext uri="{FF2B5EF4-FFF2-40B4-BE49-F238E27FC236}">
                <a16:creationId xmlns:a16="http://schemas.microsoft.com/office/drawing/2014/main" id="{BFC3CCE0-B6B9-4300-8989-BA9F6C7164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773E13-896D-4DDF-995C-3E8EE66CD80C}"/>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77775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3521EF-1C58-4907-8751-C197F0A48CC4}"/>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3" name="Footer Placeholder 2">
            <a:extLst>
              <a:ext uri="{FF2B5EF4-FFF2-40B4-BE49-F238E27FC236}">
                <a16:creationId xmlns:a16="http://schemas.microsoft.com/office/drawing/2014/main" id="{7CA0E80E-132B-45D5-B030-10514C1212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5B4D75-8270-4F73-8D98-572C37E77CC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62014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422D1-38E6-4A47-BAAA-64A4FB7DF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A6B27-B66F-46B4-B166-0838CB2659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EA269C-CAA7-4B96-8667-8EE75B257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6535EE-B6E2-4461-9749-179665AA2873}"/>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6" name="Footer Placeholder 5">
            <a:extLst>
              <a:ext uri="{FF2B5EF4-FFF2-40B4-BE49-F238E27FC236}">
                <a16:creationId xmlns:a16="http://schemas.microsoft.com/office/drawing/2014/main" id="{DF1AFE1C-4B07-47C5-BC41-E6B06124C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A284C3-B636-449E-8F74-8E60C76673B0}"/>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0321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00C6-6AD0-41D5-BA1A-B0017FE52C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1A4A9E-AC96-444A-B518-3A8E26CA7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3AFE2F-21FD-40A1-865C-4382B9E2E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532D31-0555-456E-9176-D5618818A263}"/>
              </a:ext>
            </a:extLst>
          </p:cNvPr>
          <p:cNvSpPr>
            <a:spLocks noGrp="1"/>
          </p:cNvSpPr>
          <p:nvPr>
            <p:ph type="dt" sz="half" idx="10"/>
          </p:nvPr>
        </p:nvSpPr>
        <p:spPr/>
        <p:txBody>
          <a:bodyPr/>
          <a:lstStyle/>
          <a:p>
            <a:fld id="{D5C4DD63-9849-4A71-8022-5C2301500D9F}" type="datetimeFigureOut">
              <a:rPr lang="en-US" smtClean="0"/>
              <a:t>4/15/2024</a:t>
            </a:fld>
            <a:endParaRPr lang="en-US"/>
          </a:p>
        </p:txBody>
      </p:sp>
      <p:sp>
        <p:nvSpPr>
          <p:cNvPr id="6" name="Footer Placeholder 5">
            <a:extLst>
              <a:ext uri="{FF2B5EF4-FFF2-40B4-BE49-F238E27FC236}">
                <a16:creationId xmlns:a16="http://schemas.microsoft.com/office/drawing/2014/main" id="{20445A82-1B0B-4F9D-9CAF-0793737348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E3252C-BDF2-455D-9293-1B2D152BD93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425492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E3D33B-5236-4125-8B2A-1C049C2357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5C9422-4D58-491E-A532-E425515575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49F40-A8A4-4DE2-81D0-A30693DCD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4DD63-9849-4A71-8022-5C2301500D9F}" type="datetimeFigureOut">
              <a:rPr lang="en-US" smtClean="0"/>
              <a:t>4/15/2024</a:t>
            </a:fld>
            <a:endParaRPr lang="en-US"/>
          </a:p>
        </p:txBody>
      </p:sp>
      <p:sp>
        <p:nvSpPr>
          <p:cNvPr id="5" name="Footer Placeholder 4">
            <a:extLst>
              <a:ext uri="{FF2B5EF4-FFF2-40B4-BE49-F238E27FC236}">
                <a16:creationId xmlns:a16="http://schemas.microsoft.com/office/drawing/2014/main" id="{56349A0A-57FC-4BD1-9C0F-F677B71416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9A89BE-A1CE-4212-B6A1-F4A399D6B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B2071-B23B-4E95-B2E1-E982B8BB603F}" type="slidenum">
              <a:rPr lang="en-US" smtClean="0"/>
              <a:t>‹#›</a:t>
            </a:fld>
            <a:endParaRPr lang="en-US"/>
          </a:p>
        </p:txBody>
      </p:sp>
    </p:spTree>
    <p:extLst>
      <p:ext uri="{BB962C8B-B14F-4D97-AF65-F5344CB8AC3E}">
        <p14:creationId xmlns:p14="http://schemas.microsoft.com/office/powerpoint/2010/main" val="81279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6CC5F-BB1F-4D14-B612-191B7694A3A0}"/>
              </a:ext>
            </a:extLst>
          </p:cNvPr>
          <p:cNvSpPr>
            <a:spLocks noGrp="1"/>
          </p:cNvSpPr>
          <p:nvPr>
            <p:ph type="ctrTitle"/>
          </p:nvPr>
        </p:nvSpPr>
        <p:spPr/>
        <p:txBody>
          <a:bodyPr/>
          <a:lstStyle/>
          <a:p>
            <a:r>
              <a:rPr lang="en-US" b="1" dirty="0">
                <a:solidFill>
                  <a:schemeClr val="bg1"/>
                </a:solidFill>
              </a:rPr>
              <a:t>1 Corinthians 11:1-16</a:t>
            </a:r>
            <a:br>
              <a:rPr lang="en-US" dirty="0">
                <a:solidFill>
                  <a:schemeClr val="bg1"/>
                </a:solidFill>
              </a:rPr>
            </a:br>
            <a:endParaRPr lang="en-US" dirty="0">
              <a:solidFill>
                <a:schemeClr val="bg1"/>
              </a:solidFill>
            </a:endParaRPr>
          </a:p>
        </p:txBody>
      </p:sp>
      <p:sp>
        <p:nvSpPr>
          <p:cNvPr id="5" name="Subtitle 4">
            <a:extLst>
              <a:ext uri="{FF2B5EF4-FFF2-40B4-BE49-F238E27FC236}">
                <a16:creationId xmlns:a16="http://schemas.microsoft.com/office/drawing/2014/main" id="{04D565D6-7C29-4683-A786-1623918A402C}"/>
              </a:ext>
            </a:extLst>
          </p:cNvPr>
          <p:cNvSpPr>
            <a:spLocks noGrp="1"/>
          </p:cNvSpPr>
          <p:nvPr>
            <p:ph type="subTitle" idx="1"/>
          </p:nvPr>
        </p:nvSpPr>
        <p:spPr/>
        <p:txBody>
          <a:bodyPr>
            <a:normAutofit fontScale="92500"/>
          </a:bodyPr>
          <a:lstStyle/>
          <a:p>
            <a:endParaRPr lang="en-US" sz="4000" dirty="0">
              <a:solidFill>
                <a:schemeClr val="bg1"/>
              </a:solidFill>
            </a:endParaRPr>
          </a:p>
          <a:p>
            <a:r>
              <a:rPr lang="en-US" sz="6000" dirty="0">
                <a:solidFill>
                  <a:schemeClr val="bg1"/>
                </a:solidFill>
              </a:rPr>
              <a:t>Dealing with a difficult passage</a:t>
            </a:r>
          </a:p>
        </p:txBody>
      </p:sp>
    </p:spTree>
    <p:extLst>
      <p:ext uri="{BB962C8B-B14F-4D97-AF65-F5344CB8AC3E}">
        <p14:creationId xmlns:p14="http://schemas.microsoft.com/office/powerpoint/2010/main" val="122059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What is the main point of this passage?</a:t>
            </a:r>
          </a:p>
          <a:p>
            <a:r>
              <a:rPr lang="en-US" sz="3200" dirty="0">
                <a:solidFill>
                  <a:schemeClr val="bg1"/>
                </a:solidFill>
              </a:rPr>
              <a:t>Vs 5, 6, 10 and 13</a:t>
            </a:r>
          </a:p>
          <a:p>
            <a:r>
              <a:rPr lang="en-US" sz="3200" dirty="0">
                <a:solidFill>
                  <a:schemeClr val="bg1"/>
                </a:solidFill>
              </a:rPr>
              <a:t>Women should cover their heads</a:t>
            </a:r>
          </a:p>
        </p:txBody>
      </p:sp>
    </p:spTree>
    <p:extLst>
      <p:ext uri="{BB962C8B-B14F-4D97-AF65-F5344CB8AC3E}">
        <p14:creationId xmlns:p14="http://schemas.microsoft.com/office/powerpoint/2010/main" val="280809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There is plenty in this passage that I don’t understand</a:t>
            </a:r>
          </a:p>
          <a:p>
            <a:r>
              <a:rPr lang="en-US" sz="3200" dirty="0">
                <a:solidFill>
                  <a:schemeClr val="bg1"/>
                </a:solidFill>
              </a:rPr>
              <a:t>Vs. 10 “Therefore the woman ought to have a symbol of authority on her head, because of the angels”</a:t>
            </a:r>
          </a:p>
          <a:p>
            <a:r>
              <a:rPr lang="en-US" sz="3200" dirty="0">
                <a:solidFill>
                  <a:schemeClr val="bg1"/>
                </a:solidFill>
              </a:rPr>
              <a:t>But what is clear is that Paul is calling on women to cover their heads and that it is the normal practice in all the churches (vs. 16)</a:t>
            </a:r>
          </a:p>
        </p:txBody>
      </p:sp>
    </p:spTree>
    <p:extLst>
      <p:ext uri="{BB962C8B-B14F-4D97-AF65-F5344CB8AC3E}">
        <p14:creationId xmlns:p14="http://schemas.microsoft.com/office/powerpoint/2010/main" val="397241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What do we do with this?</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Are all of you women with uncovered heads rebels?</a:t>
            </a:r>
          </a:p>
          <a:p>
            <a:r>
              <a:rPr lang="en-US" sz="3200" dirty="0">
                <a:solidFill>
                  <a:schemeClr val="bg1"/>
                </a:solidFill>
              </a:rPr>
              <a:t>On the other hand, if we don’t do this, are we just disregarding a clear command of God?</a:t>
            </a:r>
          </a:p>
          <a:p>
            <a:r>
              <a:rPr lang="en-US" sz="3200" dirty="0">
                <a:solidFill>
                  <a:schemeClr val="bg1"/>
                </a:solidFill>
              </a:rPr>
              <a:t>How do we know when a main point of a passage in binding and when it is not? </a:t>
            </a:r>
          </a:p>
          <a:p>
            <a:r>
              <a:rPr lang="en-US" sz="3200" dirty="0">
                <a:solidFill>
                  <a:schemeClr val="bg1"/>
                </a:solidFill>
              </a:rPr>
              <a:t>This passage provides a good example of having sound rules of interpretation</a:t>
            </a:r>
          </a:p>
        </p:txBody>
      </p:sp>
    </p:spTree>
    <p:extLst>
      <p:ext uri="{BB962C8B-B14F-4D97-AF65-F5344CB8AC3E}">
        <p14:creationId xmlns:p14="http://schemas.microsoft.com/office/powerpoint/2010/main" val="3792169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Dealing with difficult passages</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There are common sense rules we use when we interpret</a:t>
            </a:r>
          </a:p>
          <a:p>
            <a:r>
              <a:rPr lang="en-US" sz="3200" dirty="0">
                <a:solidFill>
                  <a:schemeClr val="bg1"/>
                </a:solidFill>
              </a:rPr>
              <a:t>Things like context, grammatical structure, key words…</a:t>
            </a:r>
          </a:p>
          <a:p>
            <a:r>
              <a:rPr lang="en-US" sz="3200" dirty="0">
                <a:solidFill>
                  <a:schemeClr val="bg1"/>
                </a:solidFill>
              </a:rPr>
              <a:t>There are two important rules that are helpful in this case</a:t>
            </a:r>
          </a:p>
          <a:p>
            <a:r>
              <a:rPr lang="en-US" sz="3200" dirty="0">
                <a:solidFill>
                  <a:schemeClr val="bg1"/>
                </a:solidFill>
              </a:rPr>
              <a:t>Historic background </a:t>
            </a:r>
          </a:p>
          <a:p>
            <a:r>
              <a:rPr lang="en-US" sz="3200" dirty="0">
                <a:solidFill>
                  <a:schemeClr val="bg1"/>
                </a:solidFill>
              </a:rPr>
              <a:t>Identifying the underlying principle and seeing how that principle applies in our own setting</a:t>
            </a:r>
          </a:p>
        </p:txBody>
      </p:sp>
    </p:spTree>
    <p:extLst>
      <p:ext uri="{BB962C8B-B14F-4D97-AF65-F5344CB8AC3E}">
        <p14:creationId xmlns:p14="http://schemas.microsoft.com/office/powerpoint/2010/main" val="333795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All of the Bible is written to an original audience.</a:t>
            </a:r>
          </a:p>
        </p:txBody>
      </p:sp>
    </p:spTree>
    <p:extLst>
      <p:ext uri="{BB962C8B-B14F-4D97-AF65-F5344CB8AC3E}">
        <p14:creationId xmlns:p14="http://schemas.microsoft.com/office/powerpoint/2010/main" val="323345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0" y="1825624"/>
            <a:ext cx="11353800" cy="4951095"/>
          </a:xfrm>
        </p:spPr>
        <p:txBody>
          <a:bodyPr>
            <a:normAutofit fontScale="92500" lnSpcReduction="20000"/>
          </a:bodyPr>
          <a:lstStyle/>
          <a:p>
            <a:r>
              <a:rPr lang="en-US" sz="3200" dirty="0">
                <a:solidFill>
                  <a:schemeClr val="bg1"/>
                </a:solidFill>
              </a:rPr>
              <a:t>Example:  Talents and Denarii </a:t>
            </a:r>
          </a:p>
          <a:p>
            <a:r>
              <a:rPr lang="en-US" sz="3200" dirty="0">
                <a:solidFill>
                  <a:schemeClr val="bg1"/>
                </a:solidFill>
              </a:rPr>
              <a:t>Units of money</a:t>
            </a:r>
          </a:p>
          <a:p>
            <a:r>
              <a:rPr lang="en-US" sz="3200" dirty="0">
                <a:solidFill>
                  <a:schemeClr val="bg1"/>
                </a:solidFill>
              </a:rPr>
              <a:t>Jesus, in teaching about forgiving others because God has forgiven us, tells a parable.</a:t>
            </a:r>
          </a:p>
          <a:p>
            <a:r>
              <a:rPr lang="en-US" sz="3200" dirty="0">
                <a:solidFill>
                  <a:schemeClr val="bg1"/>
                </a:solidFill>
              </a:rPr>
              <a:t>One guy is forgiven 10,000 Talents but won’t forgive someone who owns him 100 Denarii.</a:t>
            </a:r>
          </a:p>
          <a:p>
            <a:r>
              <a:rPr lang="en-US" sz="3200" dirty="0">
                <a:solidFill>
                  <a:schemeClr val="bg1"/>
                </a:solidFill>
              </a:rPr>
              <a:t>We might think, “well 10,000 is more than 100”.  But what if Talents are copper and Denarii are Gold?</a:t>
            </a:r>
          </a:p>
          <a:p>
            <a:r>
              <a:rPr lang="en-US" sz="3200" dirty="0">
                <a:solidFill>
                  <a:schemeClr val="bg1"/>
                </a:solidFill>
              </a:rPr>
              <a:t>We know that a Denarii was worth 1 days wage.  So the guy owed him 100 days wage.  That’s a lot.</a:t>
            </a:r>
          </a:p>
          <a:p>
            <a:r>
              <a:rPr lang="en-US" sz="3200" dirty="0">
                <a:solidFill>
                  <a:schemeClr val="bg1"/>
                </a:solidFill>
              </a:rPr>
              <a:t>But we find out that a 1 Talent is worth 6,000 Denarii.  That changes the picture!</a:t>
            </a:r>
          </a:p>
          <a:p>
            <a:endParaRPr lang="en-US" sz="3200" dirty="0">
              <a:solidFill>
                <a:schemeClr val="bg1"/>
              </a:solidFill>
            </a:endParaRPr>
          </a:p>
        </p:txBody>
      </p:sp>
    </p:spTree>
    <p:extLst>
      <p:ext uri="{BB962C8B-B14F-4D97-AF65-F5344CB8AC3E}">
        <p14:creationId xmlns:p14="http://schemas.microsoft.com/office/powerpoint/2010/main" val="49946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In this passage we are given a clue to what is happening</a:t>
            </a:r>
          </a:p>
          <a:p>
            <a:endParaRPr lang="en-US" sz="3200" dirty="0">
              <a:solidFill>
                <a:schemeClr val="bg1"/>
              </a:solidFill>
            </a:endParaRPr>
          </a:p>
        </p:txBody>
      </p:sp>
    </p:spTree>
    <p:extLst>
      <p:ext uri="{BB962C8B-B14F-4D97-AF65-F5344CB8AC3E}">
        <p14:creationId xmlns:p14="http://schemas.microsoft.com/office/powerpoint/2010/main" val="2994481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pPr marL="0" indent="0">
              <a:buNone/>
            </a:pPr>
            <a:r>
              <a:rPr lang="en-US" sz="3200" dirty="0">
                <a:solidFill>
                  <a:schemeClr val="bg1"/>
                </a:solidFill>
              </a:rPr>
              <a:t>5 But every woman who has her head uncovered while praying or prophesying disgraces her head, for she is one and the same as the woman whose head is shaved. 6 For if a woman does not cover her head, let her also have her hair cut off; but if it is disgraceful for a woman to have her hair cut off or her head shaved, let her cover her head. </a:t>
            </a:r>
          </a:p>
        </p:txBody>
      </p:sp>
    </p:spTree>
    <p:extLst>
      <p:ext uri="{BB962C8B-B14F-4D97-AF65-F5344CB8AC3E}">
        <p14:creationId xmlns:p14="http://schemas.microsoft.com/office/powerpoint/2010/main" val="1715963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In this passage we are given a clue to what is happening</a:t>
            </a:r>
          </a:p>
          <a:p>
            <a:r>
              <a:rPr lang="en-US" sz="3200" dirty="0">
                <a:solidFill>
                  <a:schemeClr val="bg1"/>
                </a:solidFill>
              </a:rPr>
              <a:t>Something about unveiled women was disgraceful.</a:t>
            </a:r>
          </a:p>
          <a:p>
            <a:r>
              <a:rPr lang="en-US" sz="3200" dirty="0">
                <a:solidFill>
                  <a:schemeClr val="bg1"/>
                </a:solidFill>
              </a:rPr>
              <a:t>What can we learn?</a:t>
            </a:r>
          </a:p>
        </p:txBody>
      </p:sp>
    </p:spTree>
    <p:extLst>
      <p:ext uri="{BB962C8B-B14F-4D97-AF65-F5344CB8AC3E}">
        <p14:creationId xmlns:p14="http://schemas.microsoft.com/office/powerpoint/2010/main" val="2010252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lnSpcReduction="10000"/>
          </a:bodyPr>
          <a:lstStyle/>
          <a:p>
            <a:r>
              <a:rPr lang="en-US" sz="3200" dirty="0">
                <a:solidFill>
                  <a:schemeClr val="bg1"/>
                </a:solidFill>
              </a:rPr>
              <a:t>From history we can learn some things from the ancient near east</a:t>
            </a:r>
          </a:p>
          <a:p>
            <a:r>
              <a:rPr lang="en-US" sz="3200" dirty="0">
                <a:solidFill>
                  <a:schemeClr val="bg1"/>
                </a:solidFill>
              </a:rPr>
              <a:t>Women would vail their heads as a sign of chastity.  Not unlike many cultures in our world today.</a:t>
            </a:r>
          </a:p>
          <a:p>
            <a:r>
              <a:rPr lang="en-US" sz="3200" dirty="0">
                <a:solidFill>
                  <a:schemeClr val="bg1"/>
                </a:solidFill>
              </a:rPr>
              <a:t>Most likely the women with short-hair is referring to temple prostitutes who walked around un-vailed and with short hair to advertise themselves.</a:t>
            </a:r>
          </a:p>
          <a:p>
            <a:r>
              <a:rPr lang="en-US" sz="3200" dirty="0">
                <a:solidFill>
                  <a:schemeClr val="bg1"/>
                </a:solidFill>
              </a:rPr>
              <a:t>A shaved head was often connected to women who had committed adultery.</a:t>
            </a:r>
          </a:p>
          <a:p>
            <a:endParaRPr lang="en-US" sz="3200" dirty="0">
              <a:solidFill>
                <a:schemeClr val="bg1"/>
              </a:solidFill>
            </a:endParaRPr>
          </a:p>
        </p:txBody>
      </p:sp>
    </p:spTree>
    <p:extLst>
      <p:ext uri="{BB962C8B-B14F-4D97-AF65-F5344CB8AC3E}">
        <p14:creationId xmlns:p14="http://schemas.microsoft.com/office/powerpoint/2010/main" val="335419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A letter written by Paul to a church in the city of Corinth southern Greece.</a:t>
            </a:r>
          </a:p>
          <a:p>
            <a:r>
              <a:rPr lang="en-US" sz="3200" dirty="0">
                <a:solidFill>
                  <a:schemeClr val="bg1"/>
                </a:solidFill>
              </a:rPr>
              <a:t>Purpose of the letter was to address some “issues” they had and to encourage them towards a better way of living</a:t>
            </a:r>
          </a:p>
          <a:p>
            <a:r>
              <a:rPr lang="en-US" sz="3200" dirty="0">
                <a:solidFill>
                  <a:schemeClr val="bg1"/>
                </a:solidFill>
              </a:rPr>
              <a:t>Paul corrects aspects of their “self-serving spirituality”</a:t>
            </a:r>
          </a:p>
          <a:p>
            <a:r>
              <a:rPr lang="en-US" sz="3200" dirty="0">
                <a:solidFill>
                  <a:schemeClr val="bg1"/>
                </a:solidFill>
              </a:rPr>
              <a:t>He advocates for a life of other-centered service that is rooted in the God of the Bible and consistent with the Gospel message.</a:t>
            </a:r>
          </a:p>
        </p:txBody>
      </p:sp>
    </p:spTree>
    <p:extLst>
      <p:ext uri="{BB962C8B-B14F-4D97-AF65-F5344CB8AC3E}">
        <p14:creationId xmlns:p14="http://schemas.microsoft.com/office/powerpoint/2010/main" val="401595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10000"/>
          </a:bodyPr>
          <a:lstStyle/>
          <a:p>
            <a:r>
              <a:rPr lang="en-US" sz="3200" dirty="0">
                <a:solidFill>
                  <a:schemeClr val="bg1"/>
                </a:solidFill>
              </a:rPr>
              <a:t>Can you see how this would change our understanding of what Paul is saying?</a:t>
            </a:r>
          </a:p>
          <a:p>
            <a:r>
              <a:rPr lang="en-US" sz="3200" dirty="0">
                <a:solidFill>
                  <a:schemeClr val="bg1"/>
                </a:solidFill>
              </a:rPr>
              <a:t>Since un-vailed women doesn’t signal prostitutes in our culture, then we can conclude that is not something we must practice and it would even be inappropriate to do so.</a:t>
            </a:r>
          </a:p>
          <a:p>
            <a:r>
              <a:rPr lang="en-US" sz="3200" dirty="0">
                <a:solidFill>
                  <a:schemeClr val="bg1"/>
                </a:solidFill>
              </a:rPr>
              <a:t>I say inappropriate because it was a response to a particular historic situation and doing the same thing in our context could in fact have the opposite effect.</a:t>
            </a:r>
          </a:p>
          <a:p>
            <a:r>
              <a:rPr lang="en-US" sz="3200" dirty="0">
                <a:solidFill>
                  <a:schemeClr val="bg1"/>
                </a:solidFill>
              </a:rPr>
              <a:t>There are cultures in the world where we might choose to do that same thing</a:t>
            </a:r>
          </a:p>
          <a:p>
            <a:endParaRPr lang="en-US" sz="3200" dirty="0">
              <a:solidFill>
                <a:schemeClr val="bg1"/>
              </a:solidFill>
            </a:endParaRPr>
          </a:p>
        </p:txBody>
      </p:sp>
    </p:spTree>
    <p:extLst>
      <p:ext uri="{BB962C8B-B14F-4D97-AF65-F5344CB8AC3E}">
        <p14:creationId xmlns:p14="http://schemas.microsoft.com/office/powerpoint/2010/main" val="389183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Interpreting in light of its historic background</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10000"/>
          </a:bodyPr>
          <a:lstStyle/>
          <a:p>
            <a:r>
              <a:rPr lang="en-US" sz="3200" dirty="0">
                <a:solidFill>
                  <a:schemeClr val="bg1"/>
                </a:solidFill>
              </a:rPr>
              <a:t>Can you see how this would change our understanding of what Paul is saying?</a:t>
            </a:r>
          </a:p>
          <a:p>
            <a:r>
              <a:rPr lang="en-US" sz="3200" dirty="0">
                <a:solidFill>
                  <a:schemeClr val="bg1"/>
                </a:solidFill>
              </a:rPr>
              <a:t>Since un-vailed women doesn’t signal prostitute in our culture, then we can conclude that is not something we must practice and it would even be inappropriate to do so.</a:t>
            </a:r>
          </a:p>
          <a:p>
            <a:r>
              <a:rPr lang="en-US" sz="3200" dirty="0">
                <a:solidFill>
                  <a:schemeClr val="bg1"/>
                </a:solidFill>
              </a:rPr>
              <a:t>I say inappropriate because it was a response to a particular historic situation and doing the same thing in our context could in fact have the opposite effect.</a:t>
            </a:r>
          </a:p>
          <a:p>
            <a:r>
              <a:rPr lang="en-US" sz="3200" dirty="0">
                <a:solidFill>
                  <a:schemeClr val="bg1"/>
                </a:solidFill>
              </a:rPr>
              <a:t>There are cultures in the world where we might choose to do that same thing</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4FF6358B-0EE7-4D1F-B0A7-26CA05F56FE4}"/>
              </a:ext>
            </a:extLst>
          </p:cNvPr>
          <p:cNvSpPr/>
          <p:nvPr/>
        </p:nvSpPr>
        <p:spPr>
          <a:xfrm>
            <a:off x="3657600" y="5506720"/>
            <a:ext cx="8534400" cy="1325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Is there any way to apply this passage in our context?</a:t>
            </a:r>
          </a:p>
        </p:txBody>
      </p:sp>
    </p:spTree>
    <p:extLst>
      <p:ext uri="{BB962C8B-B14F-4D97-AF65-F5344CB8AC3E}">
        <p14:creationId xmlns:p14="http://schemas.microsoft.com/office/powerpoint/2010/main" val="1025622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20000"/>
          </a:bodyPr>
          <a:lstStyle/>
          <a:p>
            <a:r>
              <a:rPr lang="en-US" sz="3200" dirty="0">
                <a:solidFill>
                  <a:schemeClr val="bg1"/>
                </a:solidFill>
              </a:rPr>
              <a:t>There are difference in human culture and individual situations</a:t>
            </a:r>
          </a:p>
          <a:p>
            <a:r>
              <a:rPr lang="en-US" sz="3200" dirty="0">
                <a:solidFill>
                  <a:schemeClr val="bg1"/>
                </a:solidFill>
              </a:rPr>
              <a:t>This rule understands that these differences exists and asks “what is the underlying principle that led to the specific instructions?”</a:t>
            </a:r>
          </a:p>
          <a:p>
            <a:r>
              <a:rPr lang="en-US" sz="3200" dirty="0">
                <a:solidFill>
                  <a:schemeClr val="bg1"/>
                </a:solidFill>
              </a:rPr>
              <a:t>Principles are timeless and trans-cultural</a:t>
            </a:r>
          </a:p>
          <a:p>
            <a:r>
              <a:rPr lang="en-US" sz="3200" dirty="0">
                <a:solidFill>
                  <a:schemeClr val="bg1"/>
                </a:solidFill>
              </a:rPr>
              <a:t>The application of these principles are time and culture bound.</a:t>
            </a:r>
          </a:p>
          <a:p>
            <a:r>
              <a:rPr lang="en-US" sz="3200" dirty="0">
                <a:solidFill>
                  <a:schemeClr val="bg1"/>
                </a:solidFill>
              </a:rPr>
              <a:t>So once we understand the underlying principle, we ask “how do I apply this in my setting”?</a:t>
            </a:r>
          </a:p>
          <a:p>
            <a:r>
              <a:rPr lang="en-US" sz="3200" dirty="0">
                <a:solidFill>
                  <a:schemeClr val="bg1"/>
                </a:solidFill>
              </a:rPr>
              <a:t>In this way we are both faithful to the Word of God and apply it appropriately in our context</a:t>
            </a:r>
          </a:p>
          <a:p>
            <a:endParaRPr lang="en-US" sz="3200" dirty="0">
              <a:solidFill>
                <a:schemeClr val="bg1"/>
              </a:solidFill>
            </a:endParaRPr>
          </a:p>
        </p:txBody>
      </p:sp>
    </p:spTree>
    <p:extLst>
      <p:ext uri="{BB962C8B-B14F-4D97-AF65-F5344CB8AC3E}">
        <p14:creationId xmlns:p14="http://schemas.microsoft.com/office/powerpoint/2010/main" val="206996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20000"/>
          </a:bodyPr>
          <a:lstStyle/>
          <a:p>
            <a:r>
              <a:rPr lang="en-US" sz="3200" dirty="0">
                <a:solidFill>
                  <a:schemeClr val="bg1"/>
                </a:solidFill>
              </a:rPr>
              <a:t>There are difference in human culture and individual situations</a:t>
            </a:r>
          </a:p>
          <a:p>
            <a:r>
              <a:rPr lang="en-US" sz="3200" dirty="0">
                <a:solidFill>
                  <a:schemeClr val="bg1"/>
                </a:solidFill>
              </a:rPr>
              <a:t>This rule understands that these differences exists and asks “what is the underlying principle to led to the specific instructions?”</a:t>
            </a:r>
          </a:p>
          <a:p>
            <a:r>
              <a:rPr lang="en-US" sz="3200" dirty="0">
                <a:solidFill>
                  <a:schemeClr val="bg1"/>
                </a:solidFill>
              </a:rPr>
              <a:t>Principles are timeless and trans-cultural</a:t>
            </a:r>
          </a:p>
          <a:p>
            <a:r>
              <a:rPr lang="en-US" sz="3200" dirty="0">
                <a:solidFill>
                  <a:schemeClr val="bg1"/>
                </a:solidFill>
              </a:rPr>
              <a:t>The application of these principles are time and culture bound.</a:t>
            </a:r>
          </a:p>
          <a:p>
            <a:r>
              <a:rPr lang="en-US" sz="3200" dirty="0">
                <a:solidFill>
                  <a:schemeClr val="bg1"/>
                </a:solidFill>
              </a:rPr>
              <a:t>So once we understand the underlying principle, we ask “how do I apply this in my setting”?</a:t>
            </a:r>
          </a:p>
          <a:p>
            <a:r>
              <a:rPr lang="en-US" sz="3200" dirty="0">
                <a:solidFill>
                  <a:schemeClr val="bg1"/>
                </a:solidFill>
              </a:rPr>
              <a:t>In this way we are both faithful to the Word of God and apply it appropriately in our context</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6789B7EC-D559-4F38-890E-F996360D2D90}"/>
              </a:ext>
            </a:extLst>
          </p:cNvPr>
          <p:cNvSpPr/>
          <p:nvPr/>
        </p:nvSpPr>
        <p:spPr>
          <a:xfrm>
            <a:off x="0" y="1690688"/>
            <a:ext cx="786384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Examples:</a:t>
            </a:r>
          </a:p>
          <a:p>
            <a:r>
              <a:rPr lang="en-US" sz="3200" dirty="0"/>
              <a:t>1 Corinthians 16:20 “greet one another with a holy kiss”?</a:t>
            </a:r>
          </a:p>
          <a:p>
            <a:endParaRPr lang="en-US" sz="3200" dirty="0"/>
          </a:p>
          <a:p>
            <a:r>
              <a:rPr lang="en-US" sz="3200" dirty="0"/>
              <a:t>Hospitality</a:t>
            </a:r>
          </a:p>
          <a:p>
            <a:endParaRPr lang="en-US" sz="3200" dirty="0"/>
          </a:p>
        </p:txBody>
      </p:sp>
    </p:spTree>
    <p:extLst>
      <p:ext uri="{BB962C8B-B14F-4D97-AF65-F5344CB8AC3E}">
        <p14:creationId xmlns:p14="http://schemas.microsoft.com/office/powerpoint/2010/main" val="756761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In this context, what is the principle?</a:t>
            </a:r>
          </a:p>
          <a:p>
            <a:r>
              <a:rPr lang="en-US" sz="3200" dirty="0">
                <a:solidFill>
                  <a:schemeClr val="bg1"/>
                </a:solidFill>
              </a:rPr>
              <a:t>Chapters 8-10 hammer it home</a:t>
            </a:r>
          </a:p>
        </p:txBody>
      </p:sp>
      <p:sp>
        <p:nvSpPr>
          <p:cNvPr id="4" name="Rectangle: Rounded Corners 3">
            <a:extLst>
              <a:ext uri="{FF2B5EF4-FFF2-40B4-BE49-F238E27FC236}">
                <a16:creationId xmlns:a16="http://schemas.microsoft.com/office/drawing/2014/main" id="{E655E7D5-96B7-4FAA-BFBC-2E8AA6A0F256}"/>
              </a:ext>
            </a:extLst>
          </p:cNvPr>
          <p:cNvSpPr/>
          <p:nvPr/>
        </p:nvSpPr>
        <p:spPr>
          <a:xfrm>
            <a:off x="838200" y="3037840"/>
            <a:ext cx="10515600" cy="382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1 Corinthians 10:32-11:1</a:t>
            </a:r>
          </a:p>
          <a:p>
            <a:endParaRPr lang="en-US" sz="2000" b="1" dirty="0"/>
          </a:p>
          <a:p>
            <a:r>
              <a:rPr lang="en-US" sz="3200" b="1" dirty="0"/>
              <a:t>32 Give no offense either to Jews or to Greeks or to the church of God; 33 just as I also please all men in all things, not seeking my own profit but the profit of the many, so that they may be saved.  11:1 Be imitators of me, just as I also am of Christ.</a:t>
            </a:r>
          </a:p>
        </p:txBody>
      </p:sp>
    </p:spTree>
    <p:extLst>
      <p:ext uri="{BB962C8B-B14F-4D97-AF65-F5344CB8AC3E}">
        <p14:creationId xmlns:p14="http://schemas.microsoft.com/office/powerpoint/2010/main" val="2743451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10000"/>
          </a:bodyPr>
          <a:lstStyle/>
          <a:p>
            <a:r>
              <a:rPr lang="en-US" sz="3200" dirty="0">
                <a:solidFill>
                  <a:schemeClr val="bg1"/>
                </a:solidFill>
              </a:rPr>
              <a:t>In this context, what is the principle?</a:t>
            </a:r>
          </a:p>
          <a:p>
            <a:r>
              <a:rPr lang="en-US" sz="3200" dirty="0">
                <a:solidFill>
                  <a:schemeClr val="bg1"/>
                </a:solidFill>
              </a:rPr>
              <a:t>Chapters 8-10 hammer it home</a:t>
            </a:r>
          </a:p>
          <a:p>
            <a:r>
              <a:rPr lang="en-US" sz="3200" dirty="0">
                <a:solidFill>
                  <a:schemeClr val="bg1"/>
                </a:solidFill>
              </a:rPr>
              <a:t>We put aside our own freedoms and preferences if these could make it harder for people to find Jesus.  This includes how we dress.</a:t>
            </a:r>
          </a:p>
          <a:p>
            <a:r>
              <a:rPr lang="en-US" sz="3200" dirty="0">
                <a:solidFill>
                  <a:schemeClr val="bg1"/>
                </a:solidFill>
              </a:rPr>
              <a:t>Strictly speaking, Corinthian women were ultimately “free” to do with their hair what they wanted, to cover their heads or not.  No impact on their standing with God in anyway.</a:t>
            </a:r>
          </a:p>
          <a:p>
            <a:r>
              <a:rPr lang="en-US" sz="3200" dirty="0">
                <a:solidFill>
                  <a:schemeClr val="bg1"/>
                </a:solidFill>
              </a:rPr>
              <a:t>But the call is to not over look the potential of offending someone who came to learn about Jesus.</a:t>
            </a:r>
          </a:p>
          <a:p>
            <a:endParaRPr lang="en-US" sz="3200" dirty="0">
              <a:solidFill>
                <a:schemeClr val="bg1"/>
              </a:solidFill>
            </a:endParaRPr>
          </a:p>
        </p:txBody>
      </p:sp>
    </p:spTree>
    <p:extLst>
      <p:ext uri="{BB962C8B-B14F-4D97-AF65-F5344CB8AC3E}">
        <p14:creationId xmlns:p14="http://schemas.microsoft.com/office/powerpoint/2010/main" val="342149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lnSpcReduction="10000"/>
          </a:bodyPr>
          <a:lstStyle/>
          <a:p>
            <a:r>
              <a:rPr lang="en-US" sz="3200" dirty="0">
                <a:solidFill>
                  <a:schemeClr val="bg1"/>
                </a:solidFill>
              </a:rPr>
              <a:t>So in our context some of the application is that we should dress consistently with our broader culture.</a:t>
            </a:r>
          </a:p>
          <a:p>
            <a:r>
              <a:rPr lang="en-US" sz="3200" dirty="0">
                <a:solidFill>
                  <a:schemeClr val="bg1"/>
                </a:solidFill>
              </a:rPr>
              <a:t>We are fairly relaxed about dress these days as a society, so we should not be dressing all fancy at our meetings because this could make outsiders uncomfortable</a:t>
            </a:r>
          </a:p>
          <a:p>
            <a:r>
              <a:rPr lang="en-US" sz="3200" dirty="0">
                <a:solidFill>
                  <a:schemeClr val="bg1"/>
                </a:solidFill>
              </a:rPr>
              <a:t>Underlying it is that we should operate and carry-ourselves in a way that makes outsiders comfortable.  </a:t>
            </a:r>
          </a:p>
          <a:p>
            <a:r>
              <a:rPr lang="en-US" sz="3200" dirty="0">
                <a:solidFill>
                  <a:schemeClr val="bg1"/>
                </a:solidFill>
              </a:rPr>
              <a:t>Ironically, head coverings and fancy clothing seem like a violation of the principle</a:t>
            </a:r>
          </a:p>
          <a:p>
            <a:endParaRPr lang="en-US" sz="3200" dirty="0">
              <a:solidFill>
                <a:schemeClr val="bg1"/>
              </a:solidFill>
            </a:endParaRPr>
          </a:p>
        </p:txBody>
      </p:sp>
    </p:spTree>
    <p:extLst>
      <p:ext uri="{BB962C8B-B14F-4D97-AF65-F5344CB8AC3E}">
        <p14:creationId xmlns:p14="http://schemas.microsoft.com/office/powerpoint/2010/main" val="408441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There is another application we can make</a:t>
            </a:r>
          </a:p>
          <a:p>
            <a:r>
              <a:rPr lang="en-US" sz="3200" dirty="0">
                <a:solidFill>
                  <a:schemeClr val="bg1"/>
                </a:solidFill>
              </a:rPr>
              <a:t>1 Corinthians 3 and 5</a:t>
            </a:r>
          </a:p>
          <a:p>
            <a:endParaRPr lang="en-US" sz="3200" dirty="0">
              <a:solidFill>
                <a:schemeClr val="bg1"/>
              </a:solidFill>
            </a:endParaRPr>
          </a:p>
        </p:txBody>
      </p:sp>
    </p:spTree>
    <p:extLst>
      <p:ext uri="{BB962C8B-B14F-4D97-AF65-F5344CB8AC3E}">
        <p14:creationId xmlns:p14="http://schemas.microsoft.com/office/powerpoint/2010/main" val="182141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There is another application we can make</a:t>
            </a:r>
          </a:p>
          <a:p>
            <a:r>
              <a:rPr lang="en-US" sz="3200" dirty="0">
                <a:solidFill>
                  <a:schemeClr val="bg1"/>
                </a:solidFill>
              </a:rPr>
              <a:t>1 Corinthians 3 and 5</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E6125E80-C482-445E-A0C9-296E93C84E84}"/>
              </a:ext>
            </a:extLst>
          </p:cNvPr>
          <p:cNvSpPr/>
          <p:nvPr/>
        </p:nvSpPr>
        <p:spPr>
          <a:xfrm>
            <a:off x="0" y="2804160"/>
            <a:ext cx="12192000" cy="40538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But I want you to understand that Christ is the head of every man, and the man is the head of a woman, and God is the head of Christ… 5 But every woman who has her head uncovered while praying or prophesying disgraces her head, for she is one and the same as the woman whose head is shaved.</a:t>
            </a:r>
          </a:p>
        </p:txBody>
      </p:sp>
    </p:spTree>
    <p:extLst>
      <p:ext uri="{BB962C8B-B14F-4D97-AF65-F5344CB8AC3E}">
        <p14:creationId xmlns:p14="http://schemas.microsoft.com/office/powerpoint/2010/main" val="4153391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838200" y="1825624"/>
            <a:ext cx="10515600" cy="4961255"/>
          </a:xfrm>
        </p:spPr>
        <p:txBody>
          <a:bodyPr>
            <a:normAutofit fontScale="92500" lnSpcReduction="20000"/>
          </a:bodyPr>
          <a:lstStyle/>
          <a:p>
            <a:r>
              <a:rPr lang="en-US" sz="3200" dirty="0">
                <a:solidFill>
                  <a:schemeClr val="bg1"/>
                </a:solidFill>
              </a:rPr>
              <a:t>There is another application we can make</a:t>
            </a:r>
          </a:p>
          <a:p>
            <a:r>
              <a:rPr lang="en-US" sz="3200" dirty="0">
                <a:solidFill>
                  <a:schemeClr val="bg1"/>
                </a:solidFill>
              </a:rPr>
              <a:t>1 Corinthians 3 and 5</a:t>
            </a:r>
          </a:p>
          <a:p>
            <a:r>
              <a:rPr lang="en-US" sz="3200" dirty="0">
                <a:solidFill>
                  <a:schemeClr val="bg1"/>
                </a:solidFill>
              </a:rPr>
              <a:t>It is not that women are less than or fully subordinate to their husbands. </a:t>
            </a:r>
          </a:p>
          <a:p>
            <a:r>
              <a:rPr lang="en-US" sz="3200" dirty="0">
                <a:solidFill>
                  <a:schemeClr val="bg1"/>
                </a:solidFill>
              </a:rPr>
              <a:t>But, just as men are called to sacrificially love their wives, women are called to respect their husbands.</a:t>
            </a:r>
          </a:p>
          <a:p>
            <a:r>
              <a:rPr lang="en-US" sz="3200" dirty="0">
                <a:solidFill>
                  <a:schemeClr val="bg1"/>
                </a:solidFill>
              </a:rPr>
              <a:t>In the context of Corinth, head covers were a sign of respect toward their husbands.  It indicated that they were committed to their husbands.  </a:t>
            </a:r>
          </a:p>
          <a:p>
            <a:r>
              <a:rPr lang="en-US" sz="3200" dirty="0">
                <a:solidFill>
                  <a:schemeClr val="bg1"/>
                </a:solidFill>
              </a:rPr>
              <a:t>Going around without them could communicate “I’m available” which would be very disrespectful to their husbands and even hurtful.</a:t>
            </a:r>
          </a:p>
          <a:p>
            <a:endParaRPr lang="en-US" sz="3200" dirty="0">
              <a:solidFill>
                <a:schemeClr val="bg1"/>
              </a:solidFill>
            </a:endParaRPr>
          </a:p>
        </p:txBody>
      </p:sp>
    </p:spTree>
    <p:extLst>
      <p:ext uri="{BB962C8B-B14F-4D97-AF65-F5344CB8AC3E}">
        <p14:creationId xmlns:p14="http://schemas.microsoft.com/office/powerpoint/2010/main" val="238700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Beginning in chapter 11 Paul spends 4 chapters applying this to how we live in community with one another.</a:t>
            </a:r>
          </a:p>
          <a:p>
            <a:r>
              <a:rPr lang="en-US" sz="3200" dirty="0">
                <a:solidFill>
                  <a:schemeClr val="bg1"/>
                </a:solidFill>
              </a:rPr>
              <a:t>Our mindset, values, expectations for when we meet together.</a:t>
            </a:r>
          </a:p>
          <a:p>
            <a:r>
              <a:rPr lang="en-US" sz="3200" dirty="0">
                <a:solidFill>
                  <a:schemeClr val="bg1"/>
                </a:solidFill>
              </a:rPr>
              <a:t>We will see the importance of authentic Christian community in contrast to the individualistic consumer mentality that is so prevalent in our own culture.</a:t>
            </a:r>
          </a:p>
          <a:p>
            <a:r>
              <a:rPr lang="en-US" sz="3200" dirty="0">
                <a:solidFill>
                  <a:schemeClr val="bg1"/>
                </a:solidFill>
              </a:rPr>
              <a:t>Some of what Paul has to say is challenging</a:t>
            </a:r>
          </a:p>
        </p:txBody>
      </p:sp>
    </p:spTree>
    <p:extLst>
      <p:ext uri="{BB962C8B-B14F-4D97-AF65-F5344CB8AC3E}">
        <p14:creationId xmlns:p14="http://schemas.microsoft.com/office/powerpoint/2010/main" val="187623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Identify the underlying principle &amp; apply it to your contemporary setting</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838200" y="1825624"/>
            <a:ext cx="10515600" cy="4961255"/>
          </a:xfrm>
        </p:spPr>
        <p:txBody>
          <a:bodyPr>
            <a:normAutofit fontScale="92500" lnSpcReduction="20000"/>
          </a:bodyPr>
          <a:lstStyle/>
          <a:p>
            <a:r>
              <a:rPr lang="en-US" sz="3200" dirty="0">
                <a:solidFill>
                  <a:schemeClr val="bg1"/>
                </a:solidFill>
              </a:rPr>
              <a:t>There is another application we can make</a:t>
            </a:r>
          </a:p>
          <a:p>
            <a:r>
              <a:rPr lang="en-US" sz="3200" dirty="0">
                <a:solidFill>
                  <a:schemeClr val="bg1"/>
                </a:solidFill>
              </a:rPr>
              <a:t>1 Corinthians 3 and 5</a:t>
            </a:r>
          </a:p>
          <a:p>
            <a:r>
              <a:rPr lang="en-US" sz="3200" dirty="0">
                <a:solidFill>
                  <a:schemeClr val="bg1"/>
                </a:solidFill>
              </a:rPr>
              <a:t>It is not that women are less or fully subordinate to their husbands. </a:t>
            </a:r>
          </a:p>
          <a:p>
            <a:r>
              <a:rPr lang="en-US" sz="3200" dirty="0">
                <a:solidFill>
                  <a:schemeClr val="bg1"/>
                </a:solidFill>
              </a:rPr>
              <a:t>But, just as men are called to sacrificially love their wives, women are called to respect their husbands.</a:t>
            </a:r>
          </a:p>
          <a:p>
            <a:r>
              <a:rPr lang="en-US" sz="3200" dirty="0">
                <a:solidFill>
                  <a:schemeClr val="bg1"/>
                </a:solidFill>
              </a:rPr>
              <a:t>In the context of Corinth, head covers were a sign of respect toward their husbands.  It indicated that they were committed to their husbands.  </a:t>
            </a:r>
          </a:p>
          <a:p>
            <a:r>
              <a:rPr lang="en-US" sz="3200" dirty="0">
                <a:solidFill>
                  <a:schemeClr val="bg1"/>
                </a:solidFill>
              </a:rPr>
              <a:t>Going around without them made them could communicate “I’m available” which would be very disrespectful to their husbands and even hurtful.</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D518AAA0-4357-4287-BE76-654EF92F791C}"/>
              </a:ext>
            </a:extLst>
          </p:cNvPr>
          <p:cNvSpPr/>
          <p:nvPr/>
        </p:nvSpPr>
        <p:spPr>
          <a:xfrm>
            <a:off x="4582160" y="1690688"/>
            <a:ext cx="6771640" cy="5167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So the application in our context?</a:t>
            </a:r>
          </a:p>
          <a:p>
            <a:endParaRPr lang="en-US" sz="3200" dirty="0"/>
          </a:p>
          <a:p>
            <a:r>
              <a:rPr lang="en-US" sz="3200" dirty="0"/>
              <a:t>We should not carry ourselves in a way that seems to imply that we are interested in other men or women</a:t>
            </a:r>
          </a:p>
          <a:p>
            <a:endParaRPr lang="en-US" sz="3200" dirty="0"/>
          </a:p>
          <a:p>
            <a:r>
              <a:rPr lang="en-US" sz="3200" dirty="0"/>
              <a:t>We should not be talking about our spouses in disparaging ways</a:t>
            </a:r>
          </a:p>
        </p:txBody>
      </p:sp>
    </p:spTree>
    <p:extLst>
      <p:ext uri="{BB962C8B-B14F-4D97-AF65-F5344CB8AC3E}">
        <p14:creationId xmlns:p14="http://schemas.microsoft.com/office/powerpoint/2010/main" val="9876553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 Conclusion</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fontScale="92500" lnSpcReduction="10000"/>
          </a:bodyPr>
          <a:lstStyle/>
          <a:p>
            <a:r>
              <a:rPr lang="en-US" sz="3200" dirty="0">
                <a:solidFill>
                  <a:schemeClr val="bg1"/>
                </a:solidFill>
              </a:rPr>
              <a:t>When we gather in meetings like this, HG or others:</a:t>
            </a:r>
          </a:p>
          <a:p>
            <a:r>
              <a:rPr lang="en-US" sz="3200" dirty="0">
                <a:solidFill>
                  <a:schemeClr val="bg1"/>
                </a:solidFill>
              </a:rPr>
              <a:t>We should not be focused on our personal freedoms, preferences, or what is comfortable for us</a:t>
            </a:r>
          </a:p>
          <a:p>
            <a:r>
              <a:rPr lang="en-US" sz="3200" dirty="0">
                <a:solidFill>
                  <a:schemeClr val="bg1"/>
                </a:solidFill>
              </a:rPr>
              <a:t>We should come with an other-centered, self-giving mindset.</a:t>
            </a:r>
          </a:p>
          <a:p>
            <a:r>
              <a:rPr lang="en-US" sz="3200" dirty="0">
                <a:solidFill>
                  <a:schemeClr val="bg1"/>
                </a:solidFill>
              </a:rPr>
              <a:t>We should be sensitive and hospitable to guests</a:t>
            </a:r>
          </a:p>
          <a:p>
            <a:r>
              <a:rPr lang="en-US" sz="3200" dirty="0">
                <a:solidFill>
                  <a:schemeClr val="bg1"/>
                </a:solidFill>
              </a:rPr>
              <a:t>Not cold, disengaged, rude or late… they usually come on time</a:t>
            </a:r>
          </a:p>
          <a:p>
            <a:r>
              <a:rPr lang="en-US" sz="3200" dirty="0">
                <a:solidFill>
                  <a:schemeClr val="bg1"/>
                </a:solidFill>
              </a:rPr>
              <a:t>Come to give, look for people to encourage or build them up, rather then what we can take </a:t>
            </a:r>
          </a:p>
          <a:p>
            <a:r>
              <a:rPr lang="en-US" sz="3200" dirty="0">
                <a:solidFill>
                  <a:schemeClr val="bg1"/>
                </a:solidFill>
              </a:rPr>
              <a:t>In the coming weeks, Paul will have more to say about this.</a:t>
            </a:r>
          </a:p>
        </p:txBody>
      </p:sp>
    </p:spTree>
    <p:extLst>
      <p:ext uri="{BB962C8B-B14F-4D97-AF65-F5344CB8AC3E}">
        <p14:creationId xmlns:p14="http://schemas.microsoft.com/office/powerpoint/2010/main" val="24679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pPr marL="0" indent="0">
              <a:buNone/>
            </a:pPr>
            <a:r>
              <a:rPr lang="en-US" sz="3200" dirty="0">
                <a:solidFill>
                  <a:schemeClr val="bg1"/>
                </a:solidFill>
              </a:rPr>
              <a:t>Be imitators of me, just as I also am of Christ.</a:t>
            </a:r>
          </a:p>
          <a:p>
            <a:pPr marL="0" indent="0">
              <a:buNone/>
            </a:pPr>
            <a:r>
              <a:rPr lang="en-US" sz="3200" dirty="0">
                <a:solidFill>
                  <a:schemeClr val="bg1"/>
                </a:solidFill>
              </a:rPr>
              <a:t>2 Now I praise you because you remember me in everything and hold firmly to the traditions, just as I delivered them to you. 3 But I want you to understand that Christ is the head of every man, and the man is the head of a woman, and God is the head of Christ. 4 Every man who has something on his head while praying or prophesying disgraces his head. </a:t>
            </a:r>
          </a:p>
        </p:txBody>
      </p:sp>
    </p:spTree>
    <p:extLst>
      <p:ext uri="{BB962C8B-B14F-4D97-AF65-F5344CB8AC3E}">
        <p14:creationId xmlns:p14="http://schemas.microsoft.com/office/powerpoint/2010/main" val="416133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pPr marL="0" indent="0">
              <a:buNone/>
            </a:pPr>
            <a:r>
              <a:rPr lang="en-US" sz="3200" dirty="0">
                <a:solidFill>
                  <a:schemeClr val="bg1"/>
                </a:solidFill>
              </a:rPr>
              <a:t>5 But every woman who has her head uncovered while praying or prophesying disgraces her head, for she is one and the same as the woman whose head is shaved. 6 For if a woman does not cover her head, let her also have her hair cut off; but if it is disgraceful for a woman to have her hair cut off or her head shaved, let her cover her head. </a:t>
            </a:r>
          </a:p>
        </p:txBody>
      </p:sp>
    </p:spTree>
    <p:extLst>
      <p:ext uri="{BB962C8B-B14F-4D97-AF65-F5344CB8AC3E}">
        <p14:creationId xmlns:p14="http://schemas.microsoft.com/office/powerpoint/2010/main" val="3597136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111760" y="1513840"/>
            <a:ext cx="11948160" cy="5130799"/>
          </a:xfrm>
        </p:spPr>
        <p:txBody>
          <a:bodyPr>
            <a:normAutofit/>
          </a:bodyPr>
          <a:lstStyle/>
          <a:p>
            <a:r>
              <a:rPr lang="en-US" sz="3200" dirty="0">
                <a:solidFill>
                  <a:schemeClr val="bg1"/>
                </a:solidFill>
              </a:rPr>
              <a:t>7 For a man ought not to have his head covered, since he is the image and glory of God; but the woman is the glory of man. 8 For man does not originate from woman, but woman from man; 9 for indeed man was not created for the woman’s sake, but woman for the man’s sake. 10 Therefore the woman ought to have a symbol of authority on her head, because of the angels. </a:t>
            </a:r>
          </a:p>
        </p:txBody>
      </p:sp>
    </p:spTree>
    <p:extLst>
      <p:ext uri="{BB962C8B-B14F-4D97-AF65-F5344CB8AC3E}">
        <p14:creationId xmlns:p14="http://schemas.microsoft.com/office/powerpoint/2010/main" val="2515232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111760" y="1513840"/>
            <a:ext cx="11948160" cy="5130799"/>
          </a:xfrm>
        </p:spPr>
        <p:txBody>
          <a:bodyPr>
            <a:normAutofit/>
          </a:bodyPr>
          <a:lstStyle/>
          <a:p>
            <a:r>
              <a:rPr lang="en-US" sz="3200" dirty="0">
                <a:solidFill>
                  <a:schemeClr val="bg1"/>
                </a:solidFill>
              </a:rPr>
              <a:t>11 However, in the Lord, neither is woman independent of man, nor is man independent of woman. 12 For as the woman originates from the man, so also the man has his birth through the woman; and all things originate from God. 13 Judge for yourselves: is it proper for a woman to pray to God with her head uncovered? 14 Does not even nature itself teach you that if a man has long hair, it is a dishonor to him, 15 but if a woman has long hair, it is a glory to her? For her hair is given to her for a covering. 16 But if one is inclined to be contentious, we have no other practice, nor have the churches of God.</a:t>
            </a:r>
          </a:p>
        </p:txBody>
      </p:sp>
    </p:spTree>
    <p:extLst>
      <p:ext uri="{BB962C8B-B14F-4D97-AF65-F5344CB8AC3E}">
        <p14:creationId xmlns:p14="http://schemas.microsoft.com/office/powerpoint/2010/main" val="395164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111760" y="1513840"/>
            <a:ext cx="11948160" cy="5130799"/>
          </a:xfrm>
        </p:spPr>
        <p:txBody>
          <a:bodyPr>
            <a:normAutofit/>
          </a:bodyPr>
          <a:lstStyle/>
          <a:p>
            <a:r>
              <a:rPr lang="en-US" sz="3200" dirty="0">
                <a:solidFill>
                  <a:schemeClr val="bg1"/>
                </a:solidFill>
              </a:rPr>
              <a:t>11 However, in the Lord, neither is woman independent of man, nor is man independent of woman. 12 For as the woman originates from the man, so also the man has his birth through the woman; and all things originate from God. 13 Judge for yourselves: is it proper for a woman to pray to God with her head uncovered? 14 Does not even nature itself teach you that if a man has long hair, it is a dishonor to him, 15 but if a woman has long hair, it is a glory to her? For her hair is given to her for a covering. 16 But if one is inclined to be contentious, we have no other practice, nor have the churches of God.</a:t>
            </a:r>
          </a:p>
        </p:txBody>
      </p:sp>
      <p:sp>
        <p:nvSpPr>
          <p:cNvPr id="4" name="Rectangle: Rounded Corners 3">
            <a:extLst>
              <a:ext uri="{FF2B5EF4-FFF2-40B4-BE49-F238E27FC236}">
                <a16:creationId xmlns:a16="http://schemas.microsoft.com/office/drawing/2014/main" id="{6F9FF9BA-3E5A-4538-BE30-01FFDCFF44CB}"/>
              </a:ext>
            </a:extLst>
          </p:cNvPr>
          <p:cNvSpPr/>
          <p:nvPr/>
        </p:nvSpPr>
        <p:spPr>
          <a:xfrm>
            <a:off x="0" y="1357461"/>
            <a:ext cx="5995447" cy="19324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What are we to do with this?</a:t>
            </a:r>
          </a:p>
        </p:txBody>
      </p:sp>
    </p:spTree>
    <p:extLst>
      <p:ext uri="{BB962C8B-B14F-4D97-AF65-F5344CB8AC3E}">
        <p14:creationId xmlns:p14="http://schemas.microsoft.com/office/powerpoint/2010/main" val="216898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dirty="0">
                <a:solidFill>
                  <a:schemeClr val="bg1"/>
                </a:solidFill>
              </a:rPr>
              <a:t>1 Corinthians 1:1-16</a:t>
            </a:r>
            <a:endParaRPr lang="en-US"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pPr marL="0" indent="0">
              <a:buNone/>
            </a:pPr>
            <a:r>
              <a:rPr lang="en-US" sz="3200" u="sng" dirty="0">
                <a:solidFill>
                  <a:schemeClr val="bg1"/>
                </a:solidFill>
              </a:rPr>
              <a:t>Be imitators of me, just as I also am of Christ</a:t>
            </a:r>
            <a:r>
              <a:rPr lang="en-US" sz="3200" dirty="0">
                <a:solidFill>
                  <a:schemeClr val="bg1"/>
                </a:solidFill>
              </a:rPr>
              <a:t>.</a:t>
            </a:r>
          </a:p>
          <a:p>
            <a:pPr marL="0" indent="0">
              <a:buNone/>
            </a:pPr>
            <a:r>
              <a:rPr lang="en-US" sz="3200" dirty="0">
                <a:solidFill>
                  <a:schemeClr val="bg1"/>
                </a:solidFill>
              </a:rPr>
              <a:t>2 Now I praise you because you remember me in everything and hold firmly to the traditions, just as I delivered them to you. 3 But I want you to understand that Christ is the head of every man, and the man is the head of a woman, and God is the head of Christ. 4 Every man who has something on his head while praying or prophesying disgraces his head. </a:t>
            </a:r>
          </a:p>
        </p:txBody>
      </p:sp>
    </p:spTree>
    <p:extLst>
      <p:ext uri="{BB962C8B-B14F-4D97-AF65-F5344CB8AC3E}">
        <p14:creationId xmlns:p14="http://schemas.microsoft.com/office/powerpoint/2010/main" val="4244582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2569</Words>
  <Application>Microsoft Office PowerPoint</Application>
  <PresentationFormat>Widescreen</PresentationFormat>
  <Paragraphs>173</Paragraphs>
  <Slides>31</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1 Corinthians 11:1-16 </vt:lpstr>
      <vt:lpstr>!1 Corinthians</vt:lpstr>
      <vt:lpstr>!1 Corinthians</vt:lpstr>
      <vt:lpstr>!1 Corinthians 1:1-16</vt:lpstr>
      <vt:lpstr>!1 Corinthians 1:1-16</vt:lpstr>
      <vt:lpstr>!1 Corinthians 1:1-16</vt:lpstr>
      <vt:lpstr>!1 Corinthians 1:1-16</vt:lpstr>
      <vt:lpstr>!1 Corinthians 1:1-16</vt:lpstr>
      <vt:lpstr>!1 Corinthians 1:1-16</vt:lpstr>
      <vt:lpstr>!1 Corinthians 11:1-16</vt:lpstr>
      <vt:lpstr>!1 Corinthians 11:1-16</vt:lpstr>
      <vt:lpstr>!What do we do with this?</vt:lpstr>
      <vt:lpstr>!Dealing with difficult passages</vt:lpstr>
      <vt:lpstr>! Interpreting in light of its historic background</vt:lpstr>
      <vt:lpstr>! Interpreting in light of its historic background</vt:lpstr>
      <vt:lpstr>! Interpreting in light of its historic background</vt:lpstr>
      <vt:lpstr>!1 Corinthians 1:1-16</vt:lpstr>
      <vt:lpstr>! Interpreting in light of its historic background</vt:lpstr>
      <vt:lpstr>! Interpreting in light of its historic background</vt:lpstr>
      <vt:lpstr>! Interpreting in light of its historic background</vt:lpstr>
      <vt:lpstr>! Interpreting in light of its historic background</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Identify the underlying principle &amp; apply it to your contemporary setting</vt:lpstr>
      <vt:lpstr>!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2024-04-15T13:50:29Z</dcterms:created>
  <dcterms:modified xsi:type="dcterms:W3CDTF">2024-04-15T13:50:36Z</dcterms:modified>
</cp:coreProperties>
</file>