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1"/>
  </p:sldMasterIdLst>
  <p:notesMasterIdLst>
    <p:notesMasterId r:id="rId32"/>
  </p:notesMasterIdLst>
  <p:sldIdLst>
    <p:sldId id="256" r:id="rId2"/>
    <p:sldId id="257" r:id="rId3"/>
    <p:sldId id="287" r:id="rId4"/>
    <p:sldId id="258" r:id="rId5"/>
    <p:sldId id="259" r:id="rId6"/>
    <p:sldId id="260" r:id="rId7"/>
    <p:sldId id="263" r:id="rId8"/>
    <p:sldId id="264" r:id="rId9"/>
    <p:sldId id="265" r:id="rId10"/>
    <p:sldId id="267" r:id="rId11"/>
    <p:sldId id="266" r:id="rId12"/>
    <p:sldId id="269" r:id="rId13"/>
    <p:sldId id="270" r:id="rId14"/>
    <p:sldId id="271" r:id="rId15"/>
    <p:sldId id="272" r:id="rId16"/>
    <p:sldId id="268"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6"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850" autoAdjust="0"/>
    <p:restoredTop sz="79521" autoAdjust="0"/>
  </p:normalViewPr>
  <p:slideViewPr>
    <p:cSldViewPr snapToGrid="0">
      <p:cViewPr varScale="1">
        <p:scale>
          <a:sx n="55" d="100"/>
          <a:sy n="55" d="100"/>
        </p:scale>
        <p:origin x="6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CBA5AF-4E90-4FC4-87DC-9AF37DEE6FB5}" type="datetimeFigureOut">
              <a:rPr lang="en-US" smtClean="0"/>
              <a:t>3/18/2024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4892BA-A56B-4DEF-A314-71D3FBF65DB1}" type="slidenum">
              <a:rPr lang="en-US" smtClean="0"/>
              <a:t>‹#›</a:t>
            </a:fld>
            <a:endParaRPr lang="en-US"/>
          </a:p>
        </p:txBody>
      </p:sp>
    </p:spTree>
    <p:extLst>
      <p:ext uri="{BB962C8B-B14F-4D97-AF65-F5344CB8AC3E}">
        <p14:creationId xmlns:p14="http://schemas.microsoft.com/office/powerpoint/2010/main" val="1529198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3</a:t>
            </a:fld>
            <a:endParaRPr lang="en-US"/>
          </a:p>
        </p:txBody>
      </p:sp>
    </p:spTree>
    <p:extLst>
      <p:ext uri="{BB962C8B-B14F-4D97-AF65-F5344CB8AC3E}">
        <p14:creationId xmlns:p14="http://schemas.microsoft.com/office/powerpoint/2010/main" val="2727676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14</a:t>
            </a:fld>
            <a:endParaRPr lang="en-US"/>
          </a:p>
        </p:txBody>
      </p:sp>
    </p:spTree>
    <p:extLst>
      <p:ext uri="{BB962C8B-B14F-4D97-AF65-F5344CB8AC3E}">
        <p14:creationId xmlns:p14="http://schemas.microsoft.com/office/powerpoint/2010/main" val="6619122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15</a:t>
            </a:fld>
            <a:endParaRPr lang="en-US"/>
          </a:p>
        </p:txBody>
      </p:sp>
    </p:spTree>
    <p:extLst>
      <p:ext uri="{BB962C8B-B14F-4D97-AF65-F5344CB8AC3E}">
        <p14:creationId xmlns:p14="http://schemas.microsoft.com/office/powerpoint/2010/main" val="3778880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16</a:t>
            </a:fld>
            <a:endParaRPr lang="en-US"/>
          </a:p>
        </p:txBody>
      </p:sp>
    </p:spTree>
    <p:extLst>
      <p:ext uri="{BB962C8B-B14F-4D97-AF65-F5344CB8AC3E}">
        <p14:creationId xmlns:p14="http://schemas.microsoft.com/office/powerpoint/2010/main" val="323366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17</a:t>
            </a:fld>
            <a:endParaRPr lang="en-US"/>
          </a:p>
        </p:txBody>
      </p:sp>
    </p:spTree>
    <p:extLst>
      <p:ext uri="{BB962C8B-B14F-4D97-AF65-F5344CB8AC3E}">
        <p14:creationId xmlns:p14="http://schemas.microsoft.com/office/powerpoint/2010/main" val="3875562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18</a:t>
            </a:fld>
            <a:endParaRPr lang="en-US"/>
          </a:p>
        </p:txBody>
      </p:sp>
    </p:spTree>
    <p:extLst>
      <p:ext uri="{BB962C8B-B14F-4D97-AF65-F5344CB8AC3E}">
        <p14:creationId xmlns:p14="http://schemas.microsoft.com/office/powerpoint/2010/main" val="23533664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19</a:t>
            </a:fld>
            <a:endParaRPr lang="en-US"/>
          </a:p>
        </p:txBody>
      </p:sp>
    </p:spTree>
    <p:extLst>
      <p:ext uri="{BB962C8B-B14F-4D97-AF65-F5344CB8AC3E}">
        <p14:creationId xmlns:p14="http://schemas.microsoft.com/office/powerpoint/2010/main" val="2074676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20</a:t>
            </a:fld>
            <a:endParaRPr lang="en-US"/>
          </a:p>
        </p:txBody>
      </p:sp>
    </p:spTree>
    <p:extLst>
      <p:ext uri="{BB962C8B-B14F-4D97-AF65-F5344CB8AC3E}">
        <p14:creationId xmlns:p14="http://schemas.microsoft.com/office/powerpoint/2010/main" val="35743170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21</a:t>
            </a:fld>
            <a:endParaRPr lang="en-US"/>
          </a:p>
        </p:txBody>
      </p:sp>
    </p:spTree>
    <p:extLst>
      <p:ext uri="{BB962C8B-B14F-4D97-AF65-F5344CB8AC3E}">
        <p14:creationId xmlns:p14="http://schemas.microsoft.com/office/powerpoint/2010/main" val="40973380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22</a:t>
            </a:fld>
            <a:endParaRPr lang="en-US"/>
          </a:p>
        </p:txBody>
      </p:sp>
    </p:spTree>
    <p:extLst>
      <p:ext uri="{BB962C8B-B14F-4D97-AF65-F5344CB8AC3E}">
        <p14:creationId xmlns:p14="http://schemas.microsoft.com/office/powerpoint/2010/main" val="19887958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23</a:t>
            </a:fld>
            <a:endParaRPr lang="en-US"/>
          </a:p>
        </p:txBody>
      </p:sp>
    </p:spTree>
    <p:extLst>
      <p:ext uri="{BB962C8B-B14F-4D97-AF65-F5344CB8AC3E}">
        <p14:creationId xmlns:p14="http://schemas.microsoft.com/office/powerpoint/2010/main" val="1055638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4</a:t>
            </a:fld>
            <a:endParaRPr lang="en-US"/>
          </a:p>
        </p:txBody>
      </p:sp>
    </p:spTree>
    <p:extLst>
      <p:ext uri="{BB962C8B-B14F-4D97-AF65-F5344CB8AC3E}">
        <p14:creationId xmlns:p14="http://schemas.microsoft.com/office/powerpoint/2010/main" val="37626524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24</a:t>
            </a:fld>
            <a:endParaRPr lang="en-US"/>
          </a:p>
        </p:txBody>
      </p:sp>
    </p:spTree>
    <p:extLst>
      <p:ext uri="{BB962C8B-B14F-4D97-AF65-F5344CB8AC3E}">
        <p14:creationId xmlns:p14="http://schemas.microsoft.com/office/powerpoint/2010/main" val="40855689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25</a:t>
            </a:fld>
            <a:endParaRPr lang="en-US"/>
          </a:p>
        </p:txBody>
      </p:sp>
    </p:spTree>
    <p:extLst>
      <p:ext uri="{BB962C8B-B14F-4D97-AF65-F5344CB8AC3E}">
        <p14:creationId xmlns:p14="http://schemas.microsoft.com/office/powerpoint/2010/main" val="18438181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26</a:t>
            </a:fld>
            <a:endParaRPr lang="en-US"/>
          </a:p>
        </p:txBody>
      </p:sp>
    </p:spTree>
    <p:extLst>
      <p:ext uri="{BB962C8B-B14F-4D97-AF65-F5344CB8AC3E}">
        <p14:creationId xmlns:p14="http://schemas.microsoft.com/office/powerpoint/2010/main" val="21675029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27</a:t>
            </a:fld>
            <a:endParaRPr lang="en-US"/>
          </a:p>
        </p:txBody>
      </p:sp>
    </p:spTree>
    <p:extLst>
      <p:ext uri="{BB962C8B-B14F-4D97-AF65-F5344CB8AC3E}">
        <p14:creationId xmlns:p14="http://schemas.microsoft.com/office/powerpoint/2010/main" val="25810463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28</a:t>
            </a:fld>
            <a:endParaRPr lang="en-US"/>
          </a:p>
        </p:txBody>
      </p:sp>
    </p:spTree>
    <p:extLst>
      <p:ext uri="{BB962C8B-B14F-4D97-AF65-F5344CB8AC3E}">
        <p14:creationId xmlns:p14="http://schemas.microsoft.com/office/powerpoint/2010/main" val="18025573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29</a:t>
            </a:fld>
            <a:endParaRPr lang="en-US"/>
          </a:p>
        </p:txBody>
      </p:sp>
    </p:spTree>
    <p:extLst>
      <p:ext uri="{BB962C8B-B14F-4D97-AF65-F5344CB8AC3E}">
        <p14:creationId xmlns:p14="http://schemas.microsoft.com/office/powerpoint/2010/main" val="17536867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30</a:t>
            </a:fld>
            <a:endParaRPr lang="en-US"/>
          </a:p>
        </p:txBody>
      </p:sp>
    </p:spTree>
    <p:extLst>
      <p:ext uri="{BB962C8B-B14F-4D97-AF65-F5344CB8AC3E}">
        <p14:creationId xmlns:p14="http://schemas.microsoft.com/office/powerpoint/2010/main" val="65953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5</a:t>
            </a:fld>
            <a:endParaRPr lang="en-US"/>
          </a:p>
        </p:txBody>
      </p:sp>
    </p:spTree>
    <p:extLst>
      <p:ext uri="{BB962C8B-B14F-4D97-AF65-F5344CB8AC3E}">
        <p14:creationId xmlns:p14="http://schemas.microsoft.com/office/powerpoint/2010/main" val="1051291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8</a:t>
            </a:fld>
            <a:endParaRPr lang="en-US"/>
          </a:p>
        </p:txBody>
      </p:sp>
    </p:spTree>
    <p:extLst>
      <p:ext uri="{BB962C8B-B14F-4D97-AF65-F5344CB8AC3E}">
        <p14:creationId xmlns:p14="http://schemas.microsoft.com/office/powerpoint/2010/main" val="827451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9</a:t>
            </a:fld>
            <a:endParaRPr lang="en-US"/>
          </a:p>
        </p:txBody>
      </p:sp>
    </p:spTree>
    <p:extLst>
      <p:ext uri="{BB962C8B-B14F-4D97-AF65-F5344CB8AC3E}">
        <p14:creationId xmlns:p14="http://schemas.microsoft.com/office/powerpoint/2010/main" val="868034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10</a:t>
            </a:fld>
            <a:endParaRPr lang="en-US"/>
          </a:p>
        </p:txBody>
      </p:sp>
    </p:spTree>
    <p:extLst>
      <p:ext uri="{BB962C8B-B14F-4D97-AF65-F5344CB8AC3E}">
        <p14:creationId xmlns:p14="http://schemas.microsoft.com/office/powerpoint/2010/main" val="33395370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11</a:t>
            </a:fld>
            <a:endParaRPr lang="en-US"/>
          </a:p>
        </p:txBody>
      </p:sp>
    </p:spTree>
    <p:extLst>
      <p:ext uri="{BB962C8B-B14F-4D97-AF65-F5344CB8AC3E}">
        <p14:creationId xmlns:p14="http://schemas.microsoft.com/office/powerpoint/2010/main" val="2086701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12</a:t>
            </a:fld>
            <a:endParaRPr lang="en-US"/>
          </a:p>
        </p:txBody>
      </p:sp>
    </p:spTree>
    <p:extLst>
      <p:ext uri="{BB962C8B-B14F-4D97-AF65-F5344CB8AC3E}">
        <p14:creationId xmlns:p14="http://schemas.microsoft.com/office/powerpoint/2010/main" val="2696294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892BA-A56B-4DEF-A314-71D3FBF65DB1}" type="slidenum">
              <a:rPr lang="en-US" smtClean="0"/>
              <a:t>13</a:t>
            </a:fld>
            <a:endParaRPr lang="en-US"/>
          </a:p>
        </p:txBody>
      </p:sp>
    </p:spTree>
    <p:extLst>
      <p:ext uri="{BB962C8B-B14F-4D97-AF65-F5344CB8AC3E}">
        <p14:creationId xmlns:p14="http://schemas.microsoft.com/office/powerpoint/2010/main" val="1907546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3/18/2024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3/18/2024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3/18/2024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3/18/2024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3/18/2024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3/18/2024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3/18/2024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3/18/2024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3/18/2024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3/18/2024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A068E-6136-4DC3-8925-9BA6506D87CF}"/>
              </a:ext>
            </a:extLst>
          </p:cNvPr>
          <p:cNvSpPr>
            <a:spLocks noGrp="1"/>
          </p:cNvSpPr>
          <p:nvPr>
            <p:ph type="ctrTitle"/>
          </p:nvPr>
        </p:nvSpPr>
        <p:spPr>
          <a:xfrm>
            <a:off x="1154955" y="1447800"/>
            <a:ext cx="8825658" cy="861421"/>
          </a:xfrm>
        </p:spPr>
        <p:txBody>
          <a:bodyPr/>
          <a:lstStyle/>
          <a:p>
            <a:r>
              <a:rPr lang="en-US" sz="4000" dirty="0"/>
              <a:t>Questions of conscience and love</a:t>
            </a:r>
          </a:p>
        </p:txBody>
      </p:sp>
      <p:sp>
        <p:nvSpPr>
          <p:cNvPr id="3" name="Subtitle 2">
            <a:extLst>
              <a:ext uri="{FF2B5EF4-FFF2-40B4-BE49-F238E27FC236}">
                <a16:creationId xmlns:a16="http://schemas.microsoft.com/office/drawing/2014/main" id="{4B10D4E6-9741-491F-B7C6-A092F5CCC8BD}"/>
              </a:ext>
            </a:extLst>
          </p:cNvPr>
          <p:cNvSpPr>
            <a:spLocks noGrp="1"/>
          </p:cNvSpPr>
          <p:nvPr>
            <p:ph type="subTitle" idx="1"/>
          </p:nvPr>
        </p:nvSpPr>
        <p:spPr>
          <a:xfrm>
            <a:off x="1497855" y="2567580"/>
            <a:ext cx="8825658" cy="861420"/>
          </a:xfrm>
        </p:spPr>
        <p:txBody>
          <a:bodyPr>
            <a:normAutofit/>
          </a:bodyPr>
          <a:lstStyle/>
          <a:p>
            <a:r>
              <a:rPr lang="en-US" sz="3200" dirty="0"/>
              <a:t>1 Corinthians 8</a:t>
            </a:r>
          </a:p>
        </p:txBody>
      </p:sp>
    </p:spTree>
    <p:extLst>
      <p:ext uri="{BB962C8B-B14F-4D97-AF65-F5344CB8AC3E}">
        <p14:creationId xmlns:p14="http://schemas.microsoft.com/office/powerpoint/2010/main" val="2902762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536DC27-DF97-48F1-B801-0454A1C60591}"/>
              </a:ext>
            </a:extLst>
          </p:cNvPr>
          <p:cNvSpPr txBox="1"/>
          <p:nvPr/>
        </p:nvSpPr>
        <p:spPr>
          <a:xfrm>
            <a:off x="685800" y="674400"/>
            <a:ext cx="10579100" cy="2554545"/>
          </a:xfrm>
          <a:prstGeom prst="rect">
            <a:avLst/>
          </a:prstGeom>
          <a:noFill/>
        </p:spPr>
        <p:txBody>
          <a:bodyPr wrap="square" rtlCol="0">
            <a:spAutoFit/>
          </a:bodyPr>
          <a:lstStyle/>
          <a:p>
            <a:r>
              <a:rPr lang="en-US" sz="3200" baseline="30000" dirty="0"/>
              <a:t>7</a:t>
            </a:r>
            <a:r>
              <a:rPr lang="en-US" sz="3200" dirty="0"/>
              <a:t> However, not all believers know this. Some are accustomed to thinking of idols as being real, so when they eat food that has been offered to idols, they think of it as the worship of real gods, and their weak </a:t>
            </a:r>
            <a:r>
              <a:rPr lang="en-US" sz="3200" u="sng" dirty="0"/>
              <a:t>consciences</a:t>
            </a:r>
            <a:r>
              <a:rPr lang="en-US" sz="3200" dirty="0"/>
              <a:t> are violated…</a:t>
            </a:r>
          </a:p>
        </p:txBody>
      </p:sp>
    </p:spTree>
    <p:extLst>
      <p:ext uri="{BB962C8B-B14F-4D97-AF65-F5344CB8AC3E}">
        <p14:creationId xmlns:p14="http://schemas.microsoft.com/office/powerpoint/2010/main" val="1172418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32E2B-AE2D-4DF5-B3F3-A7430B42B1D7}"/>
              </a:ext>
            </a:extLst>
          </p:cNvPr>
          <p:cNvSpPr>
            <a:spLocks noGrp="1"/>
          </p:cNvSpPr>
          <p:nvPr>
            <p:ph type="title"/>
          </p:nvPr>
        </p:nvSpPr>
        <p:spPr>
          <a:xfrm>
            <a:off x="646111" y="452718"/>
            <a:ext cx="9404723" cy="753782"/>
          </a:xfrm>
        </p:spPr>
        <p:txBody>
          <a:bodyPr/>
          <a:lstStyle/>
          <a:p>
            <a:pPr algn="ctr"/>
            <a:r>
              <a:rPr lang="en-US" dirty="0">
                <a:solidFill>
                  <a:srgbClr val="FFFF00"/>
                </a:solidFill>
              </a:rPr>
              <a:t>The Human Conscience</a:t>
            </a:r>
          </a:p>
        </p:txBody>
      </p:sp>
      <p:sp>
        <p:nvSpPr>
          <p:cNvPr id="3" name="Content Placeholder 2">
            <a:extLst>
              <a:ext uri="{FF2B5EF4-FFF2-40B4-BE49-F238E27FC236}">
                <a16:creationId xmlns:a16="http://schemas.microsoft.com/office/drawing/2014/main" id="{B5542BFD-CB49-4CB9-BE8B-4396F8265374}"/>
              </a:ext>
            </a:extLst>
          </p:cNvPr>
          <p:cNvSpPr>
            <a:spLocks noGrp="1"/>
          </p:cNvSpPr>
          <p:nvPr>
            <p:ph idx="1"/>
          </p:nvPr>
        </p:nvSpPr>
        <p:spPr>
          <a:xfrm>
            <a:off x="875201" y="1206500"/>
            <a:ext cx="10670688" cy="4195481"/>
          </a:xfrm>
        </p:spPr>
        <p:txBody>
          <a:bodyPr>
            <a:normAutofit/>
          </a:bodyPr>
          <a:lstStyle/>
          <a:p>
            <a:pPr marL="0" indent="0">
              <a:buNone/>
            </a:pPr>
            <a:r>
              <a:rPr lang="en-US" sz="3200" dirty="0">
                <a:solidFill>
                  <a:srgbClr val="FFFF00"/>
                </a:solidFill>
              </a:rPr>
              <a:t>The conscience warns us when our thoughts or behaviors don’t match our values.</a:t>
            </a:r>
          </a:p>
          <a:p>
            <a:pPr lvl="1">
              <a:buFont typeface="Arial" panose="020B0604020202020204" pitchFamily="34" charset="0"/>
              <a:buChar char="•"/>
            </a:pPr>
            <a:r>
              <a:rPr lang="en-US" sz="3200" dirty="0">
                <a:solidFill>
                  <a:srgbClr val="FFFF00"/>
                </a:solidFill>
              </a:rPr>
              <a:t>It is fallen </a:t>
            </a:r>
          </a:p>
          <a:p>
            <a:pPr marL="914400" lvl="2" indent="0">
              <a:buNone/>
            </a:pPr>
            <a:r>
              <a:rPr lang="en-US" sz="3200" dirty="0">
                <a:solidFill>
                  <a:srgbClr val="FFFF00"/>
                </a:solidFill>
              </a:rPr>
              <a:t>So it can be self-deceiving &amp; self-justifying</a:t>
            </a:r>
          </a:p>
          <a:p>
            <a:pPr marL="914400" lvl="2" indent="0">
              <a:buNone/>
            </a:pPr>
            <a:r>
              <a:rPr lang="en-US" sz="3200" dirty="0">
                <a:solidFill>
                  <a:srgbClr val="FFFF00"/>
                </a:solidFill>
              </a:rPr>
              <a:t>So it can be calloused by practicing sin</a:t>
            </a:r>
          </a:p>
          <a:p>
            <a:pPr marL="914400" lvl="2" indent="0">
              <a:buNone/>
            </a:pPr>
            <a:r>
              <a:rPr lang="en-US" sz="3200" dirty="0">
                <a:solidFill>
                  <a:srgbClr val="FFFF00"/>
                </a:solidFill>
              </a:rPr>
              <a:t>A posture of humility &amp; repentance is needed.</a:t>
            </a:r>
          </a:p>
        </p:txBody>
      </p:sp>
    </p:spTree>
    <p:extLst>
      <p:ext uri="{BB962C8B-B14F-4D97-AF65-F5344CB8AC3E}">
        <p14:creationId xmlns:p14="http://schemas.microsoft.com/office/powerpoint/2010/main" val="2297395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32E2B-AE2D-4DF5-B3F3-A7430B42B1D7}"/>
              </a:ext>
            </a:extLst>
          </p:cNvPr>
          <p:cNvSpPr>
            <a:spLocks noGrp="1"/>
          </p:cNvSpPr>
          <p:nvPr>
            <p:ph type="title"/>
          </p:nvPr>
        </p:nvSpPr>
        <p:spPr>
          <a:xfrm>
            <a:off x="646111" y="452718"/>
            <a:ext cx="9404723" cy="753782"/>
          </a:xfrm>
        </p:spPr>
        <p:txBody>
          <a:bodyPr/>
          <a:lstStyle/>
          <a:p>
            <a:pPr algn="ctr"/>
            <a:r>
              <a:rPr lang="en-US" dirty="0">
                <a:solidFill>
                  <a:srgbClr val="FFFF00"/>
                </a:solidFill>
              </a:rPr>
              <a:t>The Human Conscience</a:t>
            </a:r>
          </a:p>
        </p:txBody>
      </p:sp>
      <p:sp>
        <p:nvSpPr>
          <p:cNvPr id="3" name="Content Placeholder 2">
            <a:extLst>
              <a:ext uri="{FF2B5EF4-FFF2-40B4-BE49-F238E27FC236}">
                <a16:creationId xmlns:a16="http://schemas.microsoft.com/office/drawing/2014/main" id="{B5542BFD-CB49-4CB9-BE8B-4396F8265374}"/>
              </a:ext>
            </a:extLst>
          </p:cNvPr>
          <p:cNvSpPr>
            <a:spLocks noGrp="1"/>
          </p:cNvSpPr>
          <p:nvPr>
            <p:ph idx="1"/>
          </p:nvPr>
        </p:nvSpPr>
        <p:spPr>
          <a:xfrm>
            <a:off x="875201" y="1206500"/>
            <a:ext cx="10670688" cy="5397500"/>
          </a:xfrm>
        </p:spPr>
        <p:txBody>
          <a:bodyPr>
            <a:normAutofit fontScale="92500" lnSpcReduction="10000"/>
          </a:bodyPr>
          <a:lstStyle/>
          <a:p>
            <a:pPr marL="0" indent="0">
              <a:buNone/>
            </a:pPr>
            <a:r>
              <a:rPr lang="en-US" sz="3200" dirty="0">
                <a:solidFill>
                  <a:srgbClr val="FFFF00"/>
                </a:solidFill>
              </a:rPr>
              <a:t>The conscience warns us when our thoughts or behaviors don’t match our values.</a:t>
            </a:r>
          </a:p>
          <a:p>
            <a:pPr lvl="1">
              <a:buFont typeface="Arial" panose="020B0604020202020204" pitchFamily="34" charset="0"/>
              <a:buChar char="•"/>
            </a:pPr>
            <a:r>
              <a:rPr lang="en-US" sz="3500" dirty="0">
                <a:solidFill>
                  <a:srgbClr val="FFFF00"/>
                </a:solidFill>
              </a:rPr>
              <a:t>It is fallen </a:t>
            </a:r>
          </a:p>
          <a:p>
            <a:pPr lvl="1">
              <a:buFont typeface="Arial" panose="020B0604020202020204" pitchFamily="34" charset="0"/>
              <a:buChar char="•"/>
            </a:pPr>
            <a:r>
              <a:rPr lang="en-US" sz="3500" dirty="0">
                <a:solidFill>
                  <a:srgbClr val="FFFF00"/>
                </a:solidFill>
              </a:rPr>
              <a:t>It can be malformed (so-called core beliefs)</a:t>
            </a:r>
          </a:p>
          <a:p>
            <a:pPr lvl="1">
              <a:buFont typeface="Arial" panose="020B0604020202020204" pitchFamily="34" charset="0"/>
              <a:buChar char="•"/>
            </a:pPr>
            <a:r>
              <a:rPr lang="en-US" sz="3500" dirty="0">
                <a:solidFill>
                  <a:srgbClr val="FFFF00"/>
                </a:solidFill>
              </a:rPr>
              <a:t>It can be mis-informed (Paul’s </a:t>
            </a:r>
            <a:r>
              <a:rPr lang="en-US" sz="3500" i="1" dirty="0">
                <a:solidFill>
                  <a:srgbClr val="FFFF00"/>
                </a:solidFill>
              </a:rPr>
              <a:t>weak</a:t>
            </a:r>
            <a:r>
              <a:rPr lang="en-US" sz="3500" dirty="0">
                <a:solidFill>
                  <a:srgbClr val="FFFF00"/>
                </a:solidFill>
              </a:rPr>
              <a:t> conscience)</a:t>
            </a:r>
          </a:p>
          <a:p>
            <a:pPr marL="857250" lvl="2" indent="0">
              <a:buNone/>
            </a:pPr>
            <a:r>
              <a:rPr lang="en-US" sz="3500" dirty="0">
                <a:solidFill>
                  <a:srgbClr val="FFFF00"/>
                </a:solidFill>
              </a:rPr>
              <a:t>Violating a misinformed conscience is sinful</a:t>
            </a:r>
          </a:p>
          <a:p>
            <a:pPr marL="857250" lvl="2" indent="0">
              <a:buNone/>
            </a:pPr>
            <a:r>
              <a:rPr lang="en-US" sz="3000" dirty="0">
                <a:solidFill>
                  <a:srgbClr val="FFFF00"/>
                </a:solidFill>
              </a:rPr>
              <a:t>…if you have doubts about whether or not you should eat something, you are sinning if you go ahead and do it. For you are not following your convictions. If you do anything you believe is not right, you are sinning. Romans 14:23</a:t>
            </a:r>
          </a:p>
        </p:txBody>
      </p:sp>
    </p:spTree>
    <p:extLst>
      <p:ext uri="{BB962C8B-B14F-4D97-AF65-F5344CB8AC3E}">
        <p14:creationId xmlns:p14="http://schemas.microsoft.com/office/powerpoint/2010/main" val="207634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32E2B-AE2D-4DF5-B3F3-A7430B42B1D7}"/>
              </a:ext>
            </a:extLst>
          </p:cNvPr>
          <p:cNvSpPr>
            <a:spLocks noGrp="1"/>
          </p:cNvSpPr>
          <p:nvPr>
            <p:ph type="title"/>
          </p:nvPr>
        </p:nvSpPr>
        <p:spPr>
          <a:xfrm>
            <a:off x="646111" y="452718"/>
            <a:ext cx="9404723" cy="753782"/>
          </a:xfrm>
        </p:spPr>
        <p:txBody>
          <a:bodyPr/>
          <a:lstStyle/>
          <a:p>
            <a:pPr algn="ctr"/>
            <a:r>
              <a:rPr lang="en-US" dirty="0">
                <a:solidFill>
                  <a:srgbClr val="FFFF00"/>
                </a:solidFill>
              </a:rPr>
              <a:t>The Human Conscience</a:t>
            </a:r>
          </a:p>
        </p:txBody>
      </p:sp>
      <p:sp>
        <p:nvSpPr>
          <p:cNvPr id="3" name="Content Placeholder 2">
            <a:extLst>
              <a:ext uri="{FF2B5EF4-FFF2-40B4-BE49-F238E27FC236}">
                <a16:creationId xmlns:a16="http://schemas.microsoft.com/office/drawing/2014/main" id="{B5542BFD-CB49-4CB9-BE8B-4396F8265374}"/>
              </a:ext>
            </a:extLst>
          </p:cNvPr>
          <p:cNvSpPr>
            <a:spLocks noGrp="1"/>
          </p:cNvSpPr>
          <p:nvPr>
            <p:ph idx="1"/>
          </p:nvPr>
        </p:nvSpPr>
        <p:spPr>
          <a:xfrm>
            <a:off x="875201" y="1206500"/>
            <a:ext cx="10670688" cy="5397500"/>
          </a:xfrm>
        </p:spPr>
        <p:txBody>
          <a:bodyPr>
            <a:normAutofit/>
          </a:bodyPr>
          <a:lstStyle/>
          <a:p>
            <a:pPr marL="0" indent="0">
              <a:buNone/>
            </a:pPr>
            <a:r>
              <a:rPr lang="en-US" sz="3200" dirty="0">
                <a:solidFill>
                  <a:srgbClr val="FFFF00"/>
                </a:solidFill>
              </a:rPr>
              <a:t>The conscience warns us when our thoughts or behaviors don’t match our values.</a:t>
            </a:r>
          </a:p>
          <a:p>
            <a:pPr lvl="1">
              <a:buFont typeface="Arial" panose="020B0604020202020204" pitchFamily="34" charset="0"/>
              <a:buChar char="•"/>
            </a:pPr>
            <a:r>
              <a:rPr lang="en-US" sz="3200" dirty="0">
                <a:solidFill>
                  <a:srgbClr val="FFFF00"/>
                </a:solidFill>
              </a:rPr>
              <a:t>It is fallen </a:t>
            </a:r>
          </a:p>
          <a:p>
            <a:pPr lvl="1">
              <a:buFont typeface="Arial" panose="020B0604020202020204" pitchFamily="34" charset="0"/>
              <a:buChar char="•"/>
            </a:pPr>
            <a:r>
              <a:rPr lang="en-US" sz="3200" dirty="0">
                <a:solidFill>
                  <a:srgbClr val="FFFF00"/>
                </a:solidFill>
              </a:rPr>
              <a:t>It can be malformed (so-called core beliefs)</a:t>
            </a:r>
          </a:p>
          <a:p>
            <a:pPr lvl="1">
              <a:buFont typeface="Arial" panose="020B0604020202020204" pitchFamily="34" charset="0"/>
              <a:buChar char="•"/>
            </a:pPr>
            <a:r>
              <a:rPr lang="en-US" sz="3200" dirty="0">
                <a:solidFill>
                  <a:srgbClr val="FFFF00"/>
                </a:solidFill>
              </a:rPr>
              <a:t>It can be mis-informed (weak)</a:t>
            </a:r>
          </a:p>
          <a:p>
            <a:pPr marL="857250" lvl="2" indent="0">
              <a:buNone/>
            </a:pPr>
            <a:r>
              <a:rPr lang="en-US" sz="3200" dirty="0">
                <a:solidFill>
                  <a:srgbClr val="FFFF00"/>
                </a:solidFill>
              </a:rPr>
              <a:t>Violating a misinformed conscience is sinful</a:t>
            </a:r>
          </a:p>
          <a:p>
            <a:pPr marL="857250" lvl="2" indent="0">
              <a:buNone/>
            </a:pPr>
            <a:r>
              <a:rPr lang="en-US" sz="2800" dirty="0">
                <a:solidFill>
                  <a:srgbClr val="FFFF00"/>
                </a:solidFill>
              </a:rPr>
              <a:t>Those who eat any kind of food do so to honor the Lord…those who refuse to eat certain foods also want to please the Lord and give thanks to God. Ro. 14:6</a:t>
            </a:r>
          </a:p>
        </p:txBody>
      </p:sp>
    </p:spTree>
    <p:extLst>
      <p:ext uri="{BB962C8B-B14F-4D97-AF65-F5344CB8AC3E}">
        <p14:creationId xmlns:p14="http://schemas.microsoft.com/office/powerpoint/2010/main" val="2216104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32E2B-AE2D-4DF5-B3F3-A7430B42B1D7}"/>
              </a:ext>
            </a:extLst>
          </p:cNvPr>
          <p:cNvSpPr>
            <a:spLocks noGrp="1"/>
          </p:cNvSpPr>
          <p:nvPr>
            <p:ph type="title"/>
          </p:nvPr>
        </p:nvSpPr>
        <p:spPr>
          <a:xfrm>
            <a:off x="646111" y="452718"/>
            <a:ext cx="9404723" cy="753782"/>
          </a:xfrm>
        </p:spPr>
        <p:txBody>
          <a:bodyPr/>
          <a:lstStyle/>
          <a:p>
            <a:pPr algn="ctr"/>
            <a:r>
              <a:rPr lang="en-US" dirty="0">
                <a:solidFill>
                  <a:srgbClr val="FFFF00"/>
                </a:solidFill>
              </a:rPr>
              <a:t>The Human Conscience</a:t>
            </a:r>
          </a:p>
        </p:txBody>
      </p:sp>
      <p:sp>
        <p:nvSpPr>
          <p:cNvPr id="3" name="Content Placeholder 2">
            <a:extLst>
              <a:ext uri="{FF2B5EF4-FFF2-40B4-BE49-F238E27FC236}">
                <a16:creationId xmlns:a16="http://schemas.microsoft.com/office/drawing/2014/main" id="{B5542BFD-CB49-4CB9-BE8B-4396F8265374}"/>
              </a:ext>
            </a:extLst>
          </p:cNvPr>
          <p:cNvSpPr>
            <a:spLocks noGrp="1"/>
          </p:cNvSpPr>
          <p:nvPr>
            <p:ph idx="1"/>
          </p:nvPr>
        </p:nvSpPr>
        <p:spPr>
          <a:xfrm>
            <a:off x="875201" y="1206500"/>
            <a:ext cx="10670688" cy="5397500"/>
          </a:xfrm>
        </p:spPr>
        <p:txBody>
          <a:bodyPr>
            <a:normAutofit/>
          </a:bodyPr>
          <a:lstStyle/>
          <a:p>
            <a:pPr marL="0" indent="0">
              <a:buNone/>
            </a:pPr>
            <a:r>
              <a:rPr lang="en-US" sz="3200" dirty="0">
                <a:solidFill>
                  <a:srgbClr val="FFFF00"/>
                </a:solidFill>
              </a:rPr>
              <a:t>The conscience warns us when our thoughts or behaviors don’t match our values.</a:t>
            </a:r>
          </a:p>
          <a:p>
            <a:pPr lvl="1">
              <a:buFont typeface="Arial" panose="020B0604020202020204" pitchFamily="34" charset="0"/>
              <a:buChar char="•"/>
            </a:pPr>
            <a:r>
              <a:rPr lang="en-US" sz="3200" dirty="0">
                <a:solidFill>
                  <a:srgbClr val="FFFF00"/>
                </a:solidFill>
              </a:rPr>
              <a:t>It is fallen </a:t>
            </a:r>
          </a:p>
          <a:p>
            <a:pPr lvl="1">
              <a:buFont typeface="Arial" panose="020B0604020202020204" pitchFamily="34" charset="0"/>
              <a:buChar char="•"/>
            </a:pPr>
            <a:r>
              <a:rPr lang="en-US" sz="3200" dirty="0">
                <a:solidFill>
                  <a:srgbClr val="FFFF00"/>
                </a:solidFill>
              </a:rPr>
              <a:t>It can be malformed (so-called core beliefs)</a:t>
            </a:r>
          </a:p>
          <a:p>
            <a:pPr lvl="1">
              <a:buFont typeface="Arial" panose="020B0604020202020204" pitchFamily="34" charset="0"/>
              <a:buChar char="•"/>
            </a:pPr>
            <a:r>
              <a:rPr lang="en-US" sz="3200" dirty="0">
                <a:solidFill>
                  <a:srgbClr val="FFFF00"/>
                </a:solidFill>
              </a:rPr>
              <a:t>It can be mis-informed (weak)</a:t>
            </a:r>
          </a:p>
          <a:p>
            <a:pPr marL="857250" lvl="2" indent="0">
              <a:buNone/>
            </a:pPr>
            <a:r>
              <a:rPr lang="en-US" sz="3200" dirty="0">
                <a:solidFill>
                  <a:srgbClr val="FFFF00"/>
                </a:solidFill>
              </a:rPr>
              <a:t>Violating a misinformed conscience is sinful</a:t>
            </a:r>
          </a:p>
        </p:txBody>
      </p:sp>
      <p:sp>
        <p:nvSpPr>
          <p:cNvPr id="4" name="Rectangle 3">
            <a:extLst>
              <a:ext uri="{FF2B5EF4-FFF2-40B4-BE49-F238E27FC236}">
                <a16:creationId xmlns:a16="http://schemas.microsoft.com/office/drawing/2014/main" id="{34020B22-6A62-47D3-8F4A-A67F4166C940}"/>
              </a:ext>
            </a:extLst>
          </p:cNvPr>
          <p:cNvSpPr/>
          <p:nvPr/>
        </p:nvSpPr>
        <p:spPr>
          <a:xfrm>
            <a:off x="1736919" y="4882634"/>
            <a:ext cx="9233618" cy="954107"/>
          </a:xfrm>
          <a:prstGeom prst="rect">
            <a:avLst/>
          </a:prstGeom>
        </p:spPr>
        <p:txBody>
          <a:bodyPr wrap="none">
            <a:spAutoFit/>
          </a:bodyPr>
          <a:lstStyle/>
          <a:p>
            <a:r>
              <a:rPr lang="en-US" sz="2800" dirty="0">
                <a:solidFill>
                  <a:srgbClr val="FFFF00"/>
                </a:solidFill>
              </a:rPr>
              <a:t>“</a:t>
            </a:r>
            <a:r>
              <a:rPr lang="en-US" sz="2800" i="1" dirty="0">
                <a:solidFill>
                  <a:srgbClr val="FFFF00"/>
                </a:solidFill>
              </a:rPr>
              <a:t>To act against conscience is neither right nor safe</a:t>
            </a:r>
            <a:r>
              <a:rPr lang="en-US" sz="2800" dirty="0">
                <a:solidFill>
                  <a:srgbClr val="FFFF00"/>
                </a:solidFill>
              </a:rPr>
              <a:t>.”</a:t>
            </a:r>
          </a:p>
          <a:p>
            <a:pPr algn="r"/>
            <a:r>
              <a:rPr lang="en-US" sz="2800" dirty="0">
                <a:solidFill>
                  <a:srgbClr val="FFFF00"/>
                </a:solidFill>
              </a:rPr>
              <a:t>Martin Luther</a:t>
            </a:r>
          </a:p>
        </p:txBody>
      </p:sp>
    </p:spTree>
    <p:extLst>
      <p:ext uri="{BB962C8B-B14F-4D97-AF65-F5344CB8AC3E}">
        <p14:creationId xmlns:p14="http://schemas.microsoft.com/office/powerpoint/2010/main" val="1065228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32E2B-AE2D-4DF5-B3F3-A7430B42B1D7}"/>
              </a:ext>
            </a:extLst>
          </p:cNvPr>
          <p:cNvSpPr>
            <a:spLocks noGrp="1"/>
          </p:cNvSpPr>
          <p:nvPr>
            <p:ph type="title"/>
          </p:nvPr>
        </p:nvSpPr>
        <p:spPr>
          <a:xfrm>
            <a:off x="646111" y="452718"/>
            <a:ext cx="9404723" cy="753782"/>
          </a:xfrm>
        </p:spPr>
        <p:txBody>
          <a:bodyPr/>
          <a:lstStyle/>
          <a:p>
            <a:pPr algn="ctr"/>
            <a:r>
              <a:rPr lang="en-US" dirty="0">
                <a:solidFill>
                  <a:srgbClr val="FFFF00"/>
                </a:solidFill>
              </a:rPr>
              <a:t>The Human Conscience</a:t>
            </a:r>
          </a:p>
        </p:txBody>
      </p:sp>
      <p:sp>
        <p:nvSpPr>
          <p:cNvPr id="3" name="Content Placeholder 2">
            <a:extLst>
              <a:ext uri="{FF2B5EF4-FFF2-40B4-BE49-F238E27FC236}">
                <a16:creationId xmlns:a16="http://schemas.microsoft.com/office/drawing/2014/main" id="{B5542BFD-CB49-4CB9-BE8B-4396F8265374}"/>
              </a:ext>
            </a:extLst>
          </p:cNvPr>
          <p:cNvSpPr>
            <a:spLocks noGrp="1"/>
          </p:cNvSpPr>
          <p:nvPr>
            <p:ph idx="1"/>
          </p:nvPr>
        </p:nvSpPr>
        <p:spPr>
          <a:xfrm>
            <a:off x="875201" y="1206500"/>
            <a:ext cx="10670688" cy="5397500"/>
          </a:xfrm>
        </p:spPr>
        <p:txBody>
          <a:bodyPr>
            <a:normAutofit/>
          </a:bodyPr>
          <a:lstStyle/>
          <a:p>
            <a:pPr marL="0" indent="0">
              <a:buNone/>
            </a:pPr>
            <a:r>
              <a:rPr lang="en-US" sz="3200" dirty="0">
                <a:solidFill>
                  <a:srgbClr val="FFFF00"/>
                </a:solidFill>
              </a:rPr>
              <a:t>The conscience warns us when our thoughts or behaviors don’t match our values.</a:t>
            </a:r>
          </a:p>
          <a:p>
            <a:pPr lvl="1">
              <a:buFont typeface="Arial" panose="020B0604020202020204" pitchFamily="34" charset="0"/>
              <a:buChar char="•"/>
            </a:pPr>
            <a:r>
              <a:rPr lang="en-US" sz="3200" dirty="0">
                <a:solidFill>
                  <a:srgbClr val="FFFF00"/>
                </a:solidFill>
              </a:rPr>
              <a:t>It is fallen </a:t>
            </a:r>
          </a:p>
          <a:p>
            <a:pPr lvl="1">
              <a:buFont typeface="Arial" panose="020B0604020202020204" pitchFamily="34" charset="0"/>
              <a:buChar char="•"/>
            </a:pPr>
            <a:r>
              <a:rPr lang="en-US" sz="3200" dirty="0">
                <a:solidFill>
                  <a:srgbClr val="FFFF00"/>
                </a:solidFill>
              </a:rPr>
              <a:t>It can be malformed (so-called core beliefs)</a:t>
            </a:r>
          </a:p>
          <a:p>
            <a:pPr lvl="1">
              <a:buFont typeface="Arial" panose="020B0604020202020204" pitchFamily="34" charset="0"/>
              <a:buChar char="•"/>
            </a:pPr>
            <a:r>
              <a:rPr lang="en-US" sz="3200" dirty="0">
                <a:solidFill>
                  <a:srgbClr val="FFFF00"/>
                </a:solidFill>
              </a:rPr>
              <a:t>It can be mis-informed (weak)</a:t>
            </a:r>
          </a:p>
          <a:p>
            <a:pPr marL="857250" lvl="2" indent="0">
              <a:buNone/>
            </a:pPr>
            <a:r>
              <a:rPr lang="en-US" sz="3200" dirty="0">
                <a:solidFill>
                  <a:srgbClr val="FFFF00"/>
                </a:solidFill>
              </a:rPr>
              <a:t>Violating a misinformed conscience is sinful</a:t>
            </a:r>
          </a:p>
          <a:p>
            <a:pPr lvl="2" indent="-285750">
              <a:buNone/>
            </a:pPr>
            <a:r>
              <a:rPr lang="en-US" sz="3200" dirty="0">
                <a:solidFill>
                  <a:srgbClr val="FFFF00"/>
                </a:solidFill>
              </a:rPr>
              <a:t>Violating a misinformed conscience is harmful – </a:t>
            </a:r>
            <a:r>
              <a:rPr lang="en-US" sz="3200" i="1" dirty="0">
                <a:solidFill>
                  <a:srgbClr val="FFFF00"/>
                </a:solidFill>
              </a:rPr>
              <a:t>moral injury</a:t>
            </a:r>
          </a:p>
          <a:p>
            <a:pPr lvl="2" indent="-285750">
              <a:buNone/>
            </a:pPr>
            <a:r>
              <a:rPr lang="en-US" sz="3200" dirty="0">
                <a:solidFill>
                  <a:srgbClr val="FFFF00"/>
                </a:solidFill>
              </a:rPr>
              <a:t>So, encouraging such violation is unloving</a:t>
            </a:r>
          </a:p>
        </p:txBody>
      </p:sp>
    </p:spTree>
    <p:extLst>
      <p:ext uri="{BB962C8B-B14F-4D97-AF65-F5344CB8AC3E}">
        <p14:creationId xmlns:p14="http://schemas.microsoft.com/office/powerpoint/2010/main" val="606146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536DC27-DF97-48F1-B801-0454A1C60591}"/>
              </a:ext>
            </a:extLst>
          </p:cNvPr>
          <p:cNvSpPr txBox="1"/>
          <p:nvPr/>
        </p:nvSpPr>
        <p:spPr>
          <a:xfrm>
            <a:off x="673100" y="1258600"/>
            <a:ext cx="10579100" cy="3046988"/>
          </a:xfrm>
          <a:prstGeom prst="rect">
            <a:avLst/>
          </a:prstGeom>
          <a:noFill/>
        </p:spPr>
        <p:txBody>
          <a:bodyPr wrap="square" rtlCol="0">
            <a:spAutoFit/>
          </a:bodyPr>
          <a:lstStyle/>
          <a:p>
            <a:r>
              <a:rPr lang="en-US" sz="3200" baseline="30000" dirty="0"/>
              <a:t>9</a:t>
            </a:r>
            <a:r>
              <a:rPr lang="en-US" sz="3200" dirty="0"/>
              <a:t> But you must be careful so that your freedom does not cause others with a weaker </a:t>
            </a:r>
            <a:r>
              <a:rPr lang="en-US" sz="3200" u="sng" dirty="0"/>
              <a:t>conscience</a:t>
            </a:r>
            <a:r>
              <a:rPr lang="en-US" sz="3200" dirty="0"/>
              <a:t> to stumble. </a:t>
            </a:r>
            <a:r>
              <a:rPr lang="en-US" sz="3200" baseline="30000" dirty="0"/>
              <a:t>10</a:t>
            </a:r>
            <a:r>
              <a:rPr lang="en-US" sz="3200" dirty="0"/>
              <a:t> For if others see you—with your “superior knowledge”—eating in the temple of an idol, won’t they be encouraged to violate their </a:t>
            </a:r>
            <a:r>
              <a:rPr lang="en-US" sz="3200" u="sng" dirty="0"/>
              <a:t>conscience</a:t>
            </a:r>
            <a:r>
              <a:rPr lang="en-US" sz="3200" dirty="0"/>
              <a:t> by eating food that has been offered to an idol? </a:t>
            </a:r>
          </a:p>
        </p:txBody>
      </p:sp>
    </p:spTree>
    <p:extLst>
      <p:ext uri="{BB962C8B-B14F-4D97-AF65-F5344CB8AC3E}">
        <p14:creationId xmlns:p14="http://schemas.microsoft.com/office/powerpoint/2010/main" val="1977294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B9A9-F913-4B52-96F5-023B5F061FA9}"/>
              </a:ext>
            </a:extLst>
          </p:cNvPr>
          <p:cNvSpPr>
            <a:spLocks noGrp="1"/>
          </p:cNvSpPr>
          <p:nvPr>
            <p:ph type="title"/>
          </p:nvPr>
        </p:nvSpPr>
        <p:spPr>
          <a:xfrm>
            <a:off x="646111" y="452718"/>
            <a:ext cx="9404723" cy="779734"/>
          </a:xfrm>
        </p:spPr>
        <p:txBody>
          <a:bodyPr/>
          <a:lstStyle/>
          <a:p>
            <a:r>
              <a:rPr lang="en-US" dirty="0"/>
              <a:t>Questions of conscience &amp; love.</a:t>
            </a:r>
          </a:p>
        </p:txBody>
      </p:sp>
      <p:sp>
        <p:nvSpPr>
          <p:cNvPr id="3" name="Content Placeholder 2">
            <a:extLst>
              <a:ext uri="{FF2B5EF4-FFF2-40B4-BE49-F238E27FC236}">
                <a16:creationId xmlns:a16="http://schemas.microsoft.com/office/drawing/2014/main" id="{9DA83C10-F129-466D-ACF2-19F04EDACBF1}"/>
              </a:ext>
            </a:extLst>
          </p:cNvPr>
          <p:cNvSpPr>
            <a:spLocks noGrp="1"/>
          </p:cNvSpPr>
          <p:nvPr>
            <p:ph idx="1"/>
          </p:nvPr>
        </p:nvSpPr>
        <p:spPr>
          <a:xfrm>
            <a:off x="1104293" y="1273184"/>
            <a:ext cx="10743150" cy="5457816"/>
          </a:xfrm>
        </p:spPr>
        <p:txBody>
          <a:bodyPr>
            <a:normAutofit/>
          </a:bodyPr>
          <a:lstStyle/>
          <a:p>
            <a:r>
              <a:rPr lang="en-US" sz="3600" dirty="0"/>
              <a:t> What did this mean to them? </a:t>
            </a:r>
          </a:p>
          <a:p>
            <a:r>
              <a:rPr lang="en-US" sz="3600" dirty="0"/>
              <a:t> The facts of the matter.</a:t>
            </a:r>
          </a:p>
          <a:p>
            <a:r>
              <a:rPr lang="en-US" sz="3600" dirty="0"/>
              <a:t> It is sinful to violate or encourage violation of the conscience.</a:t>
            </a:r>
          </a:p>
          <a:p>
            <a:pPr lvl="1">
              <a:buFont typeface="Arial" panose="020B0604020202020204" pitchFamily="34" charset="0"/>
              <a:buChar char="•"/>
            </a:pPr>
            <a:r>
              <a:rPr lang="en-US" sz="3400" dirty="0"/>
              <a:t>Gentile Christians might return to paganism</a:t>
            </a:r>
          </a:p>
          <a:p>
            <a:pPr marL="1092200" lvl="2" indent="-234950">
              <a:buNone/>
            </a:pPr>
            <a:r>
              <a:rPr lang="en-US" sz="3200" dirty="0"/>
              <a:t>In chapter 10 Paul warns them to flee idolatry (v.14) with its associated sexual sin.</a:t>
            </a:r>
          </a:p>
          <a:p>
            <a:pPr marL="1092200" lvl="2" indent="-234950">
              <a:buNone/>
            </a:pPr>
            <a:r>
              <a:rPr lang="en-US" sz="3200" dirty="0"/>
              <a:t>This explains Revelation 2’s condemnation of eating food offered to idols. </a:t>
            </a:r>
          </a:p>
        </p:txBody>
      </p:sp>
    </p:spTree>
    <p:extLst>
      <p:ext uri="{BB962C8B-B14F-4D97-AF65-F5344CB8AC3E}">
        <p14:creationId xmlns:p14="http://schemas.microsoft.com/office/powerpoint/2010/main" val="3471930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82654FD-DF66-40B4-A9A5-2D369EEBDF05}"/>
              </a:ext>
            </a:extLst>
          </p:cNvPr>
          <p:cNvSpPr txBox="1"/>
          <p:nvPr/>
        </p:nvSpPr>
        <p:spPr>
          <a:xfrm>
            <a:off x="977900" y="1206500"/>
            <a:ext cx="10629900" cy="3970318"/>
          </a:xfrm>
          <a:prstGeom prst="rect">
            <a:avLst/>
          </a:prstGeom>
          <a:noFill/>
        </p:spPr>
        <p:txBody>
          <a:bodyPr wrap="square" rtlCol="0">
            <a:spAutoFit/>
          </a:bodyPr>
          <a:lstStyle/>
          <a:p>
            <a:r>
              <a:rPr lang="en-US" sz="2800" dirty="0"/>
              <a:t>But I have a few complaints against you. You tolerate some among you whose teaching is like that of Balaam, who showed </a:t>
            </a:r>
            <a:r>
              <a:rPr lang="en-US" sz="2800" dirty="0" err="1"/>
              <a:t>Balak</a:t>
            </a:r>
            <a:r>
              <a:rPr lang="en-US" sz="2800" dirty="0"/>
              <a:t> how to trip up the people of Israel. He taught them to sin by eating food offered to idols and by committing sexual sin… </a:t>
            </a:r>
            <a:r>
              <a:rPr lang="en-US" sz="2800" baseline="30000" dirty="0"/>
              <a:t>15</a:t>
            </a:r>
            <a:r>
              <a:rPr lang="en-US" sz="2800" dirty="0"/>
              <a:t> In a similar way, you have some Nicolaitans among you who follow the same teaching. </a:t>
            </a:r>
            <a:r>
              <a:rPr lang="en-US" sz="2800" baseline="30000" dirty="0"/>
              <a:t>16</a:t>
            </a:r>
            <a:r>
              <a:rPr lang="en-US" sz="2800" dirty="0"/>
              <a:t> Repent of your sin, or I will come to you suddenly and fight against them with the sword of my mouth. </a:t>
            </a:r>
          </a:p>
          <a:p>
            <a:pPr algn="r"/>
            <a:r>
              <a:rPr lang="en-US" sz="2800" dirty="0"/>
              <a:t>Revelation 2:4 Re: Pergamum</a:t>
            </a:r>
            <a:r>
              <a:rPr lang="en-US" dirty="0"/>
              <a:t> </a:t>
            </a:r>
          </a:p>
        </p:txBody>
      </p:sp>
    </p:spTree>
    <p:extLst>
      <p:ext uri="{BB962C8B-B14F-4D97-AF65-F5344CB8AC3E}">
        <p14:creationId xmlns:p14="http://schemas.microsoft.com/office/powerpoint/2010/main" val="2864882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82654FD-DF66-40B4-A9A5-2D369EEBDF05}"/>
              </a:ext>
            </a:extLst>
          </p:cNvPr>
          <p:cNvSpPr txBox="1"/>
          <p:nvPr/>
        </p:nvSpPr>
        <p:spPr>
          <a:xfrm>
            <a:off x="977900" y="1206500"/>
            <a:ext cx="10629900" cy="2677656"/>
          </a:xfrm>
          <a:prstGeom prst="rect">
            <a:avLst/>
          </a:prstGeom>
          <a:noFill/>
        </p:spPr>
        <p:txBody>
          <a:bodyPr wrap="square" rtlCol="0">
            <a:spAutoFit/>
          </a:bodyPr>
          <a:lstStyle/>
          <a:p>
            <a:r>
              <a:rPr lang="en-US" sz="2800" dirty="0"/>
              <a:t>But I have this complaint against you. You are permitting that woman—that Jezebel who calls herself a prophet—to lead my servants astray. She teaches them to commit sexual sin and to eat food offered to idols. </a:t>
            </a:r>
            <a:r>
              <a:rPr lang="en-US" sz="2800" baseline="30000" dirty="0"/>
              <a:t>21</a:t>
            </a:r>
            <a:r>
              <a:rPr lang="en-US" sz="2800" dirty="0"/>
              <a:t> I gave her time to repent, but she does not want to turn away from her immorality.</a:t>
            </a:r>
            <a:r>
              <a:rPr lang="en-US" dirty="0"/>
              <a:t>                                                          </a:t>
            </a:r>
            <a:r>
              <a:rPr lang="en-US" sz="2800" dirty="0"/>
              <a:t>Revelation 2:20f Re: Thyatira </a:t>
            </a:r>
          </a:p>
        </p:txBody>
      </p:sp>
    </p:spTree>
    <p:extLst>
      <p:ext uri="{BB962C8B-B14F-4D97-AF65-F5344CB8AC3E}">
        <p14:creationId xmlns:p14="http://schemas.microsoft.com/office/powerpoint/2010/main" val="2568198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2CF84E4-79C3-4F44-9F91-F4BAC4DBFDCE}"/>
              </a:ext>
            </a:extLst>
          </p:cNvPr>
          <p:cNvSpPr txBox="1"/>
          <p:nvPr/>
        </p:nvSpPr>
        <p:spPr>
          <a:xfrm>
            <a:off x="1027043" y="1500809"/>
            <a:ext cx="10137913" cy="2062103"/>
          </a:xfrm>
          <a:prstGeom prst="rect">
            <a:avLst/>
          </a:prstGeom>
          <a:noFill/>
        </p:spPr>
        <p:txBody>
          <a:bodyPr wrap="square" rtlCol="0">
            <a:spAutoFit/>
          </a:bodyPr>
          <a:lstStyle/>
          <a:p>
            <a:r>
              <a:rPr lang="en-US" sz="3200" dirty="0"/>
              <a:t>Now regarding your question about food that has been offered to idols…So, what about eating meat that has been offered to idols? </a:t>
            </a:r>
          </a:p>
          <a:p>
            <a:pPr algn="r"/>
            <a:r>
              <a:rPr lang="en-US" sz="3200" dirty="0"/>
              <a:t>1 Corinthians 8:1, 4</a:t>
            </a:r>
          </a:p>
        </p:txBody>
      </p:sp>
    </p:spTree>
    <p:extLst>
      <p:ext uri="{BB962C8B-B14F-4D97-AF65-F5344CB8AC3E}">
        <p14:creationId xmlns:p14="http://schemas.microsoft.com/office/powerpoint/2010/main" val="5869421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B9A9-F913-4B52-96F5-023B5F061FA9}"/>
              </a:ext>
            </a:extLst>
          </p:cNvPr>
          <p:cNvSpPr>
            <a:spLocks noGrp="1"/>
          </p:cNvSpPr>
          <p:nvPr>
            <p:ph type="title"/>
          </p:nvPr>
        </p:nvSpPr>
        <p:spPr>
          <a:xfrm>
            <a:off x="646111" y="452718"/>
            <a:ext cx="9404723" cy="779734"/>
          </a:xfrm>
        </p:spPr>
        <p:txBody>
          <a:bodyPr/>
          <a:lstStyle/>
          <a:p>
            <a:r>
              <a:rPr lang="en-US" dirty="0"/>
              <a:t>Questions of conscience &amp; love.</a:t>
            </a:r>
          </a:p>
        </p:txBody>
      </p:sp>
      <p:sp>
        <p:nvSpPr>
          <p:cNvPr id="3" name="Content Placeholder 2">
            <a:extLst>
              <a:ext uri="{FF2B5EF4-FFF2-40B4-BE49-F238E27FC236}">
                <a16:creationId xmlns:a16="http://schemas.microsoft.com/office/drawing/2014/main" id="{9DA83C10-F129-466D-ACF2-19F04EDACBF1}"/>
              </a:ext>
            </a:extLst>
          </p:cNvPr>
          <p:cNvSpPr>
            <a:spLocks noGrp="1"/>
          </p:cNvSpPr>
          <p:nvPr>
            <p:ph idx="1"/>
          </p:nvPr>
        </p:nvSpPr>
        <p:spPr>
          <a:xfrm>
            <a:off x="1104293" y="1273184"/>
            <a:ext cx="10743150" cy="5457816"/>
          </a:xfrm>
        </p:spPr>
        <p:txBody>
          <a:bodyPr>
            <a:normAutofit/>
          </a:bodyPr>
          <a:lstStyle/>
          <a:p>
            <a:r>
              <a:rPr lang="en-US" sz="3600" dirty="0"/>
              <a:t> What did this mean to them? </a:t>
            </a:r>
          </a:p>
          <a:p>
            <a:r>
              <a:rPr lang="en-US" sz="3600" dirty="0"/>
              <a:t> The facts of the matter.</a:t>
            </a:r>
          </a:p>
          <a:p>
            <a:r>
              <a:rPr lang="en-US" sz="3600" dirty="0"/>
              <a:t> It is sinful to violate or encourage violation of the conscience.</a:t>
            </a:r>
          </a:p>
          <a:p>
            <a:pPr lvl="1">
              <a:buFont typeface="Arial" panose="020B0604020202020204" pitchFamily="34" charset="0"/>
              <a:buChar char="•"/>
            </a:pPr>
            <a:r>
              <a:rPr lang="en-US" sz="3400" dirty="0"/>
              <a:t>Gentile Christians might return to paganism</a:t>
            </a:r>
          </a:p>
          <a:p>
            <a:pPr lvl="1">
              <a:buFont typeface="Arial" panose="020B0604020202020204" pitchFamily="34" charset="0"/>
              <a:buChar char="•"/>
            </a:pPr>
            <a:r>
              <a:rPr lang="en-US" sz="3400" dirty="0"/>
              <a:t>Jewish Christians might be alienated</a:t>
            </a:r>
          </a:p>
        </p:txBody>
      </p:sp>
    </p:spTree>
    <p:extLst>
      <p:ext uri="{BB962C8B-B14F-4D97-AF65-F5344CB8AC3E}">
        <p14:creationId xmlns:p14="http://schemas.microsoft.com/office/powerpoint/2010/main" val="4731949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580442-BC3C-43E5-81C5-9305F6B48941}"/>
              </a:ext>
            </a:extLst>
          </p:cNvPr>
          <p:cNvSpPr txBox="1"/>
          <p:nvPr/>
        </p:nvSpPr>
        <p:spPr>
          <a:xfrm>
            <a:off x="1066800" y="1244600"/>
            <a:ext cx="10248900" cy="1815882"/>
          </a:xfrm>
          <a:prstGeom prst="rect">
            <a:avLst/>
          </a:prstGeom>
          <a:noFill/>
        </p:spPr>
        <p:txBody>
          <a:bodyPr wrap="square" rtlCol="0">
            <a:spAutoFit/>
          </a:bodyPr>
          <a:lstStyle/>
          <a:p>
            <a:r>
              <a:rPr lang="en-US" sz="2800" baseline="30000" dirty="0"/>
              <a:t>11</a:t>
            </a:r>
            <a:r>
              <a:rPr lang="en-US" sz="2800" dirty="0"/>
              <a:t> We believe that we are all saved the same way, by the undeserved grace of the Lord Jesus…</a:t>
            </a:r>
            <a:r>
              <a:rPr lang="en-US" sz="2800" baseline="30000" dirty="0"/>
              <a:t>19</a:t>
            </a:r>
            <a:r>
              <a:rPr lang="en-US" sz="2800" dirty="0"/>
              <a:t> And so my judgment is that we should not make it difficult for the Gentiles who are turning to God.         Acts 15:11, 19</a:t>
            </a:r>
          </a:p>
        </p:txBody>
      </p:sp>
      <p:sp>
        <p:nvSpPr>
          <p:cNvPr id="3" name="TextBox 2">
            <a:extLst>
              <a:ext uri="{FF2B5EF4-FFF2-40B4-BE49-F238E27FC236}">
                <a16:creationId xmlns:a16="http://schemas.microsoft.com/office/drawing/2014/main" id="{50045168-4140-434D-AA22-A6ED5B1B37C2}"/>
              </a:ext>
            </a:extLst>
          </p:cNvPr>
          <p:cNvSpPr txBox="1"/>
          <p:nvPr/>
        </p:nvSpPr>
        <p:spPr>
          <a:xfrm>
            <a:off x="1066800" y="3670300"/>
            <a:ext cx="10363200" cy="1200329"/>
          </a:xfrm>
          <a:prstGeom prst="rect">
            <a:avLst/>
          </a:prstGeom>
          <a:noFill/>
        </p:spPr>
        <p:txBody>
          <a:bodyPr wrap="square" rtlCol="0">
            <a:spAutoFit/>
          </a:bodyPr>
          <a:lstStyle/>
          <a:p>
            <a:r>
              <a:rPr lang="en-US" sz="3600" dirty="0"/>
              <a:t>Encouraging Gentiles to live under the Law would be harmful to their faith.</a:t>
            </a:r>
          </a:p>
        </p:txBody>
      </p:sp>
    </p:spTree>
    <p:extLst>
      <p:ext uri="{BB962C8B-B14F-4D97-AF65-F5344CB8AC3E}">
        <p14:creationId xmlns:p14="http://schemas.microsoft.com/office/powerpoint/2010/main" val="1279088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580442-BC3C-43E5-81C5-9305F6B48941}"/>
              </a:ext>
            </a:extLst>
          </p:cNvPr>
          <p:cNvSpPr txBox="1"/>
          <p:nvPr/>
        </p:nvSpPr>
        <p:spPr>
          <a:xfrm>
            <a:off x="1066800" y="1244600"/>
            <a:ext cx="10248900" cy="3108543"/>
          </a:xfrm>
          <a:prstGeom prst="rect">
            <a:avLst/>
          </a:prstGeom>
          <a:noFill/>
        </p:spPr>
        <p:txBody>
          <a:bodyPr wrap="square" rtlCol="0">
            <a:spAutoFit/>
          </a:bodyPr>
          <a:lstStyle/>
          <a:p>
            <a:r>
              <a:rPr lang="en-US" sz="2800" baseline="30000" dirty="0">
                <a:solidFill>
                  <a:schemeClr val="bg1">
                    <a:lumMod val="50000"/>
                    <a:lumOff val="50000"/>
                  </a:schemeClr>
                </a:solidFill>
              </a:rPr>
              <a:t>11</a:t>
            </a:r>
            <a:r>
              <a:rPr lang="en-US" sz="2800" dirty="0">
                <a:solidFill>
                  <a:schemeClr val="bg1">
                    <a:lumMod val="50000"/>
                    <a:lumOff val="50000"/>
                  </a:schemeClr>
                </a:solidFill>
              </a:rPr>
              <a:t> We believe that we are all saved the same way, by the undeserved grace of the Lord Jesus…</a:t>
            </a:r>
            <a:r>
              <a:rPr lang="en-US" sz="2800" baseline="30000" dirty="0">
                <a:solidFill>
                  <a:schemeClr val="bg1">
                    <a:lumMod val="50000"/>
                    <a:lumOff val="50000"/>
                  </a:schemeClr>
                </a:solidFill>
              </a:rPr>
              <a:t>19</a:t>
            </a:r>
            <a:r>
              <a:rPr lang="en-US" sz="2800" dirty="0">
                <a:solidFill>
                  <a:schemeClr val="bg1">
                    <a:lumMod val="50000"/>
                    <a:lumOff val="50000"/>
                  </a:schemeClr>
                </a:solidFill>
              </a:rPr>
              <a:t> “And so my judgment is that we should not make it difficult for the Gentiles who are turning to God. </a:t>
            </a:r>
            <a:r>
              <a:rPr lang="en-US" sz="2800" baseline="30000" dirty="0"/>
              <a:t>20</a:t>
            </a:r>
            <a:r>
              <a:rPr lang="en-US" sz="2800" dirty="0"/>
              <a:t> Instead, we should write and tell them to abstain from eating food offered to idols, from sexual immorality, from eating the meat of strangled animals, and from consuming blood. Acts 15:20</a:t>
            </a:r>
          </a:p>
        </p:txBody>
      </p:sp>
      <p:sp>
        <p:nvSpPr>
          <p:cNvPr id="3" name="TextBox 2">
            <a:extLst>
              <a:ext uri="{FF2B5EF4-FFF2-40B4-BE49-F238E27FC236}">
                <a16:creationId xmlns:a16="http://schemas.microsoft.com/office/drawing/2014/main" id="{F855A622-F05A-4E58-AC41-1A63AD1260B3}"/>
              </a:ext>
            </a:extLst>
          </p:cNvPr>
          <p:cNvSpPr txBox="1"/>
          <p:nvPr/>
        </p:nvSpPr>
        <p:spPr>
          <a:xfrm>
            <a:off x="1066800" y="4521200"/>
            <a:ext cx="10248900" cy="646331"/>
          </a:xfrm>
          <a:prstGeom prst="rect">
            <a:avLst/>
          </a:prstGeom>
          <a:noFill/>
        </p:spPr>
        <p:txBody>
          <a:bodyPr wrap="square" rtlCol="0">
            <a:spAutoFit/>
          </a:bodyPr>
          <a:lstStyle/>
          <a:p>
            <a:r>
              <a:rPr lang="en-US" sz="3600" dirty="0"/>
              <a:t>Wait a minute…this is from the Law!</a:t>
            </a:r>
          </a:p>
        </p:txBody>
      </p:sp>
      <p:sp>
        <p:nvSpPr>
          <p:cNvPr id="4" name="TextBox 3">
            <a:extLst>
              <a:ext uri="{FF2B5EF4-FFF2-40B4-BE49-F238E27FC236}">
                <a16:creationId xmlns:a16="http://schemas.microsoft.com/office/drawing/2014/main" id="{1A68E562-A9E3-44F9-9F2A-4F84376CA5E4}"/>
              </a:ext>
            </a:extLst>
          </p:cNvPr>
          <p:cNvSpPr txBox="1"/>
          <p:nvPr/>
        </p:nvSpPr>
        <p:spPr>
          <a:xfrm>
            <a:off x="1066800" y="5218331"/>
            <a:ext cx="10248900" cy="1200329"/>
          </a:xfrm>
          <a:prstGeom prst="rect">
            <a:avLst/>
          </a:prstGeom>
          <a:noFill/>
        </p:spPr>
        <p:txBody>
          <a:bodyPr wrap="square" rtlCol="0">
            <a:spAutoFit/>
          </a:bodyPr>
          <a:lstStyle/>
          <a:p>
            <a:pPr marL="228600" indent="-228600"/>
            <a:r>
              <a:rPr lang="en-US" sz="3600" dirty="0"/>
              <a:t>Was Paul undermining the ruling of the Jerusalem Counsel?</a:t>
            </a:r>
          </a:p>
        </p:txBody>
      </p:sp>
    </p:spTree>
    <p:extLst>
      <p:ext uri="{BB962C8B-B14F-4D97-AF65-F5344CB8AC3E}">
        <p14:creationId xmlns:p14="http://schemas.microsoft.com/office/powerpoint/2010/main" val="2341643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580442-BC3C-43E5-81C5-9305F6B48941}"/>
              </a:ext>
            </a:extLst>
          </p:cNvPr>
          <p:cNvSpPr txBox="1"/>
          <p:nvPr/>
        </p:nvSpPr>
        <p:spPr>
          <a:xfrm>
            <a:off x="1066800" y="1244600"/>
            <a:ext cx="10248900" cy="4401205"/>
          </a:xfrm>
          <a:prstGeom prst="rect">
            <a:avLst/>
          </a:prstGeom>
          <a:noFill/>
        </p:spPr>
        <p:txBody>
          <a:bodyPr wrap="square" rtlCol="0">
            <a:spAutoFit/>
          </a:bodyPr>
          <a:lstStyle/>
          <a:p>
            <a:r>
              <a:rPr lang="en-US" sz="2800" baseline="30000" dirty="0">
                <a:solidFill>
                  <a:schemeClr val="bg1">
                    <a:lumMod val="50000"/>
                    <a:lumOff val="50000"/>
                  </a:schemeClr>
                </a:solidFill>
              </a:rPr>
              <a:t>11</a:t>
            </a:r>
            <a:r>
              <a:rPr lang="en-US" sz="2800" dirty="0">
                <a:solidFill>
                  <a:schemeClr val="bg1">
                    <a:lumMod val="50000"/>
                    <a:lumOff val="50000"/>
                  </a:schemeClr>
                </a:solidFill>
              </a:rPr>
              <a:t> We believe that we are all saved the same way, by the undeserved grace of the Lord Jesus…</a:t>
            </a:r>
            <a:r>
              <a:rPr lang="en-US" sz="2800" baseline="30000" dirty="0">
                <a:solidFill>
                  <a:schemeClr val="bg1">
                    <a:lumMod val="50000"/>
                    <a:lumOff val="50000"/>
                  </a:schemeClr>
                </a:solidFill>
              </a:rPr>
              <a:t>19</a:t>
            </a:r>
            <a:r>
              <a:rPr lang="en-US" sz="2800" dirty="0">
                <a:solidFill>
                  <a:schemeClr val="bg1">
                    <a:lumMod val="50000"/>
                    <a:lumOff val="50000"/>
                  </a:schemeClr>
                </a:solidFill>
              </a:rPr>
              <a:t> “And so my judgment is that we should not make it difficult for the Gentiles who are turning to God. </a:t>
            </a:r>
            <a:r>
              <a:rPr lang="en-US" sz="2800" baseline="30000" dirty="0">
                <a:solidFill>
                  <a:schemeClr val="bg1">
                    <a:lumMod val="50000"/>
                    <a:lumOff val="50000"/>
                  </a:schemeClr>
                </a:solidFill>
              </a:rPr>
              <a:t>20</a:t>
            </a:r>
            <a:r>
              <a:rPr lang="en-US" sz="2800" dirty="0">
                <a:solidFill>
                  <a:schemeClr val="bg1">
                    <a:lumMod val="50000"/>
                    <a:lumOff val="50000"/>
                  </a:schemeClr>
                </a:solidFill>
              </a:rPr>
              <a:t> Instead, we should write and tell them to abstain from eating food offered to idols, from sexual immorality, from eating the meat of strangled animals, and from consuming blood. </a:t>
            </a:r>
            <a:r>
              <a:rPr lang="en-US" sz="2800" baseline="30000" dirty="0"/>
              <a:t>21</a:t>
            </a:r>
            <a:r>
              <a:rPr lang="en-US" sz="2800" dirty="0"/>
              <a:t> For these laws of Moses have been preached in Jewish synagogues </a:t>
            </a:r>
            <a:r>
              <a:rPr lang="en-US" sz="2800" b="1" dirty="0"/>
              <a:t>in every city</a:t>
            </a:r>
            <a:r>
              <a:rPr lang="en-US" sz="2800" dirty="0"/>
              <a:t> on every Sabbath </a:t>
            </a:r>
            <a:r>
              <a:rPr lang="en-US" sz="2800" b="1" dirty="0"/>
              <a:t>for many generations</a:t>
            </a:r>
            <a:r>
              <a:rPr lang="en-US" sz="2800" dirty="0"/>
              <a:t>.” Acts 15:21</a:t>
            </a:r>
          </a:p>
        </p:txBody>
      </p:sp>
      <p:sp>
        <p:nvSpPr>
          <p:cNvPr id="3" name="TextBox 2">
            <a:extLst>
              <a:ext uri="{FF2B5EF4-FFF2-40B4-BE49-F238E27FC236}">
                <a16:creationId xmlns:a16="http://schemas.microsoft.com/office/drawing/2014/main" id="{F28F88E9-0CEF-4A54-84FB-F6E419CCCCD2}"/>
              </a:ext>
            </a:extLst>
          </p:cNvPr>
          <p:cNvSpPr txBox="1"/>
          <p:nvPr/>
        </p:nvSpPr>
        <p:spPr>
          <a:xfrm>
            <a:off x="1181100" y="5645805"/>
            <a:ext cx="10248900" cy="646331"/>
          </a:xfrm>
          <a:prstGeom prst="rect">
            <a:avLst/>
          </a:prstGeom>
          <a:noFill/>
        </p:spPr>
        <p:txBody>
          <a:bodyPr wrap="square" rtlCol="0">
            <a:spAutoFit/>
          </a:bodyPr>
          <a:lstStyle/>
          <a:p>
            <a:r>
              <a:rPr lang="en-US" sz="3600" dirty="0"/>
              <a:t>Pagan-like living would alienate Jews.</a:t>
            </a:r>
          </a:p>
        </p:txBody>
      </p:sp>
    </p:spTree>
    <p:extLst>
      <p:ext uri="{BB962C8B-B14F-4D97-AF65-F5344CB8AC3E}">
        <p14:creationId xmlns:p14="http://schemas.microsoft.com/office/powerpoint/2010/main" val="107991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B9A9-F913-4B52-96F5-023B5F061FA9}"/>
              </a:ext>
            </a:extLst>
          </p:cNvPr>
          <p:cNvSpPr>
            <a:spLocks noGrp="1"/>
          </p:cNvSpPr>
          <p:nvPr>
            <p:ph type="title"/>
          </p:nvPr>
        </p:nvSpPr>
        <p:spPr>
          <a:xfrm>
            <a:off x="646111" y="452718"/>
            <a:ext cx="9404723" cy="779734"/>
          </a:xfrm>
        </p:spPr>
        <p:txBody>
          <a:bodyPr/>
          <a:lstStyle/>
          <a:p>
            <a:r>
              <a:rPr lang="en-US" dirty="0"/>
              <a:t>Questions of conscience &amp; love.</a:t>
            </a:r>
          </a:p>
        </p:txBody>
      </p:sp>
      <p:sp>
        <p:nvSpPr>
          <p:cNvPr id="3" name="Content Placeholder 2">
            <a:extLst>
              <a:ext uri="{FF2B5EF4-FFF2-40B4-BE49-F238E27FC236}">
                <a16:creationId xmlns:a16="http://schemas.microsoft.com/office/drawing/2014/main" id="{9DA83C10-F129-466D-ACF2-19F04EDACBF1}"/>
              </a:ext>
            </a:extLst>
          </p:cNvPr>
          <p:cNvSpPr>
            <a:spLocks noGrp="1"/>
          </p:cNvSpPr>
          <p:nvPr>
            <p:ph idx="1"/>
          </p:nvPr>
        </p:nvSpPr>
        <p:spPr>
          <a:xfrm>
            <a:off x="1104293" y="1273184"/>
            <a:ext cx="10743150" cy="5457816"/>
          </a:xfrm>
        </p:spPr>
        <p:txBody>
          <a:bodyPr>
            <a:normAutofit/>
          </a:bodyPr>
          <a:lstStyle/>
          <a:p>
            <a:r>
              <a:rPr lang="en-US" sz="3600" dirty="0"/>
              <a:t> What did this mean to them? </a:t>
            </a:r>
          </a:p>
          <a:p>
            <a:r>
              <a:rPr lang="en-US" sz="3600" dirty="0"/>
              <a:t> The facts of the matter.</a:t>
            </a:r>
          </a:p>
          <a:p>
            <a:r>
              <a:rPr lang="en-US" sz="3600" dirty="0"/>
              <a:t> It is sinful to violate or encourage violation of the conscience.</a:t>
            </a:r>
          </a:p>
          <a:p>
            <a:pPr lvl="1">
              <a:buFont typeface="Arial" panose="020B0604020202020204" pitchFamily="34" charset="0"/>
              <a:buChar char="•"/>
            </a:pPr>
            <a:r>
              <a:rPr lang="en-US" sz="3400" dirty="0"/>
              <a:t>Gentile Christians might return to paganism</a:t>
            </a:r>
          </a:p>
          <a:p>
            <a:pPr lvl="1">
              <a:buFont typeface="Arial" panose="020B0604020202020204" pitchFamily="34" charset="0"/>
              <a:buChar char="•"/>
            </a:pPr>
            <a:r>
              <a:rPr lang="en-US" sz="3400" dirty="0"/>
              <a:t>Jewish people might be alienated</a:t>
            </a:r>
          </a:p>
        </p:txBody>
      </p:sp>
    </p:spTree>
    <p:extLst>
      <p:ext uri="{BB962C8B-B14F-4D97-AF65-F5344CB8AC3E}">
        <p14:creationId xmlns:p14="http://schemas.microsoft.com/office/powerpoint/2010/main" val="1460340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B9A9-F913-4B52-96F5-023B5F061FA9}"/>
              </a:ext>
            </a:extLst>
          </p:cNvPr>
          <p:cNvSpPr>
            <a:spLocks noGrp="1"/>
          </p:cNvSpPr>
          <p:nvPr>
            <p:ph type="title"/>
          </p:nvPr>
        </p:nvSpPr>
        <p:spPr>
          <a:xfrm>
            <a:off x="646111" y="452718"/>
            <a:ext cx="9404723" cy="779734"/>
          </a:xfrm>
        </p:spPr>
        <p:txBody>
          <a:bodyPr/>
          <a:lstStyle/>
          <a:p>
            <a:r>
              <a:rPr lang="en-US" dirty="0"/>
              <a:t>Questions of conscience &amp; love.</a:t>
            </a:r>
          </a:p>
        </p:txBody>
      </p:sp>
      <p:sp>
        <p:nvSpPr>
          <p:cNvPr id="3" name="Content Placeholder 2">
            <a:extLst>
              <a:ext uri="{FF2B5EF4-FFF2-40B4-BE49-F238E27FC236}">
                <a16:creationId xmlns:a16="http://schemas.microsoft.com/office/drawing/2014/main" id="{9DA83C10-F129-466D-ACF2-19F04EDACBF1}"/>
              </a:ext>
            </a:extLst>
          </p:cNvPr>
          <p:cNvSpPr>
            <a:spLocks noGrp="1"/>
          </p:cNvSpPr>
          <p:nvPr>
            <p:ph idx="1"/>
          </p:nvPr>
        </p:nvSpPr>
        <p:spPr>
          <a:xfrm>
            <a:off x="1104293" y="1273184"/>
            <a:ext cx="10743150" cy="5457816"/>
          </a:xfrm>
        </p:spPr>
        <p:txBody>
          <a:bodyPr>
            <a:normAutofit/>
          </a:bodyPr>
          <a:lstStyle/>
          <a:p>
            <a:r>
              <a:rPr lang="en-US" sz="3600" dirty="0"/>
              <a:t> What did this mean to them? </a:t>
            </a:r>
          </a:p>
          <a:p>
            <a:r>
              <a:rPr lang="en-US" sz="3600" dirty="0"/>
              <a:t> The facts of the matter.</a:t>
            </a:r>
          </a:p>
          <a:p>
            <a:r>
              <a:rPr lang="en-US" sz="3600" dirty="0"/>
              <a:t> It is sinful to violate or encourage violation of the conscience.</a:t>
            </a:r>
          </a:p>
          <a:p>
            <a:r>
              <a:rPr lang="en-US" sz="3600" dirty="0"/>
              <a:t> The law of love voluntarily constrains freedom</a:t>
            </a:r>
          </a:p>
        </p:txBody>
      </p:sp>
    </p:spTree>
    <p:extLst>
      <p:ext uri="{BB962C8B-B14F-4D97-AF65-F5344CB8AC3E}">
        <p14:creationId xmlns:p14="http://schemas.microsoft.com/office/powerpoint/2010/main" val="2872981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C876EC-126A-49D0-A82D-345F2EC63D83}"/>
              </a:ext>
            </a:extLst>
          </p:cNvPr>
          <p:cNvSpPr txBox="1"/>
          <p:nvPr/>
        </p:nvSpPr>
        <p:spPr>
          <a:xfrm>
            <a:off x="584200" y="797510"/>
            <a:ext cx="10325100" cy="5262979"/>
          </a:xfrm>
          <a:prstGeom prst="rect">
            <a:avLst/>
          </a:prstGeom>
          <a:noFill/>
        </p:spPr>
        <p:txBody>
          <a:bodyPr wrap="square" rtlCol="0">
            <a:spAutoFit/>
          </a:bodyPr>
          <a:lstStyle/>
          <a:p>
            <a:r>
              <a:rPr lang="en-US" sz="2800" dirty="0"/>
              <a:t>Yes, we know that “we all have knowledge” about this issue. But while knowledge makes us feel important, it is love that strengthens the church. </a:t>
            </a:r>
            <a:r>
              <a:rPr lang="en-US" sz="2800" baseline="30000" dirty="0"/>
              <a:t>2</a:t>
            </a:r>
            <a:r>
              <a:rPr lang="en-US" sz="2800" dirty="0"/>
              <a:t> Anyone who claims to know all the answers doesn’t really know very much…</a:t>
            </a:r>
            <a:r>
              <a:rPr lang="en-US" sz="2800" baseline="30000" dirty="0"/>
              <a:t>11</a:t>
            </a:r>
            <a:r>
              <a:rPr lang="en-US" sz="2800" dirty="0"/>
              <a:t> So because of your superior knowledge, a weak believer for whom Christ died will be destroyed. </a:t>
            </a:r>
            <a:r>
              <a:rPr lang="en-US" sz="2800" baseline="30000" dirty="0"/>
              <a:t>12</a:t>
            </a:r>
            <a:r>
              <a:rPr lang="en-US" sz="2800" dirty="0"/>
              <a:t> And when you sin against other believers by encouraging them to do something they believe is wrong, you are sinning against Christ. </a:t>
            </a:r>
            <a:r>
              <a:rPr lang="en-US" sz="2800" baseline="30000" dirty="0"/>
              <a:t>13</a:t>
            </a:r>
            <a:r>
              <a:rPr lang="en-US" sz="2800" dirty="0"/>
              <a:t> So if what I eat causes another believer to sin, I will never eat meat again as long as I live—for I don’t want to cause another believer to stumble.</a:t>
            </a:r>
          </a:p>
          <a:p>
            <a:pPr algn="r"/>
            <a:r>
              <a:rPr lang="en-US" sz="2800" dirty="0"/>
              <a:t>1 Corinthians 8:1-2; 11-13</a:t>
            </a:r>
          </a:p>
        </p:txBody>
      </p:sp>
    </p:spTree>
    <p:extLst>
      <p:ext uri="{BB962C8B-B14F-4D97-AF65-F5344CB8AC3E}">
        <p14:creationId xmlns:p14="http://schemas.microsoft.com/office/powerpoint/2010/main" val="22227327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B9A9-F913-4B52-96F5-023B5F061FA9}"/>
              </a:ext>
            </a:extLst>
          </p:cNvPr>
          <p:cNvSpPr>
            <a:spLocks noGrp="1"/>
          </p:cNvSpPr>
          <p:nvPr>
            <p:ph type="title"/>
          </p:nvPr>
        </p:nvSpPr>
        <p:spPr>
          <a:xfrm>
            <a:off x="646111" y="452718"/>
            <a:ext cx="9404723" cy="779734"/>
          </a:xfrm>
        </p:spPr>
        <p:txBody>
          <a:bodyPr/>
          <a:lstStyle/>
          <a:p>
            <a:r>
              <a:rPr lang="en-US" dirty="0"/>
              <a:t>Questions of conscience &amp; love.</a:t>
            </a:r>
          </a:p>
        </p:txBody>
      </p:sp>
      <p:sp>
        <p:nvSpPr>
          <p:cNvPr id="3" name="Content Placeholder 2">
            <a:extLst>
              <a:ext uri="{FF2B5EF4-FFF2-40B4-BE49-F238E27FC236}">
                <a16:creationId xmlns:a16="http://schemas.microsoft.com/office/drawing/2014/main" id="{9DA83C10-F129-466D-ACF2-19F04EDACBF1}"/>
              </a:ext>
            </a:extLst>
          </p:cNvPr>
          <p:cNvSpPr>
            <a:spLocks noGrp="1"/>
          </p:cNvSpPr>
          <p:nvPr>
            <p:ph idx="1"/>
          </p:nvPr>
        </p:nvSpPr>
        <p:spPr>
          <a:xfrm>
            <a:off x="1104293" y="1273184"/>
            <a:ext cx="10743150" cy="5457816"/>
          </a:xfrm>
        </p:spPr>
        <p:txBody>
          <a:bodyPr>
            <a:normAutofit/>
          </a:bodyPr>
          <a:lstStyle/>
          <a:p>
            <a:r>
              <a:rPr lang="en-US" sz="3600" dirty="0"/>
              <a:t> It is sinful to violate or encourage violation of the conscience.</a:t>
            </a:r>
          </a:p>
          <a:p>
            <a:r>
              <a:rPr lang="en-US" sz="3600" dirty="0"/>
              <a:t> The law of love voluntarily constrains freedom</a:t>
            </a:r>
          </a:p>
        </p:txBody>
      </p:sp>
      <p:sp>
        <p:nvSpPr>
          <p:cNvPr id="4" name="TextBox 3">
            <a:extLst>
              <a:ext uri="{FF2B5EF4-FFF2-40B4-BE49-F238E27FC236}">
                <a16:creationId xmlns:a16="http://schemas.microsoft.com/office/drawing/2014/main" id="{532A307D-7835-4EDF-91F7-2D2F3442C39B}"/>
              </a:ext>
            </a:extLst>
          </p:cNvPr>
          <p:cNvSpPr txBox="1"/>
          <p:nvPr/>
        </p:nvSpPr>
        <p:spPr>
          <a:xfrm>
            <a:off x="1587500" y="3429000"/>
            <a:ext cx="9500207" cy="1323439"/>
          </a:xfrm>
          <a:prstGeom prst="rect">
            <a:avLst/>
          </a:prstGeom>
          <a:noFill/>
        </p:spPr>
        <p:txBody>
          <a:bodyPr wrap="square" rtlCol="0">
            <a:spAutoFit/>
          </a:bodyPr>
          <a:lstStyle/>
          <a:p>
            <a:pPr algn="ctr"/>
            <a:r>
              <a:rPr lang="en-US" sz="4000" dirty="0"/>
              <a:t>So what? </a:t>
            </a:r>
          </a:p>
          <a:p>
            <a:pPr algn="ctr"/>
            <a:r>
              <a:rPr lang="en-US" sz="4000" dirty="0"/>
              <a:t>Of what use is this to us?</a:t>
            </a:r>
          </a:p>
        </p:txBody>
      </p:sp>
    </p:spTree>
    <p:extLst>
      <p:ext uri="{BB962C8B-B14F-4D97-AF65-F5344CB8AC3E}">
        <p14:creationId xmlns:p14="http://schemas.microsoft.com/office/powerpoint/2010/main" val="869208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B9A9-F913-4B52-96F5-023B5F061FA9}"/>
              </a:ext>
            </a:extLst>
          </p:cNvPr>
          <p:cNvSpPr>
            <a:spLocks noGrp="1"/>
          </p:cNvSpPr>
          <p:nvPr>
            <p:ph type="title"/>
          </p:nvPr>
        </p:nvSpPr>
        <p:spPr>
          <a:xfrm>
            <a:off x="646111" y="452718"/>
            <a:ext cx="9404723" cy="779734"/>
          </a:xfrm>
        </p:spPr>
        <p:txBody>
          <a:bodyPr/>
          <a:lstStyle/>
          <a:p>
            <a:r>
              <a:rPr lang="en-US" dirty="0"/>
              <a:t>Questions of conscience &amp; love.</a:t>
            </a:r>
          </a:p>
        </p:txBody>
      </p:sp>
      <p:sp>
        <p:nvSpPr>
          <p:cNvPr id="3" name="Content Placeholder 2">
            <a:extLst>
              <a:ext uri="{FF2B5EF4-FFF2-40B4-BE49-F238E27FC236}">
                <a16:creationId xmlns:a16="http://schemas.microsoft.com/office/drawing/2014/main" id="{9DA83C10-F129-466D-ACF2-19F04EDACBF1}"/>
              </a:ext>
            </a:extLst>
          </p:cNvPr>
          <p:cNvSpPr>
            <a:spLocks noGrp="1"/>
          </p:cNvSpPr>
          <p:nvPr>
            <p:ph idx="1"/>
          </p:nvPr>
        </p:nvSpPr>
        <p:spPr>
          <a:xfrm>
            <a:off x="1104293" y="1273184"/>
            <a:ext cx="10743150" cy="5457816"/>
          </a:xfrm>
        </p:spPr>
        <p:txBody>
          <a:bodyPr>
            <a:normAutofit/>
          </a:bodyPr>
          <a:lstStyle/>
          <a:p>
            <a:r>
              <a:rPr lang="en-US" sz="3600" dirty="0"/>
              <a:t> It is sinful to violate or encourage violation of the conscience.</a:t>
            </a:r>
          </a:p>
          <a:p>
            <a:r>
              <a:rPr lang="en-US" sz="3600" dirty="0"/>
              <a:t> The law of love voluntarily constrains freedom</a:t>
            </a:r>
          </a:p>
          <a:p>
            <a:pPr marL="0" indent="0">
              <a:spcBef>
                <a:spcPts val="0"/>
              </a:spcBef>
              <a:buNone/>
            </a:pPr>
            <a:r>
              <a:rPr lang="en-US" sz="4000" dirty="0">
                <a:solidFill>
                  <a:srgbClr val="FFFF00"/>
                </a:solidFill>
              </a:rPr>
              <a:t>We have differing matters of conscience within our community.</a:t>
            </a:r>
          </a:p>
          <a:p>
            <a:pPr lvl="1">
              <a:spcBef>
                <a:spcPts val="0"/>
              </a:spcBef>
              <a:buFont typeface="Arial" panose="020B0604020202020204" pitchFamily="34" charset="0"/>
              <a:buChar char="•"/>
            </a:pPr>
            <a:r>
              <a:rPr lang="en-US" sz="3600" dirty="0">
                <a:solidFill>
                  <a:srgbClr val="FFFF00"/>
                </a:solidFill>
              </a:rPr>
              <a:t>Political views</a:t>
            </a:r>
          </a:p>
          <a:p>
            <a:pPr lvl="1">
              <a:spcBef>
                <a:spcPts val="0"/>
              </a:spcBef>
              <a:buFont typeface="Arial" panose="020B0604020202020204" pitchFamily="34" charset="0"/>
              <a:buChar char="•"/>
            </a:pPr>
            <a:r>
              <a:rPr lang="en-US" sz="3600" dirty="0">
                <a:solidFill>
                  <a:srgbClr val="FFFF00"/>
                </a:solidFill>
              </a:rPr>
              <a:t>Lifestyle decisions</a:t>
            </a:r>
          </a:p>
          <a:p>
            <a:pPr lvl="1">
              <a:spcBef>
                <a:spcPts val="0"/>
              </a:spcBef>
              <a:buFont typeface="Arial" panose="020B0604020202020204" pitchFamily="34" charset="0"/>
              <a:buChar char="•"/>
            </a:pPr>
            <a:r>
              <a:rPr lang="en-US" sz="3600" dirty="0">
                <a:solidFill>
                  <a:srgbClr val="FFFF00"/>
                </a:solidFill>
              </a:rPr>
              <a:t>Family decisions</a:t>
            </a:r>
          </a:p>
          <a:p>
            <a:pPr lvl="1">
              <a:spcBef>
                <a:spcPts val="0"/>
              </a:spcBef>
              <a:buFont typeface="Arial" panose="020B0604020202020204" pitchFamily="34" charset="0"/>
              <a:buChar char="•"/>
            </a:pPr>
            <a:r>
              <a:rPr lang="en-US" sz="3600" dirty="0">
                <a:solidFill>
                  <a:srgbClr val="FFFF00"/>
                </a:solidFill>
              </a:rPr>
              <a:t>Special days</a:t>
            </a:r>
          </a:p>
          <a:p>
            <a:pPr lvl="1">
              <a:buFont typeface="Arial" panose="020B0604020202020204" pitchFamily="34" charset="0"/>
              <a:buChar char="•"/>
            </a:pPr>
            <a:endParaRPr lang="en-US" sz="3600" dirty="0"/>
          </a:p>
        </p:txBody>
      </p:sp>
    </p:spTree>
    <p:extLst>
      <p:ext uri="{BB962C8B-B14F-4D97-AF65-F5344CB8AC3E}">
        <p14:creationId xmlns:p14="http://schemas.microsoft.com/office/powerpoint/2010/main" val="338363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BE5447-9456-4815-9D55-0E7FCF9D6BFC}"/>
              </a:ext>
            </a:extLst>
          </p:cNvPr>
          <p:cNvSpPr txBox="1"/>
          <p:nvPr/>
        </p:nvSpPr>
        <p:spPr>
          <a:xfrm>
            <a:off x="444500" y="366623"/>
            <a:ext cx="10312400" cy="5693866"/>
          </a:xfrm>
          <a:prstGeom prst="rect">
            <a:avLst/>
          </a:prstGeom>
          <a:noFill/>
        </p:spPr>
        <p:txBody>
          <a:bodyPr wrap="square" rtlCol="0">
            <a:spAutoFit/>
          </a:bodyPr>
          <a:lstStyle/>
          <a:p>
            <a:r>
              <a:rPr lang="en-US" sz="2800" b="1" dirty="0"/>
              <a:t>Accept other believers </a:t>
            </a:r>
            <a:r>
              <a:rPr lang="en-US" sz="2800" dirty="0"/>
              <a:t>who are weak in faith, and don’t argue with them about what they think is right or wrong. </a:t>
            </a:r>
            <a:r>
              <a:rPr lang="en-US" sz="2800" baseline="30000" dirty="0"/>
              <a:t>2</a:t>
            </a:r>
            <a:r>
              <a:rPr lang="en-US" sz="2800" dirty="0"/>
              <a:t> For instance, one person believes it’s all right to eat anything. But another believer with a sensitive conscience will eat only vegetables. </a:t>
            </a:r>
            <a:r>
              <a:rPr lang="en-US" sz="2800" baseline="30000" dirty="0"/>
              <a:t>3</a:t>
            </a:r>
            <a:r>
              <a:rPr lang="en-US" sz="2800" dirty="0"/>
              <a:t> Those who feel free to eat anything must </a:t>
            </a:r>
            <a:r>
              <a:rPr lang="en-US" sz="2800" b="1" dirty="0"/>
              <a:t>not look down on </a:t>
            </a:r>
            <a:r>
              <a:rPr lang="en-US" sz="2800" dirty="0"/>
              <a:t>those who don’t. And those who don’t eat certain foods must </a:t>
            </a:r>
            <a:r>
              <a:rPr lang="en-US" sz="2800" b="1" dirty="0"/>
              <a:t>not condemn </a:t>
            </a:r>
            <a:r>
              <a:rPr lang="en-US" sz="2800" dirty="0"/>
              <a:t>those who do, for God has accepted them. </a:t>
            </a:r>
            <a:r>
              <a:rPr lang="en-US" sz="2800" baseline="30000" dirty="0"/>
              <a:t>4</a:t>
            </a:r>
            <a:r>
              <a:rPr lang="en-US" sz="2800" dirty="0"/>
              <a:t> Who are you to condemn someone else’s servants? Their own master will judge whether they stand or fall. And with the Lord’s help, they will stand and receive his approval. </a:t>
            </a:r>
            <a:r>
              <a:rPr lang="en-US" sz="2800" baseline="30000" dirty="0"/>
              <a:t>17</a:t>
            </a:r>
            <a:r>
              <a:rPr lang="en-US" sz="2800" dirty="0"/>
              <a:t> For the Kingdom of God is …living </a:t>
            </a:r>
            <a:r>
              <a:rPr lang="en-US" sz="2800" b="1" dirty="0"/>
              <a:t>a life of goodness and peace and joy in the Holy Spirit.</a:t>
            </a:r>
            <a:r>
              <a:rPr lang="en-US" sz="2800" dirty="0"/>
              <a:t>                                      Romans 14</a:t>
            </a:r>
          </a:p>
        </p:txBody>
      </p:sp>
    </p:spTree>
    <p:extLst>
      <p:ext uri="{BB962C8B-B14F-4D97-AF65-F5344CB8AC3E}">
        <p14:creationId xmlns:p14="http://schemas.microsoft.com/office/powerpoint/2010/main" val="3806579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B9A9-F913-4B52-96F5-023B5F061FA9}"/>
              </a:ext>
            </a:extLst>
          </p:cNvPr>
          <p:cNvSpPr>
            <a:spLocks noGrp="1"/>
          </p:cNvSpPr>
          <p:nvPr>
            <p:ph type="title"/>
          </p:nvPr>
        </p:nvSpPr>
        <p:spPr>
          <a:xfrm>
            <a:off x="646111" y="452718"/>
            <a:ext cx="9404723" cy="779734"/>
          </a:xfrm>
        </p:spPr>
        <p:txBody>
          <a:bodyPr/>
          <a:lstStyle/>
          <a:p>
            <a:r>
              <a:rPr lang="en-US" dirty="0"/>
              <a:t>Questions of conscience &amp; love.</a:t>
            </a:r>
          </a:p>
        </p:txBody>
      </p:sp>
      <p:sp>
        <p:nvSpPr>
          <p:cNvPr id="3" name="Content Placeholder 2">
            <a:extLst>
              <a:ext uri="{FF2B5EF4-FFF2-40B4-BE49-F238E27FC236}">
                <a16:creationId xmlns:a16="http://schemas.microsoft.com/office/drawing/2014/main" id="{9DA83C10-F129-466D-ACF2-19F04EDACBF1}"/>
              </a:ext>
            </a:extLst>
          </p:cNvPr>
          <p:cNvSpPr>
            <a:spLocks noGrp="1"/>
          </p:cNvSpPr>
          <p:nvPr>
            <p:ph idx="1"/>
          </p:nvPr>
        </p:nvSpPr>
        <p:spPr>
          <a:xfrm>
            <a:off x="1104293" y="1273184"/>
            <a:ext cx="10743150" cy="5266764"/>
          </a:xfrm>
        </p:spPr>
        <p:txBody>
          <a:bodyPr>
            <a:normAutofit/>
          </a:bodyPr>
          <a:lstStyle/>
          <a:p>
            <a:r>
              <a:rPr lang="en-US" sz="3600" dirty="0"/>
              <a:t> What did this mean to them?</a:t>
            </a:r>
          </a:p>
        </p:txBody>
      </p:sp>
      <p:sp>
        <p:nvSpPr>
          <p:cNvPr id="6" name="TextBox 5">
            <a:extLst>
              <a:ext uri="{FF2B5EF4-FFF2-40B4-BE49-F238E27FC236}">
                <a16:creationId xmlns:a16="http://schemas.microsoft.com/office/drawing/2014/main" id="{B6F4CD7A-7D41-44FB-969B-4FF90BCE359D}"/>
              </a:ext>
            </a:extLst>
          </p:cNvPr>
          <p:cNvSpPr txBox="1"/>
          <p:nvPr/>
        </p:nvSpPr>
        <p:spPr>
          <a:xfrm>
            <a:off x="7950200" y="1965307"/>
            <a:ext cx="4024243" cy="2015936"/>
          </a:xfrm>
          <a:prstGeom prst="rect">
            <a:avLst/>
          </a:prstGeom>
          <a:noFill/>
        </p:spPr>
        <p:txBody>
          <a:bodyPr wrap="square" rtlCol="0">
            <a:spAutoFit/>
          </a:bodyPr>
          <a:lstStyle/>
          <a:p>
            <a:pPr marL="228600" indent="-228600">
              <a:lnSpc>
                <a:spcPts val="3000"/>
              </a:lnSpc>
            </a:pPr>
            <a:r>
              <a:rPr lang="en-US" sz="2800" dirty="0"/>
              <a:t>Some meat, used for pagan sacrificial purposes, was later sold to meat markets. </a:t>
            </a:r>
          </a:p>
        </p:txBody>
      </p:sp>
      <p:sp>
        <p:nvSpPr>
          <p:cNvPr id="7" name="TextBox 6">
            <a:extLst>
              <a:ext uri="{FF2B5EF4-FFF2-40B4-BE49-F238E27FC236}">
                <a16:creationId xmlns:a16="http://schemas.microsoft.com/office/drawing/2014/main" id="{F014940C-7D36-4BD1-8713-4A2E2F422928}"/>
              </a:ext>
            </a:extLst>
          </p:cNvPr>
          <p:cNvSpPr txBox="1"/>
          <p:nvPr/>
        </p:nvSpPr>
        <p:spPr>
          <a:xfrm>
            <a:off x="8013700" y="4021975"/>
            <a:ext cx="3960743" cy="2372765"/>
          </a:xfrm>
          <a:prstGeom prst="rect">
            <a:avLst/>
          </a:prstGeom>
          <a:noFill/>
        </p:spPr>
        <p:txBody>
          <a:bodyPr wrap="square" rtlCol="0">
            <a:spAutoFit/>
          </a:bodyPr>
          <a:lstStyle/>
          <a:p>
            <a:pPr marL="228600" indent="-228600">
              <a:lnSpc>
                <a:spcPts val="3000"/>
              </a:lnSpc>
            </a:pPr>
            <a:r>
              <a:rPr lang="en-US" sz="2800" dirty="0"/>
              <a:t>Some of the meat was consumed at the pagan temple </a:t>
            </a:r>
            <a:r>
              <a:rPr lang="en-US" sz="2400" dirty="0"/>
              <a:t>(</a:t>
            </a:r>
            <a:r>
              <a:rPr lang="en-US" sz="2400" i="1" dirty="0"/>
              <a:t>if others see you… eating in the temple of an idol </a:t>
            </a:r>
            <a:r>
              <a:rPr lang="en-US" sz="2400" dirty="0"/>
              <a:t>v.10)</a:t>
            </a:r>
          </a:p>
        </p:txBody>
      </p:sp>
    </p:spTree>
    <p:extLst>
      <p:ext uri="{BB962C8B-B14F-4D97-AF65-F5344CB8AC3E}">
        <p14:creationId xmlns:p14="http://schemas.microsoft.com/office/powerpoint/2010/main" val="3849616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B9A9-F913-4B52-96F5-023B5F061FA9}"/>
              </a:ext>
            </a:extLst>
          </p:cNvPr>
          <p:cNvSpPr>
            <a:spLocks noGrp="1"/>
          </p:cNvSpPr>
          <p:nvPr>
            <p:ph type="title"/>
          </p:nvPr>
        </p:nvSpPr>
        <p:spPr>
          <a:xfrm>
            <a:off x="646111" y="452718"/>
            <a:ext cx="9404723" cy="779734"/>
          </a:xfrm>
        </p:spPr>
        <p:txBody>
          <a:bodyPr/>
          <a:lstStyle/>
          <a:p>
            <a:r>
              <a:rPr lang="en-US" dirty="0"/>
              <a:t>Questions of conscience &amp; love.</a:t>
            </a:r>
          </a:p>
        </p:txBody>
      </p:sp>
      <p:sp>
        <p:nvSpPr>
          <p:cNvPr id="3" name="Content Placeholder 2">
            <a:extLst>
              <a:ext uri="{FF2B5EF4-FFF2-40B4-BE49-F238E27FC236}">
                <a16:creationId xmlns:a16="http://schemas.microsoft.com/office/drawing/2014/main" id="{9DA83C10-F129-466D-ACF2-19F04EDACBF1}"/>
              </a:ext>
            </a:extLst>
          </p:cNvPr>
          <p:cNvSpPr>
            <a:spLocks noGrp="1"/>
          </p:cNvSpPr>
          <p:nvPr>
            <p:ph idx="1"/>
          </p:nvPr>
        </p:nvSpPr>
        <p:spPr>
          <a:xfrm>
            <a:off x="1104293" y="1273184"/>
            <a:ext cx="10743150" cy="5457816"/>
          </a:xfrm>
        </p:spPr>
        <p:txBody>
          <a:bodyPr>
            <a:normAutofit/>
          </a:bodyPr>
          <a:lstStyle/>
          <a:p>
            <a:r>
              <a:rPr lang="en-US" sz="3600" dirty="0"/>
              <a:t> It is sinful to violate or encourage violation of the conscience.</a:t>
            </a:r>
          </a:p>
          <a:p>
            <a:r>
              <a:rPr lang="en-US" sz="3600" dirty="0"/>
              <a:t> The law of love voluntarily constrains freedom</a:t>
            </a:r>
          </a:p>
          <a:p>
            <a:pPr lvl="1">
              <a:buFont typeface="Arial" panose="020B0604020202020204" pitchFamily="34" charset="0"/>
              <a:buChar char="•"/>
            </a:pPr>
            <a:r>
              <a:rPr lang="en-US" sz="3600" dirty="0"/>
              <a:t>Accept one another </a:t>
            </a:r>
          </a:p>
          <a:p>
            <a:pPr lvl="1">
              <a:buFont typeface="Arial" panose="020B0604020202020204" pitchFamily="34" charset="0"/>
              <a:buChar char="•"/>
            </a:pPr>
            <a:r>
              <a:rPr lang="en-US" sz="3600" dirty="0"/>
              <a:t>Honor one another</a:t>
            </a:r>
          </a:p>
          <a:p>
            <a:pPr lvl="1">
              <a:buFont typeface="Arial" panose="020B0604020202020204" pitchFamily="34" charset="0"/>
              <a:buChar char="•"/>
            </a:pPr>
            <a:r>
              <a:rPr lang="en-US" sz="3600" dirty="0"/>
              <a:t>Pursue peace</a:t>
            </a:r>
          </a:p>
        </p:txBody>
      </p:sp>
    </p:spTree>
    <p:extLst>
      <p:ext uri="{BB962C8B-B14F-4D97-AF65-F5344CB8AC3E}">
        <p14:creationId xmlns:p14="http://schemas.microsoft.com/office/powerpoint/2010/main" val="2894553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B9A9-F913-4B52-96F5-023B5F061FA9}"/>
              </a:ext>
            </a:extLst>
          </p:cNvPr>
          <p:cNvSpPr>
            <a:spLocks noGrp="1"/>
          </p:cNvSpPr>
          <p:nvPr>
            <p:ph type="title"/>
          </p:nvPr>
        </p:nvSpPr>
        <p:spPr>
          <a:xfrm>
            <a:off x="646111" y="452718"/>
            <a:ext cx="9404723" cy="779734"/>
          </a:xfrm>
        </p:spPr>
        <p:txBody>
          <a:bodyPr/>
          <a:lstStyle/>
          <a:p>
            <a:r>
              <a:rPr lang="en-US" dirty="0"/>
              <a:t>Questions of conscience &amp; love.</a:t>
            </a:r>
          </a:p>
        </p:txBody>
      </p:sp>
      <p:sp>
        <p:nvSpPr>
          <p:cNvPr id="3" name="Content Placeholder 2">
            <a:extLst>
              <a:ext uri="{FF2B5EF4-FFF2-40B4-BE49-F238E27FC236}">
                <a16:creationId xmlns:a16="http://schemas.microsoft.com/office/drawing/2014/main" id="{9DA83C10-F129-466D-ACF2-19F04EDACBF1}"/>
              </a:ext>
            </a:extLst>
          </p:cNvPr>
          <p:cNvSpPr>
            <a:spLocks noGrp="1"/>
          </p:cNvSpPr>
          <p:nvPr>
            <p:ph idx="1"/>
          </p:nvPr>
        </p:nvSpPr>
        <p:spPr>
          <a:xfrm>
            <a:off x="1104293" y="1273184"/>
            <a:ext cx="10743150" cy="5266764"/>
          </a:xfrm>
        </p:spPr>
        <p:txBody>
          <a:bodyPr>
            <a:normAutofit/>
          </a:bodyPr>
          <a:lstStyle/>
          <a:p>
            <a:r>
              <a:rPr lang="en-US" sz="3600" dirty="0"/>
              <a:t> What did this mean to them?</a:t>
            </a:r>
          </a:p>
          <a:p>
            <a:pPr lvl="1">
              <a:buFont typeface="Arial" panose="020B0604020202020204" pitchFamily="34" charset="0"/>
              <a:buChar char="•"/>
            </a:pPr>
            <a:r>
              <a:rPr lang="en-US" sz="3400" dirty="0"/>
              <a:t> To some it meant returning to paganism</a:t>
            </a:r>
          </a:p>
          <a:p>
            <a:pPr lvl="1">
              <a:buFont typeface="Arial" panose="020B0604020202020204" pitchFamily="34" charset="0"/>
              <a:buChar char="•"/>
            </a:pPr>
            <a:r>
              <a:rPr lang="en-US" sz="3400" dirty="0"/>
              <a:t> To some it meant violating the Law</a:t>
            </a:r>
          </a:p>
          <a:p>
            <a:pPr lvl="1">
              <a:buFont typeface="Arial" panose="020B0604020202020204" pitchFamily="34" charset="0"/>
              <a:buChar char="•"/>
            </a:pPr>
            <a:r>
              <a:rPr lang="en-US" sz="3400" dirty="0"/>
              <a:t> To some it meant, ‘</a:t>
            </a:r>
            <a:r>
              <a:rPr lang="en-US" sz="3400" i="1" dirty="0"/>
              <a:t>where I get my meat</a:t>
            </a:r>
            <a:r>
              <a:rPr lang="en-US" sz="3400" dirty="0"/>
              <a:t>’</a:t>
            </a:r>
          </a:p>
          <a:p>
            <a:r>
              <a:rPr lang="en-US" sz="3600" dirty="0"/>
              <a:t> The facts of the matter:</a:t>
            </a:r>
          </a:p>
        </p:txBody>
      </p:sp>
    </p:spTree>
    <p:extLst>
      <p:ext uri="{BB962C8B-B14F-4D97-AF65-F5344CB8AC3E}">
        <p14:creationId xmlns:p14="http://schemas.microsoft.com/office/powerpoint/2010/main" val="2555518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4ED4B1C-0B72-4D18-86A4-D0D14B34AB0D}"/>
              </a:ext>
            </a:extLst>
          </p:cNvPr>
          <p:cNvSpPr txBox="1"/>
          <p:nvPr/>
        </p:nvSpPr>
        <p:spPr>
          <a:xfrm>
            <a:off x="1192696" y="1053548"/>
            <a:ext cx="10346634" cy="4401205"/>
          </a:xfrm>
          <a:prstGeom prst="rect">
            <a:avLst/>
          </a:prstGeom>
          <a:noFill/>
        </p:spPr>
        <p:txBody>
          <a:bodyPr wrap="square" rtlCol="0">
            <a:spAutoFit/>
          </a:bodyPr>
          <a:lstStyle/>
          <a:p>
            <a:r>
              <a:rPr lang="en-US" sz="2800" dirty="0"/>
              <a:t>Well, we all know that an idol is not really a god and that there is only one God. </a:t>
            </a:r>
            <a:r>
              <a:rPr lang="en-US" sz="2800" baseline="30000" dirty="0"/>
              <a:t>5</a:t>
            </a:r>
            <a:r>
              <a:rPr lang="en-US" sz="2800" dirty="0"/>
              <a:t> There may be so-called gods both in heaven and on earth, and some people actually worship many gods and many lords. </a:t>
            </a:r>
            <a:r>
              <a:rPr lang="en-US" sz="2800" baseline="30000" dirty="0"/>
              <a:t>6</a:t>
            </a:r>
            <a:r>
              <a:rPr lang="en-US" sz="2800" dirty="0"/>
              <a:t> But for us,</a:t>
            </a:r>
          </a:p>
          <a:p>
            <a:pPr algn="ctr"/>
            <a:r>
              <a:rPr lang="en-US" sz="2800" i="1" dirty="0"/>
              <a:t>There is one God, the Father,</a:t>
            </a:r>
          </a:p>
          <a:p>
            <a:pPr algn="ctr"/>
            <a:r>
              <a:rPr lang="en-US" sz="2800" i="1" dirty="0"/>
              <a:t>    by whom all things were created,</a:t>
            </a:r>
          </a:p>
          <a:p>
            <a:pPr algn="ctr"/>
            <a:r>
              <a:rPr lang="en-US" sz="2800" i="1" dirty="0"/>
              <a:t>    and for whom we live.</a:t>
            </a:r>
          </a:p>
          <a:p>
            <a:pPr algn="ctr"/>
            <a:r>
              <a:rPr lang="en-US" sz="2800" i="1" dirty="0"/>
              <a:t>And there is one Lord, Jesus Christ,</a:t>
            </a:r>
          </a:p>
          <a:p>
            <a:pPr algn="ctr"/>
            <a:r>
              <a:rPr lang="en-US" sz="2800" i="1" dirty="0"/>
              <a:t>    through whom all things were created,</a:t>
            </a:r>
          </a:p>
          <a:p>
            <a:pPr algn="ctr"/>
            <a:r>
              <a:rPr lang="en-US" sz="2800" i="1" dirty="0"/>
              <a:t>    and through whom we live.</a:t>
            </a:r>
          </a:p>
        </p:txBody>
      </p:sp>
    </p:spTree>
    <p:extLst>
      <p:ext uri="{BB962C8B-B14F-4D97-AF65-F5344CB8AC3E}">
        <p14:creationId xmlns:p14="http://schemas.microsoft.com/office/powerpoint/2010/main" val="712380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B9A9-F913-4B52-96F5-023B5F061FA9}"/>
              </a:ext>
            </a:extLst>
          </p:cNvPr>
          <p:cNvSpPr>
            <a:spLocks noGrp="1"/>
          </p:cNvSpPr>
          <p:nvPr>
            <p:ph type="title"/>
          </p:nvPr>
        </p:nvSpPr>
        <p:spPr>
          <a:xfrm>
            <a:off x="646111" y="452718"/>
            <a:ext cx="9404723" cy="779734"/>
          </a:xfrm>
        </p:spPr>
        <p:txBody>
          <a:bodyPr/>
          <a:lstStyle/>
          <a:p>
            <a:r>
              <a:rPr lang="en-US" dirty="0"/>
              <a:t>Questions of conscience &amp; love.</a:t>
            </a:r>
          </a:p>
        </p:txBody>
      </p:sp>
      <p:sp>
        <p:nvSpPr>
          <p:cNvPr id="3" name="Content Placeholder 2">
            <a:extLst>
              <a:ext uri="{FF2B5EF4-FFF2-40B4-BE49-F238E27FC236}">
                <a16:creationId xmlns:a16="http://schemas.microsoft.com/office/drawing/2014/main" id="{9DA83C10-F129-466D-ACF2-19F04EDACBF1}"/>
              </a:ext>
            </a:extLst>
          </p:cNvPr>
          <p:cNvSpPr>
            <a:spLocks noGrp="1"/>
          </p:cNvSpPr>
          <p:nvPr>
            <p:ph idx="1"/>
          </p:nvPr>
        </p:nvSpPr>
        <p:spPr>
          <a:xfrm>
            <a:off x="1104293" y="1273184"/>
            <a:ext cx="10743150" cy="5266764"/>
          </a:xfrm>
        </p:spPr>
        <p:txBody>
          <a:bodyPr>
            <a:normAutofit/>
          </a:bodyPr>
          <a:lstStyle/>
          <a:p>
            <a:r>
              <a:rPr lang="en-US" sz="3600" dirty="0"/>
              <a:t> What did this mean to them?</a:t>
            </a:r>
          </a:p>
          <a:p>
            <a:pPr lvl="1">
              <a:buFont typeface="Arial" panose="020B0604020202020204" pitchFamily="34" charset="0"/>
              <a:buChar char="•"/>
            </a:pPr>
            <a:r>
              <a:rPr lang="en-US" sz="3400" dirty="0"/>
              <a:t> To some it meant returning to paganism</a:t>
            </a:r>
          </a:p>
          <a:p>
            <a:pPr lvl="1">
              <a:buFont typeface="Arial" panose="020B0604020202020204" pitchFamily="34" charset="0"/>
              <a:buChar char="•"/>
            </a:pPr>
            <a:r>
              <a:rPr lang="en-US" sz="3400" dirty="0"/>
              <a:t> To some it meant violating the Law</a:t>
            </a:r>
          </a:p>
          <a:p>
            <a:pPr lvl="1">
              <a:buFont typeface="Arial" panose="020B0604020202020204" pitchFamily="34" charset="0"/>
              <a:buChar char="•"/>
            </a:pPr>
            <a:r>
              <a:rPr lang="en-US" sz="3400" dirty="0"/>
              <a:t> To some it meant, ‘</a:t>
            </a:r>
            <a:r>
              <a:rPr lang="en-US" sz="3400" i="1" dirty="0"/>
              <a:t>where I buy my meat</a:t>
            </a:r>
            <a:r>
              <a:rPr lang="en-US" sz="3400" dirty="0"/>
              <a:t>’</a:t>
            </a:r>
          </a:p>
          <a:p>
            <a:r>
              <a:rPr lang="en-US" sz="3600" dirty="0"/>
              <a:t> The facts of the matter:</a:t>
            </a:r>
          </a:p>
          <a:p>
            <a:pPr lvl="1">
              <a:buFont typeface="Arial" panose="020B0604020202020204" pitchFamily="34" charset="0"/>
              <a:buChar char="•"/>
            </a:pPr>
            <a:r>
              <a:rPr lang="en-US" sz="3400" dirty="0"/>
              <a:t> Idols are not really gods at all.</a:t>
            </a:r>
          </a:p>
        </p:txBody>
      </p:sp>
    </p:spTree>
    <p:extLst>
      <p:ext uri="{BB962C8B-B14F-4D97-AF65-F5344CB8AC3E}">
        <p14:creationId xmlns:p14="http://schemas.microsoft.com/office/powerpoint/2010/main" val="4106892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EB7F881-99DD-4C8A-A078-3DCC83693C05}"/>
              </a:ext>
            </a:extLst>
          </p:cNvPr>
          <p:cNvSpPr txBox="1"/>
          <p:nvPr/>
        </p:nvSpPr>
        <p:spPr>
          <a:xfrm>
            <a:off x="939800" y="1384300"/>
            <a:ext cx="10363200" cy="1569660"/>
          </a:xfrm>
          <a:prstGeom prst="rect">
            <a:avLst/>
          </a:prstGeom>
          <a:noFill/>
        </p:spPr>
        <p:txBody>
          <a:bodyPr wrap="square" rtlCol="0">
            <a:spAutoFit/>
          </a:bodyPr>
          <a:lstStyle/>
          <a:p>
            <a:r>
              <a:rPr lang="en-US" sz="3200" baseline="30000" dirty="0"/>
              <a:t>8</a:t>
            </a:r>
            <a:r>
              <a:rPr lang="en-US" sz="3200" dirty="0"/>
              <a:t> It’s true that we can’t win God’s approval by what we eat. We don’t lose anything if we don’t eat it, and we don’t gain anything if we do.</a:t>
            </a:r>
          </a:p>
        </p:txBody>
      </p:sp>
    </p:spTree>
    <p:extLst>
      <p:ext uri="{BB962C8B-B14F-4D97-AF65-F5344CB8AC3E}">
        <p14:creationId xmlns:p14="http://schemas.microsoft.com/office/powerpoint/2010/main" val="4213773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B9A9-F913-4B52-96F5-023B5F061FA9}"/>
              </a:ext>
            </a:extLst>
          </p:cNvPr>
          <p:cNvSpPr>
            <a:spLocks noGrp="1"/>
          </p:cNvSpPr>
          <p:nvPr>
            <p:ph type="title"/>
          </p:nvPr>
        </p:nvSpPr>
        <p:spPr>
          <a:xfrm>
            <a:off x="646111" y="452718"/>
            <a:ext cx="9404723" cy="779734"/>
          </a:xfrm>
        </p:spPr>
        <p:txBody>
          <a:bodyPr/>
          <a:lstStyle/>
          <a:p>
            <a:r>
              <a:rPr lang="en-US" dirty="0"/>
              <a:t>Questions of conscience &amp; love.</a:t>
            </a:r>
          </a:p>
        </p:txBody>
      </p:sp>
      <p:sp>
        <p:nvSpPr>
          <p:cNvPr id="3" name="Content Placeholder 2">
            <a:extLst>
              <a:ext uri="{FF2B5EF4-FFF2-40B4-BE49-F238E27FC236}">
                <a16:creationId xmlns:a16="http://schemas.microsoft.com/office/drawing/2014/main" id="{9DA83C10-F129-466D-ACF2-19F04EDACBF1}"/>
              </a:ext>
            </a:extLst>
          </p:cNvPr>
          <p:cNvSpPr>
            <a:spLocks noGrp="1"/>
          </p:cNvSpPr>
          <p:nvPr>
            <p:ph idx="1"/>
          </p:nvPr>
        </p:nvSpPr>
        <p:spPr>
          <a:xfrm>
            <a:off x="1104293" y="1273184"/>
            <a:ext cx="10743150" cy="5266764"/>
          </a:xfrm>
        </p:spPr>
        <p:txBody>
          <a:bodyPr>
            <a:normAutofit/>
          </a:bodyPr>
          <a:lstStyle/>
          <a:p>
            <a:r>
              <a:rPr lang="en-US" sz="3600" dirty="0"/>
              <a:t> What did this mean to them?</a:t>
            </a:r>
          </a:p>
          <a:p>
            <a:pPr lvl="1">
              <a:buFont typeface="Arial" panose="020B0604020202020204" pitchFamily="34" charset="0"/>
              <a:buChar char="•"/>
            </a:pPr>
            <a:r>
              <a:rPr lang="en-US" sz="3400" dirty="0"/>
              <a:t> To some it meant returning to paganism</a:t>
            </a:r>
          </a:p>
          <a:p>
            <a:pPr lvl="1">
              <a:buFont typeface="Arial" panose="020B0604020202020204" pitchFamily="34" charset="0"/>
              <a:buChar char="•"/>
            </a:pPr>
            <a:r>
              <a:rPr lang="en-US" sz="3400" dirty="0"/>
              <a:t> To some it meant violating the Law</a:t>
            </a:r>
          </a:p>
          <a:p>
            <a:pPr lvl="1">
              <a:buFont typeface="Arial" panose="020B0604020202020204" pitchFamily="34" charset="0"/>
              <a:buChar char="•"/>
            </a:pPr>
            <a:r>
              <a:rPr lang="en-US" sz="3400" dirty="0"/>
              <a:t> To some it meant, ‘</a:t>
            </a:r>
            <a:r>
              <a:rPr lang="en-US" sz="3400" i="1" dirty="0"/>
              <a:t>where I buy my meat</a:t>
            </a:r>
            <a:r>
              <a:rPr lang="en-US" sz="3400" dirty="0"/>
              <a:t>’</a:t>
            </a:r>
          </a:p>
          <a:p>
            <a:r>
              <a:rPr lang="en-US" sz="3600" dirty="0"/>
              <a:t> The facts of the matter:</a:t>
            </a:r>
          </a:p>
          <a:p>
            <a:pPr lvl="1">
              <a:buFont typeface="Arial" panose="020B0604020202020204" pitchFamily="34" charset="0"/>
              <a:buChar char="•"/>
            </a:pPr>
            <a:r>
              <a:rPr lang="en-US" sz="3400" dirty="0"/>
              <a:t> Idols are not really gods at all.</a:t>
            </a:r>
          </a:p>
          <a:p>
            <a:pPr lvl="1">
              <a:buFont typeface="Arial" panose="020B0604020202020204" pitchFamily="34" charset="0"/>
              <a:buChar char="•"/>
            </a:pPr>
            <a:r>
              <a:rPr lang="en-US" sz="3400" dirty="0"/>
              <a:t> Eating food offered to idols has no effect +/- on our relationship with God.</a:t>
            </a:r>
          </a:p>
        </p:txBody>
      </p:sp>
    </p:spTree>
    <p:extLst>
      <p:ext uri="{BB962C8B-B14F-4D97-AF65-F5344CB8AC3E}">
        <p14:creationId xmlns:p14="http://schemas.microsoft.com/office/powerpoint/2010/main" val="3888802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B9A9-F913-4B52-96F5-023B5F061FA9}"/>
              </a:ext>
            </a:extLst>
          </p:cNvPr>
          <p:cNvSpPr>
            <a:spLocks noGrp="1"/>
          </p:cNvSpPr>
          <p:nvPr>
            <p:ph type="title"/>
          </p:nvPr>
        </p:nvSpPr>
        <p:spPr>
          <a:xfrm>
            <a:off x="646111" y="452718"/>
            <a:ext cx="9404723" cy="779734"/>
          </a:xfrm>
        </p:spPr>
        <p:txBody>
          <a:bodyPr/>
          <a:lstStyle/>
          <a:p>
            <a:r>
              <a:rPr lang="en-US" dirty="0"/>
              <a:t>Questions of conscience &amp; love.</a:t>
            </a:r>
          </a:p>
        </p:txBody>
      </p:sp>
      <p:sp>
        <p:nvSpPr>
          <p:cNvPr id="3" name="Content Placeholder 2">
            <a:extLst>
              <a:ext uri="{FF2B5EF4-FFF2-40B4-BE49-F238E27FC236}">
                <a16:creationId xmlns:a16="http://schemas.microsoft.com/office/drawing/2014/main" id="{9DA83C10-F129-466D-ACF2-19F04EDACBF1}"/>
              </a:ext>
            </a:extLst>
          </p:cNvPr>
          <p:cNvSpPr>
            <a:spLocks noGrp="1"/>
          </p:cNvSpPr>
          <p:nvPr>
            <p:ph idx="1"/>
          </p:nvPr>
        </p:nvSpPr>
        <p:spPr>
          <a:xfrm>
            <a:off x="1104293" y="1273184"/>
            <a:ext cx="10743150" cy="5266764"/>
          </a:xfrm>
        </p:spPr>
        <p:txBody>
          <a:bodyPr>
            <a:normAutofit/>
          </a:bodyPr>
          <a:lstStyle/>
          <a:p>
            <a:r>
              <a:rPr lang="en-US" sz="3600" dirty="0"/>
              <a:t> What did this mean to them? </a:t>
            </a:r>
          </a:p>
          <a:p>
            <a:r>
              <a:rPr lang="en-US" sz="3600" dirty="0"/>
              <a:t> The facts of the matter.</a:t>
            </a:r>
          </a:p>
          <a:p>
            <a:r>
              <a:rPr lang="en-US" sz="3600" dirty="0"/>
              <a:t> BUT, It is sinful to violate or encourage violation of the conscience.</a:t>
            </a:r>
          </a:p>
        </p:txBody>
      </p:sp>
    </p:spTree>
    <p:extLst>
      <p:ext uri="{BB962C8B-B14F-4D97-AF65-F5344CB8AC3E}">
        <p14:creationId xmlns:p14="http://schemas.microsoft.com/office/powerpoint/2010/main" val="31482556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0</TotalTime>
  <Words>1945</Words>
  <Application>Microsoft Office PowerPoint</Application>
  <PresentationFormat>Widescreen</PresentationFormat>
  <Paragraphs>161</Paragraphs>
  <Slides>30</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Century Gothic</vt:lpstr>
      <vt:lpstr>Wingdings 3</vt:lpstr>
      <vt:lpstr>Ion</vt:lpstr>
      <vt:lpstr>Questions of conscience and love</vt:lpstr>
      <vt:lpstr>PowerPoint Presentation</vt:lpstr>
      <vt:lpstr>Questions of conscience &amp; love.</vt:lpstr>
      <vt:lpstr>Questions of conscience &amp; love.</vt:lpstr>
      <vt:lpstr>PowerPoint Presentation</vt:lpstr>
      <vt:lpstr>Questions of conscience &amp; love.</vt:lpstr>
      <vt:lpstr>PowerPoint Presentation</vt:lpstr>
      <vt:lpstr>Questions of conscience &amp; love.</vt:lpstr>
      <vt:lpstr>Questions of conscience &amp; love.</vt:lpstr>
      <vt:lpstr>PowerPoint Presentation</vt:lpstr>
      <vt:lpstr>The Human Conscience</vt:lpstr>
      <vt:lpstr>The Human Conscience</vt:lpstr>
      <vt:lpstr>The Human Conscience</vt:lpstr>
      <vt:lpstr>The Human Conscience</vt:lpstr>
      <vt:lpstr>The Human Conscience</vt:lpstr>
      <vt:lpstr>PowerPoint Presentation</vt:lpstr>
      <vt:lpstr>Questions of conscience &amp; love.</vt:lpstr>
      <vt:lpstr>PowerPoint Presentation</vt:lpstr>
      <vt:lpstr>PowerPoint Presentation</vt:lpstr>
      <vt:lpstr>Questions of conscience &amp; love.</vt:lpstr>
      <vt:lpstr>PowerPoint Presentation</vt:lpstr>
      <vt:lpstr>PowerPoint Presentation</vt:lpstr>
      <vt:lpstr>PowerPoint Presentation</vt:lpstr>
      <vt:lpstr>Questions of conscience &amp; love.</vt:lpstr>
      <vt:lpstr>Questions of conscience &amp; love.</vt:lpstr>
      <vt:lpstr>PowerPoint Presentation</vt:lpstr>
      <vt:lpstr>Questions of conscience &amp; love.</vt:lpstr>
      <vt:lpstr>Questions of conscience &amp; love.</vt:lpstr>
      <vt:lpstr>PowerPoint Presentation</vt:lpstr>
      <vt:lpstr>Questions of conscience &amp; love.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2024-03-18T16:39:31Z</dcterms:created>
  <dcterms:modified xsi:type="dcterms:W3CDTF">2024-03-18T16:39:37Z</dcterms:modified>
</cp:coreProperties>
</file>