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1"/>
  </p:notesMasterIdLst>
  <p:sldIdLst>
    <p:sldId id="256" r:id="rId2"/>
    <p:sldId id="514" r:id="rId3"/>
    <p:sldId id="548" r:id="rId4"/>
    <p:sldId id="541" r:id="rId5"/>
    <p:sldId id="579" r:id="rId6"/>
    <p:sldId id="549" r:id="rId7"/>
    <p:sldId id="542" r:id="rId8"/>
    <p:sldId id="543" r:id="rId9"/>
    <p:sldId id="552" r:id="rId10"/>
    <p:sldId id="551" r:id="rId11"/>
    <p:sldId id="553" r:id="rId12"/>
    <p:sldId id="556" r:id="rId13"/>
    <p:sldId id="554" r:id="rId14"/>
    <p:sldId id="544" r:id="rId15"/>
    <p:sldId id="545" r:id="rId16"/>
    <p:sldId id="557" r:id="rId17"/>
    <p:sldId id="555" r:id="rId18"/>
    <p:sldId id="558" r:id="rId19"/>
    <p:sldId id="560" r:id="rId20"/>
    <p:sldId id="559" r:id="rId21"/>
    <p:sldId id="562" r:id="rId22"/>
    <p:sldId id="561" r:id="rId23"/>
    <p:sldId id="563" r:id="rId24"/>
    <p:sldId id="564" r:id="rId25"/>
    <p:sldId id="565" r:id="rId26"/>
    <p:sldId id="566" r:id="rId27"/>
    <p:sldId id="546" r:id="rId28"/>
    <p:sldId id="568" r:id="rId29"/>
    <p:sldId id="569" r:id="rId30"/>
    <p:sldId id="570" r:id="rId31"/>
    <p:sldId id="571" r:id="rId32"/>
    <p:sldId id="573" r:id="rId33"/>
    <p:sldId id="572" r:id="rId34"/>
    <p:sldId id="575" r:id="rId35"/>
    <p:sldId id="576" r:id="rId36"/>
    <p:sldId id="580" r:id="rId37"/>
    <p:sldId id="577" r:id="rId38"/>
    <p:sldId id="574" r:id="rId39"/>
    <p:sldId id="578"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665" autoAdjust="0"/>
    <p:restoredTop sz="89495" autoAdjust="0"/>
  </p:normalViewPr>
  <p:slideViewPr>
    <p:cSldViewPr snapToGrid="0">
      <p:cViewPr varScale="1">
        <p:scale>
          <a:sx n="66" d="100"/>
          <a:sy n="66" d="100"/>
        </p:scale>
        <p:origin x="64" y="228"/>
      </p:cViewPr>
      <p:guideLst/>
    </p:cSldViewPr>
  </p:slideViewPr>
  <p:outlineViewPr>
    <p:cViewPr>
      <p:scale>
        <a:sx n="33" d="100"/>
        <a:sy n="33" d="100"/>
      </p:scale>
      <p:origin x="0" y="-16320"/>
    </p:cViewPr>
  </p:outlineViewPr>
  <p:notesTextViewPr>
    <p:cViewPr>
      <p:scale>
        <a:sx n="1" d="1"/>
        <a:sy n="1" d="1"/>
      </p:scale>
      <p:origin x="0" y="0"/>
    </p:cViewPr>
  </p:notesTextViewPr>
  <p:notesViewPr>
    <p:cSldViewPr snapToGrid="0">
      <p:cViewPr varScale="1">
        <p:scale>
          <a:sx n="61" d="100"/>
          <a:sy n="61" d="100"/>
        </p:scale>
        <p:origin x="274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54B745-DB36-4267-9760-C2D242931102}" type="datetimeFigureOut">
              <a:rPr lang="en-US" smtClean="0"/>
              <a:t>8/9/2023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84B48-8E84-4D4B-B3B5-5D3D88AC881D}" type="slidenum">
              <a:rPr lang="en-US" smtClean="0"/>
              <a:t>‹#›</a:t>
            </a:fld>
            <a:endParaRPr lang="en-US"/>
          </a:p>
        </p:txBody>
      </p:sp>
    </p:spTree>
    <p:extLst>
      <p:ext uri="{BB962C8B-B14F-4D97-AF65-F5344CB8AC3E}">
        <p14:creationId xmlns:p14="http://schemas.microsoft.com/office/powerpoint/2010/main" val="3420613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a:t>
            </a:fld>
            <a:endParaRPr lang="en-US" dirty="0"/>
          </a:p>
        </p:txBody>
      </p:sp>
    </p:spTree>
    <p:extLst>
      <p:ext uri="{BB962C8B-B14F-4D97-AF65-F5344CB8AC3E}">
        <p14:creationId xmlns:p14="http://schemas.microsoft.com/office/powerpoint/2010/main" val="3871882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11</a:t>
            </a:fld>
            <a:endParaRPr lang="en-US" dirty="0"/>
          </a:p>
        </p:txBody>
      </p:sp>
    </p:spTree>
    <p:extLst>
      <p:ext uri="{BB962C8B-B14F-4D97-AF65-F5344CB8AC3E}">
        <p14:creationId xmlns:p14="http://schemas.microsoft.com/office/powerpoint/2010/main" val="361937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12</a:t>
            </a:fld>
            <a:endParaRPr lang="en-US" dirty="0"/>
          </a:p>
        </p:txBody>
      </p:sp>
    </p:spTree>
    <p:extLst>
      <p:ext uri="{BB962C8B-B14F-4D97-AF65-F5344CB8AC3E}">
        <p14:creationId xmlns:p14="http://schemas.microsoft.com/office/powerpoint/2010/main" val="4294642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13</a:t>
            </a:fld>
            <a:endParaRPr lang="en-US" dirty="0"/>
          </a:p>
        </p:txBody>
      </p:sp>
    </p:spTree>
    <p:extLst>
      <p:ext uri="{BB962C8B-B14F-4D97-AF65-F5344CB8AC3E}">
        <p14:creationId xmlns:p14="http://schemas.microsoft.com/office/powerpoint/2010/main" val="3073571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14</a:t>
            </a:fld>
            <a:endParaRPr lang="en-US" dirty="0"/>
          </a:p>
        </p:txBody>
      </p:sp>
    </p:spTree>
    <p:extLst>
      <p:ext uri="{BB962C8B-B14F-4D97-AF65-F5344CB8AC3E}">
        <p14:creationId xmlns:p14="http://schemas.microsoft.com/office/powerpoint/2010/main" val="439928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15</a:t>
            </a:fld>
            <a:endParaRPr lang="en-US" dirty="0"/>
          </a:p>
        </p:txBody>
      </p:sp>
    </p:spTree>
    <p:extLst>
      <p:ext uri="{BB962C8B-B14F-4D97-AF65-F5344CB8AC3E}">
        <p14:creationId xmlns:p14="http://schemas.microsoft.com/office/powerpoint/2010/main" val="133653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16</a:t>
            </a:fld>
            <a:endParaRPr lang="en-US" dirty="0"/>
          </a:p>
        </p:txBody>
      </p:sp>
    </p:spTree>
    <p:extLst>
      <p:ext uri="{BB962C8B-B14F-4D97-AF65-F5344CB8AC3E}">
        <p14:creationId xmlns:p14="http://schemas.microsoft.com/office/powerpoint/2010/main" val="30712426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17</a:t>
            </a:fld>
            <a:endParaRPr lang="en-US" dirty="0"/>
          </a:p>
        </p:txBody>
      </p:sp>
    </p:spTree>
    <p:extLst>
      <p:ext uri="{BB962C8B-B14F-4D97-AF65-F5344CB8AC3E}">
        <p14:creationId xmlns:p14="http://schemas.microsoft.com/office/powerpoint/2010/main" val="20055276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18</a:t>
            </a:fld>
            <a:endParaRPr lang="en-US" dirty="0"/>
          </a:p>
        </p:txBody>
      </p:sp>
    </p:spTree>
    <p:extLst>
      <p:ext uri="{BB962C8B-B14F-4D97-AF65-F5344CB8AC3E}">
        <p14:creationId xmlns:p14="http://schemas.microsoft.com/office/powerpoint/2010/main" val="3668798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19</a:t>
            </a:fld>
            <a:endParaRPr lang="en-US" dirty="0"/>
          </a:p>
        </p:txBody>
      </p:sp>
    </p:spTree>
    <p:extLst>
      <p:ext uri="{BB962C8B-B14F-4D97-AF65-F5344CB8AC3E}">
        <p14:creationId xmlns:p14="http://schemas.microsoft.com/office/powerpoint/2010/main" val="5953121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20</a:t>
            </a:fld>
            <a:endParaRPr lang="en-US" dirty="0"/>
          </a:p>
        </p:txBody>
      </p:sp>
    </p:spTree>
    <p:extLst>
      <p:ext uri="{BB962C8B-B14F-4D97-AF65-F5344CB8AC3E}">
        <p14:creationId xmlns:p14="http://schemas.microsoft.com/office/powerpoint/2010/main" val="1922053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a:t>
            </a:fld>
            <a:endParaRPr lang="en-US" dirty="0"/>
          </a:p>
        </p:txBody>
      </p:sp>
    </p:spTree>
    <p:extLst>
      <p:ext uri="{BB962C8B-B14F-4D97-AF65-F5344CB8AC3E}">
        <p14:creationId xmlns:p14="http://schemas.microsoft.com/office/powerpoint/2010/main" val="37898213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21</a:t>
            </a:fld>
            <a:endParaRPr lang="en-US" dirty="0"/>
          </a:p>
        </p:txBody>
      </p:sp>
    </p:spTree>
    <p:extLst>
      <p:ext uri="{BB962C8B-B14F-4D97-AF65-F5344CB8AC3E}">
        <p14:creationId xmlns:p14="http://schemas.microsoft.com/office/powerpoint/2010/main" val="27289386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22</a:t>
            </a:fld>
            <a:endParaRPr lang="en-US" dirty="0"/>
          </a:p>
        </p:txBody>
      </p:sp>
    </p:spTree>
    <p:extLst>
      <p:ext uri="{BB962C8B-B14F-4D97-AF65-F5344CB8AC3E}">
        <p14:creationId xmlns:p14="http://schemas.microsoft.com/office/powerpoint/2010/main" val="13249288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23</a:t>
            </a:fld>
            <a:endParaRPr lang="en-US" dirty="0"/>
          </a:p>
        </p:txBody>
      </p:sp>
    </p:spTree>
    <p:extLst>
      <p:ext uri="{BB962C8B-B14F-4D97-AF65-F5344CB8AC3E}">
        <p14:creationId xmlns:p14="http://schemas.microsoft.com/office/powerpoint/2010/main" val="7106133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24</a:t>
            </a:fld>
            <a:endParaRPr lang="en-US" dirty="0"/>
          </a:p>
        </p:txBody>
      </p:sp>
    </p:spTree>
    <p:extLst>
      <p:ext uri="{BB962C8B-B14F-4D97-AF65-F5344CB8AC3E}">
        <p14:creationId xmlns:p14="http://schemas.microsoft.com/office/powerpoint/2010/main" val="37583682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25</a:t>
            </a:fld>
            <a:endParaRPr lang="en-US" dirty="0"/>
          </a:p>
        </p:txBody>
      </p:sp>
    </p:spTree>
    <p:extLst>
      <p:ext uri="{BB962C8B-B14F-4D97-AF65-F5344CB8AC3E}">
        <p14:creationId xmlns:p14="http://schemas.microsoft.com/office/powerpoint/2010/main" val="21412625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26</a:t>
            </a:fld>
            <a:endParaRPr lang="en-US" dirty="0"/>
          </a:p>
        </p:txBody>
      </p:sp>
    </p:spTree>
    <p:extLst>
      <p:ext uri="{BB962C8B-B14F-4D97-AF65-F5344CB8AC3E}">
        <p14:creationId xmlns:p14="http://schemas.microsoft.com/office/powerpoint/2010/main" val="10973524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27</a:t>
            </a:fld>
            <a:endParaRPr lang="en-US" dirty="0"/>
          </a:p>
        </p:txBody>
      </p:sp>
    </p:spTree>
    <p:extLst>
      <p:ext uri="{BB962C8B-B14F-4D97-AF65-F5344CB8AC3E}">
        <p14:creationId xmlns:p14="http://schemas.microsoft.com/office/powerpoint/2010/main" val="22975154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28</a:t>
            </a:fld>
            <a:endParaRPr lang="en-US" dirty="0"/>
          </a:p>
        </p:txBody>
      </p:sp>
    </p:spTree>
    <p:extLst>
      <p:ext uri="{BB962C8B-B14F-4D97-AF65-F5344CB8AC3E}">
        <p14:creationId xmlns:p14="http://schemas.microsoft.com/office/powerpoint/2010/main" val="34960548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29</a:t>
            </a:fld>
            <a:endParaRPr lang="en-US" dirty="0"/>
          </a:p>
        </p:txBody>
      </p:sp>
    </p:spTree>
    <p:extLst>
      <p:ext uri="{BB962C8B-B14F-4D97-AF65-F5344CB8AC3E}">
        <p14:creationId xmlns:p14="http://schemas.microsoft.com/office/powerpoint/2010/main" val="17476567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30</a:t>
            </a:fld>
            <a:endParaRPr lang="en-US" dirty="0"/>
          </a:p>
        </p:txBody>
      </p:sp>
    </p:spTree>
    <p:extLst>
      <p:ext uri="{BB962C8B-B14F-4D97-AF65-F5344CB8AC3E}">
        <p14:creationId xmlns:p14="http://schemas.microsoft.com/office/powerpoint/2010/main" val="894220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a:t>
            </a:fld>
            <a:endParaRPr lang="en-US" dirty="0"/>
          </a:p>
        </p:txBody>
      </p:sp>
    </p:spTree>
    <p:extLst>
      <p:ext uri="{BB962C8B-B14F-4D97-AF65-F5344CB8AC3E}">
        <p14:creationId xmlns:p14="http://schemas.microsoft.com/office/powerpoint/2010/main" val="6082987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31</a:t>
            </a:fld>
            <a:endParaRPr lang="en-US" dirty="0"/>
          </a:p>
        </p:txBody>
      </p:sp>
    </p:spTree>
    <p:extLst>
      <p:ext uri="{BB962C8B-B14F-4D97-AF65-F5344CB8AC3E}">
        <p14:creationId xmlns:p14="http://schemas.microsoft.com/office/powerpoint/2010/main" val="4369176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32</a:t>
            </a:fld>
            <a:endParaRPr lang="en-US" dirty="0"/>
          </a:p>
        </p:txBody>
      </p:sp>
    </p:spTree>
    <p:extLst>
      <p:ext uri="{BB962C8B-B14F-4D97-AF65-F5344CB8AC3E}">
        <p14:creationId xmlns:p14="http://schemas.microsoft.com/office/powerpoint/2010/main" val="8568923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33</a:t>
            </a:fld>
            <a:endParaRPr lang="en-US" dirty="0"/>
          </a:p>
        </p:txBody>
      </p:sp>
    </p:spTree>
    <p:extLst>
      <p:ext uri="{BB962C8B-B14F-4D97-AF65-F5344CB8AC3E}">
        <p14:creationId xmlns:p14="http://schemas.microsoft.com/office/powerpoint/2010/main" val="6141619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34</a:t>
            </a:fld>
            <a:endParaRPr lang="en-US" dirty="0"/>
          </a:p>
        </p:txBody>
      </p:sp>
    </p:spTree>
    <p:extLst>
      <p:ext uri="{BB962C8B-B14F-4D97-AF65-F5344CB8AC3E}">
        <p14:creationId xmlns:p14="http://schemas.microsoft.com/office/powerpoint/2010/main" val="36610711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35</a:t>
            </a:fld>
            <a:endParaRPr lang="en-US" dirty="0"/>
          </a:p>
        </p:txBody>
      </p:sp>
    </p:spTree>
    <p:extLst>
      <p:ext uri="{BB962C8B-B14F-4D97-AF65-F5344CB8AC3E}">
        <p14:creationId xmlns:p14="http://schemas.microsoft.com/office/powerpoint/2010/main" val="30882963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36</a:t>
            </a:fld>
            <a:endParaRPr lang="en-US" dirty="0"/>
          </a:p>
        </p:txBody>
      </p:sp>
    </p:spTree>
    <p:extLst>
      <p:ext uri="{BB962C8B-B14F-4D97-AF65-F5344CB8AC3E}">
        <p14:creationId xmlns:p14="http://schemas.microsoft.com/office/powerpoint/2010/main" val="25181014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37</a:t>
            </a:fld>
            <a:endParaRPr lang="en-US" dirty="0"/>
          </a:p>
        </p:txBody>
      </p:sp>
    </p:spTree>
    <p:extLst>
      <p:ext uri="{BB962C8B-B14F-4D97-AF65-F5344CB8AC3E}">
        <p14:creationId xmlns:p14="http://schemas.microsoft.com/office/powerpoint/2010/main" val="37865423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38</a:t>
            </a:fld>
            <a:endParaRPr lang="en-US" dirty="0"/>
          </a:p>
        </p:txBody>
      </p:sp>
    </p:spTree>
    <p:extLst>
      <p:ext uri="{BB962C8B-B14F-4D97-AF65-F5344CB8AC3E}">
        <p14:creationId xmlns:p14="http://schemas.microsoft.com/office/powerpoint/2010/main" val="5911761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39</a:t>
            </a:fld>
            <a:endParaRPr lang="en-US" dirty="0"/>
          </a:p>
        </p:txBody>
      </p:sp>
    </p:spTree>
    <p:extLst>
      <p:ext uri="{BB962C8B-B14F-4D97-AF65-F5344CB8AC3E}">
        <p14:creationId xmlns:p14="http://schemas.microsoft.com/office/powerpoint/2010/main" val="1843031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a:t>
            </a:fld>
            <a:endParaRPr lang="en-US" dirty="0"/>
          </a:p>
        </p:txBody>
      </p:sp>
    </p:spTree>
    <p:extLst>
      <p:ext uri="{BB962C8B-B14F-4D97-AF65-F5344CB8AC3E}">
        <p14:creationId xmlns:p14="http://schemas.microsoft.com/office/powerpoint/2010/main" val="4287672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6</a:t>
            </a:fld>
            <a:endParaRPr lang="en-US" dirty="0"/>
          </a:p>
        </p:txBody>
      </p:sp>
    </p:spTree>
    <p:extLst>
      <p:ext uri="{BB962C8B-B14F-4D97-AF65-F5344CB8AC3E}">
        <p14:creationId xmlns:p14="http://schemas.microsoft.com/office/powerpoint/2010/main" val="3306917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7</a:t>
            </a:fld>
            <a:endParaRPr lang="en-US" dirty="0"/>
          </a:p>
        </p:txBody>
      </p:sp>
    </p:spTree>
    <p:extLst>
      <p:ext uri="{BB962C8B-B14F-4D97-AF65-F5344CB8AC3E}">
        <p14:creationId xmlns:p14="http://schemas.microsoft.com/office/powerpoint/2010/main" val="2707619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8</a:t>
            </a:fld>
            <a:endParaRPr lang="en-US" dirty="0"/>
          </a:p>
        </p:txBody>
      </p:sp>
    </p:spTree>
    <p:extLst>
      <p:ext uri="{BB962C8B-B14F-4D97-AF65-F5344CB8AC3E}">
        <p14:creationId xmlns:p14="http://schemas.microsoft.com/office/powerpoint/2010/main" val="3829134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9</a:t>
            </a:fld>
            <a:endParaRPr lang="en-US" dirty="0"/>
          </a:p>
        </p:txBody>
      </p:sp>
    </p:spTree>
    <p:extLst>
      <p:ext uri="{BB962C8B-B14F-4D97-AF65-F5344CB8AC3E}">
        <p14:creationId xmlns:p14="http://schemas.microsoft.com/office/powerpoint/2010/main" val="2301632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10</a:t>
            </a:fld>
            <a:endParaRPr lang="en-US" dirty="0"/>
          </a:p>
        </p:txBody>
      </p:sp>
    </p:spTree>
    <p:extLst>
      <p:ext uri="{BB962C8B-B14F-4D97-AF65-F5344CB8AC3E}">
        <p14:creationId xmlns:p14="http://schemas.microsoft.com/office/powerpoint/2010/main" val="1051274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D0EF60-D719-45E1-ACFA-A855B4414268}"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71953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85152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2194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02792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D0EF60-D719-45E1-ACFA-A855B4414268}"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57623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D0EF60-D719-45E1-ACFA-A855B4414268}"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9099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D0EF60-D719-45E1-ACFA-A855B4414268}" type="datetimeFigureOut">
              <a:rPr lang="en-US" smtClean="0"/>
              <a:t>8/9/2023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53926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D0EF60-D719-45E1-ACFA-A855B4414268}" type="datetimeFigureOut">
              <a:rPr lang="en-US" smtClean="0"/>
              <a:t>8/9/2023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17706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0EF60-D719-45E1-ACFA-A855B4414268}" type="datetimeFigureOut">
              <a:rPr lang="en-US" smtClean="0"/>
              <a:t>8/9/2023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4079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50841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98741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0EF60-D719-45E1-ACFA-A855B4414268}" type="datetimeFigureOut">
              <a:rPr lang="en-US" smtClean="0"/>
              <a:t>8/9/2023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DF51E-EBDD-4100-9258-BF9F87F5DCA7}" type="slidenum">
              <a:rPr lang="en-US" smtClean="0"/>
              <a:t>‹#›</a:t>
            </a:fld>
            <a:endParaRPr lang="en-US"/>
          </a:p>
        </p:txBody>
      </p:sp>
    </p:spTree>
    <p:extLst>
      <p:ext uri="{BB962C8B-B14F-4D97-AF65-F5344CB8AC3E}">
        <p14:creationId xmlns:p14="http://schemas.microsoft.com/office/powerpoint/2010/main" val="3439541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1"/>
          </a:solidFill>
        </p:spPr>
        <p:txBody>
          <a:bodyPr>
            <a:normAutofit/>
          </a:bodyPr>
          <a:lstStyle/>
          <a:p>
            <a:r>
              <a:rPr lang="en-US" b="1" dirty="0">
                <a:solidFill>
                  <a:schemeClr val="bg1"/>
                </a:solidFill>
              </a:rPr>
              <a:t>How Paul Engaged with People </a:t>
            </a:r>
          </a:p>
        </p:txBody>
      </p:sp>
      <p:sp>
        <p:nvSpPr>
          <p:cNvPr id="3" name="Subtitle 2"/>
          <p:cNvSpPr>
            <a:spLocks noGrp="1"/>
          </p:cNvSpPr>
          <p:nvPr>
            <p:ph type="subTitle" idx="1"/>
          </p:nvPr>
        </p:nvSpPr>
        <p:spPr/>
        <p:txBody>
          <a:bodyPr>
            <a:normAutofit/>
          </a:bodyPr>
          <a:lstStyle/>
          <a:p>
            <a:r>
              <a:rPr lang="en-US" sz="4400" dirty="0">
                <a:solidFill>
                  <a:schemeClr val="bg1"/>
                </a:solidFill>
              </a:rPr>
              <a:t>1 Thessalonians 2:1-13</a:t>
            </a:r>
          </a:p>
        </p:txBody>
      </p:sp>
    </p:spTree>
    <p:extLst>
      <p:ext uri="{BB962C8B-B14F-4D97-AF65-F5344CB8AC3E}">
        <p14:creationId xmlns:p14="http://schemas.microsoft.com/office/powerpoint/2010/main" val="1530634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2:1-13</a:t>
            </a:r>
          </a:p>
        </p:txBody>
      </p:sp>
      <p:sp>
        <p:nvSpPr>
          <p:cNvPr id="3" name="Content Placeholder 2"/>
          <p:cNvSpPr>
            <a:spLocks noGrp="1"/>
          </p:cNvSpPr>
          <p:nvPr>
            <p:ph idx="1"/>
          </p:nvPr>
        </p:nvSpPr>
        <p:spPr/>
        <p:txBody>
          <a:bodyPr>
            <a:normAutofit fontScale="92500"/>
          </a:bodyPr>
          <a:lstStyle/>
          <a:p>
            <a:pPr marL="342900" indent="-342900" eaLnBrk="0" fontAlgn="base" hangingPunct="0">
              <a:spcBef>
                <a:spcPct val="20000"/>
              </a:spcBef>
              <a:spcAft>
                <a:spcPct val="0"/>
              </a:spcAft>
              <a:buNone/>
            </a:pPr>
            <a:r>
              <a:rPr lang="en-US" sz="3500" dirty="0">
                <a:solidFill>
                  <a:schemeClr val="bg1"/>
                </a:solidFill>
              </a:rPr>
              <a:t>9 For you recall, brethren, our labor and hardship, how working night and day so as not to be a burden to any of you, we proclaimed to you the gospel of God. 10 You are witnesses, and so is God, how devoutly and uprightly and blamelessly we behaved toward you believers; 11 just as you know how we were exhorting and encouraging and imploring each one of you as a father would his own children, 12 so that you would walk in a manner worthy of the God who calls you into His own kingdom and glory.</a:t>
            </a:r>
          </a:p>
          <a:p>
            <a:pPr marL="342900" indent="-342900" eaLnBrk="0" fontAlgn="base" hangingPunct="0">
              <a:spcBef>
                <a:spcPct val="20000"/>
              </a:spcBef>
              <a:spcAft>
                <a:spcPct val="0"/>
              </a:spcAft>
              <a:buNone/>
            </a:pPr>
            <a:endParaRPr lang="en-US" dirty="0">
              <a:solidFill>
                <a:schemeClr val="bg1"/>
              </a:solidFill>
            </a:endParaRPr>
          </a:p>
          <a:p>
            <a:pPr marL="34290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217414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2:1-13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endParaRPr lang="en-US" dirty="0">
              <a:solidFill>
                <a:schemeClr val="bg1"/>
              </a:solidFill>
            </a:endParaRPr>
          </a:p>
          <a:p>
            <a:pPr marL="342900" indent="-342900" eaLnBrk="0" fontAlgn="base" hangingPunct="0">
              <a:spcBef>
                <a:spcPct val="20000"/>
              </a:spcBef>
              <a:spcAft>
                <a:spcPct val="0"/>
              </a:spcAft>
              <a:buNone/>
            </a:pPr>
            <a:r>
              <a:rPr lang="en-US" sz="3200" dirty="0">
                <a:solidFill>
                  <a:schemeClr val="bg1"/>
                </a:solidFill>
              </a:rPr>
              <a:t>13 For this reason we also constantly thank God that when you received the word of God which you heard from us, you accepted it not as the word of men, but for what it really is, the word of God, which also performs its work in you who believe.</a:t>
            </a:r>
          </a:p>
        </p:txBody>
      </p:sp>
    </p:spTree>
    <p:extLst>
      <p:ext uri="{BB962C8B-B14F-4D97-AF65-F5344CB8AC3E}">
        <p14:creationId xmlns:p14="http://schemas.microsoft.com/office/powerpoint/2010/main" val="3635578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2:1-13</a:t>
            </a:r>
          </a:p>
        </p:txBody>
      </p:sp>
      <p:sp>
        <p:nvSpPr>
          <p:cNvPr id="3" name="Content Placeholder 2"/>
          <p:cNvSpPr>
            <a:spLocks noGrp="1"/>
          </p:cNvSpPr>
          <p:nvPr>
            <p:ph idx="1"/>
          </p:nvPr>
        </p:nvSpPr>
        <p:spPr/>
        <p:txBody>
          <a:bodyPr>
            <a:normAutofit fontScale="92500"/>
          </a:bodyPr>
          <a:lstStyle/>
          <a:p>
            <a:pPr marL="342900" indent="-342900" eaLnBrk="0" fontAlgn="base" hangingPunct="0">
              <a:spcBef>
                <a:spcPct val="20000"/>
              </a:spcBef>
              <a:spcAft>
                <a:spcPct val="0"/>
              </a:spcAft>
              <a:buNone/>
            </a:pPr>
            <a:r>
              <a:rPr lang="en-US" sz="3500" dirty="0">
                <a:solidFill>
                  <a:schemeClr val="bg1"/>
                </a:solidFill>
              </a:rPr>
              <a:t>9 For you recall, brethren, our labor and hardship, how working night and day so as not to be a burden to any of you, we proclaimed to you the gospel of God. 10 You are witnesses, and so is God, how devoutly and uprightly and blamelessly we behaved toward you believers; 11 just as you know how we were exhorting and encouraging and [p]imploring each one of you as a father would his own children, 12 </a:t>
            </a:r>
            <a:r>
              <a:rPr lang="en-US" sz="3500" u="sng" dirty="0">
                <a:solidFill>
                  <a:schemeClr val="bg1"/>
                </a:solidFill>
              </a:rPr>
              <a:t>so that you would walk in a manner worthy of the God who calls you into His own kingdom and glory</a:t>
            </a:r>
            <a:r>
              <a:rPr lang="en-US" sz="3500" dirty="0">
                <a:solidFill>
                  <a:schemeClr val="bg1"/>
                </a:solidFill>
              </a:rPr>
              <a:t>.</a:t>
            </a:r>
          </a:p>
          <a:p>
            <a:pPr marL="342900" indent="-342900" eaLnBrk="0" fontAlgn="base" hangingPunct="0">
              <a:spcBef>
                <a:spcPct val="20000"/>
              </a:spcBef>
              <a:spcAft>
                <a:spcPct val="0"/>
              </a:spcAft>
              <a:buNone/>
            </a:pPr>
            <a:endParaRPr lang="en-US" dirty="0">
              <a:solidFill>
                <a:schemeClr val="bg1"/>
              </a:solidFill>
            </a:endParaRPr>
          </a:p>
          <a:p>
            <a:pPr marL="34290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041955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2:1-13</a:t>
            </a:r>
          </a:p>
        </p:txBody>
      </p:sp>
      <p:sp>
        <p:nvSpPr>
          <p:cNvPr id="3" name="Content Placeholder 2"/>
          <p:cNvSpPr>
            <a:spLocks noGrp="1"/>
          </p:cNvSpPr>
          <p:nvPr>
            <p:ph idx="1"/>
          </p:nvPr>
        </p:nvSpPr>
        <p:spPr>
          <a:xfrm>
            <a:off x="838200" y="1825624"/>
            <a:ext cx="10515600" cy="5032375"/>
          </a:xfrm>
        </p:spPr>
        <p:txBody>
          <a:bodyPr>
            <a:noAutofit/>
          </a:bodyPr>
          <a:lstStyle/>
          <a:p>
            <a:pPr marL="342900" indent="-342900" eaLnBrk="0" fontAlgn="base" hangingPunct="0">
              <a:spcBef>
                <a:spcPct val="20000"/>
              </a:spcBef>
              <a:spcAft>
                <a:spcPct val="0"/>
              </a:spcAft>
              <a:buNone/>
            </a:pPr>
            <a:r>
              <a:rPr lang="en-US" sz="3200" dirty="0">
                <a:solidFill>
                  <a:schemeClr val="bg1"/>
                </a:solidFill>
              </a:rPr>
              <a:t>Notice how Paul grabs their attention</a:t>
            </a:r>
          </a:p>
          <a:p>
            <a:pPr marL="0" indent="0" eaLnBrk="0" fontAlgn="base" hangingPunct="0">
              <a:spcBef>
                <a:spcPct val="20000"/>
              </a:spcBef>
              <a:spcAft>
                <a:spcPct val="0"/>
              </a:spcAft>
              <a:buNone/>
            </a:pPr>
            <a:r>
              <a:rPr lang="en-US" sz="3200" dirty="0">
                <a:solidFill>
                  <a:schemeClr val="bg1"/>
                </a:solidFill>
              </a:rPr>
              <a:t>Vs 1 For you yourselves know…, 2… as you know, 5… as you know, 9… For you recall, 10… You are witnesses, 11… just as you know…</a:t>
            </a:r>
          </a:p>
          <a:p>
            <a:pPr marL="514350" indent="-514350" eaLnBrk="0" fontAlgn="base" hangingPunct="0">
              <a:spcBef>
                <a:spcPct val="20000"/>
              </a:spcBef>
              <a:spcAft>
                <a:spcPct val="0"/>
              </a:spcAft>
              <a:buAutoNum type="arabicPeriod"/>
            </a:pPr>
            <a:endParaRPr lang="en-US" sz="1000" dirty="0">
              <a:solidFill>
                <a:schemeClr val="bg1"/>
              </a:solidFill>
            </a:endParaRPr>
          </a:p>
          <a:p>
            <a:pPr marL="0" indent="0" eaLnBrk="0" fontAlgn="base" hangingPunct="0">
              <a:spcBef>
                <a:spcPct val="20000"/>
              </a:spcBef>
              <a:spcAft>
                <a:spcPct val="0"/>
              </a:spcAft>
              <a:buNone/>
            </a:pPr>
            <a:r>
              <a:rPr lang="en-US" sz="3200" dirty="0">
                <a:solidFill>
                  <a:schemeClr val="bg1"/>
                </a:solidFill>
              </a:rPr>
              <a:t>Paul is calling them to remember how he and his teammates related to them so that they could </a:t>
            </a:r>
            <a:r>
              <a:rPr lang="en-US" sz="3200" dirty="0" smtClean="0">
                <a:solidFill>
                  <a:schemeClr val="bg1"/>
                </a:solidFill>
              </a:rPr>
              <a:t>imitate </a:t>
            </a:r>
            <a:r>
              <a:rPr lang="en-US" sz="3200" dirty="0">
                <a:solidFill>
                  <a:schemeClr val="bg1"/>
                </a:solidFill>
              </a:rPr>
              <a:t>this with one another</a:t>
            </a:r>
          </a:p>
          <a:p>
            <a:pPr marL="0" indent="0" eaLnBrk="0" fontAlgn="base" hangingPunct="0">
              <a:spcBef>
                <a:spcPct val="20000"/>
              </a:spcBef>
              <a:spcAft>
                <a:spcPct val="0"/>
              </a:spcAft>
              <a:buNone/>
            </a:pPr>
            <a:endParaRPr lang="en-US" sz="1000" dirty="0">
              <a:solidFill>
                <a:schemeClr val="bg1"/>
              </a:solidFill>
            </a:endParaRPr>
          </a:p>
          <a:p>
            <a:pPr marL="0" indent="0" eaLnBrk="0" fontAlgn="base" hangingPunct="0">
              <a:spcBef>
                <a:spcPct val="20000"/>
              </a:spcBef>
              <a:spcAft>
                <a:spcPct val="0"/>
              </a:spcAft>
              <a:buNone/>
            </a:pPr>
            <a:r>
              <a:rPr lang="en-US" sz="3200" dirty="0">
                <a:solidFill>
                  <a:schemeClr val="bg1"/>
                </a:solidFill>
              </a:rPr>
              <a:t>Call this discipleship, call this normal Christian relationship, call it what ever you want.</a:t>
            </a:r>
          </a:p>
        </p:txBody>
      </p:sp>
    </p:spTree>
    <p:extLst>
      <p:ext uri="{BB962C8B-B14F-4D97-AF65-F5344CB8AC3E}">
        <p14:creationId xmlns:p14="http://schemas.microsoft.com/office/powerpoint/2010/main" val="3332142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3 Key elements </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endParaRPr lang="en-US" dirty="0">
              <a:solidFill>
                <a:schemeClr val="bg1"/>
              </a:solidFill>
            </a:endParaRPr>
          </a:p>
          <a:p>
            <a:pPr lvl="0" eaLnBrk="0" fontAlgn="base" hangingPunct="0">
              <a:spcBef>
                <a:spcPct val="20000"/>
              </a:spcBef>
              <a:spcAft>
                <a:spcPct val="0"/>
              </a:spcAft>
              <a:buFontTx/>
              <a:buChar char="-"/>
            </a:pPr>
            <a:r>
              <a:rPr lang="en-US" sz="3200" dirty="0">
                <a:solidFill>
                  <a:schemeClr val="bg1"/>
                </a:solidFill>
              </a:rPr>
              <a:t>Our Message</a:t>
            </a:r>
          </a:p>
          <a:p>
            <a:pPr lvl="0" eaLnBrk="0" fontAlgn="base" hangingPunct="0">
              <a:spcBef>
                <a:spcPct val="20000"/>
              </a:spcBef>
              <a:spcAft>
                <a:spcPct val="0"/>
              </a:spcAft>
              <a:buFontTx/>
              <a:buChar char="-"/>
            </a:pPr>
            <a:r>
              <a:rPr lang="en-US" sz="3200" dirty="0">
                <a:solidFill>
                  <a:schemeClr val="bg1"/>
                </a:solidFill>
              </a:rPr>
              <a:t>Our Motivations</a:t>
            </a:r>
          </a:p>
          <a:p>
            <a:pPr lvl="0" eaLnBrk="0" fontAlgn="base" hangingPunct="0">
              <a:spcBef>
                <a:spcPct val="20000"/>
              </a:spcBef>
              <a:spcAft>
                <a:spcPct val="0"/>
              </a:spcAft>
              <a:buFontTx/>
              <a:buChar char="-"/>
            </a:pPr>
            <a:r>
              <a:rPr lang="en-US" sz="3200" dirty="0">
                <a:solidFill>
                  <a:schemeClr val="bg1"/>
                </a:solidFill>
              </a:rPr>
              <a:t>Our Means </a:t>
            </a:r>
          </a:p>
        </p:txBody>
      </p:sp>
    </p:spTree>
    <p:extLst>
      <p:ext uri="{BB962C8B-B14F-4D97-AF65-F5344CB8AC3E}">
        <p14:creationId xmlns:p14="http://schemas.microsoft.com/office/powerpoint/2010/main" val="13537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Message</a:t>
            </a:r>
          </a:p>
        </p:txBody>
      </p:sp>
      <p:sp>
        <p:nvSpPr>
          <p:cNvPr id="3" name="Content Placeholder 2"/>
          <p:cNvSpPr>
            <a:spLocks noGrp="1"/>
          </p:cNvSpPr>
          <p:nvPr>
            <p:ph idx="1"/>
          </p:nvPr>
        </p:nvSpPr>
        <p:spPr/>
        <p:txBody>
          <a:bodyPr>
            <a:normAutofit lnSpcReduction="10000"/>
          </a:bodyPr>
          <a:lstStyle/>
          <a:p>
            <a:pPr marL="342900" indent="-342900" eaLnBrk="0" fontAlgn="base" hangingPunct="0">
              <a:spcBef>
                <a:spcPct val="20000"/>
              </a:spcBef>
              <a:spcAft>
                <a:spcPct val="0"/>
              </a:spcAft>
              <a:buNone/>
            </a:pPr>
            <a:r>
              <a:rPr lang="en-US" sz="3200" dirty="0">
                <a:solidFill>
                  <a:schemeClr val="bg1"/>
                </a:solidFill>
              </a:rPr>
              <a:t>2… as you know, we had the boldness in our God to speak to you </a:t>
            </a:r>
            <a:r>
              <a:rPr lang="en-US" sz="3200" u="sng" dirty="0">
                <a:solidFill>
                  <a:schemeClr val="bg1"/>
                </a:solidFill>
              </a:rPr>
              <a:t>the gospel of God</a:t>
            </a:r>
            <a:r>
              <a:rPr lang="en-US" sz="3200" dirty="0">
                <a:solidFill>
                  <a:schemeClr val="bg1"/>
                </a:solidFill>
              </a:rPr>
              <a:t> amid much opposition. 3 For our exhortation does not come from error or impurity or by way of deceit; 4 but just as we have been approved by God to be entrusted with </a:t>
            </a:r>
            <a:r>
              <a:rPr lang="en-US" sz="3200" u="sng" dirty="0">
                <a:solidFill>
                  <a:schemeClr val="bg1"/>
                </a:solidFill>
              </a:rPr>
              <a:t>the gospel</a:t>
            </a:r>
            <a:r>
              <a:rPr lang="en-US" sz="3200" dirty="0">
                <a:solidFill>
                  <a:schemeClr val="bg1"/>
                </a:solidFill>
              </a:rPr>
              <a:t>, so we speak, 8…we were well-pleased to impart to you… the </a:t>
            </a:r>
            <a:r>
              <a:rPr lang="en-US" sz="3200" u="sng" dirty="0">
                <a:solidFill>
                  <a:schemeClr val="bg1"/>
                </a:solidFill>
              </a:rPr>
              <a:t>gospel of God</a:t>
            </a:r>
            <a:r>
              <a:rPr lang="en-US" sz="3200" dirty="0">
                <a:solidFill>
                  <a:schemeClr val="bg1"/>
                </a:solidFill>
              </a:rPr>
              <a:t>… 9 For you recall (how) we proclaimed to you the </a:t>
            </a:r>
            <a:r>
              <a:rPr lang="en-US" sz="3200" u="sng" dirty="0">
                <a:solidFill>
                  <a:schemeClr val="bg1"/>
                </a:solidFill>
              </a:rPr>
              <a:t>gospel of God</a:t>
            </a:r>
            <a:r>
              <a:rPr lang="en-US" sz="3200" dirty="0">
                <a:solidFill>
                  <a:schemeClr val="bg1"/>
                </a:solidFill>
              </a:rPr>
              <a:t>.</a:t>
            </a:r>
          </a:p>
          <a:p>
            <a:pPr marL="342900" indent="-342900" eaLnBrk="0" fontAlgn="base" hangingPunct="0">
              <a:spcBef>
                <a:spcPct val="20000"/>
              </a:spcBef>
              <a:spcAft>
                <a:spcPct val="0"/>
              </a:spcAft>
              <a:buNone/>
            </a:pPr>
            <a:endParaRPr lang="en-US" sz="3200" dirty="0">
              <a:solidFill>
                <a:schemeClr val="bg1"/>
              </a:solidFill>
            </a:endParaRPr>
          </a:p>
          <a:p>
            <a:pPr marL="342900" indent="-342900" eaLnBrk="0" fontAlgn="base" hangingPunct="0">
              <a:spcBef>
                <a:spcPct val="20000"/>
              </a:spcBef>
              <a:spcAft>
                <a:spcPct val="0"/>
              </a:spcAft>
              <a:buNone/>
            </a:pPr>
            <a:r>
              <a:rPr lang="en-US" sz="3200" dirty="0">
                <a:solidFill>
                  <a:schemeClr val="bg1"/>
                </a:solidFill>
              </a:rPr>
              <a:t>Paul repeatedly reminds them of the message he gave them – he calls it the “Gospel”</a:t>
            </a:r>
            <a:endParaRPr lang="en-US" dirty="0">
              <a:solidFill>
                <a:schemeClr val="bg1"/>
              </a:solidFill>
            </a:endParaRPr>
          </a:p>
        </p:txBody>
      </p:sp>
    </p:spTree>
    <p:extLst>
      <p:ext uri="{BB962C8B-B14F-4D97-AF65-F5344CB8AC3E}">
        <p14:creationId xmlns:p14="http://schemas.microsoft.com/office/powerpoint/2010/main" val="257545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Message</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200" dirty="0">
                <a:solidFill>
                  <a:schemeClr val="bg1"/>
                </a:solidFill>
              </a:rPr>
              <a:t>2… as you know, we had the boldness in our God to </a:t>
            </a:r>
            <a:r>
              <a:rPr lang="en-US" sz="3200" u="sng" dirty="0">
                <a:solidFill>
                  <a:schemeClr val="bg1"/>
                </a:solidFill>
              </a:rPr>
              <a:t>speak </a:t>
            </a:r>
            <a:r>
              <a:rPr lang="en-US" sz="3200" dirty="0">
                <a:solidFill>
                  <a:schemeClr val="bg1"/>
                </a:solidFill>
              </a:rPr>
              <a:t>to you the gospel of God amid much opposition. 3 For our </a:t>
            </a:r>
            <a:r>
              <a:rPr lang="en-US" sz="3200" u="sng" dirty="0">
                <a:solidFill>
                  <a:schemeClr val="bg1"/>
                </a:solidFill>
              </a:rPr>
              <a:t>exhortation</a:t>
            </a:r>
            <a:r>
              <a:rPr lang="en-US" sz="3200" dirty="0">
                <a:solidFill>
                  <a:schemeClr val="bg1"/>
                </a:solidFill>
              </a:rPr>
              <a:t> does not come from error or impurity or by way of deceit; 4 but just as we have been approved by God to be entrusted with the gospel, so we 8…we were well-pleased to </a:t>
            </a:r>
            <a:r>
              <a:rPr lang="en-US" sz="3200" u="sng" dirty="0">
                <a:solidFill>
                  <a:schemeClr val="bg1"/>
                </a:solidFill>
              </a:rPr>
              <a:t>impart </a:t>
            </a:r>
            <a:r>
              <a:rPr lang="en-US" sz="3200" dirty="0">
                <a:solidFill>
                  <a:schemeClr val="bg1"/>
                </a:solidFill>
              </a:rPr>
              <a:t>to you… the gospel of God… 9 For you recall (how) we </a:t>
            </a:r>
            <a:r>
              <a:rPr lang="en-US" sz="3200" u="sng" dirty="0">
                <a:solidFill>
                  <a:schemeClr val="bg1"/>
                </a:solidFill>
              </a:rPr>
              <a:t>proclaimed </a:t>
            </a:r>
            <a:r>
              <a:rPr lang="en-US" sz="3200" dirty="0">
                <a:solidFill>
                  <a:schemeClr val="bg1"/>
                </a:solidFill>
              </a:rPr>
              <a:t>to you the gospel of God.</a:t>
            </a:r>
          </a:p>
          <a:p>
            <a:pPr marL="342900" indent="-342900" eaLnBrk="0" fontAlgn="base" hangingPunct="0">
              <a:spcBef>
                <a:spcPct val="20000"/>
              </a:spcBef>
              <a:spcAft>
                <a:spcPct val="0"/>
              </a:spcAft>
              <a:buNone/>
            </a:pPr>
            <a:endParaRPr lang="en-US" sz="3200" dirty="0">
              <a:solidFill>
                <a:schemeClr val="bg1"/>
              </a:solidFill>
            </a:endParaRPr>
          </a:p>
          <a:p>
            <a:pPr marL="342900" indent="-342900" eaLnBrk="0" fontAlgn="base" hangingPunct="0">
              <a:spcBef>
                <a:spcPct val="20000"/>
              </a:spcBef>
              <a:spcAft>
                <a:spcPct val="0"/>
              </a:spcAft>
              <a:buNone/>
            </a:pPr>
            <a:r>
              <a:rPr lang="en-US" sz="3200" dirty="0">
                <a:solidFill>
                  <a:schemeClr val="bg1"/>
                </a:solidFill>
              </a:rPr>
              <a:t>The message is communicated in various ways </a:t>
            </a:r>
          </a:p>
          <a:p>
            <a:pPr marL="342900" indent="-342900" eaLnBrk="0" fontAlgn="base" hangingPunct="0">
              <a:spcBef>
                <a:spcPct val="20000"/>
              </a:spcBef>
              <a:spcAft>
                <a:spcPct val="0"/>
              </a:spcAft>
              <a:buNone/>
            </a:pPr>
            <a:endParaRPr lang="en-US" dirty="0">
              <a:solidFill>
                <a:schemeClr val="bg1"/>
              </a:solidFill>
            </a:endParaRPr>
          </a:p>
          <a:p>
            <a:pPr marL="0" lvl="0" indent="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44731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Message</a:t>
            </a:r>
          </a:p>
        </p:txBody>
      </p:sp>
      <p:sp>
        <p:nvSpPr>
          <p:cNvPr id="3" name="Content Placeholder 2"/>
          <p:cNvSpPr>
            <a:spLocks noGrp="1"/>
          </p:cNvSpPr>
          <p:nvPr>
            <p:ph idx="1"/>
          </p:nvPr>
        </p:nvSpPr>
        <p:spPr>
          <a:xfrm>
            <a:off x="838200" y="1825625"/>
            <a:ext cx="10515600" cy="4351338"/>
          </a:xfrm>
        </p:spPr>
        <p:txBody>
          <a:bodyPr>
            <a:normAutofit/>
          </a:bodyPr>
          <a:lstStyle/>
          <a:p>
            <a:pPr marL="342900" indent="-342900" eaLnBrk="0" fontAlgn="base" hangingPunct="0">
              <a:spcBef>
                <a:spcPct val="20000"/>
              </a:spcBef>
              <a:spcAft>
                <a:spcPct val="0"/>
              </a:spcAft>
              <a:buNone/>
            </a:pPr>
            <a:r>
              <a:rPr lang="en-US" sz="3600" dirty="0">
                <a:solidFill>
                  <a:schemeClr val="bg1"/>
                </a:solidFill>
              </a:rPr>
              <a:t>“Gospel” is a very churchy word today</a:t>
            </a:r>
          </a:p>
          <a:p>
            <a:pPr marL="342900" indent="-342900" eaLnBrk="0" fontAlgn="base" hangingPunct="0">
              <a:spcBef>
                <a:spcPct val="20000"/>
              </a:spcBef>
              <a:spcAft>
                <a:spcPct val="0"/>
              </a:spcAft>
              <a:buNone/>
            </a:pPr>
            <a:r>
              <a:rPr lang="en-US" sz="3600" dirty="0">
                <a:solidFill>
                  <a:schemeClr val="bg1"/>
                </a:solidFill>
              </a:rPr>
              <a:t>Totally familiar word to Paul’s audience </a:t>
            </a:r>
          </a:p>
          <a:p>
            <a:pPr lvl="0" eaLnBrk="0" fontAlgn="base" hangingPunct="0">
              <a:spcBef>
                <a:spcPct val="20000"/>
              </a:spcBef>
              <a:spcAft>
                <a:spcPct val="0"/>
              </a:spcAft>
              <a:buFontTx/>
              <a:buChar char="-"/>
            </a:pPr>
            <a:endParaRPr lang="en-US" dirty="0">
              <a:solidFill>
                <a:schemeClr val="bg1"/>
              </a:solidFill>
            </a:endParaRPr>
          </a:p>
        </p:txBody>
      </p:sp>
    </p:spTree>
    <p:extLst>
      <p:ext uri="{BB962C8B-B14F-4D97-AF65-F5344CB8AC3E}">
        <p14:creationId xmlns:p14="http://schemas.microsoft.com/office/powerpoint/2010/main" val="1550806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Message</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600" dirty="0">
                <a:solidFill>
                  <a:schemeClr val="bg1"/>
                </a:solidFill>
              </a:rPr>
              <a:t>“Gospel” is a very churchy word today</a:t>
            </a:r>
          </a:p>
          <a:p>
            <a:pPr marL="342900" indent="-342900" eaLnBrk="0" fontAlgn="base" hangingPunct="0">
              <a:spcBef>
                <a:spcPct val="20000"/>
              </a:spcBef>
              <a:spcAft>
                <a:spcPct val="0"/>
              </a:spcAft>
              <a:buNone/>
            </a:pPr>
            <a:r>
              <a:rPr lang="en-US" sz="3600" dirty="0">
                <a:solidFill>
                  <a:schemeClr val="bg1"/>
                </a:solidFill>
              </a:rPr>
              <a:t>Totally familiar word to Paul’s audience </a:t>
            </a:r>
          </a:p>
          <a:p>
            <a:pPr lvl="0" eaLnBrk="0" fontAlgn="base" hangingPunct="0">
              <a:spcBef>
                <a:spcPct val="20000"/>
              </a:spcBef>
              <a:spcAft>
                <a:spcPct val="0"/>
              </a:spcAft>
              <a:buFontTx/>
              <a:buChar char="-"/>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88393FDE-8DD1-4841-B294-D78A24F09955}"/>
              </a:ext>
            </a:extLst>
          </p:cNvPr>
          <p:cNvSpPr/>
          <p:nvPr/>
        </p:nvSpPr>
        <p:spPr>
          <a:xfrm>
            <a:off x="838200" y="4354425"/>
            <a:ext cx="10515600" cy="24773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In the Roman Empire, a “gospel” was an announcement of a significant victory and a call to those hearing it to align themselves with the victor</a:t>
            </a:r>
          </a:p>
        </p:txBody>
      </p:sp>
    </p:spTree>
    <p:extLst>
      <p:ext uri="{BB962C8B-B14F-4D97-AF65-F5344CB8AC3E}">
        <p14:creationId xmlns:p14="http://schemas.microsoft.com/office/powerpoint/2010/main" val="3698582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Message</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600" dirty="0">
                <a:solidFill>
                  <a:schemeClr val="bg1"/>
                </a:solidFill>
              </a:rPr>
              <a:t>Gospel </a:t>
            </a:r>
          </a:p>
          <a:p>
            <a:pPr marL="342900" indent="-342900" eaLnBrk="0" fontAlgn="base" hangingPunct="0">
              <a:spcBef>
                <a:spcPct val="20000"/>
              </a:spcBef>
              <a:spcAft>
                <a:spcPct val="0"/>
              </a:spcAft>
              <a:buNone/>
            </a:pPr>
            <a:r>
              <a:rPr lang="en-US" sz="3600" dirty="0">
                <a:solidFill>
                  <a:schemeClr val="bg1"/>
                </a:solidFill>
              </a:rPr>
              <a:t>Very churchy word today</a:t>
            </a:r>
          </a:p>
          <a:p>
            <a:pPr marL="342900" indent="-342900" eaLnBrk="0" fontAlgn="base" hangingPunct="0">
              <a:spcBef>
                <a:spcPct val="20000"/>
              </a:spcBef>
              <a:spcAft>
                <a:spcPct val="0"/>
              </a:spcAft>
              <a:buNone/>
            </a:pPr>
            <a:r>
              <a:rPr lang="en-US" sz="3600" dirty="0">
                <a:solidFill>
                  <a:schemeClr val="bg1"/>
                </a:solidFill>
              </a:rPr>
              <a:t>Totally familiar word to Paul’s audience </a:t>
            </a:r>
          </a:p>
          <a:p>
            <a:pPr lvl="0" eaLnBrk="0" fontAlgn="base" hangingPunct="0">
              <a:spcBef>
                <a:spcPct val="20000"/>
              </a:spcBef>
              <a:spcAft>
                <a:spcPct val="0"/>
              </a:spcAft>
              <a:buFontTx/>
              <a:buChar char="-"/>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88393FDE-8DD1-4841-B294-D78A24F09955}"/>
              </a:ext>
            </a:extLst>
          </p:cNvPr>
          <p:cNvSpPr/>
          <p:nvPr/>
        </p:nvSpPr>
        <p:spPr>
          <a:xfrm>
            <a:off x="923260" y="4380614"/>
            <a:ext cx="10515600" cy="24773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In the Roman Empire, a “gospel” was an announcement of a significant victory and a call to those hearing it to align themselves with the victor</a:t>
            </a:r>
          </a:p>
        </p:txBody>
      </p:sp>
      <p:sp>
        <p:nvSpPr>
          <p:cNvPr id="5" name="Rectangle: Rounded Corners 4">
            <a:extLst>
              <a:ext uri="{FF2B5EF4-FFF2-40B4-BE49-F238E27FC236}">
                <a16:creationId xmlns:a16="http://schemas.microsoft.com/office/drawing/2014/main" xmlns="" id="{6D3F23DB-FF61-4281-A15E-19AAE1486900}"/>
              </a:ext>
            </a:extLst>
          </p:cNvPr>
          <p:cNvSpPr/>
          <p:nvPr/>
        </p:nvSpPr>
        <p:spPr>
          <a:xfrm>
            <a:off x="0" y="29276"/>
            <a:ext cx="12192000" cy="435133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“Whereas the Providence… has brought our life to the peak of perfection in giving us Augustus Caesar… and who, being sent to us and to our descendants as a savior, has put an end to war and has set all things in order; and… whereas… the birthday of the god (Augustus) has been for the whole world the beginning of the gospel concerning him, therefore let all reckon a new era beginning from the date of his birth”</a:t>
            </a:r>
          </a:p>
          <a:p>
            <a:pPr algn="r"/>
            <a:r>
              <a:rPr lang="en-US" sz="2800" dirty="0"/>
              <a:t>Announcement from a provincial assembly in Asia Minor, 9 BC</a:t>
            </a:r>
          </a:p>
        </p:txBody>
      </p:sp>
    </p:spTree>
    <p:extLst>
      <p:ext uri="{BB962C8B-B14F-4D97-AF65-F5344CB8AC3E}">
        <p14:creationId xmlns:p14="http://schemas.microsoft.com/office/powerpoint/2010/main" val="3941263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Introduction</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endParaRPr lang="en-US" dirty="0">
              <a:solidFill>
                <a:schemeClr val="bg1"/>
              </a:solidFill>
            </a:endParaRPr>
          </a:p>
          <a:p>
            <a:pPr lvl="0" eaLnBrk="0" fontAlgn="base" hangingPunct="0">
              <a:spcBef>
                <a:spcPct val="20000"/>
              </a:spcBef>
              <a:spcAft>
                <a:spcPct val="0"/>
              </a:spcAft>
              <a:buFontTx/>
              <a:buChar char="-"/>
            </a:pPr>
            <a:r>
              <a:rPr lang="en-US" sz="3200" dirty="0">
                <a:solidFill>
                  <a:schemeClr val="bg1"/>
                </a:solidFill>
              </a:rPr>
              <a:t>Written to a very new church in the city of Thessalonica </a:t>
            </a:r>
          </a:p>
          <a:p>
            <a:pPr lvl="0" eaLnBrk="0" fontAlgn="base" hangingPunct="0">
              <a:spcBef>
                <a:spcPct val="20000"/>
              </a:spcBef>
              <a:spcAft>
                <a:spcPct val="0"/>
              </a:spcAft>
              <a:buFontTx/>
              <a:buChar char="-"/>
            </a:pPr>
            <a:endParaRPr lang="en-US" dirty="0">
              <a:solidFill>
                <a:schemeClr val="bg1"/>
              </a:solidFill>
            </a:endParaRPr>
          </a:p>
          <a:p>
            <a:pPr lvl="0" eaLnBrk="0" fontAlgn="base" hangingPunct="0">
              <a:spcBef>
                <a:spcPct val="20000"/>
              </a:spcBef>
              <a:spcAft>
                <a:spcPct val="0"/>
              </a:spcAft>
              <a:buFontTx/>
              <a:buChar char="-"/>
            </a:pPr>
            <a:endParaRPr lang="en-US" dirty="0">
              <a:solidFill>
                <a:schemeClr val="bg1"/>
              </a:solidFill>
            </a:endParaRPr>
          </a:p>
        </p:txBody>
      </p:sp>
    </p:spTree>
    <p:extLst>
      <p:ext uri="{BB962C8B-B14F-4D97-AF65-F5344CB8AC3E}">
        <p14:creationId xmlns:p14="http://schemas.microsoft.com/office/powerpoint/2010/main" val="4737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Message</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600" dirty="0">
                <a:solidFill>
                  <a:schemeClr val="bg1"/>
                </a:solidFill>
              </a:rPr>
              <a:t>Gospel </a:t>
            </a:r>
          </a:p>
          <a:p>
            <a:pPr marL="0" lvl="0" indent="0" eaLnBrk="0" fontAlgn="base" hangingPunct="0">
              <a:spcBef>
                <a:spcPct val="20000"/>
              </a:spcBef>
              <a:spcAft>
                <a:spcPct val="0"/>
              </a:spcAft>
              <a:buNone/>
            </a:pPr>
            <a:r>
              <a:rPr lang="en-US" sz="3200" dirty="0">
                <a:solidFill>
                  <a:schemeClr val="bg1"/>
                </a:solidFill>
              </a:rPr>
              <a:t>The “gospel of God” announces the gift of eternal life</a:t>
            </a:r>
          </a:p>
          <a:p>
            <a:pPr marL="0" lvl="0" indent="0" eaLnBrk="0" fontAlgn="base" hangingPunct="0">
              <a:spcBef>
                <a:spcPct val="20000"/>
              </a:spcBef>
              <a:spcAft>
                <a:spcPct val="0"/>
              </a:spcAft>
              <a:buNone/>
            </a:pPr>
            <a:endParaRPr lang="en-US" dirty="0">
              <a:solidFill>
                <a:schemeClr val="bg1"/>
              </a:solidFill>
            </a:endParaRPr>
          </a:p>
          <a:p>
            <a:pPr marL="0" lvl="0" indent="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690064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Message</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600" dirty="0">
                <a:solidFill>
                  <a:schemeClr val="bg1"/>
                </a:solidFill>
              </a:rPr>
              <a:t>Gospel </a:t>
            </a:r>
          </a:p>
          <a:p>
            <a:pPr marL="0" lvl="0" indent="0" eaLnBrk="0" fontAlgn="base" hangingPunct="0">
              <a:spcBef>
                <a:spcPct val="20000"/>
              </a:spcBef>
              <a:spcAft>
                <a:spcPct val="0"/>
              </a:spcAft>
              <a:buNone/>
            </a:pPr>
            <a:r>
              <a:rPr lang="en-US" sz="3200" dirty="0">
                <a:solidFill>
                  <a:schemeClr val="bg1"/>
                </a:solidFill>
              </a:rPr>
              <a:t>The “gospel of God” announces the gift of eternal life</a:t>
            </a:r>
          </a:p>
          <a:p>
            <a:pPr marL="0" lvl="0" indent="0" eaLnBrk="0" fontAlgn="base" hangingPunct="0">
              <a:spcBef>
                <a:spcPct val="20000"/>
              </a:spcBef>
              <a:spcAft>
                <a:spcPct val="0"/>
              </a:spcAft>
              <a:buNone/>
            </a:pPr>
            <a:endParaRPr lang="en-US" dirty="0">
              <a:solidFill>
                <a:schemeClr val="bg1"/>
              </a:solidFill>
            </a:endParaRPr>
          </a:p>
          <a:p>
            <a:pPr marL="0" lvl="0" indent="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CA19BA2F-6C5D-4AC1-A6CC-2FF32F5FF1B9}"/>
              </a:ext>
            </a:extLst>
          </p:cNvPr>
          <p:cNvSpPr/>
          <p:nvPr/>
        </p:nvSpPr>
        <p:spPr>
          <a:xfrm>
            <a:off x="838200" y="3429000"/>
            <a:ext cx="10515600" cy="26847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“For God so loved the world, that He gave His only begotten Son, that whoever believes in Him shall not perish, but have eternal life”</a:t>
            </a:r>
          </a:p>
          <a:p>
            <a:pPr algn="r"/>
            <a:r>
              <a:rPr lang="en-US" sz="3200" b="1" dirty="0"/>
              <a:t>John 3:16</a:t>
            </a:r>
          </a:p>
        </p:txBody>
      </p:sp>
    </p:spTree>
    <p:extLst>
      <p:ext uri="{BB962C8B-B14F-4D97-AF65-F5344CB8AC3E}">
        <p14:creationId xmlns:p14="http://schemas.microsoft.com/office/powerpoint/2010/main" val="754675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Message</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600" dirty="0">
                <a:solidFill>
                  <a:schemeClr val="bg1"/>
                </a:solidFill>
              </a:rPr>
              <a:t>Gospel </a:t>
            </a:r>
          </a:p>
          <a:p>
            <a:pPr marL="0" lvl="0" indent="0" eaLnBrk="0" fontAlgn="base" hangingPunct="0">
              <a:spcBef>
                <a:spcPct val="20000"/>
              </a:spcBef>
              <a:spcAft>
                <a:spcPct val="0"/>
              </a:spcAft>
              <a:buNone/>
            </a:pPr>
            <a:r>
              <a:rPr lang="en-US" sz="3200" dirty="0">
                <a:solidFill>
                  <a:schemeClr val="bg1"/>
                </a:solidFill>
              </a:rPr>
              <a:t>The “gospel of God” announces the gift of eternal life</a:t>
            </a:r>
          </a:p>
          <a:p>
            <a:pPr marL="0" lvl="0" indent="0" eaLnBrk="0" fontAlgn="base" hangingPunct="0">
              <a:spcBef>
                <a:spcPct val="20000"/>
              </a:spcBef>
              <a:spcAft>
                <a:spcPct val="0"/>
              </a:spcAft>
              <a:buNone/>
            </a:pPr>
            <a:endParaRPr lang="en-US" sz="2000" dirty="0">
              <a:solidFill>
                <a:schemeClr val="bg1"/>
              </a:solidFill>
            </a:endParaRPr>
          </a:p>
          <a:p>
            <a:pPr marL="0" lvl="0" indent="0" eaLnBrk="0" fontAlgn="base" hangingPunct="0">
              <a:spcBef>
                <a:spcPct val="20000"/>
              </a:spcBef>
              <a:spcAft>
                <a:spcPct val="0"/>
              </a:spcAft>
              <a:buNone/>
            </a:pPr>
            <a:r>
              <a:rPr lang="en-US" sz="3200" dirty="0">
                <a:solidFill>
                  <a:schemeClr val="bg1"/>
                </a:solidFill>
              </a:rPr>
              <a:t>But it also is the message the enables us to grow spiritually </a:t>
            </a:r>
          </a:p>
          <a:p>
            <a:pPr marL="0" lvl="0" indent="0" eaLnBrk="0" fontAlgn="base" hangingPunct="0">
              <a:spcBef>
                <a:spcPct val="20000"/>
              </a:spcBef>
              <a:spcAft>
                <a:spcPct val="0"/>
              </a:spcAft>
              <a:buNone/>
            </a:pPr>
            <a:endParaRPr lang="en-US" dirty="0">
              <a:solidFill>
                <a:schemeClr val="bg1"/>
              </a:solidFill>
            </a:endParaRPr>
          </a:p>
          <a:p>
            <a:pPr marL="0" lvl="0" indent="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549446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Message</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600" dirty="0">
                <a:solidFill>
                  <a:schemeClr val="bg1"/>
                </a:solidFill>
              </a:rPr>
              <a:t>Gospel </a:t>
            </a:r>
          </a:p>
          <a:p>
            <a:pPr marL="0" lvl="0" indent="0" eaLnBrk="0" fontAlgn="base" hangingPunct="0">
              <a:spcBef>
                <a:spcPct val="20000"/>
              </a:spcBef>
              <a:spcAft>
                <a:spcPct val="0"/>
              </a:spcAft>
              <a:buNone/>
            </a:pPr>
            <a:r>
              <a:rPr lang="en-US" sz="3200" dirty="0">
                <a:solidFill>
                  <a:schemeClr val="bg1"/>
                </a:solidFill>
              </a:rPr>
              <a:t>The “gospel of God” announces the gift of eternal life</a:t>
            </a:r>
          </a:p>
          <a:p>
            <a:pPr marL="0" lvl="0" indent="0" eaLnBrk="0" fontAlgn="base" hangingPunct="0">
              <a:spcBef>
                <a:spcPct val="20000"/>
              </a:spcBef>
              <a:spcAft>
                <a:spcPct val="0"/>
              </a:spcAft>
              <a:buNone/>
            </a:pPr>
            <a:endParaRPr lang="en-US" sz="2000" dirty="0">
              <a:solidFill>
                <a:schemeClr val="bg1"/>
              </a:solidFill>
            </a:endParaRPr>
          </a:p>
          <a:p>
            <a:pPr marL="0" lvl="0" indent="0" eaLnBrk="0" fontAlgn="base" hangingPunct="0">
              <a:spcBef>
                <a:spcPct val="20000"/>
              </a:spcBef>
              <a:spcAft>
                <a:spcPct val="0"/>
              </a:spcAft>
              <a:buNone/>
            </a:pPr>
            <a:r>
              <a:rPr lang="en-US" sz="3200" dirty="0">
                <a:solidFill>
                  <a:schemeClr val="bg1"/>
                </a:solidFill>
              </a:rPr>
              <a:t>But it also is the message the enables us to grow spiritually </a:t>
            </a:r>
          </a:p>
          <a:p>
            <a:pPr marL="0" lvl="0" indent="0" eaLnBrk="0" fontAlgn="base" hangingPunct="0">
              <a:spcBef>
                <a:spcPct val="20000"/>
              </a:spcBef>
              <a:spcAft>
                <a:spcPct val="0"/>
              </a:spcAft>
              <a:buNone/>
            </a:pPr>
            <a:endParaRPr lang="en-US" dirty="0">
              <a:solidFill>
                <a:schemeClr val="bg1"/>
              </a:solidFill>
            </a:endParaRPr>
          </a:p>
          <a:p>
            <a:pPr marL="0" lvl="0" indent="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B50FFE7B-8999-4360-B781-EC3D56C723AE}"/>
              </a:ext>
            </a:extLst>
          </p:cNvPr>
          <p:cNvSpPr/>
          <p:nvPr/>
        </p:nvSpPr>
        <p:spPr>
          <a:xfrm>
            <a:off x="703447" y="3951472"/>
            <a:ext cx="10515600" cy="23604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13 For this reason we also constantly thank God that when you received the word of God which you heard from us, you accepted it not as the word of men, but for what it really is, the word of God, </a:t>
            </a:r>
            <a:r>
              <a:rPr lang="en-US" sz="3200" b="1" u="sng" dirty="0"/>
              <a:t>which also performs its work in you who believe.</a:t>
            </a:r>
          </a:p>
        </p:txBody>
      </p:sp>
    </p:spTree>
    <p:extLst>
      <p:ext uri="{BB962C8B-B14F-4D97-AF65-F5344CB8AC3E}">
        <p14:creationId xmlns:p14="http://schemas.microsoft.com/office/powerpoint/2010/main" val="2972978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Message</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600" dirty="0">
                <a:solidFill>
                  <a:schemeClr val="bg1"/>
                </a:solidFill>
              </a:rPr>
              <a:t>Gospel </a:t>
            </a:r>
          </a:p>
          <a:p>
            <a:pPr marL="0" lvl="0" indent="0" eaLnBrk="0" fontAlgn="base" hangingPunct="0">
              <a:spcBef>
                <a:spcPct val="20000"/>
              </a:spcBef>
              <a:spcAft>
                <a:spcPct val="0"/>
              </a:spcAft>
              <a:buNone/>
            </a:pPr>
            <a:r>
              <a:rPr lang="en-US" sz="3200" dirty="0">
                <a:solidFill>
                  <a:schemeClr val="bg1"/>
                </a:solidFill>
              </a:rPr>
              <a:t>The “gospel of God” announces the gift of eternal life</a:t>
            </a:r>
          </a:p>
          <a:p>
            <a:pPr marL="0" lvl="0" indent="0" eaLnBrk="0" fontAlgn="base" hangingPunct="0">
              <a:spcBef>
                <a:spcPct val="20000"/>
              </a:spcBef>
              <a:spcAft>
                <a:spcPct val="0"/>
              </a:spcAft>
              <a:buNone/>
            </a:pPr>
            <a:endParaRPr lang="en-US" sz="2000" dirty="0">
              <a:solidFill>
                <a:schemeClr val="bg1"/>
              </a:solidFill>
            </a:endParaRPr>
          </a:p>
          <a:p>
            <a:pPr marL="0" lvl="0" indent="0" eaLnBrk="0" fontAlgn="base" hangingPunct="0">
              <a:spcBef>
                <a:spcPct val="20000"/>
              </a:spcBef>
              <a:spcAft>
                <a:spcPct val="0"/>
              </a:spcAft>
              <a:buNone/>
            </a:pPr>
            <a:r>
              <a:rPr lang="en-US" sz="3200" dirty="0">
                <a:solidFill>
                  <a:schemeClr val="bg1"/>
                </a:solidFill>
              </a:rPr>
              <a:t>But it also is the message the enables us to grow spiritually </a:t>
            </a:r>
          </a:p>
          <a:p>
            <a:pPr marL="0" lvl="0" indent="0" eaLnBrk="0" fontAlgn="base" hangingPunct="0">
              <a:spcBef>
                <a:spcPct val="20000"/>
              </a:spcBef>
              <a:spcAft>
                <a:spcPct val="0"/>
              </a:spcAft>
              <a:buNone/>
            </a:pPr>
            <a:endParaRPr lang="en-US" dirty="0">
              <a:solidFill>
                <a:schemeClr val="bg1"/>
              </a:solidFill>
            </a:endParaRPr>
          </a:p>
          <a:p>
            <a:pPr marL="0" lvl="0" indent="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B50FFE7B-8999-4360-B781-EC3D56C723AE}"/>
              </a:ext>
            </a:extLst>
          </p:cNvPr>
          <p:cNvSpPr/>
          <p:nvPr/>
        </p:nvSpPr>
        <p:spPr>
          <a:xfrm>
            <a:off x="905577" y="4161502"/>
            <a:ext cx="10515600" cy="23604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13 For this reason we also constantly thank God that when you received the word of God which you heard from us, you accepted it not as the word of men, but for what it really is, the word of God, </a:t>
            </a:r>
            <a:r>
              <a:rPr lang="en-US" sz="3200" b="1" u="sng" dirty="0"/>
              <a:t>which also performs its work in you who believe.</a:t>
            </a:r>
          </a:p>
        </p:txBody>
      </p:sp>
      <p:sp>
        <p:nvSpPr>
          <p:cNvPr id="5" name="Rectangle: Rounded Corners 4">
            <a:extLst>
              <a:ext uri="{FF2B5EF4-FFF2-40B4-BE49-F238E27FC236}">
                <a16:creationId xmlns:a16="http://schemas.microsoft.com/office/drawing/2014/main" xmlns="" id="{A8A11587-5E5E-470B-A873-3C5BEF0BC4EF}"/>
              </a:ext>
            </a:extLst>
          </p:cNvPr>
          <p:cNvSpPr/>
          <p:nvPr/>
        </p:nvSpPr>
        <p:spPr>
          <a:xfrm>
            <a:off x="0" y="156791"/>
            <a:ext cx="12192000" cy="3796377"/>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“God did not give us His gospel just so we could embrace it and be converted.  Actually, He offers it to us every day as a gift that keeps giving to us everything we need (to grow to spiritual maturity).  The wise believer learns this truth early and becomes proficient in extracting available benefits from the gospel each day.”</a:t>
            </a:r>
          </a:p>
          <a:p>
            <a:pPr algn="ctr"/>
            <a:endParaRPr lang="en-US" sz="3200" b="1" dirty="0"/>
          </a:p>
          <a:p>
            <a:pPr algn="r"/>
            <a:r>
              <a:rPr lang="en-US" sz="3200" b="1" dirty="0"/>
              <a:t>Milton Vincent, </a:t>
            </a:r>
            <a:r>
              <a:rPr lang="en-US" sz="3200" b="1" i="1" dirty="0"/>
              <a:t>A Gospel Primer for Christians </a:t>
            </a:r>
            <a:r>
              <a:rPr lang="en-US" sz="3200" b="1" dirty="0"/>
              <a:t>(2008) p. 5.</a:t>
            </a:r>
          </a:p>
        </p:txBody>
      </p:sp>
    </p:spTree>
    <p:extLst>
      <p:ext uri="{BB962C8B-B14F-4D97-AF65-F5344CB8AC3E}">
        <p14:creationId xmlns:p14="http://schemas.microsoft.com/office/powerpoint/2010/main" val="27436979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Message</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600" dirty="0">
                <a:solidFill>
                  <a:schemeClr val="bg1"/>
                </a:solidFill>
              </a:rPr>
              <a:t>Gospel </a:t>
            </a:r>
          </a:p>
          <a:p>
            <a:pPr marL="0" lvl="0" indent="0" eaLnBrk="0" fontAlgn="base" hangingPunct="0">
              <a:spcBef>
                <a:spcPct val="20000"/>
              </a:spcBef>
              <a:spcAft>
                <a:spcPct val="0"/>
              </a:spcAft>
              <a:buNone/>
            </a:pPr>
            <a:r>
              <a:rPr lang="en-US" sz="3200" dirty="0">
                <a:solidFill>
                  <a:schemeClr val="bg1"/>
                </a:solidFill>
              </a:rPr>
              <a:t>The “gospel of God” announces the gift of eternal life</a:t>
            </a:r>
          </a:p>
          <a:p>
            <a:pPr marL="0" lvl="0" indent="0" eaLnBrk="0" fontAlgn="base" hangingPunct="0">
              <a:spcBef>
                <a:spcPct val="20000"/>
              </a:spcBef>
              <a:spcAft>
                <a:spcPct val="0"/>
              </a:spcAft>
              <a:buNone/>
            </a:pPr>
            <a:endParaRPr lang="en-US" sz="2000" dirty="0">
              <a:solidFill>
                <a:schemeClr val="bg1"/>
              </a:solidFill>
            </a:endParaRPr>
          </a:p>
          <a:p>
            <a:pPr marL="0" lvl="0" indent="0" eaLnBrk="0" fontAlgn="base" hangingPunct="0">
              <a:spcBef>
                <a:spcPct val="20000"/>
              </a:spcBef>
              <a:spcAft>
                <a:spcPct val="0"/>
              </a:spcAft>
              <a:buNone/>
            </a:pPr>
            <a:r>
              <a:rPr lang="en-US" sz="3200" dirty="0">
                <a:solidFill>
                  <a:schemeClr val="bg1"/>
                </a:solidFill>
              </a:rPr>
              <a:t>But it also is the message the enables us to grow spiritually </a:t>
            </a:r>
          </a:p>
          <a:p>
            <a:pPr marL="0" lvl="0" indent="0" eaLnBrk="0" fontAlgn="base" hangingPunct="0">
              <a:spcBef>
                <a:spcPct val="20000"/>
              </a:spcBef>
              <a:spcAft>
                <a:spcPct val="0"/>
              </a:spcAft>
              <a:buNone/>
            </a:pPr>
            <a:endParaRPr lang="en-US" dirty="0">
              <a:solidFill>
                <a:schemeClr val="bg1"/>
              </a:solidFill>
            </a:endParaRPr>
          </a:p>
          <a:p>
            <a:pPr marL="0" lvl="0" indent="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6E20BC6A-940B-4ED2-B043-67E1CD25A129}"/>
              </a:ext>
            </a:extLst>
          </p:cNvPr>
          <p:cNvSpPr/>
          <p:nvPr/>
        </p:nvSpPr>
        <p:spPr>
          <a:xfrm>
            <a:off x="684196" y="3967717"/>
            <a:ext cx="10515600" cy="22434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Let the word of Christ richly dwell within you, with all wisdom teaching and counseling one another…</a:t>
            </a:r>
          </a:p>
          <a:p>
            <a:pPr algn="ctr"/>
            <a:r>
              <a:rPr lang="en-US" sz="3600" b="1" dirty="0"/>
              <a:t>Colossians 3:16</a:t>
            </a:r>
          </a:p>
        </p:txBody>
      </p:sp>
    </p:spTree>
    <p:extLst>
      <p:ext uri="{BB962C8B-B14F-4D97-AF65-F5344CB8AC3E}">
        <p14:creationId xmlns:p14="http://schemas.microsoft.com/office/powerpoint/2010/main" val="2386505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Message in Community </a:t>
            </a:r>
          </a:p>
        </p:txBody>
      </p:sp>
      <p:sp>
        <p:nvSpPr>
          <p:cNvPr id="3" name="Content Placeholder 2"/>
          <p:cNvSpPr>
            <a:spLocks noGrp="1"/>
          </p:cNvSpPr>
          <p:nvPr>
            <p:ph idx="1"/>
          </p:nvPr>
        </p:nvSpPr>
        <p:spPr/>
        <p:txBody>
          <a:bodyPr>
            <a:normAutofit lnSpcReduction="10000"/>
          </a:bodyPr>
          <a:lstStyle/>
          <a:p>
            <a:pPr marL="342900" indent="-342900" eaLnBrk="0" fontAlgn="base" hangingPunct="0">
              <a:spcBef>
                <a:spcPct val="20000"/>
              </a:spcBef>
              <a:spcAft>
                <a:spcPct val="0"/>
              </a:spcAft>
              <a:buNone/>
            </a:pPr>
            <a:r>
              <a:rPr lang="en-US" sz="3600" dirty="0">
                <a:solidFill>
                  <a:schemeClr val="bg1"/>
                </a:solidFill>
              </a:rPr>
              <a:t>We should read our bibles and go to teachings</a:t>
            </a:r>
          </a:p>
          <a:p>
            <a:pPr marL="342900" indent="-342900" eaLnBrk="0" fontAlgn="base" hangingPunct="0">
              <a:spcBef>
                <a:spcPct val="20000"/>
              </a:spcBef>
              <a:spcAft>
                <a:spcPct val="0"/>
              </a:spcAft>
              <a:buNone/>
            </a:pPr>
            <a:r>
              <a:rPr lang="en-US" sz="3600" dirty="0">
                <a:solidFill>
                  <a:schemeClr val="bg1"/>
                </a:solidFill>
              </a:rPr>
              <a:t>But we should also be doing this with one another</a:t>
            </a:r>
          </a:p>
          <a:p>
            <a:pPr marL="342900" indent="-342900" eaLnBrk="0" fontAlgn="base" hangingPunct="0">
              <a:spcBef>
                <a:spcPct val="20000"/>
              </a:spcBef>
              <a:spcAft>
                <a:spcPct val="0"/>
              </a:spcAft>
              <a:buNone/>
            </a:pPr>
            <a:endParaRPr lang="en-US" sz="3600" dirty="0">
              <a:solidFill>
                <a:schemeClr val="bg1"/>
              </a:solidFill>
            </a:endParaRPr>
          </a:p>
          <a:p>
            <a:pPr marL="342900" indent="-342900" eaLnBrk="0" fontAlgn="base" hangingPunct="0">
              <a:spcBef>
                <a:spcPct val="20000"/>
              </a:spcBef>
              <a:spcAft>
                <a:spcPct val="0"/>
              </a:spcAft>
              <a:buNone/>
            </a:pPr>
            <a:r>
              <a:rPr lang="en-US" sz="3600" dirty="0">
                <a:solidFill>
                  <a:schemeClr val="bg1"/>
                </a:solidFill>
              </a:rPr>
              <a:t>Question:</a:t>
            </a:r>
          </a:p>
          <a:p>
            <a:pPr marL="342900" indent="-342900" eaLnBrk="0" fontAlgn="base" hangingPunct="0">
              <a:spcBef>
                <a:spcPct val="20000"/>
              </a:spcBef>
              <a:spcAft>
                <a:spcPct val="0"/>
              </a:spcAft>
              <a:buNone/>
            </a:pPr>
            <a:r>
              <a:rPr lang="en-US" sz="3600" dirty="0">
                <a:solidFill>
                  <a:schemeClr val="bg1"/>
                </a:solidFill>
              </a:rPr>
              <a:t>Do we have Christian friendships where we read, discuss and apply God’s word regularly?</a:t>
            </a:r>
          </a:p>
          <a:p>
            <a:pPr marL="342900" indent="-342900" eaLnBrk="0" fontAlgn="base" hangingPunct="0">
              <a:spcBef>
                <a:spcPct val="20000"/>
              </a:spcBef>
              <a:spcAft>
                <a:spcPct val="0"/>
              </a:spcAft>
              <a:buNone/>
            </a:pPr>
            <a:endParaRPr lang="en-US" sz="3600" dirty="0">
              <a:solidFill>
                <a:schemeClr val="bg1"/>
              </a:solidFill>
            </a:endParaRPr>
          </a:p>
          <a:p>
            <a:pPr marL="342900" indent="-342900" eaLnBrk="0" fontAlgn="base" hangingPunct="0">
              <a:spcBef>
                <a:spcPct val="20000"/>
              </a:spcBef>
              <a:spcAft>
                <a:spcPct val="0"/>
              </a:spcAft>
              <a:buNone/>
            </a:pPr>
            <a:r>
              <a:rPr lang="en-US" sz="3600" dirty="0">
                <a:solidFill>
                  <a:schemeClr val="bg1"/>
                </a:solidFill>
              </a:rPr>
              <a:t>Without this we will be stuck in spiritual infancy </a:t>
            </a:r>
            <a:endParaRPr lang="en-US" sz="3200" dirty="0">
              <a:solidFill>
                <a:schemeClr val="bg1"/>
              </a:solidFill>
            </a:endParaRPr>
          </a:p>
          <a:p>
            <a:pPr marL="0" lvl="0" indent="0" eaLnBrk="0" fontAlgn="base" hangingPunct="0">
              <a:spcBef>
                <a:spcPct val="20000"/>
              </a:spcBef>
              <a:spcAft>
                <a:spcPct val="0"/>
              </a:spcAft>
              <a:buNone/>
            </a:pPr>
            <a:endParaRPr lang="en-US" dirty="0">
              <a:solidFill>
                <a:schemeClr val="bg1"/>
              </a:solidFill>
            </a:endParaRPr>
          </a:p>
          <a:p>
            <a:pPr marL="0" lvl="0" indent="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91141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Motivation</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3 For our exhortation does </a:t>
            </a:r>
            <a:r>
              <a:rPr lang="en-US" sz="3200" u="sng" dirty="0">
                <a:solidFill>
                  <a:schemeClr val="bg1"/>
                </a:solidFill>
              </a:rPr>
              <a:t>not come from error or impurity or by way of deceit</a:t>
            </a:r>
            <a:r>
              <a:rPr lang="en-US" sz="3200" dirty="0">
                <a:solidFill>
                  <a:schemeClr val="bg1"/>
                </a:solidFill>
              </a:rPr>
              <a:t>; 4 but just as we have been approved by God to be entrusted with the gospel, so we speak, </a:t>
            </a:r>
            <a:r>
              <a:rPr lang="en-US" sz="3200" u="sng" dirty="0">
                <a:solidFill>
                  <a:schemeClr val="bg1"/>
                </a:solidFill>
              </a:rPr>
              <a:t>not as pleasing men</a:t>
            </a:r>
            <a:r>
              <a:rPr lang="en-US" sz="3200" dirty="0">
                <a:solidFill>
                  <a:schemeClr val="bg1"/>
                </a:solidFill>
              </a:rPr>
              <a:t>, but God who examines our hearts. 5 For </a:t>
            </a:r>
            <a:r>
              <a:rPr lang="en-US" sz="3200" u="sng" dirty="0">
                <a:solidFill>
                  <a:schemeClr val="bg1"/>
                </a:solidFill>
              </a:rPr>
              <a:t>we never came with flattering speech</a:t>
            </a:r>
            <a:r>
              <a:rPr lang="en-US" sz="3200" dirty="0">
                <a:solidFill>
                  <a:schemeClr val="bg1"/>
                </a:solidFill>
              </a:rPr>
              <a:t>, as you know, </a:t>
            </a:r>
            <a:r>
              <a:rPr lang="en-US" sz="3200" u="sng" dirty="0">
                <a:solidFill>
                  <a:schemeClr val="bg1"/>
                </a:solidFill>
              </a:rPr>
              <a:t>nor with a pretext for greed</a:t>
            </a:r>
            <a:r>
              <a:rPr lang="en-US" sz="3200" dirty="0">
                <a:solidFill>
                  <a:schemeClr val="bg1"/>
                </a:solidFill>
              </a:rPr>
              <a:t>—God is witness— 6 </a:t>
            </a:r>
            <a:r>
              <a:rPr lang="en-US" sz="3200" u="sng" dirty="0">
                <a:solidFill>
                  <a:schemeClr val="bg1"/>
                </a:solidFill>
              </a:rPr>
              <a:t>nor did we seek glory from men</a:t>
            </a:r>
            <a:r>
              <a:rPr lang="en-US" sz="3200" dirty="0">
                <a:solidFill>
                  <a:schemeClr val="bg1"/>
                </a:solidFill>
              </a:rPr>
              <a:t>, either from you or from others…</a:t>
            </a:r>
          </a:p>
          <a:p>
            <a:pPr lvl="0" eaLnBrk="0" fontAlgn="base" hangingPunct="0">
              <a:spcBef>
                <a:spcPct val="20000"/>
              </a:spcBef>
              <a:spcAft>
                <a:spcPct val="0"/>
              </a:spcAft>
              <a:buFontTx/>
              <a:buChar char="-"/>
            </a:pPr>
            <a:endParaRPr lang="en-US" dirty="0">
              <a:solidFill>
                <a:schemeClr val="bg1"/>
              </a:solidFill>
            </a:endParaRPr>
          </a:p>
        </p:txBody>
      </p:sp>
    </p:spTree>
    <p:extLst>
      <p:ext uri="{BB962C8B-B14F-4D97-AF65-F5344CB8AC3E}">
        <p14:creationId xmlns:p14="http://schemas.microsoft.com/office/powerpoint/2010/main" val="3001678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Motivation</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Some diagnostic questions:</a:t>
            </a:r>
          </a:p>
          <a:p>
            <a:pPr marL="514350" lvl="0" indent="-514350" eaLnBrk="0" fontAlgn="base" hangingPunct="0">
              <a:spcBef>
                <a:spcPct val="20000"/>
              </a:spcBef>
              <a:spcAft>
                <a:spcPct val="0"/>
              </a:spcAft>
              <a:buAutoNum type="arabicPeriod"/>
            </a:pPr>
            <a:r>
              <a:rPr lang="en-US" sz="3200" dirty="0">
                <a:solidFill>
                  <a:schemeClr val="bg1"/>
                </a:solidFill>
              </a:rPr>
              <a:t>Do I (most of the time) relate to people to please God or to please them so that they will approve of me?</a:t>
            </a:r>
          </a:p>
          <a:p>
            <a:pPr marL="514350" lvl="0" indent="-514350" eaLnBrk="0" fontAlgn="base" hangingPunct="0">
              <a:spcBef>
                <a:spcPct val="20000"/>
              </a:spcBef>
              <a:spcAft>
                <a:spcPct val="0"/>
              </a:spcAft>
              <a:buAutoNum type="arabicPeriod"/>
            </a:pPr>
            <a:r>
              <a:rPr lang="en-US" sz="3200" dirty="0">
                <a:solidFill>
                  <a:schemeClr val="bg1"/>
                </a:solidFill>
              </a:rPr>
              <a:t>Am I a net “giver” or net “taker”?  Do I relate with people primarily to give or to take– attention, security, material gain, influence…</a:t>
            </a:r>
          </a:p>
        </p:txBody>
      </p:sp>
    </p:spTree>
    <p:extLst>
      <p:ext uri="{BB962C8B-B14F-4D97-AF65-F5344CB8AC3E}">
        <p14:creationId xmlns:p14="http://schemas.microsoft.com/office/powerpoint/2010/main" val="286924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Motivation</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How do we see positive change in our motivations?</a:t>
            </a:r>
          </a:p>
          <a:p>
            <a:pPr marL="514350" lvl="0" indent="-514350" eaLnBrk="0" fontAlgn="base" hangingPunct="0">
              <a:spcBef>
                <a:spcPct val="20000"/>
              </a:spcBef>
              <a:spcAft>
                <a:spcPct val="0"/>
              </a:spcAft>
              <a:buAutoNum type="arabicPeriod"/>
            </a:pPr>
            <a:r>
              <a:rPr lang="en-US" sz="3200" dirty="0">
                <a:solidFill>
                  <a:schemeClr val="bg1"/>
                </a:solidFill>
              </a:rPr>
              <a:t>Not by focusing on our motivations</a:t>
            </a:r>
          </a:p>
          <a:p>
            <a:pPr marL="514350" lvl="0" indent="-514350" eaLnBrk="0" fontAlgn="base" hangingPunct="0">
              <a:spcBef>
                <a:spcPct val="20000"/>
              </a:spcBef>
              <a:spcAft>
                <a:spcPct val="0"/>
              </a:spcAft>
              <a:buAutoNum type="arabicPeriod"/>
            </a:pPr>
            <a:r>
              <a:rPr lang="en-US" sz="3200" dirty="0">
                <a:solidFill>
                  <a:schemeClr val="bg1"/>
                </a:solidFill>
              </a:rPr>
              <a:t>Start with focusing on the grace of God and the Gospel</a:t>
            </a:r>
          </a:p>
          <a:p>
            <a:pPr marL="514350" lvl="0" indent="-514350" eaLnBrk="0" fontAlgn="base" hangingPunct="0">
              <a:spcBef>
                <a:spcPct val="20000"/>
              </a:spcBef>
              <a:spcAft>
                <a:spcPct val="0"/>
              </a:spcAft>
              <a:buAutoNum type="arabicPeriod"/>
            </a:pPr>
            <a:endParaRPr lang="en-US" dirty="0">
              <a:solidFill>
                <a:schemeClr val="bg1"/>
              </a:solidFill>
            </a:endParaRPr>
          </a:p>
        </p:txBody>
      </p:sp>
    </p:spTree>
    <p:extLst>
      <p:ext uri="{BB962C8B-B14F-4D97-AF65-F5344CB8AC3E}">
        <p14:creationId xmlns:p14="http://schemas.microsoft.com/office/powerpoint/2010/main" val="270216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Introduction</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endParaRPr lang="en-US" dirty="0">
              <a:solidFill>
                <a:schemeClr val="bg1"/>
              </a:solidFill>
            </a:endParaRPr>
          </a:p>
          <a:p>
            <a:pPr lvl="0" eaLnBrk="0" fontAlgn="base" hangingPunct="0">
              <a:spcBef>
                <a:spcPct val="20000"/>
              </a:spcBef>
              <a:spcAft>
                <a:spcPct val="0"/>
              </a:spcAft>
              <a:buFontTx/>
              <a:buChar char="-"/>
            </a:pPr>
            <a:r>
              <a:rPr lang="en-US" sz="3200" dirty="0">
                <a:solidFill>
                  <a:schemeClr val="bg1"/>
                </a:solidFill>
              </a:rPr>
              <a:t>Written to a very new church in the city of Thessalonica </a:t>
            </a:r>
          </a:p>
          <a:p>
            <a:pPr lvl="0" eaLnBrk="0" fontAlgn="base" hangingPunct="0">
              <a:spcBef>
                <a:spcPct val="20000"/>
              </a:spcBef>
              <a:spcAft>
                <a:spcPct val="0"/>
              </a:spcAft>
              <a:buFontTx/>
              <a:buChar char="-"/>
            </a:pPr>
            <a:r>
              <a:rPr lang="en-US" sz="3200" dirty="0">
                <a:solidFill>
                  <a:schemeClr val="bg1"/>
                </a:solidFill>
              </a:rPr>
              <a:t>Paul spent maybe 1 month with them</a:t>
            </a:r>
          </a:p>
          <a:p>
            <a:pPr lvl="0" eaLnBrk="0" fontAlgn="base" hangingPunct="0">
              <a:spcBef>
                <a:spcPct val="20000"/>
              </a:spcBef>
              <a:spcAft>
                <a:spcPct val="0"/>
              </a:spcAft>
              <a:buFontTx/>
              <a:buChar char="-"/>
            </a:pPr>
            <a:r>
              <a:rPr lang="en-US" sz="3200" dirty="0">
                <a:solidFill>
                  <a:schemeClr val="bg1"/>
                </a:solidFill>
              </a:rPr>
              <a:t>From Athens Paul sends some trusted partners to find out how they are doing</a:t>
            </a:r>
          </a:p>
          <a:p>
            <a:pPr lvl="0" eaLnBrk="0" fontAlgn="base" hangingPunct="0">
              <a:spcBef>
                <a:spcPct val="20000"/>
              </a:spcBef>
              <a:spcAft>
                <a:spcPct val="0"/>
              </a:spcAft>
              <a:buFontTx/>
              <a:buChar char="-"/>
            </a:pPr>
            <a:r>
              <a:rPr lang="en-US" sz="3200" dirty="0">
                <a:solidFill>
                  <a:schemeClr val="bg1"/>
                </a:solidFill>
              </a:rPr>
              <a:t>In the beginning of this letter Paul is expressing how thankful he is about their conversion </a:t>
            </a:r>
          </a:p>
          <a:p>
            <a:pPr lvl="0" eaLnBrk="0" fontAlgn="base" hangingPunct="0">
              <a:spcBef>
                <a:spcPct val="20000"/>
              </a:spcBef>
              <a:spcAft>
                <a:spcPct val="0"/>
              </a:spcAft>
              <a:buFontTx/>
              <a:buChar char="-"/>
            </a:pPr>
            <a:endParaRPr lang="en-US" dirty="0">
              <a:solidFill>
                <a:schemeClr val="bg1"/>
              </a:solidFill>
            </a:endParaRPr>
          </a:p>
          <a:p>
            <a:pPr lvl="0" eaLnBrk="0" fontAlgn="base" hangingPunct="0">
              <a:spcBef>
                <a:spcPct val="20000"/>
              </a:spcBef>
              <a:spcAft>
                <a:spcPct val="0"/>
              </a:spcAft>
              <a:buFontTx/>
              <a:buChar char="-"/>
            </a:pPr>
            <a:endParaRPr lang="en-US" dirty="0">
              <a:solidFill>
                <a:schemeClr val="bg1"/>
              </a:solidFill>
            </a:endParaRPr>
          </a:p>
        </p:txBody>
      </p:sp>
    </p:spTree>
    <p:extLst>
      <p:ext uri="{BB962C8B-B14F-4D97-AF65-F5344CB8AC3E}">
        <p14:creationId xmlns:p14="http://schemas.microsoft.com/office/powerpoint/2010/main" val="89214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Motivation</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How do we see positive change in our motivations?</a:t>
            </a:r>
          </a:p>
          <a:p>
            <a:pPr marL="514350" lvl="0" indent="-514350" eaLnBrk="0" fontAlgn="base" hangingPunct="0">
              <a:spcBef>
                <a:spcPct val="20000"/>
              </a:spcBef>
              <a:spcAft>
                <a:spcPct val="0"/>
              </a:spcAft>
              <a:buAutoNum type="arabicPeriod"/>
            </a:pPr>
            <a:r>
              <a:rPr lang="en-US" sz="3200" dirty="0">
                <a:solidFill>
                  <a:schemeClr val="bg1"/>
                </a:solidFill>
              </a:rPr>
              <a:t>Not by focusing on our motivations</a:t>
            </a:r>
          </a:p>
          <a:p>
            <a:pPr marL="514350" lvl="0" indent="-514350" eaLnBrk="0" fontAlgn="base" hangingPunct="0">
              <a:spcBef>
                <a:spcPct val="20000"/>
              </a:spcBef>
              <a:spcAft>
                <a:spcPct val="0"/>
              </a:spcAft>
              <a:buAutoNum type="arabicPeriod"/>
            </a:pPr>
            <a:r>
              <a:rPr lang="en-US" sz="3200" dirty="0">
                <a:solidFill>
                  <a:schemeClr val="bg1"/>
                </a:solidFill>
              </a:rPr>
              <a:t>Start with focusing on the grace of God and the Gospel</a:t>
            </a:r>
          </a:p>
          <a:p>
            <a:pPr marL="514350" lvl="0" indent="-514350" eaLnBrk="0" fontAlgn="base" hangingPunct="0">
              <a:spcBef>
                <a:spcPct val="20000"/>
              </a:spcBef>
              <a:spcAft>
                <a:spcPct val="0"/>
              </a:spcAft>
              <a:buAutoNum type="arabicPeriod"/>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A0A40051-95B4-4C06-B963-EC3919F75863}"/>
              </a:ext>
            </a:extLst>
          </p:cNvPr>
          <p:cNvSpPr/>
          <p:nvPr/>
        </p:nvSpPr>
        <p:spPr>
          <a:xfrm>
            <a:off x="838200" y="3429000"/>
            <a:ext cx="10515600" cy="27378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“But we all, with unveiled face, beholding as in a mirror the glory of the Lord, are being transformed into the same image from glory to glory, just as from the Lord, the Spirit.”</a:t>
            </a:r>
          </a:p>
          <a:p>
            <a:pPr algn="r"/>
            <a:r>
              <a:rPr lang="en-US" sz="3200" dirty="0"/>
              <a:t>2 Corinthians 3:18</a:t>
            </a:r>
          </a:p>
        </p:txBody>
      </p:sp>
    </p:spTree>
    <p:extLst>
      <p:ext uri="{BB962C8B-B14F-4D97-AF65-F5344CB8AC3E}">
        <p14:creationId xmlns:p14="http://schemas.microsoft.com/office/powerpoint/2010/main" val="1801660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Motivation</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How do we see positive change in our motivations?</a:t>
            </a:r>
          </a:p>
          <a:p>
            <a:pPr marL="514350" lvl="0" indent="-514350" eaLnBrk="0" fontAlgn="base" hangingPunct="0">
              <a:spcBef>
                <a:spcPct val="20000"/>
              </a:spcBef>
              <a:spcAft>
                <a:spcPct val="0"/>
              </a:spcAft>
              <a:buAutoNum type="arabicPeriod"/>
            </a:pPr>
            <a:r>
              <a:rPr lang="en-US" sz="3200" dirty="0">
                <a:solidFill>
                  <a:schemeClr val="bg1"/>
                </a:solidFill>
              </a:rPr>
              <a:t>Not by focusing on our motivations</a:t>
            </a:r>
          </a:p>
          <a:p>
            <a:pPr marL="514350" lvl="0" indent="-514350" eaLnBrk="0" fontAlgn="base" hangingPunct="0">
              <a:spcBef>
                <a:spcPct val="20000"/>
              </a:spcBef>
              <a:spcAft>
                <a:spcPct val="0"/>
              </a:spcAft>
              <a:buAutoNum type="arabicPeriod"/>
            </a:pPr>
            <a:r>
              <a:rPr lang="en-US" sz="3200" dirty="0">
                <a:solidFill>
                  <a:schemeClr val="bg1"/>
                </a:solidFill>
              </a:rPr>
              <a:t>Start with focusing on the grace of God and the Gospel</a:t>
            </a:r>
          </a:p>
          <a:p>
            <a:pPr marL="514350" lvl="0" indent="-514350" eaLnBrk="0" fontAlgn="base" hangingPunct="0">
              <a:spcBef>
                <a:spcPct val="20000"/>
              </a:spcBef>
              <a:spcAft>
                <a:spcPct val="0"/>
              </a:spcAft>
              <a:buAutoNum type="arabicPeriod"/>
            </a:pPr>
            <a:r>
              <a:rPr lang="en-US" sz="3200" dirty="0">
                <a:solidFill>
                  <a:schemeClr val="bg1"/>
                </a:solidFill>
              </a:rPr>
              <a:t>Ask God to reveal to you problems in your relational motivations</a:t>
            </a:r>
          </a:p>
          <a:p>
            <a:pPr marL="514350" lvl="0" indent="-514350" eaLnBrk="0" fontAlgn="base" hangingPunct="0">
              <a:spcBef>
                <a:spcPct val="20000"/>
              </a:spcBef>
              <a:spcAft>
                <a:spcPct val="0"/>
              </a:spcAft>
              <a:buAutoNum type="arabicPeriod"/>
            </a:pPr>
            <a:endParaRPr lang="en-US" dirty="0">
              <a:solidFill>
                <a:schemeClr val="bg1"/>
              </a:solidFill>
            </a:endParaRPr>
          </a:p>
        </p:txBody>
      </p:sp>
    </p:spTree>
    <p:extLst>
      <p:ext uri="{BB962C8B-B14F-4D97-AF65-F5344CB8AC3E}">
        <p14:creationId xmlns:p14="http://schemas.microsoft.com/office/powerpoint/2010/main" val="21405677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Motivation</a:t>
            </a:r>
          </a:p>
        </p:txBody>
      </p:sp>
      <p:sp>
        <p:nvSpPr>
          <p:cNvPr id="3" name="Content Placeholder 2"/>
          <p:cNvSpPr>
            <a:spLocks noGrp="1"/>
          </p:cNvSpPr>
          <p:nvPr>
            <p:ph idx="1"/>
          </p:nvPr>
        </p:nvSpPr>
        <p:spPr/>
        <p:txBody>
          <a:bodyPr>
            <a:normAutofit/>
          </a:bodyPr>
          <a:lstStyle/>
          <a:p>
            <a:pPr marL="0" lvl="0" indent="0" eaLnBrk="0" fontAlgn="base" hangingPunct="0">
              <a:spcBef>
                <a:spcPct val="20000"/>
              </a:spcBef>
              <a:spcAft>
                <a:spcPct val="0"/>
              </a:spcAft>
              <a:buNone/>
            </a:pPr>
            <a:r>
              <a:rPr lang="en-US" sz="3200" dirty="0">
                <a:solidFill>
                  <a:schemeClr val="bg1"/>
                </a:solidFill>
              </a:rPr>
              <a:t>How do we see positive change in our motivations?</a:t>
            </a:r>
          </a:p>
          <a:p>
            <a:pPr marL="514350" lvl="0" indent="-514350" eaLnBrk="0" fontAlgn="base" hangingPunct="0">
              <a:spcBef>
                <a:spcPct val="20000"/>
              </a:spcBef>
              <a:spcAft>
                <a:spcPct val="0"/>
              </a:spcAft>
              <a:buAutoNum type="arabicPeriod"/>
            </a:pPr>
            <a:r>
              <a:rPr lang="en-US" sz="3200" dirty="0">
                <a:solidFill>
                  <a:schemeClr val="bg1"/>
                </a:solidFill>
              </a:rPr>
              <a:t>Not by focusing on our motivations</a:t>
            </a:r>
          </a:p>
          <a:p>
            <a:pPr marL="514350" lvl="0" indent="-514350" eaLnBrk="0" fontAlgn="base" hangingPunct="0">
              <a:spcBef>
                <a:spcPct val="20000"/>
              </a:spcBef>
              <a:spcAft>
                <a:spcPct val="0"/>
              </a:spcAft>
              <a:buAutoNum type="arabicPeriod"/>
            </a:pPr>
            <a:r>
              <a:rPr lang="en-US" sz="3200" dirty="0">
                <a:solidFill>
                  <a:schemeClr val="bg1"/>
                </a:solidFill>
              </a:rPr>
              <a:t>Start with focusing on the grace of God and the Gospel</a:t>
            </a:r>
          </a:p>
          <a:p>
            <a:pPr marL="514350" lvl="0" indent="-514350" eaLnBrk="0" fontAlgn="base" hangingPunct="0">
              <a:spcBef>
                <a:spcPct val="20000"/>
              </a:spcBef>
              <a:spcAft>
                <a:spcPct val="0"/>
              </a:spcAft>
              <a:buAutoNum type="arabicPeriod"/>
            </a:pPr>
            <a:r>
              <a:rPr lang="en-US" sz="3200" dirty="0">
                <a:solidFill>
                  <a:schemeClr val="bg1"/>
                </a:solidFill>
              </a:rPr>
              <a:t>Ask God to reveal to you problems in your relational motivations</a:t>
            </a:r>
          </a:p>
          <a:p>
            <a:pPr marL="514350" lvl="0" indent="-514350" eaLnBrk="0" fontAlgn="base" hangingPunct="0">
              <a:spcBef>
                <a:spcPct val="20000"/>
              </a:spcBef>
              <a:spcAft>
                <a:spcPct val="0"/>
              </a:spcAft>
              <a:buAutoNum type="arabicPeriod"/>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387D77CA-89D4-43A3-9E94-E53497487EAA}"/>
              </a:ext>
            </a:extLst>
          </p:cNvPr>
          <p:cNvSpPr/>
          <p:nvPr/>
        </p:nvSpPr>
        <p:spPr>
          <a:xfrm>
            <a:off x="67377" y="3912781"/>
            <a:ext cx="12192000" cy="29452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Search me, O God, and know my heart;</a:t>
            </a:r>
          </a:p>
          <a:p>
            <a:pPr algn="ctr"/>
            <a:r>
              <a:rPr lang="en-US" sz="3200" b="1" dirty="0"/>
              <a:t>Try me and know my anxious thoughts;</a:t>
            </a:r>
          </a:p>
          <a:p>
            <a:pPr algn="ctr"/>
            <a:r>
              <a:rPr lang="en-US" sz="3200" b="1" dirty="0"/>
              <a:t>24 And see if there be any hurtful way in me,</a:t>
            </a:r>
          </a:p>
          <a:p>
            <a:pPr algn="ctr"/>
            <a:r>
              <a:rPr lang="en-US" sz="3200" b="1" dirty="0"/>
              <a:t>And lead me in the everlasting way</a:t>
            </a:r>
          </a:p>
          <a:p>
            <a:pPr algn="r"/>
            <a:r>
              <a:rPr lang="en-US" sz="3200" dirty="0"/>
              <a:t>Psalm 139: 23 &amp; 24</a:t>
            </a:r>
          </a:p>
        </p:txBody>
      </p:sp>
    </p:spTree>
    <p:extLst>
      <p:ext uri="{BB962C8B-B14F-4D97-AF65-F5344CB8AC3E}">
        <p14:creationId xmlns:p14="http://schemas.microsoft.com/office/powerpoint/2010/main" val="24034247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Motivation</a:t>
            </a:r>
          </a:p>
        </p:txBody>
      </p:sp>
      <p:sp>
        <p:nvSpPr>
          <p:cNvPr id="3" name="Content Placeholder 2"/>
          <p:cNvSpPr>
            <a:spLocks noGrp="1"/>
          </p:cNvSpPr>
          <p:nvPr>
            <p:ph idx="1"/>
          </p:nvPr>
        </p:nvSpPr>
        <p:spPr/>
        <p:txBody>
          <a:bodyPr>
            <a:normAutofit lnSpcReduction="10000"/>
          </a:bodyPr>
          <a:lstStyle/>
          <a:p>
            <a:pPr marL="0" lvl="0" indent="0" eaLnBrk="0" fontAlgn="base" hangingPunct="0">
              <a:spcBef>
                <a:spcPct val="20000"/>
              </a:spcBef>
              <a:spcAft>
                <a:spcPct val="0"/>
              </a:spcAft>
              <a:buNone/>
            </a:pPr>
            <a:r>
              <a:rPr lang="en-US" sz="3200" dirty="0">
                <a:solidFill>
                  <a:schemeClr val="bg1"/>
                </a:solidFill>
              </a:rPr>
              <a:t>How do we see positive change in our motivations?</a:t>
            </a:r>
          </a:p>
          <a:p>
            <a:pPr marL="514350" lvl="0" indent="-514350" eaLnBrk="0" fontAlgn="base" hangingPunct="0">
              <a:spcBef>
                <a:spcPct val="20000"/>
              </a:spcBef>
              <a:spcAft>
                <a:spcPct val="0"/>
              </a:spcAft>
              <a:buAutoNum type="arabicPeriod"/>
            </a:pPr>
            <a:r>
              <a:rPr lang="en-US" sz="3200" dirty="0">
                <a:solidFill>
                  <a:schemeClr val="bg1"/>
                </a:solidFill>
              </a:rPr>
              <a:t>Not by focusing on our motivations</a:t>
            </a:r>
          </a:p>
          <a:p>
            <a:pPr marL="514350" lvl="0" indent="-514350" eaLnBrk="0" fontAlgn="base" hangingPunct="0">
              <a:spcBef>
                <a:spcPct val="20000"/>
              </a:spcBef>
              <a:spcAft>
                <a:spcPct val="0"/>
              </a:spcAft>
              <a:buAutoNum type="arabicPeriod"/>
            </a:pPr>
            <a:r>
              <a:rPr lang="en-US" sz="3200" dirty="0">
                <a:solidFill>
                  <a:schemeClr val="bg1"/>
                </a:solidFill>
              </a:rPr>
              <a:t>Start with focusing on the grace of God and the Gospel</a:t>
            </a:r>
          </a:p>
          <a:p>
            <a:pPr marL="514350" lvl="0" indent="-514350" eaLnBrk="0" fontAlgn="base" hangingPunct="0">
              <a:spcBef>
                <a:spcPct val="20000"/>
              </a:spcBef>
              <a:spcAft>
                <a:spcPct val="0"/>
              </a:spcAft>
              <a:buAutoNum type="arabicPeriod"/>
            </a:pPr>
            <a:r>
              <a:rPr lang="en-US" sz="3200" dirty="0">
                <a:solidFill>
                  <a:schemeClr val="bg1"/>
                </a:solidFill>
              </a:rPr>
              <a:t>Ask God to reveal to you problems in your relational motivations</a:t>
            </a:r>
          </a:p>
          <a:p>
            <a:pPr marL="514350" lvl="0" indent="-514350" eaLnBrk="0" fontAlgn="base" hangingPunct="0">
              <a:spcBef>
                <a:spcPct val="20000"/>
              </a:spcBef>
              <a:spcAft>
                <a:spcPct val="0"/>
              </a:spcAft>
              <a:buAutoNum type="arabicPeriod"/>
            </a:pPr>
            <a:r>
              <a:rPr lang="en-US" sz="3200" dirty="0">
                <a:solidFill>
                  <a:schemeClr val="bg1"/>
                </a:solidFill>
              </a:rPr>
              <a:t>Then admit to God and others what He shows you</a:t>
            </a:r>
          </a:p>
          <a:p>
            <a:pPr marL="514350" lvl="0" indent="-514350" eaLnBrk="0" fontAlgn="base" hangingPunct="0">
              <a:spcBef>
                <a:spcPct val="20000"/>
              </a:spcBef>
              <a:spcAft>
                <a:spcPct val="0"/>
              </a:spcAft>
              <a:buAutoNum type="arabicPeriod"/>
            </a:pPr>
            <a:r>
              <a:rPr lang="en-US" sz="3200" dirty="0">
                <a:solidFill>
                  <a:schemeClr val="bg1"/>
                </a:solidFill>
              </a:rPr>
              <a:t>Look for ways to serve in secret </a:t>
            </a:r>
          </a:p>
          <a:p>
            <a:pPr marL="914400" lvl="2" indent="0" eaLnBrk="0" fontAlgn="base" hangingPunct="0">
              <a:spcBef>
                <a:spcPct val="20000"/>
              </a:spcBef>
              <a:spcAft>
                <a:spcPct val="0"/>
              </a:spcAft>
              <a:buNone/>
            </a:pPr>
            <a:r>
              <a:rPr lang="en-US" sz="3200" dirty="0">
                <a:solidFill>
                  <a:schemeClr val="bg1"/>
                </a:solidFill>
              </a:rPr>
              <a:t>Prayer, giving money, serving people without “sharing” what you did</a:t>
            </a:r>
          </a:p>
          <a:p>
            <a:pPr marL="514350" lvl="0" indent="-514350" eaLnBrk="0" fontAlgn="base" hangingPunct="0">
              <a:spcBef>
                <a:spcPct val="20000"/>
              </a:spcBef>
              <a:spcAft>
                <a:spcPct val="0"/>
              </a:spcAft>
              <a:buAutoNum type="arabicPeriod"/>
            </a:pPr>
            <a:endParaRPr lang="en-US" dirty="0">
              <a:solidFill>
                <a:schemeClr val="bg1"/>
              </a:solidFill>
            </a:endParaRPr>
          </a:p>
        </p:txBody>
      </p:sp>
    </p:spTree>
    <p:extLst>
      <p:ext uri="{BB962C8B-B14F-4D97-AF65-F5344CB8AC3E}">
        <p14:creationId xmlns:p14="http://schemas.microsoft.com/office/powerpoint/2010/main" val="143441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Manner</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dirty="0">
                <a:solidFill>
                  <a:schemeClr val="bg1"/>
                </a:solidFill>
              </a:rPr>
              <a:t>7 </a:t>
            </a:r>
            <a:r>
              <a:rPr lang="en-US" sz="3200" dirty="0">
                <a:solidFill>
                  <a:schemeClr val="bg1"/>
                </a:solidFill>
              </a:rPr>
              <a:t>But we proved to be gentle among you, </a:t>
            </a:r>
            <a:r>
              <a:rPr lang="en-US" sz="3200" u="sng" dirty="0">
                <a:solidFill>
                  <a:schemeClr val="bg1"/>
                </a:solidFill>
              </a:rPr>
              <a:t>as a nursing mother</a:t>
            </a:r>
            <a:r>
              <a:rPr lang="en-US" sz="3200" dirty="0">
                <a:solidFill>
                  <a:schemeClr val="bg1"/>
                </a:solidFill>
              </a:rPr>
              <a:t> tenderly cares for her own children. 8 Having so fond an affection for you, we were well-pleased to impart to you not only the gospel of God but also our own lives, because you had become very dear to us…11 just as you know how we were exhorting and encouraging and imploring each one of you </a:t>
            </a:r>
            <a:r>
              <a:rPr lang="en-US" sz="3200" u="sng" dirty="0">
                <a:solidFill>
                  <a:schemeClr val="bg1"/>
                </a:solidFill>
              </a:rPr>
              <a:t>as a father</a:t>
            </a:r>
            <a:r>
              <a:rPr lang="en-US" sz="3200" dirty="0">
                <a:solidFill>
                  <a:schemeClr val="bg1"/>
                </a:solidFill>
              </a:rPr>
              <a:t> would his own children</a:t>
            </a:r>
          </a:p>
          <a:p>
            <a:pPr lvl="0" eaLnBrk="0" fontAlgn="base" hangingPunct="0">
              <a:spcBef>
                <a:spcPct val="20000"/>
              </a:spcBef>
              <a:spcAft>
                <a:spcPct val="0"/>
              </a:spcAft>
              <a:buFontTx/>
              <a:buChar char="-"/>
            </a:pPr>
            <a:endParaRPr lang="en-US" dirty="0">
              <a:solidFill>
                <a:schemeClr val="bg1"/>
              </a:solidFill>
            </a:endParaRPr>
          </a:p>
        </p:txBody>
      </p:sp>
    </p:spTree>
    <p:extLst>
      <p:ext uri="{BB962C8B-B14F-4D97-AF65-F5344CB8AC3E}">
        <p14:creationId xmlns:p14="http://schemas.microsoft.com/office/powerpoint/2010/main" val="802306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Manner</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dirty="0">
                <a:solidFill>
                  <a:schemeClr val="bg1"/>
                </a:solidFill>
              </a:rPr>
              <a:t>7 </a:t>
            </a:r>
            <a:r>
              <a:rPr lang="en-US" sz="3200" dirty="0">
                <a:solidFill>
                  <a:schemeClr val="bg1"/>
                </a:solidFill>
              </a:rPr>
              <a:t>But we proved to be </a:t>
            </a:r>
            <a:r>
              <a:rPr lang="en-US" sz="3200" u="sng" dirty="0">
                <a:solidFill>
                  <a:schemeClr val="bg1"/>
                </a:solidFill>
              </a:rPr>
              <a:t>gentle</a:t>
            </a:r>
            <a:r>
              <a:rPr lang="en-US" sz="3200" dirty="0">
                <a:solidFill>
                  <a:schemeClr val="bg1"/>
                </a:solidFill>
              </a:rPr>
              <a:t> among you, </a:t>
            </a:r>
            <a:r>
              <a:rPr lang="en-US" sz="3200" u="sng" dirty="0">
                <a:solidFill>
                  <a:schemeClr val="bg1"/>
                </a:solidFill>
              </a:rPr>
              <a:t>as a nursing mother</a:t>
            </a:r>
            <a:r>
              <a:rPr lang="en-US" sz="3200" dirty="0">
                <a:solidFill>
                  <a:schemeClr val="bg1"/>
                </a:solidFill>
              </a:rPr>
              <a:t> </a:t>
            </a:r>
            <a:r>
              <a:rPr lang="en-US" sz="3200" u="sng" dirty="0">
                <a:solidFill>
                  <a:schemeClr val="bg1"/>
                </a:solidFill>
              </a:rPr>
              <a:t>tenderly</a:t>
            </a:r>
            <a:r>
              <a:rPr lang="en-US" sz="3200" dirty="0">
                <a:solidFill>
                  <a:schemeClr val="bg1"/>
                </a:solidFill>
              </a:rPr>
              <a:t> cares for her own children. 8 Having so fond an </a:t>
            </a:r>
            <a:r>
              <a:rPr lang="en-US" sz="3200" u="sng" dirty="0">
                <a:solidFill>
                  <a:schemeClr val="bg1"/>
                </a:solidFill>
              </a:rPr>
              <a:t>affection</a:t>
            </a:r>
            <a:r>
              <a:rPr lang="en-US" sz="3200" dirty="0">
                <a:solidFill>
                  <a:schemeClr val="bg1"/>
                </a:solidFill>
              </a:rPr>
              <a:t> for you, we were well-pleased to impart to you not only the gospel of God but also our own lives, because you had become very dear to us…11 just as you know how we were exhorting and encouraging and imploring each one of you as a father would his own children</a:t>
            </a:r>
          </a:p>
          <a:p>
            <a:pPr lvl="0" eaLnBrk="0" fontAlgn="base" hangingPunct="0">
              <a:spcBef>
                <a:spcPct val="20000"/>
              </a:spcBef>
              <a:spcAft>
                <a:spcPct val="0"/>
              </a:spcAft>
              <a:buFontTx/>
              <a:buChar char="-"/>
            </a:pPr>
            <a:endParaRPr lang="en-US" dirty="0">
              <a:solidFill>
                <a:schemeClr val="bg1"/>
              </a:solidFill>
            </a:endParaRPr>
          </a:p>
        </p:txBody>
      </p:sp>
    </p:spTree>
    <p:extLst>
      <p:ext uri="{BB962C8B-B14F-4D97-AF65-F5344CB8AC3E}">
        <p14:creationId xmlns:p14="http://schemas.microsoft.com/office/powerpoint/2010/main" val="897252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Manner</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dirty="0">
                <a:solidFill>
                  <a:schemeClr val="bg1"/>
                </a:solidFill>
              </a:rPr>
              <a:t>7 </a:t>
            </a:r>
            <a:r>
              <a:rPr lang="en-US" sz="3200" dirty="0">
                <a:solidFill>
                  <a:schemeClr val="bg1"/>
                </a:solidFill>
              </a:rPr>
              <a:t>But we proved to be gentle among you, as a nursing mother tenderly cares for her own children. 8 Having so fond an affection for you, we were well-pleased to impart to you not only the gospel of God but also our own lives, because you had become very dear to us…11 just as you know how we were </a:t>
            </a:r>
            <a:r>
              <a:rPr lang="en-US" sz="3200" u="sng" dirty="0">
                <a:solidFill>
                  <a:schemeClr val="bg1"/>
                </a:solidFill>
              </a:rPr>
              <a:t>exhorting</a:t>
            </a:r>
            <a:r>
              <a:rPr lang="en-US" sz="3200" dirty="0">
                <a:solidFill>
                  <a:schemeClr val="bg1"/>
                </a:solidFill>
              </a:rPr>
              <a:t> and </a:t>
            </a:r>
            <a:r>
              <a:rPr lang="en-US" sz="3200" u="sng" dirty="0">
                <a:solidFill>
                  <a:schemeClr val="bg1"/>
                </a:solidFill>
              </a:rPr>
              <a:t>encouraging</a:t>
            </a:r>
            <a:r>
              <a:rPr lang="en-US" sz="3200" dirty="0">
                <a:solidFill>
                  <a:schemeClr val="bg1"/>
                </a:solidFill>
              </a:rPr>
              <a:t> and </a:t>
            </a:r>
            <a:r>
              <a:rPr lang="en-US" sz="3200" u="sng" dirty="0">
                <a:solidFill>
                  <a:schemeClr val="bg1"/>
                </a:solidFill>
              </a:rPr>
              <a:t>imploring</a:t>
            </a:r>
            <a:r>
              <a:rPr lang="en-US" sz="3200" dirty="0">
                <a:solidFill>
                  <a:schemeClr val="bg1"/>
                </a:solidFill>
              </a:rPr>
              <a:t> each one of you </a:t>
            </a:r>
            <a:r>
              <a:rPr lang="en-US" sz="3200" u="sng" dirty="0">
                <a:solidFill>
                  <a:schemeClr val="bg1"/>
                </a:solidFill>
              </a:rPr>
              <a:t>as a father </a:t>
            </a:r>
            <a:r>
              <a:rPr lang="en-US" sz="3200" dirty="0">
                <a:solidFill>
                  <a:schemeClr val="bg1"/>
                </a:solidFill>
              </a:rPr>
              <a:t>would his own children</a:t>
            </a:r>
          </a:p>
          <a:p>
            <a:pPr lvl="0" eaLnBrk="0" fontAlgn="base" hangingPunct="0">
              <a:spcBef>
                <a:spcPct val="20000"/>
              </a:spcBef>
              <a:spcAft>
                <a:spcPct val="0"/>
              </a:spcAft>
              <a:buFontTx/>
              <a:buChar char="-"/>
            </a:pPr>
            <a:endParaRPr lang="en-US" dirty="0">
              <a:solidFill>
                <a:schemeClr val="bg1"/>
              </a:solidFill>
            </a:endParaRPr>
          </a:p>
        </p:txBody>
      </p:sp>
    </p:spTree>
    <p:extLst>
      <p:ext uri="{BB962C8B-B14F-4D97-AF65-F5344CB8AC3E}">
        <p14:creationId xmlns:p14="http://schemas.microsoft.com/office/powerpoint/2010/main" val="10236893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Manner</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dirty="0">
                <a:solidFill>
                  <a:schemeClr val="bg1"/>
                </a:solidFill>
              </a:rPr>
              <a:t>7 </a:t>
            </a:r>
            <a:r>
              <a:rPr lang="en-US" sz="3200" dirty="0">
                <a:solidFill>
                  <a:schemeClr val="bg1"/>
                </a:solidFill>
              </a:rPr>
              <a:t>But we proved to be gentle among you, as a nursing mother tenderly cares for her own children. 8 Having so fond an affection for you, we were well-pleased </a:t>
            </a:r>
            <a:r>
              <a:rPr lang="en-US" sz="3200" u="sng" dirty="0">
                <a:solidFill>
                  <a:schemeClr val="bg1"/>
                </a:solidFill>
              </a:rPr>
              <a:t>to impart to you not only the gospel of God but also our own lives</a:t>
            </a:r>
            <a:r>
              <a:rPr lang="en-US" sz="3200" dirty="0">
                <a:solidFill>
                  <a:schemeClr val="bg1"/>
                </a:solidFill>
              </a:rPr>
              <a:t>, because you had become very dear to us…11 just as you know how we were exhorting and encouraging and imploring each one of you as a father would his own children</a:t>
            </a:r>
          </a:p>
          <a:p>
            <a:pPr lvl="0" eaLnBrk="0" fontAlgn="base" hangingPunct="0">
              <a:spcBef>
                <a:spcPct val="20000"/>
              </a:spcBef>
              <a:spcAft>
                <a:spcPct val="0"/>
              </a:spcAft>
              <a:buFontTx/>
              <a:buChar char="-"/>
            </a:pPr>
            <a:endParaRPr lang="en-US" dirty="0">
              <a:solidFill>
                <a:schemeClr val="bg1"/>
              </a:solidFill>
            </a:endParaRPr>
          </a:p>
        </p:txBody>
      </p:sp>
    </p:spTree>
    <p:extLst>
      <p:ext uri="{BB962C8B-B14F-4D97-AF65-F5344CB8AC3E}">
        <p14:creationId xmlns:p14="http://schemas.microsoft.com/office/powerpoint/2010/main" val="11794857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Our Manner</a:t>
            </a:r>
          </a:p>
        </p:txBody>
      </p:sp>
      <p:sp>
        <p:nvSpPr>
          <p:cNvPr id="3" name="Content Placeholder 2"/>
          <p:cNvSpPr>
            <a:spLocks noGrp="1"/>
          </p:cNvSpPr>
          <p:nvPr>
            <p:ph idx="1"/>
          </p:nvPr>
        </p:nvSpPr>
        <p:spPr>
          <a:xfrm>
            <a:off x="0" y="1825624"/>
            <a:ext cx="11353800" cy="4872887"/>
          </a:xfrm>
        </p:spPr>
        <p:txBody>
          <a:bodyPr>
            <a:noAutofit/>
          </a:bodyPr>
          <a:lstStyle/>
          <a:p>
            <a:pPr marL="342900" indent="-342900" eaLnBrk="0" fontAlgn="base" hangingPunct="0">
              <a:spcBef>
                <a:spcPct val="20000"/>
              </a:spcBef>
              <a:spcAft>
                <a:spcPct val="0"/>
              </a:spcAft>
              <a:buNone/>
            </a:pPr>
            <a:r>
              <a:rPr lang="en-US" sz="3200" dirty="0">
                <a:solidFill>
                  <a:schemeClr val="bg1"/>
                </a:solidFill>
              </a:rPr>
              <a:t>God loves as a mother and a father and gives himself</a:t>
            </a:r>
          </a:p>
          <a:p>
            <a:pPr marL="342900" indent="-342900" eaLnBrk="0" fontAlgn="base" hangingPunct="0">
              <a:spcBef>
                <a:spcPct val="20000"/>
              </a:spcBef>
              <a:spcAft>
                <a:spcPct val="0"/>
              </a:spcAft>
              <a:buNone/>
            </a:pPr>
            <a:r>
              <a:rPr lang="en-US" sz="3200" dirty="0">
                <a:solidFill>
                  <a:schemeClr val="bg1"/>
                </a:solidFill>
              </a:rPr>
              <a:t>If we want to have relationships that transform, we need to be both</a:t>
            </a:r>
          </a:p>
          <a:p>
            <a:pPr marL="342900" indent="-342900" eaLnBrk="0" fontAlgn="base" hangingPunct="0">
              <a:spcBef>
                <a:spcPct val="20000"/>
              </a:spcBef>
              <a:spcAft>
                <a:spcPct val="0"/>
              </a:spcAft>
              <a:buNone/>
            </a:pPr>
            <a:r>
              <a:rPr lang="en-US" sz="3200" dirty="0">
                <a:solidFill>
                  <a:schemeClr val="bg1"/>
                </a:solidFill>
              </a:rPr>
              <a:t>Ask God to show you where you are imbalanced.  </a:t>
            </a:r>
          </a:p>
          <a:p>
            <a:pPr marL="342900" indent="-342900" eaLnBrk="0" fontAlgn="base" hangingPunct="0">
              <a:spcBef>
                <a:spcPct val="20000"/>
              </a:spcBef>
              <a:spcAft>
                <a:spcPct val="0"/>
              </a:spcAft>
              <a:buNone/>
            </a:pPr>
            <a:r>
              <a:rPr lang="en-US" sz="3200" dirty="0">
                <a:solidFill>
                  <a:schemeClr val="bg1"/>
                </a:solidFill>
              </a:rPr>
              <a:t>Think (and ask people) about your relational deficits/tendency's.</a:t>
            </a:r>
          </a:p>
          <a:p>
            <a:pPr marL="342900" indent="-342900" eaLnBrk="0" fontAlgn="base" hangingPunct="0">
              <a:spcBef>
                <a:spcPct val="20000"/>
              </a:spcBef>
              <a:spcAft>
                <a:spcPct val="0"/>
              </a:spcAft>
              <a:buNone/>
            </a:pPr>
            <a:r>
              <a:rPr lang="en-US" sz="3200" dirty="0">
                <a:solidFill>
                  <a:schemeClr val="bg1"/>
                </a:solidFill>
              </a:rPr>
              <a:t>Ask God to do whatever is needed to change these</a:t>
            </a:r>
          </a:p>
          <a:p>
            <a:pPr marL="342900" indent="-342900" eaLnBrk="0" fontAlgn="base" hangingPunct="0">
              <a:spcBef>
                <a:spcPct val="20000"/>
              </a:spcBef>
              <a:spcAft>
                <a:spcPct val="0"/>
              </a:spcAft>
              <a:buNone/>
            </a:pPr>
            <a:r>
              <a:rPr lang="en-US" sz="3200" dirty="0">
                <a:solidFill>
                  <a:schemeClr val="bg1"/>
                </a:solidFill>
              </a:rPr>
              <a:t>Admit your weaknesses/deficits/leanings to others and give them a green light to give input in this area.</a:t>
            </a:r>
          </a:p>
          <a:p>
            <a:pPr marL="342900" indent="-342900" eaLnBrk="0" fontAlgn="base" hangingPunct="0">
              <a:spcBef>
                <a:spcPct val="20000"/>
              </a:spcBef>
              <a:spcAft>
                <a:spcPct val="0"/>
              </a:spcAft>
              <a:buNone/>
            </a:pPr>
            <a:r>
              <a:rPr lang="en-US" sz="3200" dirty="0">
                <a:solidFill>
                  <a:schemeClr val="bg1"/>
                </a:solidFill>
              </a:rPr>
              <a:t>Learn from other Christians who are strong where you are weak.</a:t>
            </a:r>
          </a:p>
        </p:txBody>
      </p:sp>
    </p:spTree>
    <p:extLst>
      <p:ext uri="{BB962C8B-B14F-4D97-AF65-F5344CB8AC3E}">
        <p14:creationId xmlns:p14="http://schemas.microsoft.com/office/powerpoint/2010/main" val="1133675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3 Key elements </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endParaRPr lang="en-US" dirty="0">
              <a:solidFill>
                <a:schemeClr val="bg1"/>
              </a:solidFill>
            </a:endParaRPr>
          </a:p>
          <a:p>
            <a:pPr lvl="0" eaLnBrk="0" fontAlgn="base" hangingPunct="0">
              <a:spcBef>
                <a:spcPct val="20000"/>
              </a:spcBef>
              <a:spcAft>
                <a:spcPct val="0"/>
              </a:spcAft>
              <a:buFontTx/>
              <a:buChar char="-"/>
            </a:pPr>
            <a:r>
              <a:rPr lang="en-US" sz="3200" dirty="0">
                <a:solidFill>
                  <a:schemeClr val="bg1"/>
                </a:solidFill>
              </a:rPr>
              <a:t>Message: The Gospel</a:t>
            </a:r>
          </a:p>
          <a:p>
            <a:pPr lvl="0" eaLnBrk="0" fontAlgn="base" hangingPunct="0">
              <a:spcBef>
                <a:spcPct val="20000"/>
              </a:spcBef>
              <a:spcAft>
                <a:spcPct val="0"/>
              </a:spcAft>
              <a:buFontTx/>
              <a:buChar char="-"/>
            </a:pPr>
            <a:r>
              <a:rPr lang="en-US" sz="3200" dirty="0">
                <a:solidFill>
                  <a:schemeClr val="bg1"/>
                </a:solidFill>
              </a:rPr>
              <a:t>Motivations: To please God and serve others</a:t>
            </a:r>
          </a:p>
          <a:p>
            <a:pPr lvl="0" eaLnBrk="0" fontAlgn="base" hangingPunct="0">
              <a:spcBef>
                <a:spcPct val="20000"/>
              </a:spcBef>
              <a:spcAft>
                <a:spcPct val="0"/>
              </a:spcAft>
              <a:buFontTx/>
              <a:buChar char="-"/>
            </a:pPr>
            <a:r>
              <a:rPr lang="en-US" sz="3200" dirty="0">
                <a:solidFill>
                  <a:schemeClr val="bg1"/>
                </a:solidFill>
              </a:rPr>
              <a:t>Means:  Both nurturing and challenging</a:t>
            </a:r>
          </a:p>
        </p:txBody>
      </p:sp>
    </p:spTree>
    <p:extLst>
      <p:ext uri="{BB962C8B-B14F-4D97-AF65-F5344CB8AC3E}">
        <p14:creationId xmlns:p14="http://schemas.microsoft.com/office/powerpoint/2010/main" val="3357258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beginning of Spiritual growth</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endParaRPr lang="en-US" dirty="0">
              <a:solidFill>
                <a:schemeClr val="bg1"/>
              </a:solidFill>
            </a:endParaRPr>
          </a:p>
          <a:p>
            <a:pPr lvl="0" eaLnBrk="0" fontAlgn="base" hangingPunct="0">
              <a:spcBef>
                <a:spcPct val="20000"/>
              </a:spcBef>
              <a:spcAft>
                <a:spcPct val="0"/>
              </a:spcAft>
              <a:buFontTx/>
              <a:buChar char="-"/>
            </a:pPr>
            <a:r>
              <a:rPr lang="en-US" sz="3200" dirty="0">
                <a:solidFill>
                  <a:schemeClr val="bg1"/>
                </a:solidFill>
              </a:rPr>
              <a:t>Our </a:t>
            </a:r>
            <a:r>
              <a:rPr lang="en-US" sz="3200" dirty="0" smtClean="0">
                <a:solidFill>
                  <a:schemeClr val="bg1"/>
                </a:solidFill>
              </a:rPr>
              <a:t>culture’s </a:t>
            </a:r>
            <a:r>
              <a:rPr lang="en-US" sz="3200" dirty="0">
                <a:solidFill>
                  <a:schemeClr val="bg1"/>
                </a:solidFill>
              </a:rPr>
              <a:t>view</a:t>
            </a:r>
          </a:p>
          <a:p>
            <a:pPr lvl="0" eaLnBrk="0" fontAlgn="base" hangingPunct="0">
              <a:spcBef>
                <a:spcPct val="20000"/>
              </a:spcBef>
              <a:spcAft>
                <a:spcPct val="0"/>
              </a:spcAft>
              <a:buFontTx/>
              <a:buChar char="-"/>
            </a:pPr>
            <a:r>
              <a:rPr lang="en-US" sz="3200" dirty="0">
                <a:solidFill>
                  <a:schemeClr val="bg1"/>
                </a:solidFill>
              </a:rPr>
              <a:t>Christianity is different</a:t>
            </a:r>
          </a:p>
          <a:p>
            <a:pPr lvl="0" eaLnBrk="0" fontAlgn="base" hangingPunct="0">
              <a:spcBef>
                <a:spcPct val="20000"/>
              </a:spcBef>
              <a:spcAft>
                <a:spcPct val="0"/>
              </a:spcAft>
              <a:buFontTx/>
              <a:buChar char="-"/>
            </a:pPr>
            <a:r>
              <a:rPr lang="en-US" sz="3200" dirty="0">
                <a:solidFill>
                  <a:schemeClr val="bg1"/>
                </a:solidFill>
              </a:rPr>
              <a:t>There is a clear starting point</a:t>
            </a:r>
          </a:p>
        </p:txBody>
      </p:sp>
    </p:spTree>
    <p:extLst>
      <p:ext uri="{BB962C8B-B14F-4D97-AF65-F5344CB8AC3E}">
        <p14:creationId xmlns:p14="http://schemas.microsoft.com/office/powerpoint/2010/main" val="1566252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The beginning of Spiritual growth</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endParaRPr lang="en-US" dirty="0">
              <a:solidFill>
                <a:schemeClr val="bg1"/>
              </a:solidFill>
            </a:endParaRPr>
          </a:p>
          <a:p>
            <a:pPr lvl="0" eaLnBrk="0" fontAlgn="base" hangingPunct="0">
              <a:spcBef>
                <a:spcPct val="20000"/>
              </a:spcBef>
              <a:spcAft>
                <a:spcPct val="0"/>
              </a:spcAft>
              <a:buFontTx/>
              <a:buChar char="-"/>
            </a:pPr>
            <a:r>
              <a:rPr lang="en-US" sz="3200" dirty="0">
                <a:solidFill>
                  <a:schemeClr val="bg1"/>
                </a:solidFill>
              </a:rPr>
              <a:t>Our cultures view</a:t>
            </a:r>
          </a:p>
          <a:p>
            <a:pPr lvl="0" eaLnBrk="0" fontAlgn="base" hangingPunct="0">
              <a:spcBef>
                <a:spcPct val="20000"/>
              </a:spcBef>
              <a:spcAft>
                <a:spcPct val="0"/>
              </a:spcAft>
              <a:buFontTx/>
              <a:buChar char="-"/>
            </a:pPr>
            <a:r>
              <a:rPr lang="en-US" sz="3200" dirty="0">
                <a:solidFill>
                  <a:schemeClr val="bg1"/>
                </a:solidFill>
              </a:rPr>
              <a:t>Christian is different</a:t>
            </a:r>
          </a:p>
          <a:p>
            <a:pPr lvl="0" eaLnBrk="0" fontAlgn="base" hangingPunct="0">
              <a:spcBef>
                <a:spcPct val="20000"/>
              </a:spcBef>
              <a:spcAft>
                <a:spcPct val="0"/>
              </a:spcAft>
              <a:buFontTx/>
              <a:buChar char="-"/>
            </a:pPr>
            <a:r>
              <a:rPr lang="en-US" sz="3200" dirty="0">
                <a:solidFill>
                  <a:schemeClr val="bg1"/>
                </a:solidFill>
              </a:rPr>
              <a:t>There is a clear starting point</a:t>
            </a:r>
          </a:p>
          <a:p>
            <a:pPr lvl="0" eaLnBrk="0" fontAlgn="base" hangingPunct="0">
              <a:spcBef>
                <a:spcPct val="20000"/>
              </a:spcBef>
              <a:spcAft>
                <a:spcPct val="0"/>
              </a:spcAft>
              <a:buFontTx/>
              <a:buChar char="-"/>
            </a:pPr>
            <a:endParaRPr lang="en-US" sz="3200" dirty="0">
              <a:solidFill>
                <a:schemeClr val="bg1"/>
              </a:solidFill>
            </a:endParaRPr>
          </a:p>
          <a:p>
            <a:pPr marL="0" lvl="0" indent="0" eaLnBrk="0" fontAlgn="base" hangingPunct="0">
              <a:spcBef>
                <a:spcPct val="20000"/>
              </a:spcBef>
              <a:spcAft>
                <a:spcPct val="0"/>
              </a:spcAft>
              <a:buNone/>
            </a:pPr>
            <a:r>
              <a:rPr lang="en-US" sz="4000" dirty="0">
                <a:solidFill>
                  <a:schemeClr val="accent1"/>
                </a:solidFill>
              </a:rPr>
              <a:t>………………….</a:t>
            </a:r>
            <a:r>
              <a:rPr lang="en-US" sz="4000" dirty="0">
                <a:solidFill>
                  <a:schemeClr val="bg1"/>
                </a:solidFill>
              </a:rPr>
              <a:t> </a:t>
            </a:r>
            <a:r>
              <a:rPr lang="en-US" sz="4000" dirty="0">
                <a:solidFill>
                  <a:schemeClr val="accent1"/>
                </a:solidFill>
              </a:rPr>
              <a:t>X</a:t>
            </a:r>
            <a:r>
              <a:rPr lang="en-US" sz="4000" dirty="0">
                <a:solidFill>
                  <a:schemeClr val="bg1"/>
                </a:solidFill>
              </a:rPr>
              <a:t> </a:t>
            </a:r>
          </a:p>
        </p:txBody>
      </p:sp>
      <p:sp>
        <p:nvSpPr>
          <p:cNvPr id="7" name="Arrow: Right 6">
            <a:extLst>
              <a:ext uri="{FF2B5EF4-FFF2-40B4-BE49-F238E27FC236}">
                <a16:creationId xmlns:a16="http://schemas.microsoft.com/office/drawing/2014/main" xmlns="" id="{606DD7FB-E7A1-4059-8A04-A70E8A1885C2}"/>
              </a:ext>
            </a:extLst>
          </p:cNvPr>
          <p:cNvSpPr/>
          <p:nvPr/>
        </p:nvSpPr>
        <p:spPr>
          <a:xfrm>
            <a:off x="4038599" y="4617982"/>
            <a:ext cx="3880883" cy="361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8610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Conversion isn’t the end</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endParaRPr lang="en-US" dirty="0">
              <a:solidFill>
                <a:schemeClr val="bg1"/>
              </a:solidFill>
            </a:endParaRPr>
          </a:p>
          <a:p>
            <a:pPr marL="800100" lvl="1" indent="-342900" eaLnBrk="0" fontAlgn="base" hangingPunct="0">
              <a:spcBef>
                <a:spcPct val="20000"/>
              </a:spcBef>
              <a:spcAft>
                <a:spcPct val="0"/>
              </a:spcAft>
              <a:buNone/>
            </a:pPr>
            <a:endParaRPr lang="en-US" dirty="0">
              <a:solidFill>
                <a:schemeClr val="bg1"/>
              </a:solidFill>
            </a:endParaRPr>
          </a:p>
          <a:p>
            <a:pPr marL="800100" lvl="1" indent="-342900" eaLnBrk="0" fontAlgn="base" hangingPunct="0">
              <a:spcBef>
                <a:spcPct val="20000"/>
              </a:spcBef>
              <a:spcAft>
                <a:spcPct val="0"/>
              </a:spcAft>
              <a:buNone/>
            </a:pPr>
            <a:r>
              <a:rPr lang="en-US" dirty="0">
                <a:solidFill>
                  <a:schemeClr val="bg1"/>
                </a:solidFill>
              </a:rPr>
              <a:t>	</a:t>
            </a:r>
            <a:r>
              <a:rPr lang="en-US" sz="4400" dirty="0">
                <a:solidFill>
                  <a:schemeClr val="accent1"/>
                </a:solidFill>
              </a:rPr>
              <a:t>X</a:t>
            </a:r>
          </a:p>
          <a:p>
            <a:pPr marL="0" lvl="0" indent="0" eaLnBrk="0" fontAlgn="base" hangingPunct="0">
              <a:spcBef>
                <a:spcPct val="20000"/>
              </a:spcBef>
              <a:spcAft>
                <a:spcPct val="0"/>
              </a:spcAft>
              <a:buNone/>
            </a:pPr>
            <a:endParaRPr lang="en-US" dirty="0">
              <a:solidFill>
                <a:schemeClr val="bg1"/>
              </a:solidFill>
            </a:endParaRPr>
          </a:p>
          <a:p>
            <a:pPr marL="0" lvl="0" indent="0" eaLnBrk="0" fontAlgn="base" hangingPunct="0">
              <a:spcBef>
                <a:spcPct val="20000"/>
              </a:spcBef>
              <a:spcAft>
                <a:spcPct val="0"/>
              </a:spcAft>
              <a:buNone/>
            </a:pPr>
            <a:r>
              <a:rPr lang="en-US" dirty="0">
                <a:solidFill>
                  <a:schemeClr val="bg1"/>
                </a:solidFill>
              </a:rPr>
              <a:t>There is a lot God does in our lives over time </a:t>
            </a:r>
          </a:p>
          <a:p>
            <a:pPr marL="0" lvl="0" indent="0" eaLnBrk="0" fontAlgn="base" hangingPunct="0">
              <a:spcBef>
                <a:spcPct val="20000"/>
              </a:spcBef>
              <a:spcAft>
                <a:spcPct val="0"/>
              </a:spcAft>
              <a:buNone/>
            </a:pPr>
            <a:endParaRPr lang="en-US" dirty="0">
              <a:solidFill>
                <a:schemeClr val="bg1"/>
              </a:solidFill>
            </a:endParaRPr>
          </a:p>
          <a:p>
            <a:pPr marL="0" lvl="0" indent="0" eaLnBrk="0" fontAlgn="base" hangingPunct="0">
              <a:spcBef>
                <a:spcPct val="20000"/>
              </a:spcBef>
              <a:spcAft>
                <a:spcPct val="0"/>
              </a:spcAft>
              <a:buNone/>
            </a:pPr>
            <a:r>
              <a:rPr lang="en-US" dirty="0">
                <a:solidFill>
                  <a:schemeClr val="bg1"/>
                </a:solidFill>
              </a:rPr>
              <a:t>Thank God he doesn’t leave us where he found us</a:t>
            </a:r>
          </a:p>
        </p:txBody>
      </p:sp>
      <p:pic>
        <p:nvPicPr>
          <p:cNvPr id="4" name="Picture 3">
            <a:extLst>
              <a:ext uri="{FF2B5EF4-FFF2-40B4-BE49-F238E27FC236}">
                <a16:creationId xmlns:a16="http://schemas.microsoft.com/office/drawing/2014/main" xmlns="" id="{9C7208D4-FAF6-4294-B5A9-4FECC3F02876}"/>
              </a:ext>
            </a:extLst>
          </p:cNvPr>
          <p:cNvPicPr>
            <a:picLocks noChangeAspect="1"/>
          </p:cNvPicPr>
          <p:nvPr/>
        </p:nvPicPr>
        <p:blipFill>
          <a:blip r:embed="rId3"/>
          <a:stretch>
            <a:fillRect/>
          </a:stretch>
        </p:blipFill>
        <p:spPr>
          <a:xfrm>
            <a:off x="2200318" y="2794928"/>
            <a:ext cx="3895682" cy="396274"/>
          </a:xfrm>
          <a:prstGeom prst="rect">
            <a:avLst/>
          </a:prstGeom>
        </p:spPr>
      </p:pic>
    </p:spTree>
    <p:extLst>
      <p:ext uri="{BB962C8B-B14F-4D97-AF65-F5344CB8AC3E}">
        <p14:creationId xmlns:p14="http://schemas.microsoft.com/office/powerpoint/2010/main" val="112448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Gaining Christian Maturity</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endParaRPr lang="en-US" dirty="0">
              <a:solidFill>
                <a:schemeClr val="bg1"/>
              </a:solidFill>
            </a:endParaRPr>
          </a:p>
          <a:p>
            <a:pPr marL="0" lvl="0" indent="0" eaLnBrk="0" fontAlgn="base" hangingPunct="0">
              <a:spcBef>
                <a:spcPct val="20000"/>
              </a:spcBef>
              <a:spcAft>
                <a:spcPct val="0"/>
              </a:spcAft>
              <a:buNone/>
            </a:pPr>
            <a:r>
              <a:rPr lang="en-US" sz="3200" dirty="0">
                <a:solidFill>
                  <a:schemeClr val="bg1"/>
                </a:solidFill>
              </a:rPr>
              <a:t>It is a process of God working in our lives over time</a:t>
            </a:r>
          </a:p>
          <a:p>
            <a:pPr marL="0" lvl="0" indent="0" eaLnBrk="0" fontAlgn="base" hangingPunct="0">
              <a:spcBef>
                <a:spcPct val="20000"/>
              </a:spcBef>
              <a:spcAft>
                <a:spcPct val="0"/>
              </a:spcAft>
              <a:buNone/>
            </a:pPr>
            <a:r>
              <a:rPr lang="en-US" sz="3200" dirty="0">
                <a:solidFill>
                  <a:schemeClr val="bg1"/>
                </a:solidFill>
              </a:rPr>
              <a:t>It is also one that is only accomplished in the context of relationships</a:t>
            </a:r>
          </a:p>
          <a:p>
            <a:pPr marL="0" lvl="0" indent="0" eaLnBrk="0" fontAlgn="base" hangingPunct="0">
              <a:spcBef>
                <a:spcPct val="20000"/>
              </a:spcBef>
              <a:spcAft>
                <a:spcPct val="0"/>
              </a:spcAft>
              <a:buNone/>
            </a:pPr>
            <a:r>
              <a:rPr lang="en-US" sz="3200" dirty="0">
                <a:solidFill>
                  <a:schemeClr val="bg1"/>
                </a:solidFill>
              </a:rPr>
              <a:t>“one another” </a:t>
            </a:r>
          </a:p>
          <a:p>
            <a:pPr marL="0" lvl="0" indent="0" eaLnBrk="0" fontAlgn="base" hangingPunct="0">
              <a:spcBef>
                <a:spcPct val="20000"/>
              </a:spcBef>
              <a:spcAft>
                <a:spcPct val="0"/>
              </a:spcAft>
              <a:buNone/>
            </a:pPr>
            <a:r>
              <a:rPr lang="en-US" sz="3200" dirty="0">
                <a:solidFill>
                  <a:schemeClr val="bg1"/>
                </a:solidFill>
              </a:rPr>
              <a:t>This is at least in part what Paul is underscoring in our passage</a:t>
            </a:r>
          </a:p>
        </p:txBody>
      </p:sp>
    </p:spTree>
    <p:extLst>
      <p:ext uri="{BB962C8B-B14F-4D97-AF65-F5344CB8AC3E}">
        <p14:creationId xmlns:p14="http://schemas.microsoft.com/office/powerpoint/2010/main" val="3731026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2:1-13</a:t>
            </a:r>
          </a:p>
        </p:txBody>
      </p:sp>
      <p:sp>
        <p:nvSpPr>
          <p:cNvPr id="3" name="Content Placeholder 2"/>
          <p:cNvSpPr>
            <a:spLocks noGrp="1"/>
          </p:cNvSpPr>
          <p:nvPr>
            <p:ph idx="1"/>
          </p:nvPr>
        </p:nvSpPr>
        <p:spPr/>
        <p:txBody>
          <a:bodyPr>
            <a:normAutofit lnSpcReduction="10000"/>
          </a:bodyPr>
          <a:lstStyle/>
          <a:p>
            <a:pPr marL="342900" indent="-342900" eaLnBrk="0" fontAlgn="base" hangingPunct="0">
              <a:spcBef>
                <a:spcPct val="20000"/>
              </a:spcBef>
              <a:spcAft>
                <a:spcPct val="0"/>
              </a:spcAft>
              <a:buNone/>
            </a:pPr>
            <a:r>
              <a:rPr lang="en-US" dirty="0">
                <a:solidFill>
                  <a:schemeClr val="bg1"/>
                </a:solidFill>
              </a:rPr>
              <a:t> </a:t>
            </a:r>
            <a:r>
              <a:rPr lang="en-US" sz="3200" dirty="0">
                <a:solidFill>
                  <a:schemeClr val="bg1"/>
                </a:solidFill>
              </a:rPr>
              <a:t>For you yourselves know, brethren, that our coming to you was not in vain, 2 but after we had already suffered and been mistreated in Philippi, as you know, we had the boldness in our God to speak to you the gospel of God amid much opposition. 3 For our exhortation does not come from error or impurity or by way of deceit; 4 but just as we have been approved by God to be entrusted with the gospel, so we speak, not as pleasing men, but God who examines our hearts. 5 For we never came with flattering speech, as you know, nor with a pretext for greed—God is witness— </a:t>
            </a:r>
          </a:p>
        </p:txBody>
      </p:sp>
    </p:spTree>
    <p:extLst>
      <p:ext uri="{BB962C8B-B14F-4D97-AF65-F5344CB8AC3E}">
        <p14:creationId xmlns:p14="http://schemas.microsoft.com/office/powerpoint/2010/main" val="3288172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Thessalonians 2:1-13</a:t>
            </a:r>
          </a:p>
        </p:txBody>
      </p:sp>
      <p:sp>
        <p:nvSpPr>
          <p:cNvPr id="3" name="Content Placeholder 2"/>
          <p:cNvSpPr>
            <a:spLocks noGrp="1"/>
          </p:cNvSpPr>
          <p:nvPr>
            <p:ph idx="1"/>
          </p:nvPr>
        </p:nvSpPr>
        <p:spPr/>
        <p:txBody>
          <a:bodyPr>
            <a:normAutofit/>
          </a:bodyPr>
          <a:lstStyle/>
          <a:p>
            <a:pPr marL="342900" indent="-342900" eaLnBrk="0" fontAlgn="base" hangingPunct="0">
              <a:spcBef>
                <a:spcPct val="20000"/>
              </a:spcBef>
              <a:spcAft>
                <a:spcPct val="0"/>
              </a:spcAft>
              <a:buNone/>
            </a:pPr>
            <a:r>
              <a:rPr lang="en-US" sz="3500" dirty="0">
                <a:solidFill>
                  <a:schemeClr val="bg1"/>
                </a:solidFill>
              </a:rPr>
              <a:t>6 nor did we seek glory from men, either from you or from others, even though as apostles of Christ we might have asserted our authority. 7 But we proved to be gentle among you, as a nursing mother tenderly cares for her own children. 8 Having so fond an affection for you, we were well-pleased to impart to you not only the gospel of God but also our own lives, because you had become very dear to us.</a:t>
            </a:r>
          </a:p>
          <a:p>
            <a:pPr marL="342900" indent="-342900" eaLnBrk="0" fontAlgn="base" hangingPunct="0">
              <a:spcBef>
                <a:spcPct val="20000"/>
              </a:spcBef>
              <a:spcAft>
                <a:spcPct val="0"/>
              </a:spcAft>
              <a:buNone/>
            </a:pPr>
            <a:endParaRPr lang="en-US" dirty="0">
              <a:solidFill>
                <a:schemeClr val="bg1"/>
              </a:solidFill>
            </a:endParaRPr>
          </a:p>
          <a:p>
            <a:pPr marL="342900" indent="-342900" eaLnBrk="0" fontAlgn="base" hangingPunct="0">
              <a:spcBef>
                <a:spcPct val="20000"/>
              </a:spcBef>
              <a:spcAft>
                <a:spcPct val="0"/>
              </a:spcAft>
              <a:buNone/>
            </a:pPr>
            <a:endParaRPr lang="en-US" dirty="0">
              <a:solidFill>
                <a:schemeClr val="bg1"/>
              </a:solidFill>
            </a:endParaRPr>
          </a:p>
          <a:p>
            <a:pPr marL="34290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945364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2525</Words>
  <Application>Microsoft Office PowerPoint</Application>
  <PresentationFormat>Widescreen</PresentationFormat>
  <Paragraphs>224</Paragraphs>
  <Slides>39</Slides>
  <Notes>38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Calibri Light</vt:lpstr>
      <vt:lpstr>Office Theme</vt:lpstr>
      <vt:lpstr>How Paul Engaged with People </vt:lpstr>
      <vt:lpstr>Introduction</vt:lpstr>
      <vt:lpstr>Introduction</vt:lpstr>
      <vt:lpstr>The beginning of Spiritual growth</vt:lpstr>
      <vt:lpstr>The beginning of Spiritual growth</vt:lpstr>
      <vt:lpstr>Conversion isn’t the end</vt:lpstr>
      <vt:lpstr>Gaining Christian Maturity</vt:lpstr>
      <vt:lpstr>1 Thessalonians 2:1-13</vt:lpstr>
      <vt:lpstr>1 Thessalonians 2:1-13</vt:lpstr>
      <vt:lpstr>1 Thessalonians 2:1-13</vt:lpstr>
      <vt:lpstr>1 Thessalonians 2:1-13</vt:lpstr>
      <vt:lpstr>1 Thessalonians 2:1-13</vt:lpstr>
      <vt:lpstr>1 Thessalonians 2:1-13</vt:lpstr>
      <vt:lpstr>3 Key elements </vt:lpstr>
      <vt:lpstr>Our Message</vt:lpstr>
      <vt:lpstr>Our Message</vt:lpstr>
      <vt:lpstr>Our Message</vt:lpstr>
      <vt:lpstr>Our Message</vt:lpstr>
      <vt:lpstr>Our Message</vt:lpstr>
      <vt:lpstr>Our Message</vt:lpstr>
      <vt:lpstr>Our Message</vt:lpstr>
      <vt:lpstr>Our Message</vt:lpstr>
      <vt:lpstr>Our Message</vt:lpstr>
      <vt:lpstr>Our Message</vt:lpstr>
      <vt:lpstr>Our Message</vt:lpstr>
      <vt:lpstr>Our Message in Community </vt:lpstr>
      <vt:lpstr>Our Motivation</vt:lpstr>
      <vt:lpstr>Our Motivation</vt:lpstr>
      <vt:lpstr>Our Motivation</vt:lpstr>
      <vt:lpstr>Our Motivation</vt:lpstr>
      <vt:lpstr>Our Motivation</vt:lpstr>
      <vt:lpstr>Our Motivation</vt:lpstr>
      <vt:lpstr>Our Motivation</vt:lpstr>
      <vt:lpstr>Our Manner</vt:lpstr>
      <vt:lpstr>Our Manner</vt:lpstr>
      <vt:lpstr>Our Manner</vt:lpstr>
      <vt:lpstr>Our Manner</vt:lpstr>
      <vt:lpstr>Our Manner</vt:lpstr>
      <vt:lpstr>3 Key elements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2023-08-09T20:16:34Z</dcterms:created>
  <dcterms:modified xsi:type="dcterms:W3CDTF">2023-08-09T20:16:40Z</dcterms:modified>
</cp:coreProperties>
</file>