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6"/>
  </p:notesMasterIdLst>
  <p:sldIdLst>
    <p:sldId id="8541" r:id="rId2"/>
    <p:sldId id="9407" r:id="rId3"/>
    <p:sldId id="9530" r:id="rId4"/>
    <p:sldId id="9532" r:id="rId5"/>
    <p:sldId id="9533" r:id="rId6"/>
    <p:sldId id="9534" r:id="rId7"/>
    <p:sldId id="9529" r:id="rId8"/>
    <p:sldId id="9536" r:id="rId9"/>
    <p:sldId id="9535" r:id="rId10"/>
    <p:sldId id="9538" r:id="rId11"/>
    <p:sldId id="9540" r:id="rId12"/>
    <p:sldId id="9542" r:id="rId13"/>
    <p:sldId id="9541" r:id="rId14"/>
    <p:sldId id="9543" r:id="rId15"/>
    <p:sldId id="9544" r:id="rId16"/>
    <p:sldId id="9545" r:id="rId17"/>
    <p:sldId id="9561" r:id="rId18"/>
    <p:sldId id="9546" r:id="rId19"/>
    <p:sldId id="9562" r:id="rId20"/>
    <p:sldId id="9537" r:id="rId21"/>
    <p:sldId id="9549" r:id="rId22"/>
    <p:sldId id="9550" r:id="rId23"/>
    <p:sldId id="9551" r:id="rId24"/>
    <p:sldId id="9552" r:id="rId25"/>
    <p:sldId id="9554" r:id="rId26"/>
    <p:sldId id="9555" r:id="rId27"/>
    <p:sldId id="9556" r:id="rId28"/>
    <p:sldId id="9558" r:id="rId29"/>
    <p:sldId id="9559" r:id="rId30"/>
    <p:sldId id="9547" r:id="rId31"/>
    <p:sldId id="9548" r:id="rId32"/>
    <p:sldId id="9557" r:id="rId33"/>
    <p:sldId id="9560" r:id="rId34"/>
    <p:sldId id="9272" r:id="rId3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061"/>
    <a:srgbClr val="5286C4"/>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90799E-94A6-D543-896F-54331A87E0A5}" v="763" dt="2023-03-03T00:27:38.26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41" autoAdjust="0"/>
    <p:restoredTop sz="81169" autoAdjust="0"/>
  </p:normalViewPr>
  <p:slideViewPr>
    <p:cSldViewPr snapToGrid="0">
      <p:cViewPr varScale="1">
        <p:scale>
          <a:sx n="65" d="100"/>
          <a:sy n="65" d="100"/>
        </p:scale>
        <p:origin x="148" y="72"/>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33186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60371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03495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38099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00033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4719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30964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36426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44310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47798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5242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85729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86803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015927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38892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44628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84352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35636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390003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888079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56134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199812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70460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380583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637941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59131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02526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84301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27876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94551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10277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1627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3/13/2023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3/13/2023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3/13/2023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3/13/2023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3/13/2023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3/13/2023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3/13/2023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3/13/2023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3/13/2023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3/13/2023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3/13/2023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3/13/2023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God spoke all these words: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I am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who brought you out of Egypt, out of the land of slavery.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have no other gods before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3822B175-A29A-A0D3-9B21-5EA82E54F497}"/>
              </a:ext>
            </a:extLst>
          </p:cNvPr>
          <p:cNvSpPr>
            <a:spLocks noChangeArrowheads="1"/>
          </p:cNvSpPr>
          <p:nvPr/>
        </p:nvSpPr>
        <p:spPr bwMode="auto">
          <a:xfrm>
            <a:off x="381000" y="2350098"/>
            <a:ext cx="11537430" cy="43724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B915415-F21D-ADF9-C98E-6DBE32811987}"/>
              </a:ext>
            </a:extLst>
          </p:cNvPr>
          <p:cNvSpPr txBox="1">
            <a:spLocks noChangeArrowheads="1"/>
          </p:cNvSpPr>
          <p:nvPr/>
        </p:nvSpPr>
        <p:spPr bwMode="auto">
          <a:xfrm>
            <a:off x="403984" y="2441223"/>
            <a:ext cx="11513769" cy="418576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Dr. Arthur </a:t>
            </a:r>
            <a:r>
              <a:rPr lang="en-US" sz="3800"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Leff</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“Unspeakable Ethics, Unnatural Law” </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can say it is wrong for a majority to take advantage of any minority by force, but that is an opinion and not an argument. You can assert all sorts of things, but what you cannot do is say one point of view is morally right and all others are not. If someone says it is all right to enslave a minority, and you say no, it is wrong, who is to say your view of morality is right and theirs is wrong? </a:t>
            </a:r>
          </a:p>
        </p:txBody>
      </p:sp>
    </p:spTree>
    <p:extLst>
      <p:ext uri="{BB962C8B-B14F-4D97-AF65-F5344CB8AC3E}">
        <p14:creationId xmlns:p14="http://schemas.microsoft.com/office/powerpoint/2010/main" val="1958357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God spoke all these words: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I am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who brought you out of Egypt, out of the land of slavery.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have no other gods before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3822B175-A29A-A0D3-9B21-5EA82E54F497}"/>
              </a:ext>
            </a:extLst>
          </p:cNvPr>
          <p:cNvSpPr>
            <a:spLocks noChangeArrowheads="1"/>
          </p:cNvSpPr>
          <p:nvPr/>
        </p:nvSpPr>
        <p:spPr bwMode="auto">
          <a:xfrm>
            <a:off x="381000" y="2350098"/>
            <a:ext cx="11537430" cy="43724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B915415-F21D-ADF9-C98E-6DBE32811987}"/>
              </a:ext>
            </a:extLst>
          </p:cNvPr>
          <p:cNvSpPr txBox="1">
            <a:spLocks noChangeArrowheads="1"/>
          </p:cNvSpPr>
          <p:nvPr/>
        </p:nvSpPr>
        <p:spPr bwMode="auto">
          <a:xfrm>
            <a:off x="403984" y="2441223"/>
            <a:ext cx="11513769" cy="368716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Dr. Arthur </a:t>
            </a:r>
            <a:r>
              <a:rPr lang="en-US" sz="3800"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Leff</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“Unspeakable Ethics, Unnatural Law” </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“Maybe it helps to frame it this way: if there is no God, who among us gets to impose their will on everyone else? Who gets to establish the moral laws that people are to follow? These questions are so intellectually troubling that you would think there would be more legal and ethical thinkers trying to come to grips with this.” </a:t>
            </a:r>
          </a:p>
        </p:txBody>
      </p:sp>
    </p:spTree>
    <p:extLst>
      <p:ext uri="{BB962C8B-B14F-4D97-AF65-F5344CB8AC3E}">
        <p14:creationId xmlns:p14="http://schemas.microsoft.com/office/powerpoint/2010/main" val="1842747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God spoke all these words: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I am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who brought you out of Egypt, out of the land of slavery.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have no other gods before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3822B175-A29A-A0D3-9B21-5EA82E54F497}"/>
              </a:ext>
            </a:extLst>
          </p:cNvPr>
          <p:cNvSpPr>
            <a:spLocks noChangeArrowheads="1"/>
          </p:cNvSpPr>
          <p:nvPr/>
        </p:nvSpPr>
        <p:spPr bwMode="auto">
          <a:xfrm>
            <a:off x="381000" y="2350098"/>
            <a:ext cx="11537430" cy="43724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B915415-F21D-ADF9-C98E-6DBE32811987}"/>
              </a:ext>
            </a:extLst>
          </p:cNvPr>
          <p:cNvSpPr txBox="1">
            <a:spLocks noChangeArrowheads="1"/>
          </p:cNvSpPr>
          <p:nvPr/>
        </p:nvSpPr>
        <p:spPr bwMode="auto">
          <a:xfrm>
            <a:off x="403984" y="2441223"/>
            <a:ext cx="11513769" cy="418576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Richard Dawkins, </a:t>
            </a:r>
            <a:r>
              <a:rPr lang="en-US" sz="38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River Out of Eden</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“In a universe of blind physical forces and genetic replication, some people are going to get hurt, other people are going to get lucky, and you won’t find any rhyme or reason to it, nor any justice. The universe we observe has precisely the properties we should expect if there is at bottom, no design, no purpose, no evil, and no good. Nothing but blind pitiless indifference, DNA neither knows or cares. DNA just is.” </a:t>
            </a:r>
          </a:p>
        </p:txBody>
      </p:sp>
    </p:spTree>
    <p:extLst>
      <p:ext uri="{BB962C8B-B14F-4D97-AF65-F5344CB8AC3E}">
        <p14:creationId xmlns:p14="http://schemas.microsoft.com/office/powerpoint/2010/main" val="1876061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God spoke all these words: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I am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who brought you out of Egypt, out of the land of slavery.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have no other gods before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3822B175-A29A-A0D3-9B21-5EA82E54F497}"/>
              </a:ext>
            </a:extLst>
          </p:cNvPr>
          <p:cNvSpPr>
            <a:spLocks noChangeArrowheads="1"/>
          </p:cNvSpPr>
          <p:nvPr/>
        </p:nvSpPr>
        <p:spPr bwMode="auto">
          <a:xfrm>
            <a:off x="381000" y="2350098"/>
            <a:ext cx="11537430" cy="43724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B915415-F21D-ADF9-C98E-6DBE32811987}"/>
              </a:ext>
            </a:extLst>
          </p:cNvPr>
          <p:cNvSpPr txBox="1">
            <a:spLocks noChangeArrowheads="1"/>
          </p:cNvSpPr>
          <p:nvPr/>
        </p:nvSpPr>
        <p:spPr bwMode="auto">
          <a:xfrm>
            <a:off x="403984" y="2441223"/>
            <a:ext cx="11513769" cy="219136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Czeslaw</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Milosz, </a:t>
            </a:r>
            <a:r>
              <a:rPr lang="en-US" sz="38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Discreet Charm of Nihilism</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 true opium of the people is a belief in nothingness after death—the huge solace of thinking that for our betrayals, greed, cowardice, murders, we are not going to be judged.”</a:t>
            </a:r>
          </a:p>
        </p:txBody>
      </p:sp>
    </p:spTree>
    <p:extLst>
      <p:ext uri="{BB962C8B-B14F-4D97-AF65-F5344CB8AC3E}">
        <p14:creationId xmlns:p14="http://schemas.microsoft.com/office/powerpoint/2010/main" val="4037836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God spoke all these words: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I am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who brought you out of Egypt, out of the land of slavery.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have no other gods before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3822B175-A29A-A0D3-9B21-5EA82E54F497}"/>
              </a:ext>
            </a:extLst>
          </p:cNvPr>
          <p:cNvSpPr>
            <a:spLocks noChangeArrowheads="1"/>
          </p:cNvSpPr>
          <p:nvPr/>
        </p:nvSpPr>
        <p:spPr bwMode="auto">
          <a:xfrm>
            <a:off x="603856" y="2959702"/>
            <a:ext cx="10984287" cy="162778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B915415-F21D-ADF9-C98E-6DBE32811987}"/>
              </a:ext>
            </a:extLst>
          </p:cNvPr>
          <p:cNvSpPr txBox="1">
            <a:spLocks noChangeArrowheads="1"/>
          </p:cNvSpPr>
          <p:nvPr/>
        </p:nvSpPr>
        <p:spPr bwMode="auto">
          <a:xfrm>
            <a:off x="626383" y="3118558"/>
            <a:ext cx="10961760" cy="13111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basis for morality is God’s existence and his revelation.</a:t>
            </a:r>
          </a:p>
        </p:txBody>
      </p:sp>
    </p:spTree>
    <p:extLst>
      <p:ext uri="{BB962C8B-B14F-4D97-AF65-F5344CB8AC3E}">
        <p14:creationId xmlns:p14="http://schemas.microsoft.com/office/powerpoint/2010/main" val="1558659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God spoke all these words: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“I am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your God, </a:t>
            </a:r>
            <a:r>
              <a:rPr lang="en-US" sz="3800" dirty="0">
                <a:solidFill>
                  <a:schemeClr val="bg1"/>
                </a:solidFill>
                <a:latin typeface="Calibri Light" panose="020F0302020204030204" pitchFamily="34" charset="0"/>
                <a:cs typeface="Calibri Light" panose="020F0302020204030204" pitchFamily="34" charset="0"/>
              </a:rPr>
              <a:t>who brought you out of Egypt</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out of the land of slavery.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have no other gods before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88E7984C-255A-7A96-FFE6-BEE916D1552C}"/>
              </a:ext>
            </a:extLst>
          </p:cNvPr>
          <p:cNvSpPr>
            <a:spLocks noChangeArrowheads="1"/>
          </p:cNvSpPr>
          <p:nvPr/>
        </p:nvSpPr>
        <p:spPr bwMode="auto">
          <a:xfrm>
            <a:off x="336193" y="2977322"/>
            <a:ext cx="11530014" cy="14766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721BDFE1-3652-5523-F7DA-A3E56FED186B}"/>
              </a:ext>
            </a:extLst>
          </p:cNvPr>
          <p:cNvSpPr txBox="1">
            <a:spLocks noChangeArrowheads="1"/>
          </p:cNvSpPr>
          <p:nvPr/>
        </p:nvSpPr>
        <p:spPr bwMode="auto">
          <a:xfrm>
            <a:off x="359839" y="3114870"/>
            <a:ext cx="11506368" cy="12003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These commandments are given in the context of a loving relationship.</a:t>
            </a:r>
          </a:p>
        </p:txBody>
      </p:sp>
    </p:spTree>
    <p:extLst>
      <p:ext uri="{BB962C8B-B14F-4D97-AF65-F5344CB8AC3E}">
        <p14:creationId xmlns:p14="http://schemas.microsoft.com/office/powerpoint/2010/main" val="77622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God spoke all these words: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“I am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your God, </a:t>
            </a:r>
            <a:r>
              <a:rPr lang="en-US" sz="3800" dirty="0">
                <a:solidFill>
                  <a:schemeClr val="bg1"/>
                </a:solidFill>
                <a:latin typeface="Calibri Light" panose="020F0302020204030204" pitchFamily="34" charset="0"/>
                <a:cs typeface="Calibri Light" panose="020F0302020204030204" pitchFamily="34" charset="0"/>
              </a:rPr>
              <a:t>who brought you out of Egypt</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out of the land of slavery.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have no other gods before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88E7984C-255A-7A96-FFE6-BEE916D1552C}"/>
              </a:ext>
            </a:extLst>
          </p:cNvPr>
          <p:cNvSpPr>
            <a:spLocks noChangeArrowheads="1"/>
          </p:cNvSpPr>
          <p:nvPr/>
        </p:nvSpPr>
        <p:spPr bwMode="auto">
          <a:xfrm>
            <a:off x="336193" y="2977322"/>
            <a:ext cx="11530014" cy="14766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721BDFE1-3652-5523-F7DA-A3E56FED186B}"/>
              </a:ext>
            </a:extLst>
          </p:cNvPr>
          <p:cNvSpPr txBox="1">
            <a:spLocks noChangeArrowheads="1"/>
          </p:cNvSpPr>
          <p:nvPr/>
        </p:nvSpPr>
        <p:spPr bwMode="auto">
          <a:xfrm>
            <a:off x="359839" y="3078294"/>
            <a:ext cx="11506368" cy="12557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gives us these commandments for our own good. </a:t>
            </a:r>
          </a:p>
        </p:txBody>
      </p:sp>
      <p:sp>
        <p:nvSpPr>
          <p:cNvPr id="2" name="Rectangle 1">
            <a:extLst>
              <a:ext uri="{FF2B5EF4-FFF2-40B4-BE49-F238E27FC236}">
                <a16:creationId xmlns:a16="http://schemas.microsoft.com/office/drawing/2014/main" xmlns="" id="{865DAD72-6C3C-C0C2-9B25-C55193307692}"/>
              </a:ext>
            </a:extLst>
          </p:cNvPr>
          <p:cNvSpPr>
            <a:spLocks noChangeArrowheads="1"/>
          </p:cNvSpPr>
          <p:nvPr/>
        </p:nvSpPr>
        <p:spPr bwMode="auto">
          <a:xfrm>
            <a:off x="368673" y="4628744"/>
            <a:ext cx="11530014" cy="197322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AB83B93-BE06-82DE-9F2E-A075DCF6DA3A}"/>
              </a:ext>
            </a:extLst>
          </p:cNvPr>
          <p:cNvSpPr txBox="1">
            <a:spLocks noChangeArrowheads="1"/>
          </p:cNvSpPr>
          <p:nvPr/>
        </p:nvSpPr>
        <p:spPr bwMode="auto">
          <a:xfrm>
            <a:off x="392319" y="4736802"/>
            <a:ext cx="11506368" cy="1754326"/>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Deuteronomy 10:13: Observe the LORD’s commands and decrees that I am giving you today for your own good.</a:t>
            </a:r>
          </a:p>
        </p:txBody>
      </p:sp>
    </p:spTree>
    <p:extLst>
      <p:ext uri="{BB962C8B-B14F-4D97-AF65-F5344CB8AC3E}">
        <p14:creationId xmlns:p14="http://schemas.microsoft.com/office/powerpoint/2010/main" val="1916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	</a:t>
            </a:r>
            <a:r>
              <a:rPr lang="en-US" sz="3800" dirty="0">
                <a:solidFill>
                  <a:schemeClr val="bg1"/>
                </a:solidFill>
                <a:latin typeface="Calibri Light" panose="020F0302020204030204" pitchFamily="34" charset="0"/>
                <a:cs typeface="Calibri Light" panose="020F0302020204030204" pitchFamily="34" charset="0"/>
              </a:rPr>
              <a:t>And God spoke all these words: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“I am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who brought you out of Egypt, out of the land of slavery.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“You shall have no other gods before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477F5FF-46CC-7572-1605-92101389992F}"/>
              </a:ext>
            </a:extLst>
          </p:cNvPr>
          <p:cNvSpPr>
            <a:spLocks noChangeArrowheads="1"/>
          </p:cNvSpPr>
          <p:nvPr/>
        </p:nvSpPr>
        <p:spPr bwMode="auto">
          <a:xfrm>
            <a:off x="326136" y="3597493"/>
            <a:ext cx="11537430" cy="274615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9A426CD-D34C-B583-C94E-457810253B5C}"/>
              </a:ext>
            </a:extLst>
          </p:cNvPr>
          <p:cNvSpPr txBox="1">
            <a:spLocks noChangeArrowheads="1"/>
          </p:cNvSpPr>
          <p:nvPr/>
        </p:nvSpPr>
        <p:spPr bwMode="auto">
          <a:xfrm>
            <a:off x="349120" y="3688617"/>
            <a:ext cx="11513769" cy="235141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no other gods? The first and most simple reason is that,</a:t>
            </a:r>
          </a:p>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There are no other gods. </a:t>
            </a:r>
          </a:p>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If this is true, then all other gods are man-made. </a:t>
            </a:r>
          </a:p>
        </p:txBody>
      </p:sp>
    </p:spTree>
    <p:extLst>
      <p:ext uri="{BB962C8B-B14F-4D97-AF65-F5344CB8AC3E}">
        <p14:creationId xmlns:p14="http://schemas.microsoft.com/office/powerpoint/2010/main" val="369648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God spoke all these words: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“I am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your God, who brought you out of Egypt, out of the land of slavery.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You shall have no other gods before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32594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“You shall not make for yourself an image in the form of anything in heaven above or on the earth beneath or in the waters below.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You shall not bow down to them or worship them; for I,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am a jealous God, punishing the children for the sin of the parents to the third and fourth generation of those who hate me,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but showing love to a thousand generations of those who love me and keep my commandments.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18799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You can summarize the entire Law with just two commands.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6690FC1-16A8-E8F5-7256-449A61EE7A73}"/>
              </a:ext>
            </a:extLst>
          </p:cNvPr>
          <p:cNvSpPr>
            <a:spLocks noChangeArrowheads="1"/>
          </p:cNvSpPr>
          <p:nvPr/>
        </p:nvSpPr>
        <p:spPr bwMode="auto">
          <a:xfrm>
            <a:off x="368673" y="2453151"/>
            <a:ext cx="11530014" cy="426938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EB81375-A49E-B861-0892-B4316ECEB840}"/>
              </a:ext>
            </a:extLst>
          </p:cNvPr>
          <p:cNvSpPr txBox="1">
            <a:spLocks noChangeArrowheads="1"/>
          </p:cNvSpPr>
          <p:nvPr/>
        </p:nvSpPr>
        <p:spPr bwMode="auto">
          <a:xfrm>
            <a:off x="392319" y="2510410"/>
            <a:ext cx="11506368" cy="408111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22:36-40: “Teacher, which is the great command-</a:t>
            </a:r>
            <a:r>
              <a:rPr lang="en-US" sz="3600"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ment</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in the Law?” And He said to him, “ ‘You shall love the Lord your God with all your heart, and with all your soul, and with all your mind.’ This is the great and foremost commandment.” [Deuteronomy 6:5] </a:t>
            </a:r>
          </a:p>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second is like it, ‘You shall love your neighbor as yourself.’ [Leviticus 19:18] On these two commandments depend the whole Law and the Prophets.”  </a:t>
            </a:r>
          </a:p>
        </p:txBody>
      </p:sp>
    </p:spTree>
    <p:extLst>
      <p:ext uri="{BB962C8B-B14F-4D97-AF65-F5344CB8AC3E}">
        <p14:creationId xmlns:p14="http://schemas.microsoft.com/office/powerpoint/2010/main" val="173268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“You shall not make for yourself an image in the form of anything in heaven above or on the earth beneath or in the waters below.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You shall not bow down to them or worship them; for I,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am a jealous God, punishing the children for the sin of the parents to the third and fourth generation of those who hate me,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but showing love to a thousand generations of those who love me and keep my commandments.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A521F33-320B-2E92-522A-5F8DE8D782E7}"/>
              </a:ext>
            </a:extLst>
          </p:cNvPr>
          <p:cNvSpPr>
            <a:spLocks noChangeArrowheads="1"/>
          </p:cNvSpPr>
          <p:nvPr/>
        </p:nvSpPr>
        <p:spPr bwMode="auto">
          <a:xfrm>
            <a:off x="304800" y="1206410"/>
            <a:ext cx="11537430" cy="54161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14174E3-1FFA-3D59-4442-BD0DFA48E668}"/>
              </a:ext>
            </a:extLst>
          </p:cNvPr>
          <p:cNvSpPr txBox="1">
            <a:spLocks noChangeArrowheads="1"/>
          </p:cNvSpPr>
          <p:nvPr/>
        </p:nvSpPr>
        <p:spPr bwMode="auto">
          <a:xfrm>
            <a:off x="349120" y="1307367"/>
            <a:ext cx="11513769" cy="28777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would anyone ever want to create an imaginary god to worship?</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It’s easier and more convenient to relate to a god of our making.</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It allows worshippers to exert control over the gods.  </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71679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“You shall not make for yourself an image in the form of anything in heaven above or on the earth beneath or in the waters below.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You shall not bow down to them or worship them; for I,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am a jealous God, punishing the children for the sin of the parents to the third and fourth generation of those who hate me,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but showing love to a thousand generations of those who love me and keep my commandments.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A521F33-320B-2E92-522A-5F8DE8D782E7}"/>
              </a:ext>
            </a:extLst>
          </p:cNvPr>
          <p:cNvSpPr>
            <a:spLocks noChangeArrowheads="1"/>
          </p:cNvSpPr>
          <p:nvPr/>
        </p:nvSpPr>
        <p:spPr bwMode="auto">
          <a:xfrm>
            <a:off x="326136" y="1216242"/>
            <a:ext cx="11537430" cy="54161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14174E3-1FFA-3D59-4442-BD0DFA48E668}"/>
              </a:ext>
            </a:extLst>
          </p:cNvPr>
          <p:cNvSpPr txBox="1">
            <a:spLocks noChangeArrowheads="1"/>
          </p:cNvSpPr>
          <p:nvPr/>
        </p:nvSpPr>
        <p:spPr bwMode="auto">
          <a:xfrm>
            <a:off x="349120" y="1307367"/>
            <a:ext cx="11513769" cy="487210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would anyone ever want to create an imaginary god to worship?</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 concept of idol worship can be expanded to include anyone or anything that replaces our worship of God.</a:t>
            </a:r>
          </a:p>
          <a:p>
            <a:pPr marL="1036638" lvl="4" indent="-5667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Matthew 6:24, “No one can serve two masters. Either you will hate the one and love the other, or you will be devoted to the one and despise the other. You cannot serve both God and money.” </a:t>
            </a:r>
          </a:p>
        </p:txBody>
      </p:sp>
    </p:spTree>
    <p:extLst>
      <p:ext uri="{BB962C8B-B14F-4D97-AF65-F5344CB8AC3E}">
        <p14:creationId xmlns:p14="http://schemas.microsoft.com/office/powerpoint/2010/main" val="2938988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“You shall not make for yourself an image in the form of anything in heaven above or on the earth beneath or in the waters below.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You shall not bow down to them or worship them; for I,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am a jealous God, punishing the children for the sin of the parents to the third and fourth generation of those who hate me,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but showing love to a thousand generations of those who love me and keep my commandments.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A521F33-320B-2E92-522A-5F8DE8D782E7}"/>
              </a:ext>
            </a:extLst>
          </p:cNvPr>
          <p:cNvSpPr>
            <a:spLocks noChangeArrowheads="1"/>
          </p:cNvSpPr>
          <p:nvPr/>
        </p:nvSpPr>
        <p:spPr bwMode="auto">
          <a:xfrm>
            <a:off x="326136" y="1216242"/>
            <a:ext cx="11537430" cy="54161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14174E3-1FFA-3D59-4442-BD0DFA48E668}"/>
              </a:ext>
            </a:extLst>
          </p:cNvPr>
          <p:cNvSpPr txBox="1">
            <a:spLocks noChangeArrowheads="1"/>
          </p:cNvSpPr>
          <p:nvPr/>
        </p:nvSpPr>
        <p:spPr bwMode="auto">
          <a:xfrm>
            <a:off x="349120" y="1307367"/>
            <a:ext cx="11513769" cy="481670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would anyone ever want to create an imaginary god to worship?</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 concept of idol worship can be expanded to include anyone or anything that replaces our worship of God.</a:t>
            </a:r>
          </a:p>
          <a:p>
            <a:pPr marL="1036638" lvl="4" indent="-566738">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Richard Keyes: “Since we were made to relate to God, but do not want to face Him and let him control and shape us, we forever inflate things in the world to religious proportions to fill the vacuum left by excluding God.”  </a:t>
            </a:r>
          </a:p>
        </p:txBody>
      </p:sp>
    </p:spTree>
    <p:extLst>
      <p:ext uri="{BB962C8B-B14F-4D97-AF65-F5344CB8AC3E}">
        <p14:creationId xmlns:p14="http://schemas.microsoft.com/office/powerpoint/2010/main" val="57477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“You shall not make for yourself an image in the form of anything in heaven above or on the earth beneath or in the waters below.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You shall not bow down to them or worship them; for I,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am a jealous God, punishing the children for the sin of the parents to the third and fourth generation of those who hate me,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but showing love to a thousand generations of those who love me and keep my commandments.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A521F33-320B-2E92-522A-5F8DE8D782E7}"/>
              </a:ext>
            </a:extLst>
          </p:cNvPr>
          <p:cNvSpPr>
            <a:spLocks noChangeArrowheads="1"/>
          </p:cNvSpPr>
          <p:nvPr/>
        </p:nvSpPr>
        <p:spPr bwMode="auto">
          <a:xfrm>
            <a:off x="326136" y="1216242"/>
            <a:ext cx="11537430" cy="54161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14174E3-1FFA-3D59-4442-BD0DFA48E668}"/>
              </a:ext>
            </a:extLst>
          </p:cNvPr>
          <p:cNvSpPr txBox="1">
            <a:spLocks noChangeArrowheads="1"/>
          </p:cNvSpPr>
          <p:nvPr/>
        </p:nvSpPr>
        <p:spPr bwMode="auto">
          <a:xfrm>
            <a:off x="349120" y="1307367"/>
            <a:ext cx="11513769" cy="408419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false gods of our day would include:</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Success and Achievement </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Relationships</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Money and possessions</a:t>
            </a:r>
          </a:p>
          <a:p>
            <a:pPr marL="1036638" lvl="4"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Ecclesiastes 5:10: “Whoever loves money never has enough; whoever loves wealth is never satisfied with their income.” </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9593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“You shall not make for yourself an image in the form of anything in heaven above or on the earth beneath or in the waters below.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You shall not bow down to them or worship them; for I,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am a jealous God, punishing the children for the sin of the parents to the third and fourth generation of those who hate me,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but showing love to a thousand generations of those who love me and keep my commandments.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A521F33-320B-2E92-522A-5F8DE8D782E7}"/>
              </a:ext>
            </a:extLst>
          </p:cNvPr>
          <p:cNvSpPr>
            <a:spLocks noChangeArrowheads="1"/>
          </p:cNvSpPr>
          <p:nvPr/>
        </p:nvSpPr>
        <p:spPr bwMode="auto">
          <a:xfrm>
            <a:off x="326136" y="1216242"/>
            <a:ext cx="11537430" cy="54161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14174E3-1FFA-3D59-4442-BD0DFA48E668}"/>
              </a:ext>
            </a:extLst>
          </p:cNvPr>
          <p:cNvSpPr txBox="1">
            <a:spLocks noChangeArrowheads="1"/>
          </p:cNvSpPr>
          <p:nvPr/>
        </p:nvSpPr>
        <p:spPr bwMode="auto">
          <a:xfrm>
            <a:off x="349120" y="1307367"/>
            <a:ext cx="11513769" cy="242835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false gods of our day would include:</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Success and Achievement </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Relationships</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Money and possessions</a:t>
            </a:r>
          </a:p>
        </p:txBody>
      </p:sp>
      <p:sp>
        <p:nvSpPr>
          <p:cNvPr id="4" name="Rectangle 3">
            <a:extLst>
              <a:ext uri="{FF2B5EF4-FFF2-40B4-BE49-F238E27FC236}">
                <a16:creationId xmlns:a16="http://schemas.microsoft.com/office/drawing/2014/main" xmlns="" id="{2DCCA1DC-9E3A-4D9F-5252-B6C23D950323}"/>
              </a:ext>
            </a:extLst>
          </p:cNvPr>
          <p:cNvSpPr>
            <a:spLocks noChangeArrowheads="1"/>
          </p:cNvSpPr>
          <p:nvPr/>
        </p:nvSpPr>
        <p:spPr bwMode="auto">
          <a:xfrm>
            <a:off x="1517904" y="3791193"/>
            <a:ext cx="9960511" cy="13928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6A52310-B9EB-5F8F-AC56-AA8A9FC5BB2F}"/>
              </a:ext>
            </a:extLst>
          </p:cNvPr>
          <p:cNvSpPr txBox="1">
            <a:spLocks noChangeArrowheads="1"/>
          </p:cNvSpPr>
          <p:nvPr/>
        </p:nvSpPr>
        <p:spPr bwMode="auto">
          <a:xfrm>
            <a:off x="1538331" y="4132930"/>
            <a:ext cx="9940084"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None of these things are inherently wrong</a:t>
            </a:r>
            <a:endParaRPr lang="en-US" sz="4400" dirty="0">
              <a:solidFill>
                <a:schemeClr val="tx2">
                  <a:lumMod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400726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“You shall not make for yourself an image in the form of anything in heaven above or on the earth beneath or in the waters below.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You shall not bow down to them or worship them; for I,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am a jealous God, punishing the children for the sin of the parents to the third and fourth generation of those who hate me,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but showing love to a thousand generations of those who love me and keep my commandments.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A521F33-320B-2E92-522A-5F8DE8D782E7}"/>
              </a:ext>
            </a:extLst>
          </p:cNvPr>
          <p:cNvSpPr>
            <a:spLocks noChangeArrowheads="1"/>
          </p:cNvSpPr>
          <p:nvPr/>
        </p:nvSpPr>
        <p:spPr bwMode="auto">
          <a:xfrm>
            <a:off x="326136" y="1216242"/>
            <a:ext cx="11537430" cy="54161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14174E3-1FFA-3D59-4442-BD0DFA48E668}"/>
              </a:ext>
            </a:extLst>
          </p:cNvPr>
          <p:cNvSpPr txBox="1">
            <a:spLocks noChangeArrowheads="1"/>
          </p:cNvSpPr>
          <p:nvPr/>
        </p:nvSpPr>
        <p:spPr bwMode="auto">
          <a:xfrm>
            <a:off x="349120" y="1307367"/>
            <a:ext cx="11513769" cy="242835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false gods of our day would include:</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Success and Achievement </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Relationships</a:t>
            </a:r>
          </a:p>
          <a:p>
            <a:pPr marL="579438" lvl="3" indent="-566738">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Money and possessions</a:t>
            </a:r>
          </a:p>
        </p:txBody>
      </p:sp>
      <p:sp>
        <p:nvSpPr>
          <p:cNvPr id="4" name="Rectangle 3">
            <a:extLst>
              <a:ext uri="{FF2B5EF4-FFF2-40B4-BE49-F238E27FC236}">
                <a16:creationId xmlns:a16="http://schemas.microsoft.com/office/drawing/2014/main" xmlns="" id="{2DCCA1DC-9E3A-4D9F-5252-B6C23D950323}"/>
              </a:ext>
            </a:extLst>
          </p:cNvPr>
          <p:cNvSpPr>
            <a:spLocks noChangeArrowheads="1"/>
          </p:cNvSpPr>
          <p:nvPr/>
        </p:nvSpPr>
        <p:spPr bwMode="auto">
          <a:xfrm>
            <a:off x="1517904" y="3791193"/>
            <a:ext cx="9960511" cy="13928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6A52310-B9EB-5F8F-AC56-AA8A9FC5BB2F}"/>
              </a:ext>
            </a:extLst>
          </p:cNvPr>
          <p:cNvSpPr txBox="1">
            <a:spLocks noChangeArrowheads="1"/>
          </p:cNvSpPr>
          <p:nvPr/>
        </p:nvSpPr>
        <p:spPr bwMode="auto">
          <a:xfrm>
            <a:off x="1538331" y="4132930"/>
            <a:ext cx="9940084"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But they will never satisfy.</a:t>
            </a:r>
            <a:endParaRPr lang="en-US" sz="4400" dirty="0">
              <a:solidFill>
                <a:schemeClr val="tx2">
                  <a:lumMod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044170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not make for yourself an image in the form of anything in heaven above or on the earth beneath or in the waters below.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not bow down to them or worship them; for I,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your God, am </a:t>
            </a:r>
            <a:r>
              <a:rPr lang="en-US" sz="3800" dirty="0">
                <a:solidFill>
                  <a:schemeClr val="bg1"/>
                </a:solidFill>
                <a:latin typeface="Calibri Light" panose="020F0302020204030204" pitchFamily="34" charset="0"/>
                <a:cs typeface="Calibri Light" panose="020F0302020204030204" pitchFamily="34" charset="0"/>
              </a:rPr>
              <a:t>a jealous God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punishing the children for the sin of the parents to the third and fourth generation of those who hate me,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showing love to a thousand generations of those who love me and keep my commandments.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176083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not make for yourself an image in the form of anything in heaven above or on the earth beneath or in the waters below.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not bow down to them or worship them; for I,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your God, am a jealous God, </a:t>
            </a:r>
            <a:r>
              <a:rPr lang="en-US" sz="3800" dirty="0">
                <a:solidFill>
                  <a:schemeClr val="bg1"/>
                </a:solidFill>
                <a:latin typeface="Calibri Light" panose="020F0302020204030204" pitchFamily="34" charset="0"/>
                <a:cs typeface="Calibri Light" panose="020F0302020204030204" pitchFamily="34" charset="0"/>
              </a:rPr>
              <a:t>punishing the children for the sin of the parents to the third and fourth generation of those who hate me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showing love to a thousand generations of those who love me and keep my commandments.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8099FF8C-F4E2-101A-3DCC-47C682C95AD4}"/>
              </a:ext>
            </a:extLst>
          </p:cNvPr>
          <p:cNvSpPr>
            <a:spLocks noChangeArrowheads="1"/>
          </p:cNvSpPr>
          <p:nvPr/>
        </p:nvSpPr>
        <p:spPr bwMode="auto">
          <a:xfrm>
            <a:off x="349770" y="1282252"/>
            <a:ext cx="11492460" cy="21467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DC330F2-9FD0-1208-7262-78E0F1DC7F43}"/>
              </a:ext>
            </a:extLst>
          </p:cNvPr>
          <p:cNvSpPr txBox="1">
            <a:spLocks noChangeArrowheads="1"/>
          </p:cNvSpPr>
          <p:nvPr/>
        </p:nvSpPr>
        <p:spPr bwMode="auto">
          <a:xfrm>
            <a:off x="372296" y="1678853"/>
            <a:ext cx="11468891" cy="13111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is not referring to children inheriting their parents’ moral guilt. </a:t>
            </a:r>
          </a:p>
        </p:txBody>
      </p:sp>
    </p:spTree>
    <p:extLst>
      <p:ext uri="{BB962C8B-B14F-4D97-AF65-F5344CB8AC3E}">
        <p14:creationId xmlns:p14="http://schemas.microsoft.com/office/powerpoint/2010/main" val="399682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not make for yourself an image in the form of anything in heaven above or on the earth beneath or in the waters below.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not bow down to them or worship them; for I,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your God, am a jealous God, </a:t>
            </a:r>
            <a:r>
              <a:rPr lang="en-US" sz="3800" dirty="0">
                <a:solidFill>
                  <a:schemeClr val="bg1"/>
                </a:solidFill>
                <a:latin typeface="Calibri Light" panose="020F0302020204030204" pitchFamily="34" charset="0"/>
                <a:cs typeface="Calibri Light" panose="020F0302020204030204" pitchFamily="34" charset="0"/>
              </a:rPr>
              <a:t>punishing the children for the sin of the parents to the third and fourth generation of those who hate me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showing love to a thousand generations of those who love me and keep my commandments.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8099FF8C-F4E2-101A-3DCC-47C682C95AD4}"/>
              </a:ext>
            </a:extLst>
          </p:cNvPr>
          <p:cNvSpPr>
            <a:spLocks noChangeArrowheads="1"/>
          </p:cNvSpPr>
          <p:nvPr/>
        </p:nvSpPr>
        <p:spPr bwMode="auto">
          <a:xfrm>
            <a:off x="349770" y="1282252"/>
            <a:ext cx="11492460" cy="21467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DC330F2-9FD0-1208-7262-78E0F1DC7F43}"/>
              </a:ext>
            </a:extLst>
          </p:cNvPr>
          <p:cNvSpPr txBox="1">
            <a:spLocks noChangeArrowheads="1"/>
          </p:cNvSpPr>
          <p:nvPr/>
        </p:nvSpPr>
        <p:spPr bwMode="auto">
          <a:xfrm>
            <a:off x="372296" y="1459397"/>
            <a:ext cx="11468891" cy="1754326"/>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Deuteronomy 24:16: “Fathers shall not be put to death for their children, nor children put to death for their fathers; each is to die for his own sin.” </a:t>
            </a:r>
          </a:p>
        </p:txBody>
      </p:sp>
    </p:spTree>
    <p:extLst>
      <p:ext uri="{BB962C8B-B14F-4D97-AF65-F5344CB8AC3E}">
        <p14:creationId xmlns:p14="http://schemas.microsoft.com/office/powerpoint/2010/main" val="1973372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not make for yourself an image in the form of anything in heaven above or on the earth beneath or in the waters below.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not bow down to them or worship them; for I,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your God, am a jealous God, punishing the children for the sin of the parents to the third and fourth generation of those who hate me,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but showing love to a thousand generations of those who love me and keep my commandments</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55608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You can summarize the entire Law with just two commands. </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Even though most of the commandments are stated negatively, the opposite positive action is implied.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75CD07B7-4E14-A53D-4AAD-3EFEBCBA9244}"/>
              </a:ext>
            </a:extLst>
          </p:cNvPr>
          <p:cNvSpPr>
            <a:spLocks noChangeArrowheads="1"/>
          </p:cNvSpPr>
          <p:nvPr/>
        </p:nvSpPr>
        <p:spPr bwMode="auto">
          <a:xfrm>
            <a:off x="368673" y="3519949"/>
            <a:ext cx="11530014" cy="186485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7E7F67A0-1C9A-F8D5-83C6-215B9E1B8714}"/>
              </a:ext>
            </a:extLst>
          </p:cNvPr>
          <p:cNvSpPr txBox="1">
            <a:spLocks noChangeArrowheads="1"/>
          </p:cNvSpPr>
          <p:nvPr/>
        </p:nvSpPr>
        <p:spPr bwMode="auto">
          <a:xfrm>
            <a:off x="392319" y="3644939"/>
            <a:ext cx="11506368"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Leviticus 19:18 states: “You shall not take vengeance, nor bear any grudge against the sons of your people, but you shall love your neighbor as yourself; I am the LORD.” </a:t>
            </a:r>
          </a:p>
        </p:txBody>
      </p:sp>
    </p:spTree>
    <p:extLst>
      <p:ext uri="{BB962C8B-B14F-4D97-AF65-F5344CB8AC3E}">
        <p14:creationId xmlns:p14="http://schemas.microsoft.com/office/powerpoint/2010/main" val="295451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“You shall not misuse the name of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for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will not hold anyone guiltless who misuses his name.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0928051-F579-D305-0975-03E65841CE7A}"/>
              </a:ext>
            </a:extLst>
          </p:cNvPr>
          <p:cNvSpPr>
            <a:spLocks noChangeArrowheads="1"/>
          </p:cNvSpPr>
          <p:nvPr/>
        </p:nvSpPr>
        <p:spPr bwMode="auto">
          <a:xfrm>
            <a:off x="349770" y="2983037"/>
            <a:ext cx="11492460" cy="151581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5E6F87A-6658-389B-CC11-9423CF5354AE}"/>
              </a:ext>
            </a:extLst>
          </p:cNvPr>
          <p:cNvSpPr txBox="1">
            <a:spLocks noChangeArrowheads="1"/>
          </p:cNvSpPr>
          <p:nvPr/>
        </p:nvSpPr>
        <p:spPr bwMode="auto">
          <a:xfrm>
            <a:off x="372296" y="3160181"/>
            <a:ext cx="11468891" cy="12003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Luke 6:46: “Why do you call Me ‘Lord, Lord,’ and not do the things which I say?” </a:t>
            </a:r>
          </a:p>
        </p:txBody>
      </p:sp>
    </p:spTree>
    <p:extLst>
      <p:ext uri="{BB962C8B-B14F-4D97-AF65-F5344CB8AC3E}">
        <p14:creationId xmlns:p14="http://schemas.microsoft.com/office/powerpoint/2010/main" val="255139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“Remember the Sabbath day by keeping it holy.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Six days you shall labor and do all your work,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but the seventh day is a sabbath to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On it you shall not do any work, neither you, nor your son or daughter, nor your male or female servant, nor your animals, nor any foreigner residing in your towns.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For in six days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made the heavens and the earth, the sea, and all that is in them, but he rested on the seventh day. Therefore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blessed the Sabbath day and made it holy.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184801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Concepts like right and wrong and human responsibility are real. </a:t>
            </a:r>
          </a:p>
          <a:p>
            <a:pPr marL="1214438" lvl="2" indent="-635000">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They are not socially constructed. </a:t>
            </a:r>
          </a:p>
          <a:p>
            <a:pPr marL="1214438" lvl="2" indent="-635000">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They are objective.</a:t>
            </a:r>
          </a:p>
          <a:p>
            <a:pPr marL="1214438" lvl="2" indent="-635000">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This is because God exists, and he spoken </a:t>
            </a:r>
            <a:endParaRPr lang="en-US" sz="66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So far</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1975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Stop looking to false gods to meet your needs and turn to God to meet your needs. </a:t>
            </a:r>
          </a:p>
          <a:p>
            <a:pPr marL="1214438" lvl="2" indent="-635000">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Place your trust in the only one who can fully meet you need for love and significance. </a:t>
            </a:r>
          </a:p>
          <a:p>
            <a:pPr marL="1214438" lvl="2" indent="-635000">
              <a:lnSpc>
                <a:spcPct val="90000"/>
              </a:lnSpc>
              <a:buFont typeface="Arial" panose="020B0604020202020204" pitchFamily="34" charset="0"/>
              <a:buChar char="•"/>
            </a:pPr>
            <a:r>
              <a:rPr lang="en-US" sz="3800" dirty="0">
                <a:solidFill>
                  <a:schemeClr val="bg1"/>
                </a:solidFill>
                <a:latin typeface="Calibri Light" panose="020F0302020204030204" pitchFamily="34" charset="0"/>
                <a:cs typeface="Calibri Light" panose="020F0302020204030204" pitchFamily="34" charset="0"/>
              </a:rPr>
              <a:t>Turn away from your spiritual adultery and turn back to God.</a:t>
            </a:r>
            <a:endParaRPr lang="en-US" sz="96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So far</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64107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1673516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You can summarize the entire Law with just two commands. </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Even though most of the commandments are stated negatively, the opposite positive action is implied.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75CD07B7-4E14-A53D-4AAD-3EFEBCBA9244}"/>
              </a:ext>
            </a:extLst>
          </p:cNvPr>
          <p:cNvSpPr>
            <a:spLocks noChangeArrowheads="1"/>
          </p:cNvSpPr>
          <p:nvPr/>
        </p:nvSpPr>
        <p:spPr bwMode="auto">
          <a:xfrm>
            <a:off x="368673" y="3519949"/>
            <a:ext cx="11530014" cy="186485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7E7F67A0-1C9A-F8D5-83C6-215B9E1B8714}"/>
              </a:ext>
            </a:extLst>
          </p:cNvPr>
          <p:cNvSpPr txBox="1">
            <a:spLocks noChangeArrowheads="1"/>
          </p:cNvSpPr>
          <p:nvPr/>
        </p:nvSpPr>
        <p:spPr bwMode="auto">
          <a:xfrm>
            <a:off x="392319" y="3644939"/>
            <a:ext cx="11506368"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Walter Kaiser, states, “If [merely] omitting  a thing forbidden was all that is commanded, there would be nothing moral in the matter—the command would be fulfilled by inactivity.” </a:t>
            </a:r>
          </a:p>
        </p:txBody>
      </p:sp>
    </p:spTree>
    <p:extLst>
      <p:ext uri="{BB962C8B-B14F-4D97-AF65-F5344CB8AC3E}">
        <p14:creationId xmlns:p14="http://schemas.microsoft.com/office/powerpoint/2010/main" val="376543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You can summarize the entire Law with just two commands. </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Even though most of the commandments are stated negatively, the opposite positive action is implied.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75CD07B7-4E14-A53D-4AAD-3EFEBCBA9244}"/>
              </a:ext>
            </a:extLst>
          </p:cNvPr>
          <p:cNvSpPr>
            <a:spLocks noChangeArrowheads="1"/>
          </p:cNvSpPr>
          <p:nvPr/>
        </p:nvSpPr>
        <p:spPr bwMode="auto">
          <a:xfrm>
            <a:off x="368673" y="3519949"/>
            <a:ext cx="11530014" cy="186485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7E7F67A0-1C9A-F8D5-83C6-215B9E1B8714}"/>
              </a:ext>
            </a:extLst>
          </p:cNvPr>
          <p:cNvSpPr txBox="1">
            <a:spLocks noChangeArrowheads="1"/>
          </p:cNvSpPr>
          <p:nvPr/>
        </p:nvSpPr>
        <p:spPr bwMode="auto">
          <a:xfrm>
            <a:off x="392319" y="3644939"/>
            <a:ext cx="11506368" cy="10895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Romans 13:10: “Love does no wrong to a neighbor; therefore love is the fulfillment of the law.”</a:t>
            </a:r>
          </a:p>
        </p:txBody>
      </p:sp>
    </p:spTree>
    <p:extLst>
      <p:ext uri="{BB962C8B-B14F-4D97-AF65-F5344CB8AC3E}">
        <p14:creationId xmlns:p14="http://schemas.microsoft.com/office/powerpoint/2010/main" val="1198333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You can summarize the entire Law with just two commands. </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Even though most of the commandments are stated negatively, the opposite positive action is implied.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75CD07B7-4E14-A53D-4AAD-3EFEBCBA9244}"/>
              </a:ext>
            </a:extLst>
          </p:cNvPr>
          <p:cNvSpPr>
            <a:spLocks noChangeArrowheads="1"/>
          </p:cNvSpPr>
          <p:nvPr/>
        </p:nvSpPr>
        <p:spPr bwMode="auto">
          <a:xfrm>
            <a:off x="368673" y="3519949"/>
            <a:ext cx="11530014" cy="186485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7E7F67A0-1C9A-F8D5-83C6-215B9E1B8714}"/>
              </a:ext>
            </a:extLst>
          </p:cNvPr>
          <p:cNvSpPr txBox="1">
            <a:spLocks noChangeArrowheads="1"/>
          </p:cNvSpPr>
          <p:nvPr/>
        </p:nvSpPr>
        <p:spPr bwMode="auto">
          <a:xfrm>
            <a:off x="392319" y="3780403"/>
            <a:ext cx="11506368" cy="13111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probably stated these commands in the negative to be more succinct. </a:t>
            </a:r>
          </a:p>
        </p:txBody>
      </p:sp>
    </p:spTree>
    <p:extLst>
      <p:ext uri="{BB962C8B-B14F-4D97-AF65-F5344CB8AC3E}">
        <p14:creationId xmlns:p14="http://schemas.microsoft.com/office/powerpoint/2010/main" val="2455093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	</a:t>
            </a:r>
            <a:r>
              <a:rPr lang="en-US" sz="3800" dirty="0">
                <a:solidFill>
                  <a:schemeClr val="bg1"/>
                </a:solidFill>
                <a:latin typeface="Calibri Light" panose="020F0302020204030204" pitchFamily="34" charset="0"/>
                <a:cs typeface="Calibri Light" panose="020F0302020204030204" pitchFamily="34" charset="0"/>
              </a:rPr>
              <a:t>And God spoke all these words: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“I am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who brought you out of Egypt, out of the land of slavery. </a:t>
            </a:r>
          </a:p>
          <a:p>
            <a:pPr marL="577850" indent="-5778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“You shall have no other gods before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495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God spoke all these words: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I am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who brought you out of Egypt, out of the land of slavery. </a:t>
            </a:r>
          </a:p>
          <a:p>
            <a:pPr marL="577850" indent="-5778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shall have no other gods before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755AE51-B90A-A8C3-A46C-068C2A01143B}"/>
              </a:ext>
            </a:extLst>
          </p:cNvPr>
          <p:cNvSpPr>
            <a:spLocks noChangeArrowheads="1"/>
          </p:cNvSpPr>
          <p:nvPr/>
        </p:nvSpPr>
        <p:spPr bwMode="auto">
          <a:xfrm>
            <a:off x="1710267" y="3492926"/>
            <a:ext cx="6124420" cy="9774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DAC1D00-0AF8-5F7C-819A-B43EDF031112}"/>
              </a:ext>
            </a:extLst>
          </p:cNvPr>
          <p:cNvSpPr txBox="1">
            <a:spLocks noChangeArrowheads="1"/>
          </p:cNvSpPr>
          <p:nvPr/>
        </p:nvSpPr>
        <p:spPr bwMode="auto">
          <a:xfrm>
            <a:off x="1722827" y="3617916"/>
            <a:ext cx="6111860"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start with this?</a:t>
            </a:r>
          </a:p>
        </p:txBody>
      </p:sp>
      <p:sp>
        <p:nvSpPr>
          <p:cNvPr id="4" name="Rectangle 3">
            <a:extLst>
              <a:ext uri="{FF2B5EF4-FFF2-40B4-BE49-F238E27FC236}">
                <a16:creationId xmlns:a16="http://schemas.microsoft.com/office/drawing/2014/main" xmlns="" id="{3822B175-A29A-A0D3-9B21-5EA82E54F497}"/>
              </a:ext>
            </a:extLst>
          </p:cNvPr>
          <p:cNvSpPr>
            <a:spLocks noChangeArrowheads="1"/>
          </p:cNvSpPr>
          <p:nvPr/>
        </p:nvSpPr>
        <p:spPr bwMode="auto">
          <a:xfrm>
            <a:off x="603856" y="4771566"/>
            <a:ext cx="10984287" cy="162778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B915415-F21D-ADF9-C98E-6DBE32811987}"/>
              </a:ext>
            </a:extLst>
          </p:cNvPr>
          <p:cNvSpPr txBox="1">
            <a:spLocks noChangeArrowheads="1"/>
          </p:cNvSpPr>
          <p:nvPr/>
        </p:nvSpPr>
        <p:spPr bwMode="auto">
          <a:xfrm>
            <a:off x="626383" y="4930422"/>
            <a:ext cx="10961760" cy="13111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If God doesn’t exist, then we have no basis for objective morality.</a:t>
            </a:r>
          </a:p>
        </p:txBody>
      </p:sp>
    </p:spTree>
    <p:extLst>
      <p:ext uri="{BB962C8B-B14F-4D97-AF65-F5344CB8AC3E}">
        <p14:creationId xmlns:p14="http://schemas.microsoft.com/office/powerpoint/2010/main" val="144263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6573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895</Words>
  <Application>Microsoft Office PowerPoint</Application>
  <PresentationFormat>Widescreen</PresentationFormat>
  <Paragraphs>205</Paragraphs>
  <Slides>34</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ＭＳ Ｐゴシック</vt:lpstr>
      <vt:lpstr>Arial</vt:lpstr>
      <vt:lpstr>Calibri</vt:lpstr>
      <vt:lpstr>Calibri Light</vt:lpstr>
      <vt:lpstr>Cambria</vt:lpstr>
      <vt:lpstr>Century Gothic</vt:lpstr>
      <vt:lpstr>Office Theme</vt:lpstr>
      <vt:lpstr>EXODUS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EXODUS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2023-03-13T22:15:28Z</dcterms:created>
  <dcterms:modified xsi:type="dcterms:W3CDTF">2023-03-13T22:15:36Z</dcterms:modified>
</cp:coreProperties>
</file>