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4213" r:id="rId1"/>
  </p:sldMasterIdLst>
  <p:notesMasterIdLst>
    <p:notesMasterId r:id="rId46"/>
  </p:notesMasterIdLst>
  <p:sldIdLst>
    <p:sldId id="8117" r:id="rId2"/>
    <p:sldId id="8227" r:id="rId3"/>
    <p:sldId id="8143" r:id="rId4"/>
    <p:sldId id="8228" r:id="rId5"/>
    <p:sldId id="8226" r:id="rId6"/>
    <p:sldId id="8171" r:id="rId7"/>
    <p:sldId id="8172" r:id="rId8"/>
    <p:sldId id="8031" r:id="rId9"/>
    <p:sldId id="8174" r:id="rId10"/>
    <p:sldId id="8176" r:id="rId11"/>
    <p:sldId id="8229" r:id="rId12"/>
    <p:sldId id="8173" r:id="rId13"/>
    <p:sldId id="8177" r:id="rId14"/>
    <p:sldId id="8179" r:id="rId15"/>
    <p:sldId id="8178" r:id="rId16"/>
    <p:sldId id="8180" r:id="rId17"/>
    <p:sldId id="8225" r:id="rId18"/>
    <p:sldId id="8181" r:id="rId19"/>
    <p:sldId id="8184" r:id="rId20"/>
    <p:sldId id="8218" r:id="rId21"/>
    <p:sldId id="8187" r:id="rId22"/>
    <p:sldId id="8188" r:id="rId23"/>
    <p:sldId id="8185" r:id="rId24"/>
    <p:sldId id="8220" r:id="rId25"/>
    <p:sldId id="8189" r:id="rId26"/>
    <p:sldId id="8190" r:id="rId27"/>
    <p:sldId id="8191" r:id="rId28"/>
    <p:sldId id="8192" r:id="rId29"/>
    <p:sldId id="8194" r:id="rId30"/>
    <p:sldId id="8193" r:id="rId31"/>
    <p:sldId id="8231" r:id="rId32"/>
    <p:sldId id="8232" r:id="rId33"/>
    <p:sldId id="8230" r:id="rId34"/>
    <p:sldId id="8219" r:id="rId35"/>
    <p:sldId id="8215" r:id="rId36"/>
    <p:sldId id="8206" r:id="rId37"/>
    <p:sldId id="8195" r:id="rId38"/>
    <p:sldId id="8199" r:id="rId39"/>
    <p:sldId id="8200" r:id="rId40"/>
    <p:sldId id="8202" r:id="rId41"/>
    <p:sldId id="8203" r:id="rId42"/>
    <p:sldId id="8204" r:id="rId43"/>
    <p:sldId id="8196" r:id="rId44"/>
    <p:sldId id="8205" r:id="rId45"/>
  </p:sldIdLst>
  <p:sldSz cx="12192000" cy="6858000"/>
  <p:notesSz cx="6858000" cy="9144000"/>
  <p:defaultTextStyle>
    <a:defPPr>
      <a:defRPr lang="en-US"/>
    </a:defPPr>
    <a:lvl1pPr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990000"/>
    <a:srgbClr val="FF5050"/>
    <a:srgbClr val="FF0000"/>
    <a:srgbClr val="FF33CC"/>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76F30B-B8EE-3341-A608-6383BD2176CE}" v="152" dt="2023-12-15T00:24:22.0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408" autoAdjust="0"/>
    <p:restoredTop sz="65781" autoAdjust="0"/>
  </p:normalViewPr>
  <p:slideViewPr>
    <p:cSldViewPr>
      <p:cViewPr varScale="1">
        <p:scale>
          <a:sx n="55" d="100"/>
          <a:sy n="55" d="100"/>
        </p:scale>
        <p:origin x="508" y="4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50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0BEF9B36-6260-423F-BFD9-91AE1512CAD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charset="0"/>
                <a:ea typeface="+mn-ea"/>
              </a:defRPr>
            </a:lvl1pPr>
          </a:lstStyle>
          <a:p>
            <a:pPr>
              <a:defRPr/>
            </a:pPr>
            <a:endParaRPr lang="en-US"/>
          </a:p>
        </p:txBody>
      </p:sp>
      <p:sp>
        <p:nvSpPr>
          <p:cNvPr id="3" name="Date Placeholder 2">
            <a:extLst>
              <a:ext uri="{FF2B5EF4-FFF2-40B4-BE49-F238E27FC236}">
                <a16:creationId xmlns="" xmlns:a16="http://schemas.microsoft.com/office/drawing/2014/main" id="{5217DB2E-9435-4C4C-A831-63504B6A5568}"/>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ea typeface="ＭＳ Ｐゴシック" charset="-128"/>
              </a:defRPr>
            </a:lvl1pPr>
          </a:lstStyle>
          <a:p>
            <a:pPr>
              <a:defRPr/>
            </a:pPr>
            <a:fld id="{E96E550B-DDA9-4216-A530-1E448CDCCA70}" type="datetime1">
              <a:rPr lang="en-US"/>
              <a:pPr>
                <a:defRPr/>
              </a:pPr>
              <a:t>12/19/2023</a:t>
            </a:fld>
            <a:endParaRPr lang="en-US"/>
          </a:p>
        </p:txBody>
      </p:sp>
      <p:sp>
        <p:nvSpPr>
          <p:cNvPr id="4" name="Slide Image Placeholder 3">
            <a:extLst>
              <a:ext uri="{FF2B5EF4-FFF2-40B4-BE49-F238E27FC236}">
                <a16:creationId xmlns="" xmlns:a16="http://schemas.microsoft.com/office/drawing/2014/main" id="{A3F48A57-CE60-460A-AAFC-619D68B362E9}"/>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 xmlns:a16="http://schemas.microsoft.com/office/drawing/2014/main" id="{9E7C693E-9374-4987-94AB-87071C9BF7E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 xmlns:a16="http://schemas.microsoft.com/office/drawing/2014/main" id="{91D03427-2255-432E-A62C-B1F98163863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imes New Roman" charset="0"/>
                <a:ea typeface="+mn-ea"/>
              </a:defRPr>
            </a:lvl1pPr>
          </a:lstStyle>
          <a:p>
            <a:pPr>
              <a:defRPr/>
            </a:pPr>
            <a:endParaRPr lang="en-US"/>
          </a:p>
        </p:txBody>
      </p:sp>
      <p:sp>
        <p:nvSpPr>
          <p:cNvPr id="7" name="Slide Number Placeholder 6">
            <a:extLst>
              <a:ext uri="{FF2B5EF4-FFF2-40B4-BE49-F238E27FC236}">
                <a16:creationId xmlns="" xmlns:a16="http://schemas.microsoft.com/office/drawing/2014/main" id="{F1B0590E-B568-4DC9-A464-9B946710AF4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D8A8A09-2AB7-419A-ADD5-7A4A466F4704}" type="slidenum">
              <a:rPr lang="en-US" altLang="en-US"/>
              <a:pPr/>
              <a:t>‹#›</a:t>
            </a:fld>
            <a:endParaRPr lang="en-US" altLang="en-US"/>
          </a:p>
        </p:txBody>
      </p:sp>
    </p:spTree>
    <p:extLst>
      <p:ext uri="{BB962C8B-B14F-4D97-AF65-F5344CB8AC3E}">
        <p14:creationId xmlns:p14="http://schemas.microsoft.com/office/powerpoint/2010/main" val="326676037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8A8A09-2AB7-419A-ADD5-7A4A466F4704}" type="slidenum">
              <a:rPr lang="en-US" altLang="en-US" smtClean="0"/>
              <a:pPr/>
              <a:t>1</a:t>
            </a:fld>
            <a:endParaRPr lang="en-US" altLang="en-US"/>
          </a:p>
        </p:txBody>
      </p:sp>
    </p:spTree>
    <p:extLst>
      <p:ext uri="{BB962C8B-B14F-4D97-AF65-F5344CB8AC3E}">
        <p14:creationId xmlns:p14="http://schemas.microsoft.com/office/powerpoint/2010/main" val="3680726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130553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10105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867991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446846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405455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730957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78310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83573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460393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45405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744342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964644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467330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061566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437327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243908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410742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445595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163836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018396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17299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065057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998535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471458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517591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181381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279154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790962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695168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133202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3375048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81091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5141318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291176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7334767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0323398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914477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603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865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85359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03644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86907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06608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12/19/2023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5912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12/19/2023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40687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12/19/2023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54602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12/19/2023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04992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12/19/2023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62675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12/19/2023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3633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12/19/2023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54643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12/19/2023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83078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12/19/2023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9847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12/19/2023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03388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12/19/2023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64145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12/19/2023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64010685"/>
      </p:ext>
    </p:extLst>
  </p:cSld>
  <p:clrMap bg1="lt1" tx1="dk1" bg2="lt2" tx2="dk2" accent1="accent1" accent2="accent2" accent3="accent3" accent4="accent4" accent5="accent5" accent6="accent6" hlink="hlink" folHlink="folHlink"/>
  <p:sldLayoutIdLst>
    <p:sldLayoutId id="2147484214" r:id="rId1"/>
    <p:sldLayoutId id="2147484215" r:id="rId2"/>
    <p:sldLayoutId id="2147484216" r:id="rId3"/>
    <p:sldLayoutId id="2147484217" r:id="rId4"/>
    <p:sldLayoutId id="2147484218" r:id="rId5"/>
    <p:sldLayoutId id="2147484219" r:id="rId6"/>
    <p:sldLayoutId id="2147484220" r:id="rId7"/>
    <p:sldLayoutId id="2147484221" r:id="rId8"/>
    <p:sldLayoutId id="2147484222" r:id="rId9"/>
    <p:sldLayoutId id="2147484223" r:id="rId10"/>
    <p:sldLayoutId id="214748422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524000" y="2336800"/>
            <a:ext cx="9144000" cy="2387600"/>
          </a:xfrm>
        </p:spPr>
        <p:txBody>
          <a:bodyPr>
            <a:normAutofit/>
          </a:bodyPr>
          <a:lstStyle/>
          <a:p>
            <a:r>
              <a:rPr lang="en-US" sz="12500" dirty="0">
                <a:solidFill>
                  <a:schemeClr val="bg1"/>
                </a:solidFill>
                <a:latin typeface="Century Gothic" panose="020B0502020202020204" pitchFamily="34" charset="0"/>
              </a:rPr>
              <a:t>HEAVEN</a:t>
            </a:r>
          </a:p>
        </p:txBody>
      </p:sp>
      <p:sp>
        <p:nvSpPr>
          <p:cNvPr id="5" name="TextBox 4">
            <a:extLst>
              <a:ext uri="{FF2B5EF4-FFF2-40B4-BE49-F238E27FC236}">
                <a16:creationId xmlns="" xmlns:a16="http://schemas.microsoft.com/office/drawing/2014/main" id="{BAE4048D-F2A1-4F2F-A6A3-C02D29D6F4D0}"/>
              </a:ext>
            </a:extLst>
          </p:cNvPr>
          <p:cNvSpPr txBox="1"/>
          <p:nvPr/>
        </p:nvSpPr>
        <p:spPr>
          <a:xfrm>
            <a:off x="2911365" y="1752600"/>
            <a:ext cx="6369269" cy="646331"/>
          </a:xfrm>
          <a:prstGeom prst="rect">
            <a:avLst/>
          </a:prstGeom>
          <a:noFill/>
        </p:spPr>
        <p:txBody>
          <a:bodyPr wrap="square" rtlCol="0">
            <a:spAutoFit/>
          </a:bodyPr>
          <a:lstStyle/>
          <a:p>
            <a:pPr algn="ctr"/>
            <a:r>
              <a:rPr lang="en-US" sz="3600" dirty="0" smtClean="0">
                <a:solidFill>
                  <a:schemeClr val="bg1"/>
                </a:solidFill>
                <a:latin typeface="Century Gothic" panose="020B0502020202020204" pitchFamily="34" charset="0"/>
              </a:rPr>
              <a:t>GLIMPSES </a:t>
            </a:r>
            <a:r>
              <a:rPr lang="en-US" sz="3600" dirty="0">
                <a:solidFill>
                  <a:schemeClr val="bg1"/>
                </a:solidFill>
                <a:latin typeface="Century Gothic" panose="020B0502020202020204" pitchFamily="34" charset="0"/>
              </a:rPr>
              <a:t>OF</a:t>
            </a:r>
          </a:p>
        </p:txBody>
      </p:sp>
    </p:spTree>
    <p:extLst>
      <p:ext uri="{BB962C8B-B14F-4D97-AF65-F5344CB8AC3E}">
        <p14:creationId xmlns:p14="http://schemas.microsoft.com/office/powerpoint/2010/main" val="4277668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3416320"/>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900" baseline="30000" dirty="0">
                <a:solidFill>
                  <a:prstClr val="white"/>
                </a:solidFill>
                <a:latin typeface="Calibri Light" panose="020F0302020204030204" pitchFamily="34" charset="0"/>
                <a:ea typeface="ＭＳ Ｐゴシック" charset="-128"/>
                <a:cs typeface="Calibri Light" panose="020F0302020204030204" pitchFamily="34" charset="0"/>
              </a:rPr>
              <a:t>1</a:t>
            </a:r>
            <a:r>
              <a:rPr lang="en-US" sz="3900" dirty="0">
                <a:solidFill>
                  <a:prstClr val="white"/>
                </a:solidFill>
                <a:latin typeface="Calibri Light" panose="020F0302020204030204" pitchFamily="34" charset="0"/>
                <a:ea typeface="ＭＳ Ｐゴシック" charset="-128"/>
                <a:cs typeface="Calibri Light" panose="020F0302020204030204" pitchFamily="34" charset="0"/>
              </a:rPr>
              <a:t>	Then I saw “a new heaven and a new earth,” for the first heaven and the first earth had passed away, and there was no longer any sea. </a:t>
            </a:r>
          </a:p>
          <a:p>
            <a:pPr marL="573088" lvl="0" indent="-573088">
              <a:lnSpc>
                <a:spcPct val="90000"/>
              </a:lnSpc>
              <a:spcBef>
                <a:spcPts val="0"/>
              </a:spcBef>
              <a:spcAft>
                <a:spcPts val="0"/>
              </a:spcAft>
            </a:pPr>
            <a:r>
              <a:rPr lang="en-US" sz="3900" baseline="30000" dirty="0">
                <a:solidFill>
                  <a:prstClr val="white"/>
                </a:solidFill>
                <a:latin typeface="Calibri Light" panose="020F0302020204030204" pitchFamily="34" charset="0"/>
                <a:ea typeface="ＭＳ Ｐゴシック" charset="-128"/>
                <a:cs typeface="Calibri Light" panose="020F0302020204030204" pitchFamily="34" charset="0"/>
              </a:rPr>
              <a:t>2</a:t>
            </a:r>
            <a:r>
              <a:rPr lang="en-US" sz="3900" dirty="0">
                <a:solidFill>
                  <a:prstClr val="white"/>
                </a:solidFill>
                <a:latin typeface="Calibri Light" panose="020F0302020204030204" pitchFamily="34" charset="0"/>
                <a:ea typeface="ＭＳ Ｐゴシック" charset="-128"/>
                <a:cs typeface="Calibri Light" panose="020F0302020204030204" pitchFamily="34" charset="0"/>
              </a:rPr>
              <a:t> 	I saw the Holy City, the new Jerusalem, coming down out of heaven from God, prepared as a bride beautifully dressed for her husband.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 xmlns:a16="http://schemas.microsoft.com/office/drawing/2014/main" id="{B8CF7763-4BB1-4D51-9AA7-7A0AA13F9578}"/>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7" name="TextBox 6">
            <a:extLst>
              <a:ext uri="{FF2B5EF4-FFF2-40B4-BE49-F238E27FC236}">
                <a16:creationId xmlns="" xmlns:a16="http://schemas.microsoft.com/office/drawing/2014/main" id="{AF6AC4A2-E853-4BB5-B82B-E929E4A0715B}"/>
              </a:ext>
            </a:extLst>
          </p:cNvPr>
          <p:cNvSpPr txBox="1">
            <a:spLocks noChangeArrowheads="1"/>
          </p:cNvSpPr>
          <p:nvPr/>
        </p:nvSpPr>
        <p:spPr bwMode="auto">
          <a:xfrm>
            <a:off x="496969" y="4724400"/>
            <a:ext cx="11198062" cy="1215717"/>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3400" dirty="0">
                <a:solidFill>
                  <a:prstClr val="white"/>
                </a:solidFill>
                <a:latin typeface="Calibri Light" panose="020F0302020204030204" pitchFamily="34" charset="0"/>
                <a:cs typeface="Calibri Light" panose="020F0302020204030204" pitchFamily="34" charset="0"/>
              </a:rPr>
              <a:t>God will eradicate our fallen human nature (cf. “no night”)</a:t>
            </a: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a:t>
            </a:r>
          </a:p>
          <a:p>
            <a:pPr lvl="1" indent="-457200"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	Heaven will not be boring.</a:t>
            </a:r>
          </a:p>
        </p:txBody>
      </p:sp>
      <p:sp>
        <p:nvSpPr>
          <p:cNvPr id="9" name="Rectangle 8">
            <a:extLst>
              <a:ext uri="{FF2B5EF4-FFF2-40B4-BE49-F238E27FC236}">
                <a16:creationId xmlns="" xmlns:a16="http://schemas.microsoft.com/office/drawing/2014/main" id="{AF43A07D-33A5-495D-A376-205F6DDBF92C}"/>
              </a:ext>
            </a:extLst>
          </p:cNvPr>
          <p:cNvSpPr>
            <a:spLocks noChangeArrowheads="1"/>
          </p:cNvSpPr>
          <p:nvPr/>
        </p:nvSpPr>
        <p:spPr bwMode="auto">
          <a:xfrm>
            <a:off x="398741" y="1187946"/>
            <a:ext cx="11394518" cy="3307854"/>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10" name="TextBox 9">
            <a:extLst>
              <a:ext uri="{FF2B5EF4-FFF2-40B4-BE49-F238E27FC236}">
                <a16:creationId xmlns="" xmlns:a16="http://schemas.microsoft.com/office/drawing/2014/main" id="{0035A04E-D13C-4034-9730-FEF9520E2A31}"/>
              </a:ext>
            </a:extLst>
          </p:cNvPr>
          <p:cNvSpPr txBox="1">
            <a:spLocks noChangeArrowheads="1"/>
          </p:cNvSpPr>
          <p:nvPr/>
        </p:nvSpPr>
        <p:spPr bwMode="auto">
          <a:xfrm>
            <a:off x="496969" y="1216923"/>
            <a:ext cx="11198062" cy="2708434"/>
          </a:xfrm>
          <a:prstGeom prst="rect">
            <a:avLst/>
          </a:prstGeom>
          <a:noFill/>
          <a:ln w="38100">
            <a:noFill/>
            <a:miter lim="800000"/>
            <a:headEnd/>
            <a:tailEnd/>
          </a:ln>
        </p:spPr>
        <p:txBody>
          <a:bodyPr wrap="square">
            <a:spAutoFit/>
          </a:bodyPr>
          <a:lstStyle/>
          <a:p>
            <a:pPr marL="0" lvl="1"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Randy Alcorn: </a:t>
            </a:r>
            <a:r>
              <a:rPr lang="en-US" sz="3400" dirty="0">
                <a:solidFill>
                  <a:prstClr val="white"/>
                </a:solidFill>
                <a:latin typeface="Calibri Light" panose="020F0302020204030204" pitchFamily="34" charset="0"/>
                <a:cs typeface="Calibri Light" panose="020F0302020204030204" pitchFamily="34" charset="0"/>
              </a:rPr>
              <a:t>“Our belief that Heaven will be boring [is] heresy. There’s no greater nonsense. Our desire for pleasure and the experience of joy come directly from God’s hand. He made our taste buds, adrenaline, sex drives, and the nerve endings that convey pleasure to our brains…</a:t>
            </a:r>
            <a:endParaRPr lang="en-US" sz="3400" dirty="0">
              <a:solidFill>
                <a:prstClr val="white"/>
              </a:solidFill>
              <a:latin typeface="Calibri Light" panose="020F0302020204030204" pitchFamily="34"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3206549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3416320"/>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900" baseline="30000" dirty="0">
                <a:solidFill>
                  <a:prstClr val="white"/>
                </a:solidFill>
                <a:latin typeface="Calibri Light" panose="020F0302020204030204" pitchFamily="34" charset="0"/>
                <a:ea typeface="ＭＳ Ｐゴシック" charset="-128"/>
                <a:cs typeface="Calibri Light" panose="020F0302020204030204" pitchFamily="34" charset="0"/>
              </a:rPr>
              <a:t>1</a:t>
            </a:r>
            <a:r>
              <a:rPr lang="en-US" sz="3900" dirty="0">
                <a:solidFill>
                  <a:prstClr val="white"/>
                </a:solidFill>
                <a:latin typeface="Calibri Light" panose="020F0302020204030204" pitchFamily="34" charset="0"/>
                <a:ea typeface="ＭＳ Ｐゴシック" charset="-128"/>
                <a:cs typeface="Calibri Light" panose="020F0302020204030204" pitchFamily="34" charset="0"/>
              </a:rPr>
              <a:t>	Then I saw “a new heaven and a new earth,” for the first heaven and the first earth had passed away, and there was no longer any sea. </a:t>
            </a:r>
          </a:p>
          <a:p>
            <a:pPr marL="573088" lvl="0" indent="-573088">
              <a:lnSpc>
                <a:spcPct val="90000"/>
              </a:lnSpc>
              <a:spcBef>
                <a:spcPts val="0"/>
              </a:spcBef>
              <a:spcAft>
                <a:spcPts val="0"/>
              </a:spcAft>
            </a:pPr>
            <a:r>
              <a:rPr lang="en-US" sz="3900" baseline="30000" dirty="0">
                <a:solidFill>
                  <a:prstClr val="white"/>
                </a:solidFill>
                <a:latin typeface="Calibri Light" panose="020F0302020204030204" pitchFamily="34" charset="0"/>
                <a:ea typeface="ＭＳ Ｐゴシック" charset="-128"/>
                <a:cs typeface="Calibri Light" panose="020F0302020204030204" pitchFamily="34" charset="0"/>
              </a:rPr>
              <a:t>2</a:t>
            </a:r>
            <a:r>
              <a:rPr lang="en-US" sz="3900" dirty="0">
                <a:solidFill>
                  <a:prstClr val="white"/>
                </a:solidFill>
                <a:latin typeface="Calibri Light" panose="020F0302020204030204" pitchFamily="34" charset="0"/>
                <a:ea typeface="ＭＳ Ｐゴシック" charset="-128"/>
                <a:cs typeface="Calibri Light" panose="020F0302020204030204" pitchFamily="34" charset="0"/>
              </a:rPr>
              <a:t> 	I saw the Holy City, the new Jerusalem, coming down out of heaven from God, prepared as a bride beautifully dressed for her husband.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 xmlns:a16="http://schemas.microsoft.com/office/drawing/2014/main" id="{B8CF7763-4BB1-4D51-9AA7-7A0AA13F9578}"/>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7" name="TextBox 6">
            <a:extLst>
              <a:ext uri="{FF2B5EF4-FFF2-40B4-BE49-F238E27FC236}">
                <a16:creationId xmlns="" xmlns:a16="http://schemas.microsoft.com/office/drawing/2014/main" id="{AF6AC4A2-E853-4BB5-B82B-E929E4A0715B}"/>
              </a:ext>
            </a:extLst>
          </p:cNvPr>
          <p:cNvSpPr txBox="1">
            <a:spLocks noChangeArrowheads="1"/>
          </p:cNvSpPr>
          <p:nvPr/>
        </p:nvSpPr>
        <p:spPr bwMode="auto">
          <a:xfrm>
            <a:off x="496969" y="4724400"/>
            <a:ext cx="11198062" cy="1215717"/>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3400" dirty="0">
                <a:solidFill>
                  <a:prstClr val="white"/>
                </a:solidFill>
                <a:latin typeface="Calibri Light" panose="020F0302020204030204" pitchFamily="34" charset="0"/>
                <a:cs typeface="Calibri Light" panose="020F0302020204030204" pitchFamily="34" charset="0"/>
              </a:rPr>
              <a:t>God will eradicate our fallen human nature (cf. “no night”)</a:t>
            </a: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a:t>
            </a:r>
          </a:p>
          <a:p>
            <a:pPr lvl="1" indent="-457200"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	Heaven will not be boring.</a:t>
            </a:r>
          </a:p>
        </p:txBody>
      </p:sp>
      <p:sp>
        <p:nvSpPr>
          <p:cNvPr id="9" name="Rectangle 8">
            <a:extLst>
              <a:ext uri="{FF2B5EF4-FFF2-40B4-BE49-F238E27FC236}">
                <a16:creationId xmlns="" xmlns:a16="http://schemas.microsoft.com/office/drawing/2014/main" id="{AF43A07D-33A5-495D-A376-205F6DDBF92C}"/>
              </a:ext>
            </a:extLst>
          </p:cNvPr>
          <p:cNvSpPr>
            <a:spLocks noChangeArrowheads="1"/>
          </p:cNvSpPr>
          <p:nvPr/>
        </p:nvSpPr>
        <p:spPr bwMode="auto">
          <a:xfrm>
            <a:off x="398741" y="1187946"/>
            <a:ext cx="11394518" cy="3307854"/>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10" name="TextBox 9">
            <a:extLst>
              <a:ext uri="{FF2B5EF4-FFF2-40B4-BE49-F238E27FC236}">
                <a16:creationId xmlns="" xmlns:a16="http://schemas.microsoft.com/office/drawing/2014/main" id="{0035A04E-D13C-4034-9730-FEF9520E2A31}"/>
              </a:ext>
            </a:extLst>
          </p:cNvPr>
          <p:cNvSpPr txBox="1">
            <a:spLocks noChangeArrowheads="1"/>
          </p:cNvSpPr>
          <p:nvPr/>
        </p:nvSpPr>
        <p:spPr bwMode="auto">
          <a:xfrm>
            <a:off x="496969" y="1216923"/>
            <a:ext cx="11198062" cy="1661993"/>
          </a:xfrm>
          <a:prstGeom prst="rect">
            <a:avLst/>
          </a:prstGeom>
          <a:noFill/>
          <a:ln w="38100">
            <a:noFill/>
            <a:miter lim="800000"/>
            <a:headEnd/>
            <a:tailEnd/>
          </a:ln>
        </p:spPr>
        <p:txBody>
          <a:bodyPr wrap="square">
            <a:spAutoFit/>
          </a:bodyPr>
          <a:lstStyle/>
          <a:p>
            <a:pPr marL="0" lvl="1"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Randy Alcorn: </a:t>
            </a:r>
            <a:r>
              <a:rPr lang="en-US" sz="3400" dirty="0">
                <a:solidFill>
                  <a:prstClr val="white"/>
                </a:solidFill>
                <a:latin typeface="Calibri Light" panose="020F0302020204030204" pitchFamily="34" charset="0"/>
                <a:cs typeface="Calibri Light" panose="020F0302020204030204" pitchFamily="34" charset="0"/>
              </a:rPr>
              <a:t>“Likewise, our imaginations and our capacity for joy and exhilaration were made by the very God we accuse of being boring.”</a:t>
            </a:r>
            <a:endParaRPr lang="en-US" sz="3400" dirty="0">
              <a:solidFill>
                <a:prstClr val="white"/>
              </a:solidFill>
              <a:latin typeface="Calibri Light" panose="020F0302020204030204" pitchFamily="34"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2128830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430000" cy="3970318"/>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9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One of the seven angels who had the seven bowls full of the seven last plagues came and said to me, “Come, I will show you the bride, the wife of the Lamb.”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10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And he carried me away in the Spirit to a mountain great and high, and showed me the Holy City, Jerusalem, coming down out of heaven from God.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797110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1754326"/>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11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It shone with the glory of God, and its brilliance was like that of a very precious jewel, like a jasper, clear as crystal.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049786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82400" cy="1754326"/>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11 	</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It shone with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glory of God</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and its brilliance was like that of a very precious jewel, like a jasper, clear as crystal. </a:t>
            </a:r>
            <a:endParaRPr lang="en-US" sz="39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00468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3416320"/>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It had a great, high wall with twelve gates, and with twelve angels at the gates. On the gates were written the names of the twelve tribes of Israel.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14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wall of the city had twelve foundations, and on them were the names of the twelve apostles of the Lamb.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 xmlns:a16="http://schemas.microsoft.com/office/drawing/2014/main" id="{9D93A30E-E85A-4CF6-A2BD-47CA66EC23C7}"/>
              </a:ext>
            </a:extLst>
          </p:cNvPr>
          <p:cNvSpPr>
            <a:spLocks noChangeArrowheads="1"/>
          </p:cNvSpPr>
          <p:nvPr/>
        </p:nvSpPr>
        <p:spPr bwMode="auto">
          <a:xfrm>
            <a:off x="1143000" y="4716485"/>
            <a:ext cx="9735859" cy="145571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DED6E658-2E30-4C40-91EC-19135497A15A}"/>
              </a:ext>
            </a:extLst>
          </p:cNvPr>
          <p:cNvSpPr txBox="1">
            <a:spLocks noChangeArrowheads="1"/>
          </p:cNvSpPr>
          <p:nvPr/>
        </p:nvSpPr>
        <p:spPr bwMode="auto">
          <a:xfrm>
            <a:off x="1241228" y="4775100"/>
            <a:ext cx="9568000" cy="1323439"/>
          </a:xfrm>
          <a:prstGeom prst="rect">
            <a:avLst/>
          </a:prstGeom>
          <a:noFill/>
          <a:ln w="38100">
            <a:noFill/>
            <a:miter lim="800000"/>
            <a:headEnd/>
            <a:tailEnd/>
          </a:ln>
        </p:spPr>
        <p:txBody>
          <a:bodyPr wrap="square">
            <a:spAutoFit/>
          </a:bodyPr>
          <a:lstStyle/>
          <a:p>
            <a:pPr marL="0" lvl="1" algn="ctr" fontAlgn="auto">
              <a:spcBef>
                <a:spcPts val="0"/>
              </a:spcBef>
              <a:spcAft>
                <a:spcPts val="600"/>
              </a:spcAft>
              <a:buSzPct val="100000"/>
              <a:defRPr/>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This means Heaven will contain God’s people from all ages.</a:t>
            </a:r>
          </a:p>
        </p:txBody>
      </p:sp>
    </p:spTree>
    <p:extLst>
      <p:ext uri="{BB962C8B-B14F-4D97-AF65-F5344CB8AC3E}">
        <p14:creationId xmlns:p14="http://schemas.microsoft.com/office/powerpoint/2010/main" val="3024440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06200" cy="1754326"/>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15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angel who talked to me held in his hand a gold measuring stick to measure the city, its gates, and its wall.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053232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169892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16 	</a:t>
            </a:r>
            <a:r>
              <a:rPr lang="en-US" sz="3800" dirty="0">
                <a:solidFill>
                  <a:schemeClr val="bg1"/>
                </a:solidFill>
                <a:effectLst/>
                <a:latin typeface="Calibri Light" panose="020F0302020204030204" pitchFamily="34" charset="0"/>
                <a:cs typeface="Calibri Light" panose="020F0302020204030204" pitchFamily="34" charset="0"/>
              </a:rPr>
              <a:t>When he measured it, he found it was a square, as wide as it was long. In fact, its length and width and height were each 1,400 miles</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122277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3970318"/>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18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wall was made of jasper, and the city of pure gold, as pure as glass.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19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foundations of the city walls were decorated with every kind of precious stone. The [foundations were] jasper… sapphire… chalcedony… emerald…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20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sardonyx… carnelian… chrysolite… beryl… topaz… chrysoprase… jacinth… amethyst.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699951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1754326"/>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21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twelve gates were twelve pearls, each gate made of a single pearl. The great street of the city was of pure gold, like transparent glass.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496233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43000"/>
            <a:ext cx="10363200" cy="1277273"/>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Universalism  </a:t>
            </a:r>
          </a:p>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Naturalistic Atheism</a:t>
            </a:r>
            <a:endPar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Views of the Afterlife</a:t>
            </a:r>
            <a:endParaRPr kumimoji="0" lang="en-US" sz="60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
        <p:nvSpPr>
          <p:cNvPr id="2" name="Rectangle 1">
            <a:extLst>
              <a:ext uri="{FF2B5EF4-FFF2-40B4-BE49-F238E27FC236}">
                <a16:creationId xmlns="" xmlns:a16="http://schemas.microsoft.com/office/drawing/2014/main" id="{EB67B472-9125-5EBE-C664-0A2471ECDCF9}"/>
              </a:ext>
            </a:extLst>
          </p:cNvPr>
          <p:cNvSpPr>
            <a:spLocks noChangeArrowheads="1"/>
          </p:cNvSpPr>
          <p:nvPr/>
        </p:nvSpPr>
        <p:spPr bwMode="auto">
          <a:xfrm>
            <a:off x="419100" y="2438400"/>
            <a:ext cx="11544300" cy="41910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1FF2AC8C-81BA-7247-FF58-737C8052D2A0}"/>
              </a:ext>
            </a:extLst>
          </p:cNvPr>
          <p:cNvSpPr txBox="1">
            <a:spLocks noChangeArrowheads="1"/>
          </p:cNvSpPr>
          <p:nvPr/>
        </p:nvSpPr>
        <p:spPr bwMode="auto">
          <a:xfrm>
            <a:off x="502526" y="2499611"/>
            <a:ext cx="11345260" cy="358251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1800"/>
              </a:spcAft>
              <a:buSzPct val="100000"/>
              <a:defRPr/>
            </a:pPr>
            <a:r>
              <a:rPr lang="en-US" sz="3600" dirty="0">
                <a:solidFill>
                  <a:prstClr val="white"/>
                </a:solidFill>
                <a:latin typeface="Calibri Light" panose="020F0302020204030204" pitchFamily="34" charset="0"/>
                <a:cs typeface="Calibri Light" panose="020F0302020204030204" pitchFamily="34" charset="0"/>
              </a:rPr>
              <a:t>Yuval Harari, </a:t>
            </a:r>
            <a:r>
              <a:rPr lang="en-US" sz="3600" i="1" dirty="0">
                <a:solidFill>
                  <a:prstClr val="white"/>
                </a:solidFill>
                <a:latin typeface="Calibri Light" panose="020F0302020204030204" pitchFamily="34" charset="0"/>
                <a:cs typeface="Calibri Light" panose="020F0302020204030204" pitchFamily="34" charset="0"/>
              </a:rPr>
              <a:t>Sapiens</a:t>
            </a:r>
            <a:r>
              <a:rPr lang="en-US" sz="3600" dirty="0">
                <a:solidFill>
                  <a:prstClr val="white"/>
                </a:solidFill>
                <a:latin typeface="Calibri Light" panose="020F0302020204030204" pitchFamily="34" charset="0"/>
                <a:cs typeface="Calibri Light" panose="020F0302020204030204" pitchFamily="34" charset="0"/>
              </a:rPr>
              <a:t>: “From a purely scientific viewpoint, human life has absolutely no meaning. Humans are the outcome of blind evolutionary processes that operate without goal or purpose. Our actions are not part of some divine cosmic plan, and if planet Earth were to blow up tomorrow morning, the universe would probably keep going about its business as usual…</a:t>
            </a:r>
          </a:p>
        </p:txBody>
      </p:sp>
    </p:spTree>
    <p:extLst>
      <p:ext uri="{BB962C8B-B14F-4D97-AF65-F5344CB8AC3E}">
        <p14:creationId xmlns:p14="http://schemas.microsoft.com/office/powerpoint/2010/main" val="1713503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125200" cy="1754326"/>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21 	</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The twelve gates were twelve pearls,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each gate made of a single pearl</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The great street of the city was of pure gold, like transparent glass. </a:t>
            </a:r>
            <a:endParaRPr lang="en-US" sz="39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3469966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01400" cy="1754326"/>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21 	</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The twelve gates were twelve pearls, each gate made of a single pearl.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great street of the city was of pure gold</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like transparent glass. </a:t>
            </a:r>
            <a:endParaRPr lang="en-US" sz="39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15107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1754326"/>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21 	</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The twelve gates were twelve pearls, each gate made of a single pearl. The great street of the city was of pure gold,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like transparent glass</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t>
            </a:r>
            <a:endParaRPr lang="en-US" sz="39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013628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2862322"/>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 did not see a temple in the city, because the Lord God Almighty and the Lamb are its temple.</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23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city does not need the sun or the moon to shine on it, for the glory of God gives it light, and the Lamb is its lamp.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 xmlns:a16="http://schemas.microsoft.com/office/drawing/2014/main" id="{D2A14D55-FD15-4F3C-9925-CEF039B4AA9E}"/>
              </a:ext>
            </a:extLst>
          </p:cNvPr>
          <p:cNvSpPr>
            <a:spLocks noChangeArrowheads="1"/>
          </p:cNvSpPr>
          <p:nvPr/>
        </p:nvSpPr>
        <p:spPr bwMode="auto">
          <a:xfrm>
            <a:off x="419100" y="4708176"/>
            <a:ext cx="11353800" cy="1921223"/>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A05ED899-0B3D-4A34-A5B9-30C9A1CDD4C3}"/>
              </a:ext>
            </a:extLst>
          </p:cNvPr>
          <p:cNvSpPr txBox="1">
            <a:spLocks noChangeArrowheads="1"/>
          </p:cNvSpPr>
          <p:nvPr/>
        </p:nvSpPr>
        <p:spPr bwMode="auto">
          <a:xfrm>
            <a:off x="502526" y="4769387"/>
            <a:ext cx="11158044" cy="1261884"/>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700" dirty="0">
                <a:solidFill>
                  <a:prstClr val="white"/>
                </a:solidFill>
                <a:latin typeface="Calibri Light" panose="020F0302020204030204" pitchFamily="34" charset="0"/>
                <a:cs typeface="Calibri Light" panose="020F0302020204030204" pitchFamily="34" charset="0"/>
              </a:rPr>
              <a:t>Isaiah 60:19: No longer will you have the sun for light by day, nor for brightness will the moon give you light…</a:t>
            </a:r>
          </a:p>
        </p:txBody>
      </p:sp>
    </p:spTree>
    <p:extLst>
      <p:ext uri="{BB962C8B-B14F-4D97-AF65-F5344CB8AC3E}">
        <p14:creationId xmlns:p14="http://schemas.microsoft.com/office/powerpoint/2010/main" val="278961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2862322"/>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 did not see a temple in the city, because the Lord God Almighty and the Lamb are its temple.</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23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city does not need the sun or the moon to shine on it, for the glory of God gives it light, and the Lamb is its lamp.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 xmlns:a16="http://schemas.microsoft.com/office/drawing/2014/main" id="{D2A14D55-FD15-4F3C-9925-CEF039B4AA9E}"/>
              </a:ext>
            </a:extLst>
          </p:cNvPr>
          <p:cNvSpPr>
            <a:spLocks noChangeArrowheads="1"/>
          </p:cNvSpPr>
          <p:nvPr/>
        </p:nvSpPr>
        <p:spPr bwMode="auto">
          <a:xfrm>
            <a:off x="419100" y="4708176"/>
            <a:ext cx="11353800" cy="1921223"/>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A05ED899-0B3D-4A34-A5B9-30C9A1CDD4C3}"/>
              </a:ext>
            </a:extLst>
          </p:cNvPr>
          <p:cNvSpPr txBox="1">
            <a:spLocks noChangeArrowheads="1"/>
          </p:cNvSpPr>
          <p:nvPr/>
        </p:nvSpPr>
        <p:spPr bwMode="auto">
          <a:xfrm>
            <a:off x="502526" y="4769387"/>
            <a:ext cx="11270374" cy="1261884"/>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700" dirty="0">
                <a:solidFill>
                  <a:prstClr val="white"/>
                </a:solidFill>
                <a:latin typeface="Calibri Light" panose="020F0302020204030204" pitchFamily="34" charset="0"/>
                <a:cs typeface="Calibri Light" panose="020F0302020204030204" pitchFamily="34" charset="0"/>
              </a:rPr>
              <a:t>Isaiah 60:19:  But you will have the LORD for an everlasting light, and your God for your glory.</a:t>
            </a:r>
          </a:p>
        </p:txBody>
      </p:sp>
    </p:spTree>
    <p:extLst>
      <p:ext uri="{BB962C8B-B14F-4D97-AF65-F5344CB8AC3E}">
        <p14:creationId xmlns:p14="http://schemas.microsoft.com/office/powerpoint/2010/main" val="2975503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646331"/>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24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nations will walk by its light.</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 xmlns:a16="http://schemas.microsoft.com/office/drawing/2014/main" id="{B5460611-3A6B-46B9-A8EB-5B14DC0E19D2}"/>
              </a:ext>
            </a:extLst>
          </p:cNvPr>
          <p:cNvSpPr>
            <a:spLocks noChangeArrowheads="1"/>
          </p:cNvSpPr>
          <p:nvPr/>
        </p:nvSpPr>
        <p:spPr bwMode="auto">
          <a:xfrm>
            <a:off x="1295400" y="1960097"/>
            <a:ext cx="9735859" cy="145571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1640A669-8907-470E-AE99-3B8ACC0AE6B6}"/>
              </a:ext>
            </a:extLst>
          </p:cNvPr>
          <p:cNvSpPr txBox="1">
            <a:spLocks noChangeArrowheads="1"/>
          </p:cNvSpPr>
          <p:nvPr/>
        </p:nvSpPr>
        <p:spPr bwMode="auto">
          <a:xfrm>
            <a:off x="1393628" y="2018712"/>
            <a:ext cx="9568000" cy="1323439"/>
          </a:xfrm>
          <a:prstGeom prst="rect">
            <a:avLst/>
          </a:prstGeom>
          <a:noFill/>
          <a:ln w="38100">
            <a:noFill/>
            <a:miter lim="800000"/>
            <a:headEnd/>
            <a:tailEnd/>
          </a:ln>
        </p:spPr>
        <p:txBody>
          <a:bodyPr wrap="square">
            <a:spAutoFit/>
          </a:bodyPr>
          <a:lstStyle/>
          <a:p>
            <a:pPr marL="0" lvl="1" algn="ctr" fontAlgn="auto">
              <a:spcBef>
                <a:spcPts val="0"/>
              </a:spcBef>
              <a:spcAft>
                <a:spcPts val="600"/>
              </a:spcAft>
              <a:buSzPct val="100000"/>
              <a:defRPr/>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The New Jerusalem will contain unity in diversity. </a:t>
            </a:r>
          </a:p>
        </p:txBody>
      </p:sp>
    </p:spTree>
    <p:extLst>
      <p:ext uri="{BB962C8B-B14F-4D97-AF65-F5344CB8AC3E}">
        <p14:creationId xmlns:p14="http://schemas.microsoft.com/office/powerpoint/2010/main" val="3286227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01400" cy="1754326"/>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24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nations will walk by its light.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25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On no day will its gates ever be shut, for there will be no night there.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 xmlns:a16="http://schemas.microsoft.com/office/drawing/2014/main" id="{2BE0642F-4A5C-42C5-A899-5E0DA5093A47}"/>
              </a:ext>
            </a:extLst>
          </p:cNvPr>
          <p:cNvSpPr>
            <a:spLocks noChangeArrowheads="1"/>
          </p:cNvSpPr>
          <p:nvPr/>
        </p:nvSpPr>
        <p:spPr bwMode="auto">
          <a:xfrm>
            <a:off x="1295400" y="3049727"/>
            <a:ext cx="9735859" cy="145571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05BAB9B5-F573-47C7-8A23-35CA3DBC4B1C}"/>
              </a:ext>
            </a:extLst>
          </p:cNvPr>
          <p:cNvSpPr txBox="1">
            <a:spLocks noChangeArrowheads="1"/>
          </p:cNvSpPr>
          <p:nvPr/>
        </p:nvSpPr>
        <p:spPr bwMode="auto">
          <a:xfrm>
            <a:off x="1393628" y="3108342"/>
            <a:ext cx="9568000" cy="1323439"/>
          </a:xfrm>
          <a:prstGeom prst="rect">
            <a:avLst/>
          </a:prstGeom>
          <a:noFill/>
          <a:ln w="38100">
            <a:noFill/>
            <a:miter lim="800000"/>
            <a:headEnd/>
            <a:tailEnd/>
          </a:ln>
        </p:spPr>
        <p:txBody>
          <a:bodyPr wrap="square">
            <a:spAutoFit/>
          </a:bodyPr>
          <a:lstStyle/>
          <a:p>
            <a:pPr marL="0" lvl="1" algn="ctr" fontAlgn="auto">
              <a:spcBef>
                <a:spcPts val="0"/>
              </a:spcBef>
              <a:spcAft>
                <a:spcPts val="600"/>
              </a:spcAft>
              <a:buSzPct val="100000"/>
              <a:defRPr/>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This emphasizes the absolute safety and security we will enjoy in the New Jerusalem.</a:t>
            </a:r>
          </a:p>
        </p:txBody>
      </p:sp>
    </p:spTree>
    <p:extLst>
      <p:ext uri="{BB962C8B-B14F-4D97-AF65-F5344CB8AC3E}">
        <p14:creationId xmlns:p14="http://schemas.microsoft.com/office/powerpoint/2010/main" val="311333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125200" cy="2862322"/>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24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nations will walk by its light.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25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On no day will its gates ever be shut, for there will be no night there.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26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glory and honor of the nations will be brought into it.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 xmlns:a16="http://schemas.microsoft.com/office/drawing/2014/main" id="{235E7E07-1CF0-4D61-A8FF-0FFBB7603E8A}"/>
              </a:ext>
            </a:extLst>
          </p:cNvPr>
          <p:cNvSpPr>
            <a:spLocks noChangeArrowheads="1"/>
          </p:cNvSpPr>
          <p:nvPr/>
        </p:nvSpPr>
        <p:spPr bwMode="auto">
          <a:xfrm>
            <a:off x="1228070" y="4096626"/>
            <a:ext cx="9735859" cy="145571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818DA1C6-4E5D-46EE-B81E-3965C8C8625F}"/>
              </a:ext>
            </a:extLst>
          </p:cNvPr>
          <p:cNvSpPr txBox="1">
            <a:spLocks noChangeArrowheads="1"/>
          </p:cNvSpPr>
          <p:nvPr/>
        </p:nvSpPr>
        <p:spPr bwMode="auto">
          <a:xfrm>
            <a:off x="1326298" y="4155241"/>
            <a:ext cx="9568000" cy="1323439"/>
          </a:xfrm>
          <a:prstGeom prst="rect">
            <a:avLst/>
          </a:prstGeom>
          <a:noFill/>
          <a:ln w="38100">
            <a:noFill/>
            <a:miter lim="800000"/>
            <a:headEnd/>
            <a:tailEnd/>
          </a:ln>
        </p:spPr>
        <p:txBody>
          <a:bodyPr wrap="square">
            <a:spAutoFit/>
          </a:bodyPr>
          <a:lstStyle/>
          <a:p>
            <a:pPr marL="0" lvl="1" algn="ctr" fontAlgn="auto">
              <a:spcBef>
                <a:spcPts val="0"/>
              </a:spcBef>
              <a:spcAft>
                <a:spcPts val="600"/>
              </a:spcAft>
              <a:buSzPct val="100000"/>
              <a:defRPr/>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We will spend eternity learning, creating, cultivating, building, and playing sports.</a:t>
            </a:r>
          </a:p>
        </p:txBody>
      </p:sp>
    </p:spTree>
    <p:extLst>
      <p:ext uri="{BB962C8B-B14F-4D97-AF65-F5344CB8AC3E}">
        <p14:creationId xmlns:p14="http://schemas.microsoft.com/office/powerpoint/2010/main" val="327724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277600" cy="2308324"/>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27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Nothing impure will ever enter it, nor will anyone who does what is shameful or deceitful, but only those whose names are written in the Lamb’s book of life.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3112967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353800" cy="2308324"/>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27 	</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Nothing impure will ever enter it, nor will anyone who does what is shameful or deceitful, but only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those whose names are written in the Lamb’s book of life</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t>
            </a:r>
            <a:endParaRPr lang="en-US" sz="39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6810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43000"/>
            <a:ext cx="10363200" cy="1277273"/>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Universalism  </a:t>
            </a:r>
          </a:p>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Naturalistic Atheism</a:t>
            </a:r>
            <a:endPar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Views of the Afterlife</a:t>
            </a:r>
            <a:endParaRPr kumimoji="0" lang="en-US" sz="60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
        <p:nvSpPr>
          <p:cNvPr id="2" name="Rectangle 1">
            <a:extLst>
              <a:ext uri="{FF2B5EF4-FFF2-40B4-BE49-F238E27FC236}">
                <a16:creationId xmlns="" xmlns:a16="http://schemas.microsoft.com/office/drawing/2014/main" id="{EB67B472-9125-5EBE-C664-0A2471ECDCF9}"/>
              </a:ext>
            </a:extLst>
          </p:cNvPr>
          <p:cNvSpPr>
            <a:spLocks noChangeArrowheads="1"/>
          </p:cNvSpPr>
          <p:nvPr/>
        </p:nvSpPr>
        <p:spPr bwMode="auto">
          <a:xfrm>
            <a:off x="419100" y="2438400"/>
            <a:ext cx="11544300" cy="41910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1FF2AC8C-81BA-7247-FF58-737C8052D2A0}"/>
              </a:ext>
            </a:extLst>
          </p:cNvPr>
          <p:cNvSpPr txBox="1">
            <a:spLocks noChangeArrowheads="1"/>
          </p:cNvSpPr>
          <p:nvPr/>
        </p:nvSpPr>
        <p:spPr bwMode="auto">
          <a:xfrm>
            <a:off x="502526" y="2499611"/>
            <a:ext cx="11345260" cy="408111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1800"/>
              </a:spcAft>
              <a:buSzPct val="100000"/>
              <a:defRPr/>
            </a:pPr>
            <a:r>
              <a:rPr lang="en-US" sz="3600" dirty="0">
                <a:solidFill>
                  <a:prstClr val="white"/>
                </a:solidFill>
                <a:latin typeface="Calibri Light" panose="020F0302020204030204" pitchFamily="34" charset="0"/>
                <a:cs typeface="Calibri Light" panose="020F0302020204030204" pitchFamily="34" charset="0"/>
              </a:rPr>
              <a:t>Yuval Harari, </a:t>
            </a:r>
            <a:r>
              <a:rPr lang="en-US" sz="3600" i="1" dirty="0">
                <a:solidFill>
                  <a:prstClr val="white"/>
                </a:solidFill>
                <a:latin typeface="Calibri Light" panose="020F0302020204030204" pitchFamily="34" charset="0"/>
                <a:cs typeface="Calibri Light" panose="020F0302020204030204" pitchFamily="34" charset="0"/>
              </a:rPr>
              <a:t>Sapiens</a:t>
            </a:r>
            <a:r>
              <a:rPr lang="en-US" sz="3600" dirty="0">
                <a:solidFill>
                  <a:prstClr val="white"/>
                </a:solidFill>
                <a:latin typeface="Calibri Light" panose="020F0302020204030204" pitchFamily="34" charset="0"/>
                <a:cs typeface="Calibri Light" panose="020F0302020204030204" pitchFamily="34" charset="0"/>
              </a:rPr>
              <a:t>: “Hence any meaning that people ascribe to their lives is just a delusion…The scientist who says her life is meaningful because she increases the store of human knowledge, the soldier who declares that his life is meaningful because he fights to defend his homeland, and the entrepreneur who finds meaning in building a new company are no less delusional than their medieval counterparts who found meaning in reading scriptures.” </a:t>
            </a:r>
          </a:p>
        </p:txBody>
      </p:sp>
    </p:spTree>
    <p:extLst>
      <p:ext uri="{BB962C8B-B14F-4D97-AF65-F5344CB8AC3E}">
        <p14:creationId xmlns:p14="http://schemas.microsoft.com/office/powerpoint/2010/main" val="34551050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4524315"/>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Then the angel showed me the river of the water of life, as clear as crystal, flowing from the throne of God and of the Lamb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down the middle of the great street of the city. On each side of the river stood the tree of life, bearing twelve crops of fruit, yielding its fruit every month. And the leaves of the tree are for the healing of the nations.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188404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4524315"/>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Then the angel showed me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river of the water of life, as clear as crystal, flowing from the throne of God and of the Lamb</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a:t>
            </a:r>
          </a:p>
          <a:p>
            <a:pPr marL="571500" marR="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down the middle of the great street of the city. On each side of the river stood the tree of life, bearing twelve crops of fruit, yielding its fruit every month. And the leaves of the tree are for the healing of the nations. </a:t>
            </a:r>
            <a:endParaRPr lang="en-US" sz="3900" dirty="0">
              <a:solidFill>
                <a:schemeClr val="tx1">
                  <a:lumMod val="50000"/>
                  <a:lumOff val="50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5154378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4524315"/>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1</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Then the angel showed me the river of the water of life, as clear as crystal, flowing from the throne of God and of the Lamb </a:t>
            </a:r>
          </a:p>
          <a:p>
            <a:pPr marL="571500" marR="0" indent="-571500">
              <a:lnSpc>
                <a:spcPct val="90000"/>
              </a:lnSpc>
              <a:spcBef>
                <a:spcPts val="0"/>
              </a:spcBef>
              <a:spcAft>
                <a:spcPts val="0"/>
              </a:spcAft>
            </a:pPr>
            <a:r>
              <a:rPr lang="en-US" sz="4000" baseline="30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2 	</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down the middle of the great street of the city. On each side of the river stood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tree of life</a:t>
            </a:r>
            <a:r>
              <a:rPr lang="en-US" sz="4000" dirty="0">
                <a:solidFill>
                  <a:schemeClr val="tx1">
                    <a:lumMod val="50000"/>
                    <a:lumOff val="50000"/>
                  </a:schemeClr>
                </a:solidFill>
                <a:latin typeface="Calibri Light" panose="020F0302020204030204" pitchFamily="34" charset="0"/>
                <a:ea typeface="Cambria" panose="02040503050406030204" pitchFamily="18" charset="0"/>
                <a:cs typeface="Calibri Light" panose="020F0302020204030204" pitchFamily="34" charset="0"/>
              </a:rPr>
              <a:t>, bearing twelve crops of fruit, yielding its fruit every month. And the leaves of the tree are for the healing of the nations. </a:t>
            </a:r>
            <a:endParaRPr lang="en-US" sz="3900" dirty="0">
              <a:solidFill>
                <a:schemeClr val="tx1">
                  <a:lumMod val="50000"/>
                  <a:lumOff val="50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8126061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4524315"/>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Then the angel showed me the river of the water of life, as clear as crystal, flowing from the throne of God and of the Lamb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down the middle of the great street of the city. On each side of the river stood the tree of life, bearing twelve crops of fruit, yielding its fruit every month. And the leaves of the tree are for the healing of the nations.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 xmlns:a16="http://schemas.microsoft.com/office/drawing/2014/main" id="{D44A30CF-6F40-45DE-B511-0AD1A5D9D452}"/>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C269B907-DAFB-4103-8B0A-5C606187CABB}"/>
              </a:ext>
            </a:extLst>
          </p:cNvPr>
          <p:cNvSpPr txBox="1">
            <a:spLocks noChangeArrowheads="1"/>
          </p:cNvSpPr>
          <p:nvPr/>
        </p:nvSpPr>
        <p:spPr bwMode="auto">
          <a:xfrm>
            <a:off x="496969" y="4724400"/>
            <a:ext cx="11198062" cy="1738938"/>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3400" dirty="0">
                <a:solidFill>
                  <a:prstClr val="white"/>
                </a:solidFill>
                <a:latin typeface="Calibri Light" panose="020F0302020204030204" pitchFamily="34" charset="0"/>
                <a:cs typeface="Calibri Light" panose="020F0302020204030204" pitchFamily="34" charset="0"/>
              </a:rPr>
              <a:t>God will construct a beautiful heavenly home for you.</a:t>
            </a:r>
          </a:p>
          <a:p>
            <a:pPr marL="914400" lvl="1" indent="-457200"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	John 14:2-3: There is more than enough room in my Father’s home… I am going to prepare a place for you… </a:t>
            </a:r>
          </a:p>
        </p:txBody>
      </p:sp>
    </p:spTree>
    <p:extLst>
      <p:ext uri="{BB962C8B-B14F-4D97-AF65-F5344CB8AC3E}">
        <p14:creationId xmlns:p14="http://schemas.microsoft.com/office/powerpoint/2010/main" val="849649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4" grpId="0" animBg="1"/>
      <p:bldP spid="5"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4524315"/>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Then the angel showed me the river of the water of life, as clear as crystal, flowing from the throne of God and of the Lamb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down the middle of the great street of the city. On each side of the river stood the tree of life, bearing twelve crops of fruit, yielding its fruit every month. And the leaves of the tree are for the healing of the nations.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 xmlns:a16="http://schemas.microsoft.com/office/drawing/2014/main" id="{D44A30CF-6F40-45DE-B511-0AD1A5D9D452}"/>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C269B907-DAFB-4103-8B0A-5C606187CABB}"/>
              </a:ext>
            </a:extLst>
          </p:cNvPr>
          <p:cNvSpPr txBox="1">
            <a:spLocks noChangeArrowheads="1"/>
          </p:cNvSpPr>
          <p:nvPr/>
        </p:nvSpPr>
        <p:spPr bwMode="auto">
          <a:xfrm>
            <a:off x="496969" y="4724400"/>
            <a:ext cx="11198062" cy="1738938"/>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3400" dirty="0">
                <a:solidFill>
                  <a:prstClr val="white"/>
                </a:solidFill>
                <a:latin typeface="Calibri Light" panose="020F0302020204030204" pitchFamily="34" charset="0"/>
                <a:cs typeface="Calibri Light" panose="020F0302020204030204" pitchFamily="34" charset="0"/>
              </a:rPr>
              <a:t>God will construct a beautiful heavenly home for you.</a:t>
            </a:r>
          </a:p>
          <a:p>
            <a:pPr marL="914400" lvl="1" indent="-457200"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	John 14:2-3: When everything is ready, I will come and get you, so that you will always be with me where I am. </a:t>
            </a:r>
          </a:p>
        </p:txBody>
      </p:sp>
    </p:spTree>
    <p:extLst>
      <p:ext uri="{BB962C8B-B14F-4D97-AF65-F5344CB8AC3E}">
        <p14:creationId xmlns:p14="http://schemas.microsoft.com/office/powerpoint/2010/main" val="26220892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4524315"/>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Then the angel showed me the river of the water of life, as clear as crystal, flowing from the throne of God and of the Lamb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down the middle of the great street of the city. On each side of the river stood the tree of life, bearing twelve crops of fruit, yielding its fruit every month. And the leaves of the tree are for the healing of the nations.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 xmlns:a16="http://schemas.microsoft.com/office/drawing/2014/main" id="{D44A30CF-6F40-45DE-B511-0AD1A5D9D452}"/>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C269B907-DAFB-4103-8B0A-5C606187CABB}"/>
              </a:ext>
            </a:extLst>
          </p:cNvPr>
          <p:cNvSpPr txBox="1">
            <a:spLocks noChangeArrowheads="1"/>
          </p:cNvSpPr>
          <p:nvPr/>
        </p:nvSpPr>
        <p:spPr bwMode="auto">
          <a:xfrm>
            <a:off x="496969" y="4724400"/>
            <a:ext cx="11198062" cy="1215717"/>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3400" dirty="0">
                <a:solidFill>
                  <a:prstClr val="white"/>
                </a:solidFill>
                <a:latin typeface="Calibri Light" panose="020F0302020204030204" pitchFamily="34" charset="0"/>
                <a:cs typeface="Calibri Light" panose="020F0302020204030204" pitchFamily="34" charset="0"/>
              </a:rPr>
              <a:t>God will construct a beautiful heavenly home for you.</a:t>
            </a:r>
            <a:endParaRPr lang="en-US" sz="3400" dirty="0">
              <a:solidFill>
                <a:prstClr val="white"/>
              </a:solidFill>
              <a:latin typeface="Calibri Light" panose="020F0302020204030204" pitchFamily="34" charset="0"/>
              <a:ea typeface="ＭＳ Ｐゴシック" charset="-128"/>
              <a:cs typeface="Calibri Light" panose="020F0302020204030204" pitchFamily="34" charset="0"/>
            </a:endParaRPr>
          </a:p>
          <a:p>
            <a:pPr lvl="1" indent="-457200"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3400" dirty="0">
                <a:solidFill>
                  <a:prstClr val="white"/>
                </a:solidFill>
                <a:latin typeface="Calibri Light" panose="020F0302020204030204" pitchFamily="34" charset="0"/>
                <a:cs typeface="Calibri Light" panose="020F0302020204030204" pitchFamily="34" charset="0"/>
              </a:rPr>
              <a:t>The New Earth will be full of beautiful, natural features.</a:t>
            </a:r>
            <a:endParaRPr lang="en-US" sz="3400" dirty="0">
              <a:solidFill>
                <a:prstClr val="white"/>
              </a:solidFill>
              <a:latin typeface="Calibri Light" panose="020F0302020204030204" pitchFamily="34"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11172266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4524315"/>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Then the angel showed me the river of the water of life, as clear as crystal, flowing from the throne of God and of the Lamb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down the middle of the great street of the city. On each side of the river stood the tree of life, bearing twelve crops of fruit, yielding its fruit every month. And the leaves of the tree are for the healing of the nations. </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 xmlns:a16="http://schemas.microsoft.com/office/drawing/2014/main" id="{D44A30CF-6F40-45DE-B511-0AD1A5D9D452}"/>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C269B907-DAFB-4103-8B0A-5C606187CABB}"/>
              </a:ext>
            </a:extLst>
          </p:cNvPr>
          <p:cNvSpPr txBox="1">
            <a:spLocks noChangeArrowheads="1"/>
          </p:cNvSpPr>
          <p:nvPr/>
        </p:nvSpPr>
        <p:spPr bwMode="auto">
          <a:xfrm>
            <a:off x="496969" y="4724400"/>
            <a:ext cx="11198062" cy="1138773"/>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	It’s not just the places you see that make them so memorable, it’s sharing it with people you love.</a:t>
            </a:r>
          </a:p>
        </p:txBody>
      </p:sp>
    </p:spTree>
    <p:extLst>
      <p:ext uri="{BB962C8B-B14F-4D97-AF65-F5344CB8AC3E}">
        <p14:creationId xmlns:p14="http://schemas.microsoft.com/office/powerpoint/2010/main" val="20517374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06200" cy="5078313"/>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3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 longer will there be any curse. The throne of God and of the Lamb will be in the city, and his servants will serve him.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4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They will see his face, and his name will be on their foreheads.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5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There will be no more night. They will not need the light of a lamp or the light of the sun, for the Lord God will give them light. And they will reign for ever and ever…</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2078834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5078313"/>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3 	</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No longer will there be any curse. The throne of God and of the Lamb will be in the city, and his servants will serve him. </a:t>
            </a:r>
          </a:p>
          <a:p>
            <a:pPr marL="571500" marR="0" indent="-571500">
              <a:lnSpc>
                <a:spcPct val="90000"/>
              </a:lnSpc>
              <a:spcBef>
                <a:spcPts val="0"/>
              </a:spcBef>
              <a:spcAft>
                <a:spcPts val="0"/>
              </a:spcAft>
            </a:pPr>
            <a:r>
              <a:rPr lang="en-US" sz="40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4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They will see his face</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 and his name will be on their foreheads. </a:t>
            </a:r>
          </a:p>
          <a:p>
            <a:pPr marL="571500" marR="0" indent="-571500">
              <a:lnSpc>
                <a:spcPct val="90000"/>
              </a:lnSpc>
              <a:spcBef>
                <a:spcPts val="0"/>
              </a:spcBef>
              <a:spcAft>
                <a:spcPts val="0"/>
              </a:spcAft>
            </a:pPr>
            <a:r>
              <a:rPr lang="en-US" sz="4000" baseline="30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5 	</a:t>
            </a:r>
            <a:r>
              <a:rPr lang="en-US" sz="4000" dirty="0">
                <a:solidFill>
                  <a:schemeClr val="tx1">
                    <a:lumMod val="65000"/>
                    <a:lumOff val="35000"/>
                  </a:schemeClr>
                </a:solidFill>
                <a:latin typeface="Calibri Light" panose="020F0302020204030204" pitchFamily="34" charset="0"/>
                <a:ea typeface="Cambria" panose="02040503050406030204" pitchFamily="18" charset="0"/>
                <a:cs typeface="Calibri Light" panose="020F0302020204030204" pitchFamily="34" charset="0"/>
              </a:rPr>
              <a:t>There will be no more night. They will not need the light of a lamp or the light of the sun, for the Lord God will give them light. And they will reign for ever and ever…</a:t>
            </a:r>
            <a:endParaRPr lang="en-US" sz="39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3267841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2054185"/>
            <a:ext cx="10363200" cy="1200329"/>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Thinking of heaven changes the way you think of this life.  </a:t>
            </a:r>
            <a:endPar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938992"/>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Why is it important to dwell on heaven</a:t>
            </a:r>
            <a:r>
              <a:rPr kumimoji="0" lang="en-US" sz="60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rPr>
              <a:t>?</a:t>
            </a:r>
            <a:endParaRPr kumimoji="0" lang="en-US" sz="60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
        <p:nvSpPr>
          <p:cNvPr id="5" name="Rectangle 4">
            <a:extLst>
              <a:ext uri="{FF2B5EF4-FFF2-40B4-BE49-F238E27FC236}">
                <a16:creationId xmlns="" xmlns:a16="http://schemas.microsoft.com/office/drawing/2014/main" id="{C067A270-643F-421B-B4F8-85DA1225ACC9}"/>
              </a:ext>
            </a:extLst>
          </p:cNvPr>
          <p:cNvSpPr>
            <a:spLocks noChangeArrowheads="1"/>
          </p:cNvSpPr>
          <p:nvPr/>
        </p:nvSpPr>
        <p:spPr bwMode="auto">
          <a:xfrm>
            <a:off x="419100" y="3236928"/>
            <a:ext cx="11353800" cy="3468671"/>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6" name="TextBox 5">
            <a:extLst>
              <a:ext uri="{FF2B5EF4-FFF2-40B4-BE49-F238E27FC236}">
                <a16:creationId xmlns="" xmlns:a16="http://schemas.microsoft.com/office/drawing/2014/main" id="{98BB1F5B-B79C-4AB7-B2F4-C198B8B41CF5}"/>
              </a:ext>
            </a:extLst>
          </p:cNvPr>
          <p:cNvSpPr txBox="1">
            <a:spLocks noChangeArrowheads="1"/>
          </p:cNvSpPr>
          <p:nvPr/>
        </p:nvSpPr>
        <p:spPr bwMode="auto">
          <a:xfrm>
            <a:off x="502526" y="3313129"/>
            <a:ext cx="11158044" cy="1846659"/>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800" dirty="0">
                <a:solidFill>
                  <a:prstClr val="white"/>
                </a:solidFill>
                <a:latin typeface="Calibri Light" panose="020F0302020204030204" pitchFamily="34" charset="0"/>
                <a:cs typeface="Calibri Light" panose="020F0302020204030204" pitchFamily="34" charset="0"/>
              </a:rPr>
              <a:t>C.S Lewis: “If you read history, you will find that the Christians who did the most for the present world were just those who thought most of the next… </a:t>
            </a:r>
          </a:p>
        </p:txBody>
      </p:sp>
    </p:spTree>
    <p:extLst>
      <p:ext uri="{BB962C8B-B14F-4D97-AF65-F5344CB8AC3E}">
        <p14:creationId xmlns:p14="http://schemas.microsoft.com/office/powerpoint/2010/main" val="244696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43000"/>
            <a:ext cx="10363200" cy="1277273"/>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Universalism  </a:t>
            </a:r>
          </a:p>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Naturalistic Atheism</a:t>
            </a:r>
            <a:endPar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Views of the Afterlife</a:t>
            </a:r>
            <a:endParaRPr kumimoji="0" lang="en-US" sz="60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
        <p:nvSpPr>
          <p:cNvPr id="2" name="Rectangle 1">
            <a:extLst>
              <a:ext uri="{FF2B5EF4-FFF2-40B4-BE49-F238E27FC236}">
                <a16:creationId xmlns="" xmlns:a16="http://schemas.microsoft.com/office/drawing/2014/main" id="{EB67B472-9125-5EBE-C664-0A2471ECDCF9}"/>
              </a:ext>
            </a:extLst>
          </p:cNvPr>
          <p:cNvSpPr>
            <a:spLocks noChangeArrowheads="1"/>
          </p:cNvSpPr>
          <p:nvPr/>
        </p:nvSpPr>
        <p:spPr bwMode="auto">
          <a:xfrm>
            <a:off x="419100" y="2438400"/>
            <a:ext cx="11544300" cy="41910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3" name="TextBox 2">
            <a:extLst>
              <a:ext uri="{FF2B5EF4-FFF2-40B4-BE49-F238E27FC236}">
                <a16:creationId xmlns="" xmlns:a16="http://schemas.microsoft.com/office/drawing/2014/main" id="{1FF2AC8C-81BA-7247-FF58-737C8052D2A0}"/>
              </a:ext>
            </a:extLst>
          </p:cNvPr>
          <p:cNvSpPr txBox="1">
            <a:spLocks noChangeArrowheads="1"/>
          </p:cNvSpPr>
          <p:nvPr/>
        </p:nvSpPr>
        <p:spPr bwMode="auto">
          <a:xfrm>
            <a:off x="502526" y="2499611"/>
            <a:ext cx="11345260" cy="158812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1800"/>
              </a:spcAft>
              <a:buSzPct val="100000"/>
              <a:defRPr/>
            </a:pPr>
            <a:r>
              <a:rPr lang="en-US" sz="3600" dirty="0">
                <a:solidFill>
                  <a:prstClr val="white"/>
                </a:solidFill>
                <a:latin typeface="Calibri Light" panose="020F0302020204030204" pitchFamily="34" charset="0"/>
                <a:cs typeface="Calibri Light" panose="020F0302020204030204" pitchFamily="34" charset="0"/>
              </a:rPr>
              <a:t>Yuval Harari, </a:t>
            </a:r>
            <a:r>
              <a:rPr lang="en-US" sz="3600" i="1" dirty="0">
                <a:solidFill>
                  <a:prstClr val="white"/>
                </a:solidFill>
                <a:latin typeface="Calibri Light" panose="020F0302020204030204" pitchFamily="34" charset="0"/>
                <a:cs typeface="Calibri Light" panose="020F0302020204030204" pitchFamily="34" charset="0"/>
              </a:rPr>
              <a:t>Sapiens</a:t>
            </a:r>
            <a:r>
              <a:rPr lang="en-US" sz="3600" dirty="0">
                <a:solidFill>
                  <a:prstClr val="white"/>
                </a:solidFill>
                <a:latin typeface="Calibri Light" panose="020F0302020204030204" pitchFamily="34" charset="0"/>
                <a:cs typeface="Calibri Light" panose="020F0302020204030204" pitchFamily="34" charset="0"/>
              </a:rPr>
              <a:t>: “Skepticism about the afterlife drives humankind to seek not only immortality, but also earthly happiness.” </a:t>
            </a:r>
          </a:p>
        </p:txBody>
      </p:sp>
    </p:spTree>
    <p:extLst>
      <p:ext uri="{BB962C8B-B14F-4D97-AF65-F5344CB8AC3E}">
        <p14:creationId xmlns:p14="http://schemas.microsoft.com/office/powerpoint/2010/main" val="39529032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2054185"/>
            <a:ext cx="10363200" cy="1200329"/>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Thinking of heaven changes the way you think of this life.  </a:t>
            </a:r>
            <a:endPar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938992"/>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Why is it important to dwell on heaven</a:t>
            </a:r>
            <a:r>
              <a:rPr kumimoji="0" lang="en-US" sz="60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rPr>
              <a:t>?</a:t>
            </a:r>
            <a:endParaRPr kumimoji="0" lang="en-US" sz="60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
        <p:nvSpPr>
          <p:cNvPr id="5" name="Rectangle 4">
            <a:extLst>
              <a:ext uri="{FF2B5EF4-FFF2-40B4-BE49-F238E27FC236}">
                <a16:creationId xmlns="" xmlns:a16="http://schemas.microsoft.com/office/drawing/2014/main" id="{C067A270-643F-421B-B4F8-85DA1225ACC9}"/>
              </a:ext>
            </a:extLst>
          </p:cNvPr>
          <p:cNvSpPr>
            <a:spLocks noChangeArrowheads="1"/>
          </p:cNvSpPr>
          <p:nvPr/>
        </p:nvSpPr>
        <p:spPr bwMode="auto">
          <a:xfrm>
            <a:off x="419100" y="3236928"/>
            <a:ext cx="11353800" cy="3468671"/>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6" name="TextBox 5">
            <a:extLst>
              <a:ext uri="{FF2B5EF4-FFF2-40B4-BE49-F238E27FC236}">
                <a16:creationId xmlns="" xmlns:a16="http://schemas.microsoft.com/office/drawing/2014/main" id="{98BB1F5B-B79C-4AB7-B2F4-C198B8B41CF5}"/>
              </a:ext>
            </a:extLst>
          </p:cNvPr>
          <p:cNvSpPr txBox="1">
            <a:spLocks noChangeArrowheads="1"/>
          </p:cNvSpPr>
          <p:nvPr/>
        </p:nvSpPr>
        <p:spPr bwMode="auto">
          <a:xfrm>
            <a:off x="502526" y="3313129"/>
            <a:ext cx="11158044" cy="3016210"/>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800" dirty="0">
                <a:solidFill>
                  <a:prstClr val="white"/>
                </a:solidFill>
                <a:latin typeface="Calibri Light" panose="020F0302020204030204" pitchFamily="34" charset="0"/>
                <a:cs typeface="Calibri Light" panose="020F0302020204030204" pitchFamily="34" charset="0"/>
              </a:rPr>
              <a:t>C.S Lewis: “The Apostles themselves who [embarked to bring salvation to] the Roman Empire...the English Evangelicals who abolished the Slave Trade, all left their mark on the earth precisely because their minds were occupied with Heaven…</a:t>
            </a:r>
          </a:p>
        </p:txBody>
      </p:sp>
    </p:spTree>
    <p:extLst>
      <p:ext uri="{BB962C8B-B14F-4D97-AF65-F5344CB8AC3E}">
        <p14:creationId xmlns:p14="http://schemas.microsoft.com/office/powerpoint/2010/main" val="34407178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2054185"/>
            <a:ext cx="10210800" cy="1200329"/>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Thinking of heaven changes the way you think of this life.  </a:t>
            </a:r>
            <a:endPar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938992"/>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Why is it important to dwell on heaven</a:t>
            </a:r>
            <a:r>
              <a:rPr kumimoji="0" lang="en-US" sz="60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rPr>
              <a:t>?</a:t>
            </a:r>
            <a:endParaRPr kumimoji="0" lang="en-US" sz="60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
        <p:nvSpPr>
          <p:cNvPr id="5" name="Rectangle 4">
            <a:extLst>
              <a:ext uri="{FF2B5EF4-FFF2-40B4-BE49-F238E27FC236}">
                <a16:creationId xmlns="" xmlns:a16="http://schemas.microsoft.com/office/drawing/2014/main" id="{C067A270-643F-421B-B4F8-85DA1225ACC9}"/>
              </a:ext>
            </a:extLst>
          </p:cNvPr>
          <p:cNvSpPr>
            <a:spLocks noChangeArrowheads="1"/>
          </p:cNvSpPr>
          <p:nvPr/>
        </p:nvSpPr>
        <p:spPr bwMode="auto">
          <a:xfrm>
            <a:off x="419100" y="3236928"/>
            <a:ext cx="11353800" cy="3468671"/>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6" name="TextBox 5">
            <a:extLst>
              <a:ext uri="{FF2B5EF4-FFF2-40B4-BE49-F238E27FC236}">
                <a16:creationId xmlns="" xmlns:a16="http://schemas.microsoft.com/office/drawing/2014/main" id="{98BB1F5B-B79C-4AB7-B2F4-C198B8B41CF5}"/>
              </a:ext>
            </a:extLst>
          </p:cNvPr>
          <p:cNvSpPr txBox="1">
            <a:spLocks noChangeArrowheads="1"/>
          </p:cNvSpPr>
          <p:nvPr/>
        </p:nvSpPr>
        <p:spPr bwMode="auto">
          <a:xfrm>
            <a:off x="502526" y="3313129"/>
            <a:ext cx="11158044" cy="1846659"/>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800" dirty="0">
                <a:solidFill>
                  <a:prstClr val="white"/>
                </a:solidFill>
                <a:latin typeface="Calibri Light" panose="020F0302020204030204" pitchFamily="34" charset="0"/>
                <a:cs typeface="Calibri Light" panose="020F0302020204030204" pitchFamily="34" charset="0"/>
              </a:rPr>
              <a:t>C.S Lewis: “It is since Christians have largely ceased to think of the other world that they have become so ineffective in this.”</a:t>
            </a:r>
          </a:p>
        </p:txBody>
      </p:sp>
    </p:spTree>
    <p:extLst>
      <p:ext uri="{BB962C8B-B14F-4D97-AF65-F5344CB8AC3E}">
        <p14:creationId xmlns:p14="http://schemas.microsoft.com/office/powerpoint/2010/main" val="23063133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2054185"/>
            <a:ext cx="11353800" cy="1200329"/>
          </a:xfrm>
          <a:prstGeom prst="rect">
            <a:avLst/>
          </a:prstGeom>
          <a:noFill/>
          <a:ln w="9525">
            <a:noFill/>
            <a:miter lim="800000"/>
            <a:headEnd/>
            <a:tailEnd/>
          </a:ln>
        </p:spPr>
        <p:txBody>
          <a:bodyPr wrap="square">
            <a:spAutoFit/>
          </a:bodyPr>
          <a:lstStyle/>
          <a:p>
            <a:pPr marL="573088"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Directing your eyes toward heaven helps you prepare and persevere in this life.  </a:t>
            </a:r>
            <a:endPar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938992"/>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Why is it important to dwell on heaven</a:t>
            </a:r>
            <a:r>
              <a:rPr kumimoji="0" lang="en-US" sz="60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rPr>
              <a:t>?</a:t>
            </a:r>
            <a:endParaRPr kumimoji="0" lang="en-US" sz="60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
        <p:nvSpPr>
          <p:cNvPr id="4" name="Rectangle 3">
            <a:extLst>
              <a:ext uri="{FF2B5EF4-FFF2-40B4-BE49-F238E27FC236}">
                <a16:creationId xmlns="" xmlns:a16="http://schemas.microsoft.com/office/drawing/2014/main" id="{83EEC673-845B-5406-4DBC-7D2231287EA4}"/>
              </a:ext>
            </a:extLst>
          </p:cNvPr>
          <p:cNvSpPr>
            <a:spLocks noChangeArrowheads="1"/>
          </p:cNvSpPr>
          <p:nvPr/>
        </p:nvSpPr>
        <p:spPr bwMode="auto">
          <a:xfrm>
            <a:off x="419100" y="3236928"/>
            <a:ext cx="11353800" cy="3468671"/>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9E236097-0720-8F7B-7B42-ED4B0414F52B}"/>
              </a:ext>
            </a:extLst>
          </p:cNvPr>
          <p:cNvSpPr txBox="1">
            <a:spLocks noChangeArrowheads="1"/>
          </p:cNvSpPr>
          <p:nvPr/>
        </p:nvSpPr>
        <p:spPr bwMode="auto">
          <a:xfrm>
            <a:off x="502526" y="3313129"/>
            <a:ext cx="11158044" cy="3250121"/>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1800"/>
              </a:spcAft>
              <a:buSzPct val="100000"/>
              <a:defRPr/>
            </a:pPr>
            <a:r>
              <a:rPr lang="en-US" sz="3800" dirty="0">
                <a:solidFill>
                  <a:prstClr val="white"/>
                </a:solidFill>
                <a:latin typeface="Calibri Light" panose="020F0302020204030204" pitchFamily="34" charset="0"/>
                <a:cs typeface="Calibri Light" panose="020F0302020204030204" pitchFamily="34" charset="0"/>
              </a:rPr>
              <a:t>2 Timothy 4:7-8: I have fought the good fight, I have finished the race, I have kept the faith. Now there is in store for me the crown of righteousness, which the Lord, the righteous Judge, will award to me on that day—and not only to me, but also to all who have longed for his appearing. </a:t>
            </a:r>
          </a:p>
        </p:txBody>
      </p:sp>
    </p:spTree>
    <p:extLst>
      <p:ext uri="{BB962C8B-B14F-4D97-AF65-F5344CB8AC3E}">
        <p14:creationId xmlns:p14="http://schemas.microsoft.com/office/powerpoint/2010/main" val="2043952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5078313"/>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12 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“Look, I am coming soon! My reward is with me, and I will give to each person according to what they have done.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13 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 am the Alpha and the Omega, the First and the Last, the Beginning and the End…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16 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 Jesus, have sent my angel to give you this testimony for the churches. I am the Root and the Offspring of David, and the bright Morning Star.”</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1626420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5078313"/>
          </a:xfrm>
          <a:prstGeom prst="rect">
            <a:avLst/>
          </a:prstGeom>
          <a:noFill/>
          <a:ln w="9525">
            <a:noFill/>
            <a:miter lim="800000"/>
            <a:headEnd/>
            <a:tailEnd/>
          </a:ln>
        </p:spPr>
        <p:txBody>
          <a:bodyPr wrap="square">
            <a:spAutoFit/>
          </a:bodyPr>
          <a:lstStyle/>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17 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Spirit and the bride [the church] say, “Come!” And let the one who hears say, “Come!” Let the one who is thirsty come; and let the one who wishes take the free gift of the water of life… </a:t>
            </a:r>
          </a:p>
          <a:p>
            <a:pPr marL="571500" marR="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20 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who testifies to these things says, “Yes, I am coming soon.” Amen. Come, Lord Jesus. </a:t>
            </a:r>
          </a:p>
          <a:p>
            <a:pPr marL="571500" indent="-571500">
              <a:lnSpc>
                <a:spcPct val="90000"/>
              </a:lnSpc>
              <a:spcBef>
                <a:spcPts val="0"/>
              </a:spcBef>
              <a:spcAft>
                <a:spcPts val="0"/>
              </a:spcAft>
            </a:pPr>
            <a:r>
              <a:rPr lang="en-US" sz="40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21 	</a:t>
            </a: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grace of the Lord Jesus be with God’s people. Amen</a:t>
            </a:r>
            <a:endParaRPr lang="en-US" sz="39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261092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43000"/>
            <a:ext cx="10363200" cy="1908215"/>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Universalism  </a:t>
            </a:r>
          </a:p>
          <a:p>
            <a:pPr marL="573088"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Naturalistic Atheism</a:t>
            </a:r>
            <a:endPar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Reincarnation</a:t>
            </a:r>
            <a:endPar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Views of the Afterlife</a:t>
            </a:r>
            <a:endParaRPr kumimoji="0" lang="en-US" sz="60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
        <p:nvSpPr>
          <p:cNvPr id="4" name="Rectangle 3">
            <a:extLst>
              <a:ext uri="{FF2B5EF4-FFF2-40B4-BE49-F238E27FC236}">
                <a16:creationId xmlns="" xmlns:a16="http://schemas.microsoft.com/office/drawing/2014/main" id="{6B89BD8C-1756-49DB-AD10-D9F2721A4C9E}"/>
              </a:ext>
            </a:extLst>
          </p:cNvPr>
          <p:cNvSpPr>
            <a:spLocks noChangeArrowheads="1"/>
          </p:cNvSpPr>
          <p:nvPr/>
        </p:nvSpPr>
        <p:spPr bwMode="auto">
          <a:xfrm>
            <a:off x="419100" y="3048000"/>
            <a:ext cx="11353800" cy="13716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 xmlns:a16="http://schemas.microsoft.com/office/drawing/2014/main" id="{CF408C43-B6F0-4E2A-B5FA-A475D61BA29E}"/>
              </a:ext>
            </a:extLst>
          </p:cNvPr>
          <p:cNvSpPr txBox="1">
            <a:spLocks noChangeArrowheads="1"/>
          </p:cNvSpPr>
          <p:nvPr/>
        </p:nvSpPr>
        <p:spPr bwMode="auto">
          <a:xfrm>
            <a:off x="502526" y="3109210"/>
            <a:ext cx="11158044" cy="1261884"/>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800" dirty="0">
                <a:solidFill>
                  <a:prstClr val="white"/>
                </a:solidFill>
                <a:latin typeface="Calibri Light" panose="020F0302020204030204" pitchFamily="34" charset="0"/>
                <a:cs typeface="Calibri Light" panose="020F0302020204030204" pitchFamily="34" charset="0"/>
              </a:rPr>
              <a:t>Hebrews 9:27: “It is appointed once for us to die and then judgment.” </a:t>
            </a:r>
          </a:p>
        </p:txBody>
      </p:sp>
    </p:spTree>
    <p:extLst>
      <p:ext uri="{BB962C8B-B14F-4D97-AF65-F5344CB8AC3E}">
        <p14:creationId xmlns:p14="http://schemas.microsoft.com/office/powerpoint/2010/main" val="1977817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43000"/>
            <a:ext cx="10363200" cy="2539157"/>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Universalism  </a:t>
            </a:r>
          </a:p>
          <a:p>
            <a:pPr marL="573088"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Naturalistic Atheism</a:t>
            </a:r>
            <a:endPar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Reincarnation</a:t>
            </a:r>
            <a:endPar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Cartoon Version of Heaven</a:t>
            </a:r>
            <a:endPar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Views of the Afterlife</a:t>
            </a:r>
            <a:endParaRPr kumimoji="0" lang="en-US" sz="60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2447142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43000"/>
            <a:ext cx="8839200" cy="3016210"/>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Why do we picture heaven this way? </a:t>
            </a:r>
          </a:p>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Ancient Greek philosophy influenced many early Christians.</a:t>
            </a:r>
          </a:p>
          <a:p>
            <a:pPr marL="573088" lvl="0" indent="-573088">
              <a:lnSpc>
                <a:spcPct val="90000"/>
              </a:lnSpc>
              <a:spcBef>
                <a:spcPts val="0"/>
              </a:spcBef>
              <a:spcAft>
                <a:spcPts val="600"/>
              </a:spcAft>
            </a:pPr>
            <a:r>
              <a:rPr lang="en-US" sz="4000" dirty="0">
                <a:solidFill>
                  <a:prstClr val="white"/>
                </a:solidFill>
                <a:latin typeface="Calibri Light" panose="020F0302020204030204" pitchFamily="34" charset="0"/>
                <a:ea typeface="ＭＳ Ｐゴシック" charset="-128"/>
                <a:cs typeface="Calibri Light" panose="020F0302020204030204" pitchFamily="34" charset="0"/>
              </a:rPr>
              <a:t>»	Many Christian scholars don’t teach about heaven.</a:t>
            </a:r>
            <a:endPar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Views of the Afterlife</a:t>
            </a:r>
            <a:endParaRPr kumimoji="0" lang="en-US" sz="60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2182327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2793072"/>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900" baseline="30000" dirty="0">
                <a:solidFill>
                  <a:prstClr val="white"/>
                </a:solidFill>
                <a:latin typeface="Calibri Light" panose="020F0302020204030204" pitchFamily="34" charset="0"/>
                <a:ea typeface="ＭＳ Ｐゴシック" charset="-128"/>
                <a:cs typeface="Calibri Light" panose="020F0302020204030204" pitchFamily="34" charset="0"/>
              </a:rPr>
              <a:t>1</a:t>
            </a:r>
            <a:r>
              <a:rPr lang="en-US" sz="3900" dirty="0">
                <a:solidFill>
                  <a:prstClr val="white"/>
                </a:solidFill>
                <a:latin typeface="Calibri Light" panose="020F0302020204030204" pitchFamily="34" charset="0"/>
                <a:ea typeface="ＭＳ Ｐゴシック" charset="-128"/>
                <a:cs typeface="Calibri Light" panose="020F0302020204030204" pitchFamily="34" charset="0"/>
              </a:rPr>
              <a:t>	Then I saw “a new heaven and a new earth,” for the first heaven and the first earth had passed away. </a:t>
            </a:r>
          </a:p>
          <a:p>
            <a:pPr marL="573088" lvl="0" indent="-573088">
              <a:lnSpc>
                <a:spcPct val="90000"/>
              </a:lnSpc>
              <a:spcBef>
                <a:spcPts val="0"/>
              </a:spcBef>
              <a:spcAft>
                <a:spcPts val="0"/>
              </a:spcAft>
            </a:pPr>
            <a:r>
              <a:rPr lang="en-US" sz="3900" baseline="30000" dirty="0">
                <a:solidFill>
                  <a:prstClr val="white"/>
                </a:solidFill>
                <a:latin typeface="Calibri Light" panose="020F0302020204030204" pitchFamily="34" charset="0"/>
                <a:ea typeface="ＭＳ Ｐゴシック" charset="-128"/>
                <a:cs typeface="Calibri Light" panose="020F0302020204030204" pitchFamily="34" charset="0"/>
              </a:rPr>
              <a:t>2</a:t>
            </a:r>
            <a:r>
              <a:rPr lang="en-US" sz="3900" dirty="0">
                <a:solidFill>
                  <a:prstClr val="white"/>
                </a:solidFill>
                <a:latin typeface="Calibri Light" panose="020F0302020204030204" pitchFamily="34" charset="0"/>
                <a:ea typeface="ＭＳ Ｐゴシック" charset="-128"/>
                <a:cs typeface="Calibri Light" panose="020F0302020204030204" pitchFamily="34" charset="0"/>
              </a:rPr>
              <a:t> 	I saw the Holy City, the new Jerusalem, coming down out of heaven from God, prepared as a bride beautifully dressed for her husband.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 xmlns:a16="http://schemas.microsoft.com/office/drawing/2014/main" id="{B8CF7763-4BB1-4D51-9AA7-7A0AA13F9578}"/>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7" name="TextBox 6">
            <a:extLst>
              <a:ext uri="{FF2B5EF4-FFF2-40B4-BE49-F238E27FC236}">
                <a16:creationId xmlns="" xmlns:a16="http://schemas.microsoft.com/office/drawing/2014/main" id="{AF6AC4A2-E853-4BB5-B82B-E929E4A0715B}"/>
              </a:ext>
            </a:extLst>
          </p:cNvPr>
          <p:cNvSpPr txBox="1">
            <a:spLocks noChangeArrowheads="1"/>
          </p:cNvSpPr>
          <p:nvPr/>
        </p:nvSpPr>
        <p:spPr bwMode="auto">
          <a:xfrm>
            <a:off x="496969" y="4724400"/>
            <a:ext cx="11198062" cy="1738938"/>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3400" dirty="0">
                <a:solidFill>
                  <a:prstClr val="white"/>
                </a:solidFill>
                <a:latin typeface="Calibri Light" panose="020F0302020204030204" pitchFamily="34" charset="0"/>
                <a:cs typeface="Calibri Light" panose="020F0302020204030204" pitchFamily="34" charset="0"/>
              </a:rPr>
              <a:t>We won’t go up to heaven; heaven will come down to earth</a:t>
            </a: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a:t>
            </a:r>
          </a:p>
          <a:p>
            <a:pPr lvl="1" indent="-457200"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	We will occupy heaven with physical, resurrected bodies and we will never face the effects of our fallen world.</a:t>
            </a:r>
          </a:p>
        </p:txBody>
      </p:sp>
    </p:spTree>
    <p:extLst>
      <p:ext uri="{BB962C8B-B14F-4D97-AF65-F5344CB8AC3E}">
        <p14:creationId xmlns:p14="http://schemas.microsoft.com/office/powerpoint/2010/main" val="317417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6" grpId="0" animBg="1"/>
      <p:bldP spid="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2793072"/>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900" baseline="30000" dirty="0">
                <a:solidFill>
                  <a:prstClr val="white"/>
                </a:solidFill>
                <a:latin typeface="Calibri Light" panose="020F0302020204030204" pitchFamily="34" charset="0"/>
                <a:ea typeface="ＭＳ Ｐゴシック" charset="-128"/>
                <a:cs typeface="Calibri Light" panose="020F0302020204030204" pitchFamily="34" charset="0"/>
              </a:rPr>
              <a:t>1</a:t>
            </a:r>
            <a:r>
              <a:rPr lang="en-US" sz="3900" dirty="0">
                <a:solidFill>
                  <a:prstClr val="white"/>
                </a:solidFill>
                <a:latin typeface="Calibri Light" panose="020F0302020204030204" pitchFamily="34" charset="0"/>
                <a:ea typeface="ＭＳ Ｐゴシック" charset="-128"/>
                <a:cs typeface="Calibri Light" panose="020F0302020204030204" pitchFamily="34" charset="0"/>
              </a:rPr>
              <a:t>	Then I saw “a new heaven and a new earth,” for the first heaven and the first earth had passed away. </a:t>
            </a:r>
          </a:p>
          <a:p>
            <a:pPr marL="573088" lvl="0" indent="-573088">
              <a:lnSpc>
                <a:spcPct val="90000"/>
              </a:lnSpc>
              <a:spcBef>
                <a:spcPts val="0"/>
              </a:spcBef>
              <a:spcAft>
                <a:spcPts val="0"/>
              </a:spcAft>
            </a:pPr>
            <a:r>
              <a:rPr lang="en-US" sz="3900" baseline="30000" dirty="0">
                <a:solidFill>
                  <a:prstClr val="white"/>
                </a:solidFill>
                <a:latin typeface="Calibri Light" panose="020F0302020204030204" pitchFamily="34" charset="0"/>
                <a:ea typeface="ＭＳ Ｐゴシック" charset="-128"/>
                <a:cs typeface="Calibri Light" panose="020F0302020204030204" pitchFamily="34" charset="0"/>
              </a:rPr>
              <a:t>2</a:t>
            </a:r>
            <a:r>
              <a:rPr lang="en-US" sz="3900" dirty="0">
                <a:solidFill>
                  <a:prstClr val="white"/>
                </a:solidFill>
                <a:latin typeface="Calibri Light" panose="020F0302020204030204" pitchFamily="34" charset="0"/>
                <a:ea typeface="ＭＳ Ｐゴシック" charset="-128"/>
                <a:cs typeface="Calibri Light" panose="020F0302020204030204" pitchFamily="34" charset="0"/>
              </a:rPr>
              <a:t> 	I saw the Holy City, the new Jerusalem, coming down out of heaven from God, prepared as a bride beautifully dressed for her husband.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 xmlns:a16="http://schemas.microsoft.com/office/drawing/2014/main" id="{B8CF7763-4BB1-4D51-9AA7-7A0AA13F9578}"/>
              </a:ext>
            </a:extLst>
          </p:cNvPr>
          <p:cNvSpPr>
            <a:spLocks noChangeArrowheads="1"/>
          </p:cNvSpPr>
          <p:nvPr/>
        </p:nvSpPr>
        <p:spPr bwMode="auto">
          <a:xfrm>
            <a:off x="398741" y="4648200"/>
            <a:ext cx="11394518" cy="19811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7" name="TextBox 6">
            <a:extLst>
              <a:ext uri="{FF2B5EF4-FFF2-40B4-BE49-F238E27FC236}">
                <a16:creationId xmlns="" xmlns:a16="http://schemas.microsoft.com/office/drawing/2014/main" id="{AF6AC4A2-E853-4BB5-B82B-E929E4A0715B}"/>
              </a:ext>
            </a:extLst>
          </p:cNvPr>
          <p:cNvSpPr txBox="1">
            <a:spLocks noChangeArrowheads="1"/>
          </p:cNvSpPr>
          <p:nvPr/>
        </p:nvSpPr>
        <p:spPr bwMode="auto">
          <a:xfrm>
            <a:off x="496969" y="4724400"/>
            <a:ext cx="11198062" cy="1215717"/>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3400" dirty="0">
                <a:solidFill>
                  <a:prstClr val="white"/>
                </a:solidFill>
                <a:latin typeface="Calibri Light" panose="020F0302020204030204" pitchFamily="34" charset="0"/>
                <a:cs typeface="Calibri Light" panose="020F0302020204030204" pitchFamily="34" charset="0"/>
              </a:rPr>
              <a:t>God will eradicate our fallen human nature</a:t>
            </a: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a:t>
            </a:r>
          </a:p>
          <a:p>
            <a:pPr lvl="1" indent="-457200" fontAlgn="auto">
              <a:spcBef>
                <a:spcPts val="0"/>
              </a:spcBef>
              <a:spcAft>
                <a:spcPts val="600"/>
              </a:spcAft>
              <a:buSzPct val="100000"/>
              <a:defRPr/>
            </a:pPr>
            <a:r>
              <a:rPr lang="en-US" sz="3400" dirty="0">
                <a:solidFill>
                  <a:prstClr val="white"/>
                </a:solidFill>
                <a:latin typeface="Calibri Light" panose="020F0302020204030204" pitchFamily="34" charset="0"/>
                <a:ea typeface="ＭＳ Ｐゴシック" charset="-128"/>
                <a:cs typeface="Calibri Light" panose="020F0302020204030204" pitchFamily="34" charset="0"/>
              </a:rPr>
              <a:t>»	Heaven will not be boring.</a:t>
            </a:r>
          </a:p>
        </p:txBody>
      </p:sp>
    </p:spTree>
    <p:extLst>
      <p:ext uri="{BB962C8B-B14F-4D97-AF65-F5344CB8AC3E}">
        <p14:creationId xmlns:p14="http://schemas.microsoft.com/office/powerpoint/2010/main" val="107460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768</Words>
  <Application>Microsoft Office PowerPoint</Application>
  <PresentationFormat>Widescreen</PresentationFormat>
  <Paragraphs>201</Paragraphs>
  <Slides>44</Slides>
  <Notes>44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44</vt:i4>
      </vt:variant>
    </vt:vector>
  </HeadingPairs>
  <TitlesOfParts>
    <vt:vector size="52" baseType="lpstr">
      <vt:lpstr>ＭＳ Ｐゴシック</vt:lpstr>
      <vt:lpstr>Arial</vt:lpstr>
      <vt:lpstr>Calibri</vt:lpstr>
      <vt:lpstr>Calibri Light</vt:lpstr>
      <vt:lpstr>Cambria</vt:lpstr>
      <vt:lpstr>Century Gothic</vt:lpstr>
      <vt:lpstr>Times New Roman</vt:lpstr>
      <vt:lpstr>1_Office Theme</vt:lpstr>
      <vt:lpstr>HEAVEN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2023-12-19T17:05:53Z</dcterms:created>
  <dcterms:modified xsi:type="dcterms:W3CDTF">2023-12-19T17:06:03Z</dcterms:modified>
</cp:coreProperties>
</file>