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5" r:id="rId3"/>
    <p:sldId id="288" r:id="rId4"/>
    <p:sldId id="292" r:id="rId5"/>
    <p:sldId id="297" r:id="rId6"/>
    <p:sldId id="298" r:id="rId7"/>
    <p:sldId id="259" r:id="rId8"/>
    <p:sldId id="260" r:id="rId9"/>
    <p:sldId id="283" r:id="rId10"/>
    <p:sldId id="282" r:id="rId11"/>
    <p:sldId id="278" r:id="rId12"/>
    <p:sldId id="279" r:id="rId13"/>
    <p:sldId id="280" r:id="rId14"/>
    <p:sldId id="284" r:id="rId15"/>
    <p:sldId id="281" r:id="rId16"/>
    <p:sldId id="275" r:id="rId17"/>
  </p:sldIdLst>
  <p:sldSz cx="9144000" cy="6858000" type="screen4x3"/>
  <p:notesSz cx="92837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0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20" y="-90"/>
      </p:cViewPr>
      <p:guideLst>
        <p:guide orient="horz" pos="2188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2371" cy="34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27" tIns="46363" rIns="92727" bIns="46363" numCol="1" anchor="t" anchorCtr="0" compatLnSpc="1">
            <a:prstTxWarp prst="textNoShape">
              <a:avLst/>
            </a:prstTxWarp>
          </a:bodyPr>
          <a:lstStyle>
            <a:lvl1pPr defTabSz="926988" eaLnBrk="0" hangingPunct="0">
              <a:defRPr sz="1200" b="0">
                <a:latin typeface="Times New Roman" pitchFamily="48" charset="0"/>
              </a:defRPr>
            </a:lvl1pPr>
          </a:lstStyle>
          <a:p>
            <a:endParaRPr lang="en-US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1329" y="0"/>
            <a:ext cx="4022371" cy="34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27" tIns="46363" rIns="92727" bIns="46363" numCol="1" anchor="t" anchorCtr="0" compatLnSpc="1">
            <a:prstTxWarp prst="textNoShape">
              <a:avLst/>
            </a:prstTxWarp>
          </a:bodyPr>
          <a:lstStyle>
            <a:lvl1pPr algn="r" defTabSz="926988" eaLnBrk="0" hangingPunct="0">
              <a:defRPr sz="1200" b="0">
                <a:latin typeface="Times New Roman" pitchFamily="48" charset="0"/>
              </a:defRPr>
            </a:lvl1pPr>
          </a:lstStyle>
          <a:p>
            <a:endParaRPr lang="en-US" alt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00030"/>
            <a:ext cx="4022371" cy="34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27" tIns="46363" rIns="92727" bIns="46363" numCol="1" anchor="b" anchorCtr="0" compatLnSpc="1">
            <a:prstTxWarp prst="textNoShape">
              <a:avLst/>
            </a:prstTxWarp>
          </a:bodyPr>
          <a:lstStyle>
            <a:lvl1pPr defTabSz="926988" eaLnBrk="0" hangingPunct="0">
              <a:defRPr sz="1200" b="0">
                <a:latin typeface="Times New Roman" pitchFamily="48" charset="0"/>
              </a:defRPr>
            </a:lvl1pPr>
          </a:lstStyle>
          <a:p>
            <a:endParaRPr lang="en-US" alt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1329" y="6600030"/>
            <a:ext cx="4022371" cy="34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27" tIns="46363" rIns="92727" bIns="46363" numCol="1" anchor="b" anchorCtr="0" compatLnSpc="1">
            <a:prstTxWarp prst="textNoShape">
              <a:avLst/>
            </a:prstTxWarp>
          </a:bodyPr>
          <a:lstStyle>
            <a:lvl1pPr algn="r" defTabSz="926988" eaLnBrk="0" hangingPunct="0">
              <a:defRPr sz="1200" b="0">
                <a:latin typeface="Times New Roman" pitchFamily="48" charset="0"/>
              </a:defRPr>
            </a:lvl1pPr>
          </a:lstStyle>
          <a:p>
            <a:fld id="{625D234E-0F6F-44BE-81A3-AFAFB69BE7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92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2371" cy="34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27" tIns="46363" rIns="92727" bIns="46363" numCol="1" anchor="t" anchorCtr="0" compatLnSpc="1">
            <a:prstTxWarp prst="textNoShape">
              <a:avLst/>
            </a:prstTxWarp>
          </a:bodyPr>
          <a:lstStyle>
            <a:lvl1pPr defTabSz="926988" eaLnBrk="0" hangingPunct="0">
              <a:defRPr sz="1200" b="0">
                <a:latin typeface="Times New Roman" pitchFamily="48" charset="0"/>
              </a:defRPr>
            </a:lvl1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1329" y="0"/>
            <a:ext cx="4022371" cy="34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27" tIns="46363" rIns="92727" bIns="46363" numCol="1" anchor="t" anchorCtr="0" compatLnSpc="1">
            <a:prstTxWarp prst="textNoShape">
              <a:avLst/>
            </a:prstTxWarp>
          </a:bodyPr>
          <a:lstStyle>
            <a:lvl1pPr algn="r" defTabSz="926988" eaLnBrk="0" hangingPunct="0">
              <a:defRPr sz="1200" b="0">
                <a:latin typeface="Times New Roman" pitchFamily="48" charset="0"/>
              </a:defRPr>
            </a:lvl1pPr>
          </a:lstStyle>
          <a:p>
            <a:endParaRPr lang="en-US" alt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839" y="3300016"/>
            <a:ext cx="6810027" cy="3125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27" tIns="46363" rIns="92727" bIns="46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00030"/>
            <a:ext cx="4022371" cy="34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27" tIns="46363" rIns="92727" bIns="46363" numCol="1" anchor="b" anchorCtr="0" compatLnSpc="1">
            <a:prstTxWarp prst="textNoShape">
              <a:avLst/>
            </a:prstTxWarp>
          </a:bodyPr>
          <a:lstStyle>
            <a:lvl1pPr defTabSz="926988" eaLnBrk="0" hangingPunct="0">
              <a:defRPr sz="1200" b="0">
                <a:latin typeface="Times New Roman" pitchFamily="48" charset="0"/>
              </a:defRPr>
            </a:lvl1pPr>
          </a:lstStyle>
          <a:p>
            <a:endParaRPr lang="en-US" alt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1329" y="6600030"/>
            <a:ext cx="4022371" cy="34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27" tIns="46363" rIns="92727" bIns="46363" numCol="1" anchor="b" anchorCtr="0" compatLnSpc="1">
            <a:prstTxWarp prst="textNoShape">
              <a:avLst/>
            </a:prstTxWarp>
          </a:bodyPr>
          <a:lstStyle>
            <a:lvl1pPr algn="r" defTabSz="926988" eaLnBrk="0" hangingPunct="0">
              <a:defRPr sz="1200" b="0">
                <a:latin typeface="Times New Roman" pitchFamily="48" charset="0"/>
              </a:defRPr>
            </a:lvl1pPr>
          </a:lstStyle>
          <a:p>
            <a:fld id="{1BFD0620-2EDB-43A1-9405-475392DC5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09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mtClean="0"/>
              <a:t>Identity – a place in the universe</a:t>
            </a:r>
          </a:p>
          <a:p>
            <a:pPr algn="ctr" eaLnBrk="1" hangingPunct="1">
              <a:spcBef>
                <a:spcPct val="0"/>
              </a:spcBef>
            </a:pPr>
            <a:endParaRPr lang="en-US" altLang="en-US" smtClean="0"/>
          </a:p>
          <a:p>
            <a:pPr algn="ctr" eaLnBrk="1" hangingPunct="1">
              <a:spcBef>
                <a:spcPct val="0"/>
              </a:spcBef>
            </a:pPr>
            <a:r>
              <a:rPr lang="en-US" altLang="en-US" smtClean="0"/>
              <a:t>Vision – Being a part of the narrative of history</a:t>
            </a:r>
          </a:p>
          <a:p>
            <a:pPr algn="ctr" eaLnBrk="1" hangingPunct="1">
              <a:spcBef>
                <a:spcPct val="0"/>
              </a:spcBef>
            </a:pPr>
            <a:endParaRPr lang="en-US" altLang="en-US" smtClean="0"/>
          </a:p>
          <a:p>
            <a:pPr algn="ctr" eaLnBrk="1" hangingPunct="1">
              <a:spcBef>
                <a:spcPct val="0"/>
              </a:spcBef>
            </a:pPr>
            <a:r>
              <a:rPr lang="en-US" altLang="en-US" smtClean="0"/>
              <a:t>Security – A clear understanding of Grace and Works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mtClean="0"/>
              <a:t>What keeps me on this path? Maintains my security and sense of self? – grace alone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fld id="{ED8DDEE3-D4CE-4A93-A96E-3D6C316CE312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33600"/>
            <a:ext cx="5562600" cy="1774825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962400"/>
            <a:ext cx="5562600" cy="990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1F29A2-A2FA-414F-9AAA-7EE2C89E85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CC70F-89DC-4894-9CAE-AB1B5AA33C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217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962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7340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E6067-335E-41F4-A14D-13922AF01A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854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4024-AC4A-4E27-BB2F-F14C442936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717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2F0A1-6101-453D-BD30-3F1E97B945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55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7551C-C4A6-49BA-BBF8-6AFDDDD3E3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54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94D02-8E80-47B0-868D-0E3A5289DF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52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9E0D4-EA10-4F0E-820D-17D34DBCAC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159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DC63B-4E46-4F0A-BE33-85677A332E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73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B0952-FED0-4C37-B4F1-81EAE5CF96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341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34F23-54FB-42EB-9FA0-2B5C16A748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512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848600" cy="117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315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4876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12954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fld id="{CDBBC87A-4324-4BFA-B23E-C04F518C9C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24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16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524000" y="1600200"/>
            <a:ext cx="6477000" cy="1774825"/>
          </a:xfrm>
        </p:spPr>
        <p:txBody>
          <a:bodyPr/>
          <a:lstStyle/>
          <a:p>
            <a:r>
              <a:rPr lang="en-US" altLang="en-US" dirty="0" smtClean="0"/>
              <a:t>[Xenos Parenting]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b="1" dirty="0" smtClean="0"/>
              <a:t>Moral Compass – East</a:t>
            </a:r>
            <a:br>
              <a:rPr lang="en-US" altLang="en-US" b="1" dirty="0" smtClean="0"/>
            </a:br>
            <a:r>
              <a:rPr lang="en-US" altLang="en-US" b="1" dirty="0" smtClean="0"/>
              <a:t>	  Engagement</a:t>
            </a:r>
            <a:endParaRPr lang="en-US" altLang="en-US" b="1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9144000" cy="2209800"/>
          </a:xfrm>
        </p:spPr>
        <p:txBody>
          <a:bodyPr/>
          <a:lstStyle/>
          <a:p>
            <a:pPr algn="ctr"/>
            <a:r>
              <a:rPr lang="en-US" dirty="0" smtClean="0"/>
              <a:t>   How does my Child's Moral Compass</a:t>
            </a:r>
          </a:p>
          <a:p>
            <a:pPr algn="ctr"/>
            <a:r>
              <a:rPr lang="en-US" dirty="0" smtClean="0"/>
              <a:t> Impact Relationships?</a:t>
            </a:r>
            <a:r>
              <a:rPr lang="en-US" altLang="en-US" dirty="0" smtClean="0"/>
              <a:t>   </a:t>
            </a:r>
          </a:p>
          <a:p>
            <a:pPr algn="ctr"/>
            <a:r>
              <a:rPr lang="en-US" altLang="en-US" dirty="0" smtClean="0"/>
              <a:t>Beth Himsworth  May, 2016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48600" cy="5635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01000" cy="4983163"/>
          </a:xfrm>
        </p:spPr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They may have identical life circumstances but  …</a:t>
            </a:r>
          </a:p>
          <a:p>
            <a:pPr marL="0" indent="0" algn="ctr">
              <a:buNone/>
            </a:pPr>
            <a:r>
              <a:rPr lang="en-US" dirty="0" smtClean="0"/>
              <a:t>One will be always looking for more and be</a:t>
            </a:r>
          </a:p>
          <a:p>
            <a:pPr marL="0" indent="0" algn="ctr">
              <a:buNone/>
            </a:pPr>
            <a:r>
              <a:rPr lang="en-US" dirty="0" smtClean="0"/>
              <a:t>unhappy when life doesn’t feel “Perfect” </a:t>
            </a:r>
          </a:p>
          <a:p>
            <a:pPr marL="0" indent="0" algn="ctr">
              <a:buNone/>
            </a:pPr>
            <a:r>
              <a:rPr lang="en-US" b="1" dirty="0" smtClean="0"/>
              <a:t>What does this have to do with “Moral Compass” ?</a:t>
            </a:r>
          </a:p>
          <a:p>
            <a:pPr marL="0" indent="0" algn="ctr">
              <a:buNone/>
            </a:pPr>
            <a:r>
              <a:rPr lang="en-US" dirty="0" smtClean="0"/>
              <a:t>Most of the ways we violate our conscience have to do with feeling dissatisfied or “owed”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42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315200" cy="4144963"/>
          </a:xfrm>
        </p:spPr>
        <p:txBody>
          <a:bodyPr/>
          <a:lstStyle/>
          <a:p>
            <a:pPr algn="ctr"/>
            <a:r>
              <a:rPr lang="en-US" sz="4000" dirty="0" smtClean="0"/>
              <a:t>Hurt vs Harm</a:t>
            </a:r>
          </a:p>
          <a:p>
            <a:pPr algn="ctr"/>
            <a:r>
              <a:rPr lang="en-US" sz="4000" dirty="0" smtClean="0"/>
              <a:t>Resilience vs Reactivity</a:t>
            </a:r>
          </a:p>
          <a:p>
            <a:pPr algn="ctr"/>
            <a:r>
              <a:rPr lang="en-US" sz="4000" dirty="0" smtClean="0"/>
              <a:t>Feelings and Reality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2130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0"/>
            <a:ext cx="7848600" cy="1173162"/>
          </a:xfrm>
        </p:spPr>
        <p:txBody>
          <a:bodyPr/>
          <a:lstStyle/>
          <a:p>
            <a:pPr algn="ctr"/>
            <a:r>
              <a:rPr lang="en-US" b="1" dirty="0" smtClean="0"/>
              <a:t>HURT VS. HARM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819400"/>
            <a:ext cx="3581400" cy="3306763"/>
          </a:xfrm>
        </p:spPr>
        <p:txBody>
          <a:bodyPr/>
          <a:lstStyle/>
          <a:p>
            <a:r>
              <a:rPr lang="en-US" dirty="0" smtClean="0"/>
              <a:t>Painful – short term experience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743200"/>
            <a:ext cx="3352800" cy="3382963"/>
          </a:xfrm>
        </p:spPr>
        <p:txBody>
          <a:bodyPr/>
          <a:lstStyle/>
          <a:p>
            <a:r>
              <a:rPr lang="en-US" dirty="0" smtClean="0"/>
              <a:t>Damaging – long term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9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0"/>
            <a:ext cx="7848600" cy="1173162"/>
          </a:xfrm>
        </p:spPr>
        <p:txBody>
          <a:bodyPr/>
          <a:lstStyle/>
          <a:p>
            <a:r>
              <a:rPr lang="en-US" b="1" dirty="0"/>
              <a:t>RESILIENCE vs REACTIVITY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971800"/>
            <a:ext cx="6934200" cy="3154363"/>
          </a:xfrm>
        </p:spPr>
        <p:txBody>
          <a:bodyPr/>
          <a:lstStyle/>
          <a:p>
            <a:r>
              <a:rPr lang="en-US" sz="3200" dirty="0" smtClean="0"/>
              <a:t>How </a:t>
            </a:r>
            <a:r>
              <a:rPr lang="en-US" sz="3200" i="1" dirty="0" smtClean="0"/>
              <a:t>others</a:t>
            </a:r>
            <a:r>
              <a:rPr lang="en-US" sz="3200" dirty="0" smtClean="0"/>
              <a:t> respond to my circumstance or experience teaches </a:t>
            </a:r>
            <a:r>
              <a:rPr lang="en-US" sz="3200" i="1" dirty="0" smtClean="0"/>
              <a:t>me</a:t>
            </a:r>
            <a:r>
              <a:rPr lang="en-US" sz="3200" dirty="0" smtClean="0"/>
              <a:t> how to respond and how to perceive</a:t>
            </a:r>
          </a:p>
          <a:p>
            <a:r>
              <a:rPr lang="en-US" sz="3200" dirty="0" smtClean="0"/>
              <a:t>We are always developing either greater </a:t>
            </a:r>
            <a:r>
              <a:rPr lang="en-US" sz="3200" i="1" dirty="0" smtClean="0"/>
              <a:t>maturity for engagement or self-protection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57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848600" cy="3840162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b="1" dirty="0"/>
              <a:t>How we respond to our children or others, helps them to form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their </a:t>
            </a:r>
            <a:r>
              <a:rPr lang="en-US" b="1" dirty="0" smtClean="0"/>
              <a:t>expectations </a:t>
            </a:r>
            <a:r>
              <a:rPr lang="en-US" b="1" dirty="0"/>
              <a:t>and sense of </a:t>
            </a:r>
            <a:r>
              <a:rPr lang="en-US" b="1" dirty="0" smtClean="0"/>
              <a:t>what is normal.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3795" name="Picture 3" descr="C:\Users\Beth\AppData\Local\Microsoft\Windows\INetCache\IE\V17RHWIX\tdidkiR2ov-dQ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303896"/>
            <a:ext cx="1265510" cy="202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4288333"/>
            <a:ext cx="4800600" cy="183783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19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0"/>
            <a:ext cx="7391400" cy="1173162"/>
          </a:xfrm>
        </p:spPr>
        <p:txBody>
          <a:bodyPr/>
          <a:lstStyle/>
          <a:p>
            <a:r>
              <a:rPr lang="en-US" b="1" dirty="0"/>
              <a:t>FEELINGS and REALITY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819400"/>
            <a:ext cx="6705600" cy="3306763"/>
          </a:xfrm>
        </p:spPr>
        <p:txBody>
          <a:bodyPr/>
          <a:lstStyle/>
          <a:p>
            <a:pPr algn="ctr"/>
            <a:r>
              <a:rPr lang="en-US" dirty="0" smtClean="0"/>
              <a:t>Our feelings don’t define reality </a:t>
            </a:r>
          </a:p>
          <a:p>
            <a:pPr algn="ctr"/>
            <a:r>
              <a:rPr lang="en-US" dirty="0" smtClean="0"/>
              <a:t>The difference between:                     </a:t>
            </a:r>
            <a:r>
              <a:rPr lang="en-US" dirty="0"/>
              <a:t>T</a:t>
            </a:r>
            <a:r>
              <a:rPr lang="en-US" dirty="0" smtClean="0"/>
              <a:t>houghts or Beliefs and Feelings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0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72400" cy="4724400"/>
          </a:xfrm>
        </p:spPr>
        <p:txBody>
          <a:bodyPr/>
          <a:lstStyle/>
          <a:p>
            <a:r>
              <a:rPr lang="en-US" sz="2800" u="sng" cap="none" dirty="0" smtClean="0"/>
              <a:t>Discussion question:</a:t>
            </a:r>
            <a:r>
              <a:rPr lang="en-US" sz="2800" cap="none" dirty="0" smtClean="0"/>
              <a:t> what examples have I seen of hurt vs harm? How can I help see to it that hurt does not produce harm relationally?</a:t>
            </a:r>
            <a:br>
              <a:rPr lang="en-US" sz="2800" cap="none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u="sng" cap="none" dirty="0" smtClean="0"/>
              <a:t>Discussion question:</a:t>
            </a:r>
            <a:r>
              <a:rPr lang="en-US" sz="2800" b="1" cap="none" dirty="0" smtClean="0"/>
              <a:t> how do my reactions to my child’s painful experiences help to form their life </a:t>
            </a:r>
            <a:r>
              <a:rPr lang="en-US" sz="2800" cap="none" dirty="0" smtClean="0"/>
              <a:t/>
            </a:r>
            <a:br>
              <a:rPr lang="en-US" sz="2800" cap="none" dirty="0" smtClean="0"/>
            </a:br>
            <a:r>
              <a:rPr lang="en-US" sz="2800" b="1" cap="none" dirty="0" smtClean="0"/>
              <a:t>expectations ?</a:t>
            </a:r>
            <a:br>
              <a:rPr lang="en-US" sz="2800" b="1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u="sng" cap="none" dirty="0" smtClean="0"/>
              <a:t>Discussion question</a:t>
            </a:r>
            <a:r>
              <a:rPr lang="en-US" sz="2800" cap="none" dirty="0" smtClean="0"/>
              <a:t>: what are some situations in which my feelings have changed significantly without a change in situation?  </a:t>
            </a:r>
            <a:br>
              <a:rPr lang="en-US" sz="2800" cap="none" dirty="0" smtClean="0"/>
            </a:br>
            <a:r>
              <a:rPr lang="en-US" sz="2800" cap="none" dirty="0" smtClean="0"/>
              <a:t>How did that happen?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cap="none" dirty="0" smtClean="0"/>
              <a:t/>
            </a:r>
            <a:br>
              <a:rPr lang="en-US" sz="2800" b="1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r>
              <a:rPr lang="en-US" sz="2800" b="1" cap="none" dirty="0" smtClean="0"/>
              <a:t/>
            </a:r>
            <a:br>
              <a:rPr lang="en-US" sz="2800" b="1" cap="none" dirty="0" smtClean="0"/>
            </a:br>
            <a:r>
              <a:rPr lang="en-US" sz="2800" cap="none" dirty="0"/>
              <a:t/>
            </a:r>
            <a:br>
              <a:rPr lang="en-US" sz="2800" cap="none" dirty="0"/>
            </a:br>
            <a:endParaRPr lang="en-US" sz="2800" cap="non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762001"/>
            <a:ext cx="7772400" cy="36449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822504" y="1295400"/>
            <a:ext cx="5410200" cy="1798637"/>
          </a:xfrm>
        </p:spPr>
        <p:txBody>
          <a:bodyPr/>
          <a:lstStyle/>
          <a:p>
            <a:pPr algn="ctr" eaLnBrk="1" hangingPunct="1"/>
            <a:r>
              <a:rPr lang="en-US" altLang="en-US" b="1" dirty="0" smtClean="0"/>
              <a:t>North: </a:t>
            </a:r>
            <a:br>
              <a:rPr lang="en-US" altLang="en-US" b="1" dirty="0" smtClean="0"/>
            </a:br>
            <a:r>
              <a:rPr lang="en-US" altLang="en-US" b="1" i="1" dirty="0" smtClean="0"/>
              <a:t>God as the ultimate reference point</a:t>
            </a:r>
            <a:endParaRPr lang="en-US" altLang="en-US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29000"/>
            <a:ext cx="7620000" cy="2667000"/>
          </a:xfrm>
        </p:spPr>
        <p:txBody>
          <a:bodyPr/>
          <a:lstStyle/>
          <a:p>
            <a:pPr marL="0" indent="0" algn="ctr" eaLnBrk="1" hangingPunct="1">
              <a:buFont typeface="Wingdings" pitchFamily="48" charset="2"/>
              <a:buNone/>
              <a:defRPr/>
            </a:pPr>
            <a:r>
              <a:rPr lang="en-US" dirty="0" smtClean="0"/>
              <a:t>Identity – a place in the universe</a:t>
            </a:r>
          </a:p>
          <a:p>
            <a:pPr marL="0" indent="0" algn="ctr" eaLnBrk="1" hangingPunct="1">
              <a:buFont typeface="Wingdings" pitchFamily="48" charset="2"/>
              <a:buNone/>
              <a:defRPr/>
            </a:pPr>
            <a:r>
              <a:rPr lang="en-US" dirty="0" smtClean="0"/>
              <a:t>Vision – Being a part of the narrative of history</a:t>
            </a:r>
          </a:p>
          <a:p>
            <a:pPr marL="0" indent="0" algn="ctr" eaLnBrk="1" hangingPunct="1">
              <a:buFont typeface="Wingdings" pitchFamily="48" charset="2"/>
              <a:buNone/>
              <a:defRPr/>
            </a:pPr>
            <a:r>
              <a:rPr lang="en-US" dirty="0" smtClean="0"/>
              <a:t>Security – A clear understanding of Grace and Works</a:t>
            </a:r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4" name="Picture 2" descr="C:\Users\Beth\AppData\Local\Microsoft\Windows\INetCache\IE\60HG6TDP\large-Compass-rose-33.3-4804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47800"/>
            <a:ext cx="1627188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584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438400" y="1295400"/>
            <a:ext cx="5638800" cy="1173162"/>
          </a:xfrm>
        </p:spPr>
        <p:txBody>
          <a:bodyPr/>
          <a:lstStyle/>
          <a:p>
            <a:pPr algn="ctr" eaLnBrk="1" hangingPunct="1"/>
            <a:r>
              <a:rPr lang="en-US" altLang="en-US" b="1" dirty="0" smtClean="0"/>
              <a:t>East: </a:t>
            </a:r>
            <a:br>
              <a:rPr lang="en-US" altLang="en-US" b="1" dirty="0" smtClean="0"/>
            </a:br>
            <a:r>
              <a:rPr lang="en-US" altLang="en-US" b="1" i="1" dirty="0" smtClean="0"/>
              <a:t>Engagement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667000" y="2667000"/>
            <a:ext cx="5410200" cy="2438400"/>
          </a:xfrm>
        </p:spPr>
        <p:txBody>
          <a:bodyPr/>
          <a:lstStyle/>
          <a:p>
            <a:pPr marL="0" indent="0" algn="ctr" eaLnBrk="1" hangingPunct="1">
              <a:buFont typeface="Wingdings" pitchFamily="48" charset="2"/>
              <a:buNone/>
            </a:pPr>
            <a:r>
              <a:rPr lang="en-US" altLang="en-US" sz="3600" dirty="0" smtClean="0"/>
              <a:t>Created to connect</a:t>
            </a:r>
          </a:p>
          <a:p>
            <a:pPr marL="0" indent="0" algn="ctr" eaLnBrk="1" hangingPunct="1">
              <a:buFont typeface="Wingdings" pitchFamily="48" charset="2"/>
              <a:buNone/>
            </a:pPr>
            <a:r>
              <a:rPr lang="en-US" altLang="en-US" sz="3600" dirty="0" smtClean="0"/>
              <a:t>All moral development depends on empathy</a:t>
            </a:r>
          </a:p>
        </p:txBody>
      </p:sp>
      <p:pic>
        <p:nvPicPr>
          <p:cNvPr id="14340" name="Picture 2" descr="C:\Users\Beth\AppData\Local\Microsoft\Windows\INetCache\IE\60HG6TDP\large-Compass-rose-33.3-480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7800"/>
            <a:ext cx="1804988" cy="182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078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681288" y="2014538"/>
            <a:ext cx="4648200" cy="1173162"/>
          </a:xfrm>
        </p:spPr>
        <p:txBody>
          <a:bodyPr/>
          <a:lstStyle/>
          <a:p>
            <a:pPr algn="ctr" eaLnBrk="1" hangingPunct="1"/>
            <a:r>
              <a:rPr lang="en-US" altLang="en-US" b="1" dirty="0" smtClean="0"/>
              <a:t>South: </a:t>
            </a:r>
            <a:br>
              <a:rPr lang="en-US" altLang="en-US" b="1" dirty="0" smtClean="0"/>
            </a:br>
            <a:r>
              <a:rPr lang="en-US" altLang="en-US" b="1" i="1" dirty="0" smtClean="0"/>
              <a:t>Suffering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295400" y="3276600"/>
            <a:ext cx="7215188" cy="2895600"/>
          </a:xfrm>
        </p:spPr>
        <p:txBody>
          <a:bodyPr/>
          <a:lstStyle/>
          <a:p>
            <a:pPr marL="0" indent="0" algn="ctr" eaLnBrk="1" hangingPunct="1">
              <a:buFont typeface="Wingdings" pitchFamily="48" charset="2"/>
              <a:buNone/>
            </a:pPr>
            <a:r>
              <a:rPr lang="en-US" altLang="en-US" sz="3200" dirty="0" smtClean="0"/>
              <a:t>How we define suffering matters</a:t>
            </a:r>
          </a:p>
          <a:p>
            <a:pPr marL="0" indent="0" algn="ctr">
              <a:buNone/>
            </a:pPr>
            <a:r>
              <a:rPr lang="en-US" altLang="en-US" sz="3200" dirty="0" smtClean="0"/>
              <a:t>How we face suffering and disappointment may be the most important gift we give our children</a:t>
            </a:r>
          </a:p>
          <a:p>
            <a:pPr marL="0" indent="0" algn="ctr" eaLnBrk="1" hangingPunct="1">
              <a:buFont typeface="Wingdings" pitchFamily="48" charset="2"/>
              <a:buNone/>
            </a:pPr>
            <a:endParaRPr lang="en-US" altLang="en-US" sz="3600" dirty="0" smtClean="0"/>
          </a:p>
          <a:p>
            <a:pPr marL="0" indent="0" algn="ctr" eaLnBrk="1" hangingPunct="1">
              <a:buFont typeface="Wingdings" pitchFamily="48" charset="2"/>
              <a:buNone/>
            </a:pPr>
            <a:endParaRPr lang="en-US" altLang="en-US" sz="3600" dirty="0" smtClean="0"/>
          </a:p>
        </p:txBody>
      </p:sp>
      <p:pic>
        <p:nvPicPr>
          <p:cNvPr id="18436" name="Picture 2" descr="C:\Users\Beth\AppData\Local\Microsoft\Windows\INetCache\IE\60HG6TDP\large-Compass-rose-33.3-4804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676400"/>
            <a:ext cx="1828800" cy="184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833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352800" y="1752600"/>
            <a:ext cx="4419600" cy="1173162"/>
          </a:xfrm>
        </p:spPr>
        <p:txBody>
          <a:bodyPr/>
          <a:lstStyle/>
          <a:p>
            <a:pPr algn="ctr" eaLnBrk="1" hangingPunct="1"/>
            <a:r>
              <a:rPr lang="en-US" altLang="en-US" b="1" dirty="0" smtClean="0"/>
              <a:t>West: </a:t>
            </a:r>
            <a:br>
              <a:rPr lang="en-US" altLang="en-US" b="1" dirty="0" smtClean="0"/>
            </a:br>
            <a:r>
              <a:rPr lang="en-US" altLang="en-US" b="1" i="1" dirty="0" smtClean="0"/>
              <a:t>Wealth and Work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286000" y="3276600"/>
            <a:ext cx="6300788" cy="2590800"/>
          </a:xfrm>
        </p:spPr>
        <p:txBody>
          <a:bodyPr/>
          <a:lstStyle/>
          <a:p>
            <a:pPr marL="0" indent="0" algn="ctr" eaLnBrk="1" hangingPunct="1">
              <a:buFont typeface="Wingdings" pitchFamily="48" charset="2"/>
              <a:buNone/>
            </a:pPr>
            <a:r>
              <a:rPr lang="en-US" altLang="en-US" sz="3600" b="1" i="1" dirty="0" smtClean="0"/>
              <a:t>In the image of God </a:t>
            </a:r>
            <a:r>
              <a:rPr lang="en-US" altLang="en-US" sz="3600" dirty="0" smtClean="0"/>
              <a:t>…</a:t>
            </a:r>
          </a:p>
          <a:p>
            <a:pPr marL="0" indent="0" algn="ctr" eaLnBrk="1" hangingPunct="1">
              <a:buFont typeface="Wingdings" pitchFamily="48" charset="2"/>
              <a:buNone/>
            </a:pPr>
            <a:r>
              <a:rPr lang="en-US" altLang="en-US" sz="3200" dirty="0" smtClean="0"/>
              <a:t>Meaningful work</a:t>
            </a:r>
          </a:p>
          <a:p>
            <a:pPr marL="0" indent="0" algn="ctr" eaLnBrk="1" hangingPunct="1">
              <a:buFont typeface="Wingdings" pitchFamily="48" charset="2"/>
              <a:buNone/>
            </a:pPr>
            <a:r>
              <a:rPr lang="en-US" altLang="en-US" sz="3200" dirty="0" smtClean="0"/>
              <a:t>Provision for self and others</a:t>
            </a:r>
          </a:p>
          <a:p>
            <a:pPr marL="0" indent="0" algn="ctr" eaLnBrk="1" hangingPunct="1">
              <a:buFont typeface="Wingdings" pitchFamily="48" charset="2"/>
              <a:buNone/>
            </a:pPr>
            <a:endParaRPr lang="en-US" altLang="en-US" sz="3600" dirty="0" smtClean="0"/>
          </a:p>
        </p:txBody>
      </p:sp>
      <p:pic>
        <p:nvPicPr>
          <p:cNvPr id="23556" name="Picture 2" descr="C:\Users\Beth\AppData\Local\Microsoft\Windows\INetCache\IE\60HG6TDP\large-Compass-rose-33.3-4804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34" y="1600200"/>
            <a:ext cx="2033588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266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001000" cy="406876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The Bible is profoundly and above all else, </a:t>
            </a:r>
            <a:r>
              <a:rPr lang="en-US" sz="3200" b="1" dirty="0" smtClean="0"/>
              <a:t>          		  </a:t>
            </a:r>
            <a:r>
              <a:rPr lang="en-US" sz="3200" b="1" i="1" dirty="0" smtClean="0"/>
              <a:t>a </a:t>
            </a:r>
            <a:r>
              <a:rPr lang="en-US" sz="3200" b="1" i="1" dirty="0"/>
              <a:t>relational book</a:t>
            </a:r>
            <a:endParaRPr lang="en-US" sz="3200" i="1" dirty="0"/>
          </a:p>
          <a:p>
            <a:pPr marL="0" indent="0">
              <a:buNone/>
            </a:pPr>
            <a:r>
              <a:rPr lang="en-US" dirty="0"/>
              <a:t>“Bear with one another…”      “Turn the other cheek…”    “be devoted to one another</a:t>
            </a:r>
            <a:r>
              <a:rPr lang="en-US" dirty="0" smtClean="0"/>
              <a:t>…”  “</a:t>
            </a:r>
            <a:r>
              <a:rPr lang="en-US" dirty="0"/>
              <a:t>So far as it depends on you, be at peace…”  </a:t>
            </a:r>
            <a:r>
              <a:rPr lang="en-US" dirty="0" smtClean="0"/>
              <a:t>“</a:t>
            </a:r>
            <a:r>
              <a:rPr lang="en-US" dirty="0"/>
              <a:t>stop passing judgment on one another” </a:t>
            </a:r>
            <a:endParaRPr lang="en-US" dirty="0" smtClean="0"/>
          </a:p>
          <a:p>
            <a:pPr marL="0" indent="0" algn="ctr">
              <a:buNone/>
            </a:pPr>
            <a:r>
              <a:rPr lang="en-US" b="1" i="1" dirty="0" smtClean="0"/>
              <a:t>TODAY: What makes us ABLE to treat others well? </a:t>
            </a:r>
            <a:endParaRPr lang="en-US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477000" cy="1173162"/>
          </a:xfrm>
        </p:spPr>
        <p:txBody>
          <a:bodyPr/>
          <a:lstStyle/>
          <a:p>
            <a:r>
              <a:rPr lang="en-US" b="1" i="1" dirty="0" smtClean="0"/>
              <a:t>Compass Point - East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41535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0" name="Rectangle 1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848600" cy="1173162"/>
          </a:xfrm>
        </p:spPr>
        <p:txBody>
          <a:bodyPr/>
          <a:lstStyle/>
          <a:p>
            <a:r>
              <a:rPr lang="en-US" dirty="0" smtClean="0"/>
              <a:t>How does my Child's Moral Compass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Impact Relationships?</a:t>
            </a:r>
            <a:endParaRPr lang="en-US" altLang="en-US" dirty="0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1066800" y="2743200"/>
            <a:ext cx="7315200" cy="31543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RELATIONAL RESILIENCE          </a:t>
            </a:r>
            <a:endParaRPr lang="en-US" sz="3200" b="1" dirty="0" smtClean="0"/>
          </a:p>
          <a:p>
            <a:pPr marL="0" indent="0" algn="ctr">
              <a:buNone/>
            </a:pPr>
            <a:r>
              <a:rPr lang="en-US" b="1" dirty="0" smtClean="0"/>
              <a:t>VS</a:t>
            </a:r>
            <a:r>
              <a:rPr lang="en-US" b="1" dirty="0"/>
              <a:t>.          </a:t>
            </a:r>
            <a:endParaRPr lang="en-US" b="1" dirty="0" smtClean="0"/>
          </a:p>
          <a:p>
            <a:pPr marL="0" indent="0" algn="ctr">
              <a:buNone/>
            </a:pPr>
            <a:r>
              <a:rPr lang="en-US" sz="3200" b="1" dirty="0" smtClean="0"/>
              <a:t> </a:t>
            </a:r>
            <a:r>
              <a:rPr lang="en-US" sz="3200" b="1" dirty="0"/>
              <a:t>“SUPERMODEL” EMOTIONAL LIFE</a:t>
            </a:r>
            <a:endParaRPr lang="en-US" sz="3200" dirty="0"/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3697976" cy="36115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RESILIENCE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ability to maintain </a:t>
            </a:r>
            <a:r>
              <a:rPr lang="en-US" b="1" dirty="0"/>
              <a:t>healthy sense of self</a:t>
            </a:r>
            <a:r>
              <a:rPr lang="en-US" dirty="0"/>
              <a:t> when in conflict or hurt/slighted by another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7" name="Rectangle 13"/>
          <p:cNvSpPr txBox="1">
            <a:spLocks noChangeArrowheads="1"/>
          </p:cNvSpPr>
          <p:nvPr/>
        </p:nvSpPr>
        <p:spPr bwMode="auto">
          <a:xfrm>
            <a:off x="4267200" y="1905000"/>
            <a:ext cx="42672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Garamond" pitchFamily="18" charset="0"/>
              <a:buChar char="−"/>
              <a:defRPr sz="2400">
                <a:solidFill>
                  <a:srgbClr val="000000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rgbClr val="000000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Garamond" pitchFamily="18" charset="0"/>
              <a:buChar char="−"/>
              <a:defRPr sz="16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/>
              <a:t>“SUPERMODEL” LIFE</a:t>
            </a:r>
          </a:p>
          <a:p>
            <a:pPr marL="0" indent="0">
              <a:buFontTx/>
              <a:buNone/>
            </a:pPr>
            <a:r>
              <a:rPr lang="en-US" b="0" dirty="0" smtClean="0"/>
              <a:t>The </a:t>
            </a:r>
            <a:r>
              <a:rPr lang="en-US" b="0" dirty="0"/>
              <a:t>expectation that a feeling of </a:t>
            </a:r>
            <a:r>
              <a:rPr lang="en-US" dirty="0"/>
              <a:t>happiness and well-being is normal </a:t>
            </a:r>
            <a:r>
              <a:rPr lang="en-US" b="0" dirty="0"/>
              <a:t>- conflict or being hurt or slighted by another is very bad &amp; to be </a:t>
            </a:r>
            <a:r>
              <a:rPr lang="en-US" dirty="0"/>
              <a:t>avoided or compensated</a:t>
            </a:r>
            <a:endParaRPr lang="en-US" altLang="en-US" kern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057400"/>
            <a:ext cx="4040188" cy="639762"/>
          </a:xfrm>
        </p:spPr>
        <p:txBody>
          <a:bodyPr/>
          <a:lstStyle/>
          <a:p>
            <a:r>
              <a:rPr lang="en-US" dirty="0" smtClean="0"/>
              <a:t>RESILIENCE	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 am a valuable person, loved by God</a:t>
            </a:r>
          </a:p>
          <a:p>
            <a:r>
              <a:rPr lang="en-US" dirty="0" smtClean="0"/>
              <a:t>What I have, I receive with gratitude</a:t>
            </a:r>
          </a:p>
          <a:p>
            <a:r>
              <a:rPr lang="en-US" dirty="0" smtClean="0"/>
              <a:t>My life has some things I want and some things I don’t want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057400"/>
            <a:ext cx="4041775" cy="639762"/>
          </a:xfrm>
        </p:spPr>
        <p:txBody>
          <a:bodyPr/>
          <a:lstStyle/>
          <a:p>
            <a:r>
              <a:rPr lang="en-US" dirty="0" smtClean="0"/>
              <a:t>“SUPERMODEL” LIFE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 am the most important person, everyone should love me</a:t>
            </a:r>
          </a:p>
          <a:p>
            <a:r>
              <a:rPr lang="en-US" dirty="0" smtClean="0"/>
              <a:t>I deserve to receive the best</a:t>
            </a:r>
          </a:p>
          <a:p>
            <a:r>
              <a:rPr lang="en-US" dirty="0" smtClean="0"/>
              <a:t>I should demand what I want, avoid what I don’t want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31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for project post-mortem">
  <a:themeElements>
    <a:clrScheme name="Office Theme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for project post-mortem</Template>
  <TotalTime>4251</TotalTime>
  <Words>451</Words>
  <Application>Microsoft Office PowerPoint</Application>
  <PresentationFormat>On-screen Show (4:3)</PresentationFormat>
  <Paragraphs>67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Presentation for project post-mortem</vt:lpstr>
      <vt:lpstr>[Xenos Parenting] Moral Compass – East    Engagement</vt:lpstr>
      <vt:lpstr>North:  God as the ultimate reference point</vt:lpstr>
      <vt:lpstr>East:  Engagement</vt:lpstr>
      <vt:lpstr>South:  Suffering </vt:lpstr>
      <vt:lpstr>West:  Wealth and Work</vt:lpstr>
      <vt:lpstr>Compass Point - East</vt:lpstr>
      <vt:lpstr>How does my Child's Moral Compass   Impact Relationships?</vt:lpstr>
      <vt:lpstr>PowerPoint Presentation</vt:lpstr>
      <vt:lpstr>PowerPoint Presentation</vt:lpstr>
      <vt:lpstr>PowerPoint Presentation</vt:lpstr>
      <vt:lpstr>PowerPoint Presentation</vt:lpstr>
      <vt:lpstr>HURT VS. HARM</vt:lpstr>
      <vt:lpstr>RESILIENCE vs REACTIVITY</vt:lpstr>
      <vt:lpstr>How we respond to our children or others, helps them to form  their expectations and sense of what is normal. </vt:lpstr>
      <vt:lpstr>FEELINGS and REALITY </vt:lpstr>
      <vt:lpstr>Discussion question: what examples have I seen of hurt vs harm? How can I help see to it that hurt does not produce harm relationally?  Discussion question: how do my reactions to my child’s painful experiences help to form their life  expectations ?  Discussion question: what are some situations in which my feelings have changed significantly without a change in situation?   How did that happen?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[Xenos Parenting] Moral Compass - East</dc:title>
  <dc:creator>Beth Himsworth</dc:creator>
  <cp:lastModifiedBy>Beth Himsworth</cp:lastModifiedBy>
  <cp:revision>14</cp:revision>
  <cp:lastPrinted>2016-05-02T22:24:23Z</cp:lastPrinted>
  <dcterms:created xsi:type="dcterms:W3CDTF">2016-04-30T13:28:57Z</dcterms:created>
  <dcterms:modified xsi:type="dcterms:W3CDTF">2016-05-03T12:23:44Z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TC010184551033</vt:lpwstr>
  </property>
</Properties>
</file>