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69" r:id="rId16"/>
    <p:sldId id="271" r:id="rId17"/>
    <p:sldId id="272" r:id="rId18"/>
    <p:sldId id="274" r:id="rId19"/>
    <p:sldId id="275" r:id="rId20"/>
    <p:sldId id="276" r:id="rId21"/>
    <p:sldId id="277" r:id="rId22"/>
    <p:sldId id="279" r:id="rId23"/>
    <p:sldId id="280" r:id="rId24"/>
    <p:sldId id="278" r:id="rId25"/>
    <p:sldId id="281" r:id="rId26"/>
    <p:sldId id="282" r:id="rId27"/>
    <p:sldId id="283" r:id="rId28"/>
    <p:sldId id="284"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773" autoAdjust="0"/>
    <p:restoredTop sz="81516" autoAdjust="0"/>
  </p:normalViewPr>
  <p:slideViewPr>
    <p:cSldViewPr snapToGrid="0">
      <p:cViewPr varScale="1">
        <p:scale>
          <a:sx n="66" d="100"/>
          <a:sy n="66" d="100"/>
        </p:scale>
        <p:origin x="64" y="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87A2FE-7D12-4AAF-BA4E-5C20CC7E3094}" type="datetimeFigureOut">
              <a:rPr lang="en-US" smtClean="0"/>
              <a:t>2/20/2024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773101-EE07-4679-9F0F-1C53D2DEACAA}" type="slidenum">
              <a:rPr lang="en-US" smtClean="0"/>
              <a:t>‹#›</a:t>
            </a:fld>
            <a:endParaRPr lang="en-US"/>
          </a:p>
        </p:txBody>
      </p:sp>
    </p:spTree>
    <p:extLst>
      <p:ext uri="{BB962C8B-B14F-4D97-AF65-F5344CB8AC3E}">
        <p14:creationId xmlns:p14="http://schemas.microsoft.com/office/powerpoint/2010/main" val="16351971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773101-EE07-4679-9F0F-1C53D2DEACAA}" type="slidenum">
              <a:rPr lang="en-US" smtClean="0"/>
              <a:t>2</a:t>
            </a:fld>
            <a:endParaRPr lang="en-US"/>
          </a:p>
        </p:txBody>
      </p:sp>
    </p:spTree>
    <p:extLst>
      <p:ext uri="{BB962C8B-B14F-4D97-AF65-F5344CB8AC3E}">
        <p14:creationId xmlns:p14="http://schemas.microsoft.com/office/powerpoint/2010/main" val="40562264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773101-EE07-4679-9F0F-1C53D2DEACAA}" type="slidenum">
              <a:rPr lang="en-US" smtClean="0"/>
              <a:t>12</a:t>
            </a:fld>
            <a:endParaRPr lang="en-US"/>
          </a:p>
        </p:txBody>
      </p:sp>
    </p:spTree>
    <p:extLst>
      <p:ext uri="{BB962C8B-B14F-4D97-AF65-F5344CB8AC3E}">
        <p14:creationId xmlns:p14="http://schemas.microsoft.com/office/powerpoint/2010/main" val="41473706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773101-EE07-4679-9F0F-1C53D2DEACAA}" type="slidenum">
              <a:rPr lang="en-US" smtClean="0"/>
              <a:t>13</a:t>
            </a:fld>
            <a:endParaRPr lang="en-US"/>
          </a:p>
        </p:txBody>
      </p:sp>
    </p:spTree>
    <p:extLst>
      <p:ext uri="{BB962C8B-B14F-4D97-AF65-F5344CB8AC3E}">
        <p14:creationId xmlns:p14="http://schemas.microsoft.com/office/powerpoint/2010/main" val="25661398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773101-EE07-4679-9F0F-1C53D2DEACAA}" type="slidenum">
              <a:rPr lang="en-US" smtClean="0"/>
              <a:t>14</a:t>
            </a:fld>
            <a:endParaRPr lang="en-US"/>
          </a:p>
        </p:txBody>
      </p:sp>
    </p:spTree>
    <p:extLst>
      <p:ext uri="{BB962C8B-B14F-4D97-AF65-F5344CB8AC3E}">
        <p14:creationId xmlns:p14="http://schemas.microsoft.com/office/powerpoint/2010/main" val="14305496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773101-EE07-4679-9F0F-1C53D2DEACAA}" type="slidenum">
              <a:rPr lang="en-US" smtClean="0"/>
              <a:t>15</a:t>
            </a:fld>
            <a:endParaRPr lang="en-US"/>
          </a:p>
        </p:txBody>
      </p:sp>
    </p:spTree>
    <p:extLst>
      <p:ext uri="{BB962C8B-B14F-4D97-AF65-F5344CB8AC3E}">
        <p14:creationId xmlns:p14="http://schemas.microsoft.com/office/powerpoint/2010/main" val="19650827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773101-EE07-4679-9F0F-1C53D2DEACAA}" type="slidenum">
              <a:rPr lang="en-US" smtClean="0"/>
              <a:t>16</a:t>
            </a:fld>
            <a:endParaRPr lang="en-US"/>
          </a:p>
        </p:txBody>
      </p:sp>
    </p:spTree>
    <p:extLst>
      <p:ext uri="{BB962C8B-B14F-4D97-AF65-F5344CB8AC3E}">
        <p14:creationId xmlns:p14="http://schemas.microsoft.com/office/powerpoint/2010/main" val="37570117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773101-EE07-4679-9F0F-1C53D2DEACAA}" type="slidenum">
              <a:rPr lang="en-US" smtClean="0"/>
              <a:t>17</a:t>
            </a:fld>
            <a:endParaRPr lang="en-US"/>
          </a:p>
        </p:txBody>
      </p:sp>
    </p:spTree>
    <p:extLst>
      <p:ext uri="{BB962C8B-B14F-4D97-AF65-F5344CB8AC3E}">
        <p14:creationId xmlns:p14="http://schemas.microsoft.com/office/powerpoint/2010/main" val="7460852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773101-EE07-4679-9F0F-1C53D2DEACAA}" type="slidenum">
              <a:rPr lang="en-US" smtClean="0"/>
              <a:t>19</a:t>
            </a:fld>
            <a:endParaRPr lang="en-US"/>
          </a:p>
        </p:txBody>
      </p:sp>
    </p:spTree>
    <p:extLst>
      <p:ext uri="{BB962C8B-B14F-4D97-AF65-F5344CB8AC3E}">
        <p14:creationId xmlns:p14="http://schemas.microsoft.com/office/powerpoint/2010/main" val="7354401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773101-EE07-4679-9F0F-1C53D2DEACAA}" type="slidenum">
              <a:rPr lang="en-US" smtClean="0"/>
              <a:t>22</a:t>
            </a:fld>
            <a:endParaRPr lang="en-US"/>
          </a:p>
        </p:txBody>
      </p:sp>
    </p:spTree>
    <p:extLst>
      <p:ext uri="{BB962C8B-B14F-4D97-AF65-F5344CB8AC3E}">
        <p14:creationId xmlns:p14="http://schemas.microsoft.com/office/powerpoint/2010/main" val="3128000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773101-EE07-4679-9F0F-1C53D2DEACAA}" type="slidenum">
              <a:rPr lang="en-US" smtClean="0"/>
              <a:t>24</a:t>
            </a:fld>
            <a:endParaRPr lang="en-US"/>
          </a:p>
        </p:txBody>
      </p:sp>
    </p:spTree>
    <p:extLst>
      <p:ext uri="{BB962C8B-B14F-4D97-AF65-F5344CB8AC3E}">
        <p14:creationId xmlns:p14="http://schemas.microsoft.com/office/powerpoint/2010/main" val="24972129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773101-EE07-4679-9F0F-1C53D2DEACAA}" type="slidenum">
              <a:rPr lang="en-US" smtClean="0"/>
              <a:t>25</a:t>
            </a:fld>
            <a:endParaRPr lang="en-US"/>
          </a:p>
        </p:txBody>
      </p:sp>
    </p:spTree>
    <p:extLst>
      <p:ext uri="{BB962C8B-B14F-4D97-AF65-F5344CB8AC3E}">
        <p14:creationId xmlns:p14="http://schemas.microsoft.com/office/powerpoint/2010/main" val="34863312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773101-EE07-4679-9F0F-1C53D2DEACAA}" type="slidenum">
              <a:rPr lang="en-US" smtClean="0"/>
              <a:t>3</a:t>
            </a:fld>
            <a:endParaRPr lang="en-US"/>
          </a:p>
        </p:txBody>
      </p:sp>
    </p:spTree>
    <p:extLst>
      <p:ext uri="{BB962C8B-B14F-4D97-AF65-F5344CB8AC3E}">
        <p14:creationId xmlns:p14="http://schemas.microsoft.com/office/powerpoint/2010/main" val="6762843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773101-EE07-4679-9F0F-1C53D2DEACAA}" type="slidenum">
              <a:rPr lang="en-US" smtClean="0"/>
              <a:t>26</a:t>
            </a:fld>
            <a:endParaRPr lang="en-US"/>
          </a:p>
        </p:txBody>
      </p:sp>
    </p:spTree>
    <p:extLst>
      <p:ext uri="{BB962C8B-B14F-4D97-AF65-F5344CB8AC3E}">
        <p14:creationId xmlns:p14="http://schemas.microsoft.com/office/powerpoint/2010/main" val="21694234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773101-EE07-4679-9F0F-1C53D2DEACAA}" type="slidenum">
              <a:rPr lang="en-US" smtClean="0"/>
              <a:t>27</a:t>
            </a:fld>
            <a:endParaRPr lang="en-US"/>
          </a:p>
        </p:txBody>
      </p:sp>
    </p:spTree>
    <p:extLst>
      <p:ext uri="{BB962C8B-B14F-4D97-AF65-F5344CB8AC3E}">
        <p14:creationId xmlns:p14="http://schemas.microsoft.com/office/powerpoint/2010/main" val="36782811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773101-EE07-4679-9F0F-1C53D2DEACAA}" type="slidenum">
              <a:rPr lang="en-US" smtClean="0"/>
              <a:t>28</a:t>
            </a:fld>
            <a:endParaRPr lang="en-US"/>
          </a:p>
        </p:txBody>
      </p:sp>
    </p:spTree>
    <p:extLst>
      <p:ext uri="{BB962C8B-B14F-4D97-AF65-F5344CB8AC3E}">
        <p14:creationId xmlns:p14="http://schemas.microsoft.com/office/powerpoint/2010/main" val="31774174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773101-EE07-4679-9F0F-1C53D2DEACAA}" type="slidenum">
              <a:rPr lang="en-US" smtClean="0"/>
              <a:t>4</a:t>
            </a:fld>
            <a:endParaRPr lang="en-US"/>
          </a:p>
        </p:txBody>
      </p:sp>
    </p:spTree>
    <p:extLst>
      <p:ext uri="{BB962C8B-B14F-4D97-AF65-F5344CB8AC3E}">
        <p14:creationId xmlns:p14="http://schemas.microsoft.com/office/powerpoint/2010/main" val="30258357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773101-EE07-4679-9F0F-1C53D2DEACAA}" type="slidenum">
              <a:rPr lang="en-US" smtClean="0"/>
              <a:t>6</a:t>
            </a:fld>
            <a:endParaRPr lang="en-US"/>
          </a:p>
        </p:txBody>
      </p:sp>
    </p:spTree>
    <p:extLst>
      <p:ext uri="{BB962C8B-B14F-4D97-AF65-F5344CB8AC3E}">
        <p14:creationId xmlns:p14="http://schemas.microsoft.com/office/powerpoint/2010/main" val="39750774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773101-EE07-4679-9F0F-1C53D2DEACAA}" type="slidenum">
              <a:rPr lang="en-US" smtClean="0"/>
              <a:t>7</a:t>
            </a:fld>
            <a:endParaRPr lang="en-US"/>
          </a:p>
        </p:txBody>
      </p:sp>
    </p:spTree>
    <p:extLst>
      <p:ext uri="{BB962C8B-B14F-4D97-AF65-F5344CB8AC3E}">
        <p14:creationId xmlns:p14="http://schemas.microsoft.com/office/powerpoint/2010/main" val="3161475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773101-EE07-4679-9F0F-1C53D2DEACAA}" type="slidenum">
              <a:rPr lang="en-US" smtClean="0"/>
              <a:t>8</a:t>
            </a:fld>
            <a:endParaRPr lang="en-US"/>
          </a:p>
        </p:txBody>
      </p:sp>
    </p:spTree>
    <p:extLst>
      <p:ext uri="{BB962C8B-B14F-4D97-AF65-F5344CB8AC3E}">
        <p14:creationId xmlns:p14="http://schemas.microsoft.com/office/powerpoint/2010/main" val="3454135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773101-EE07-4679-9F0F-1C53D2DEACAA}" type="slidenum">
              <a:rPr lang="en-US" smtClean="0"/>
              <a:t>9</a:t>
            </a:fld>
            <a:endParaRPr lang="en-US"/>
          </a:p>
        </p:txBody>
      </p:sp>
    </p:spTree>
    <p:extLst>
      <p:ext uri="{BB962C8B-B14F-4D97-AF65-F5344CB8AC3E}">
        <p14:creationId xmlns:p14="http://schemas.microsoft.com/office/powerpoint/2010/main" val="27732599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773101-EE07-4679-9F0F-1C53D2DEACAA}" type="slidenum">
              <a:rPr lang="en-US" smtClean="0"/>
              <a:t>10</a:t>
            </a:fld>
            <a:endParaRPr lang="en-US"/>
          </a:p>
        </p:txBody>
      </p:sp>
    </p:spTree>
    <p:extLst>
      <p:ext uri="{BB962C8B-B14F-4D97-AF65-F5344CB8AC3E}">
        <p14:creationId xmlns:p14="http://schemas.microsoft.com/office/powerpoint/2010/main" val="38770984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773101-EE07-4679-9F0F-1C53D2DEACAA}" type="slidenum">
              <a:rPr lang="en-US" smtClean="0"/>
              <a:t>11</a:t>
            </a:fld>
            <a:endParaRPr lang="en-US"/>
          </a:p>
        </p:txBody>
      </p:sp>
    </p:spTree>
    <p:extLst>
      <p:ext uri="{BB962C8B-B14F-4D97-AF65-F5344CB8AC3E}">
        <p14:creationId xmlns:p14="http://schemas.microsoft.com/office/powerpoint/2010/main" val="27616737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573E3DC-26D9-49A5-A5BF-B8E99D19521D}" type="datetimeFigureOut">
              <a:rPr lang="en-US" smtClean="0"/>
              <a:t>2/20/2024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5123D6-0465-4481-9B91-39ECB5C2FC6C}" type="slidenum">
              <a:rPr lang="en-US" smtClean="0"/>
              <a:t>‹#›</a:t>
            </a:fld>
            <a:endParaRPr lang="en-US"/>
          </a:p>
        </p:txBody>
      </p:sp>
    </p:spTree>
    <p:extLst>
      <p:ext uri="{BB962C8B-B14F-4D97-AF65-F5344CB8AC3E}">
        <p14:creationId xmlns:p14="http://schemas.microsoft.com/office/powerpoint/2010/main" val="3722726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573E3DC-26D9-49A5-A5BF-B8E99D19521D}" type="datetimeFigureOut">
              <a:rPr lang="en-US" smtClean="0"/>
              <a:t>2/20/2024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5123D6-0465-4481-9B91-39ECB5C2FC6C}" type="slidenum">
              <a:rPr lang="en-US" smtClean="0"/>
              <a:t>‹#›</a:t>
            </a:fld>
            <a:endParaRPr lang="en-US"/>
          </a:p>
        </p:txBody>
      </p:sp>
    </p:spTree>
    <p:extLst>
      <p:ext uri="{BB962C8B-B14F-4D97-AF65-F5344CB8AC3E}">
        <p14:creationId xmlns:p14="http://schemas.microsoft.com/office/powerpoint/2010/main" val="505477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573E3DC-26D9-49A5-A5BF-B8E99D19521D}" type="datetimeFigureOut">
              <a:rPr lang="en-US" smtClean="0"/>
              <a:t>2/20/2024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5123D6-0465-4481-9B91-39ECB5C2FC6C}" type="slidenum">
              <a:rPr lang="en-US" smtClean="0"/>
              <a:t>‹#›</a:t>
            </a:fld>
            <a:endParaRPr lang="en-US"/>
          </a:p>
        </p:txBody>
      </p:sp>
    </p:spTree>
    <p:extLst>
      <p:ext uri="{BB962C8B-B14F-4D97-AF65-F5344CB8AC3E}">
        <p14:creationId xmlns:p14="http://schemas.microsoft.com/office/powerpoint/2010/main" val="32692484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573E3DC-26D9-49A5-A5BF-B8E99D19521D}" type="datetimeFigureOut">
              <a:rPr lang="en-US" smtClean="0"/>
              <a:t>2/20/2024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5123D6-0465-4481-9B91-39ECB5C2FC6C}"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5952954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573E3DC-26D9-49A5-A5BF-B8E99D19521D}" type="datetimeFigureOut">
              <a:rPr lang="en-US" smtClean="0"/>
              <a:t>2/20/2024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5123D6-0465-4481-9B91-39ECB5C2FC6C}" type="slidenum">
              <a:rPr lang="en-US" smtClean="0"/>
              <a:t>‹#›</a:t>
            </a:fld>
            <a:endParaRPr lang="en-US"/>
          </a:p>
        </p:txBody>
      </p:sp>
    </p:spTree>
    <p:extLst>
      <p:ext uri="{BB962C8B-B14F-4D97-AF65-F5344CB8AC3E}">
        <p14:creationId xmlns:p14="http://schemas.microsoft.com/office/powerpoint/2010/main" val="801021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573E3DC-26D9-49A5-A5BF-B8E99D19521D}" type="datetimeFigureOut">
              <a:rPr lang="en-US" smtClean="0"/>
              <a:t>2/20/2024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5123D6-0465-4481-9B91-39ECB5C2FC6C}" type="slidenum">
              <a:rPr lang="en-US" smtClean="0"/>
              <a:t>‹#›</a:t>
            </a:fld>
            <a:endParaRPr lang="en-US"/>
          </a:p>
        </p:txBody>
      </p:sp>
    </p:spTree>
    <p:extLst>
      <p:ext uri="{BB962C8B-B14F-4D97-AF65-F5344CB8AC3E}">
        <p14:creationId xmlns:p14="http://schemas.microsoft.com/office/powerpoint/2010/main" val="30867879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573E3DC-26D9-49A5-A5BF-B8E99D19521D}" type="datetimeFigureOut">
              <a:rPr lang="en-US" smtClean="0"/>
              <a:t>2/20/2024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5123D6-0465-4481-9B91-39ECB5C2FC6C}" type="slidenum">
              <a:rPr lang="en-US" smtClean="0"/>
              <a:t>‹#›</a:t>
            </a:fld>
            <a:endParaRPr lang="en-US"/>
          </a:p>
        </p:txBody>
      </p:sp>
    </p:spTree>
    <p:extLst>
      <p:ext uri="{BB962C8B-B14F-4D97-AF65-F5344CB8AC3E}">
        <p14:creationId xmlns:p14="http://schemas.microsoft.com/office/powerpoint/2010/main" val="7659797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73E3DC-26D9-49A5-A5BF-B8E99D19521D}" type="datetimeFigureOut">
              <a:rPr lang="en-US" smtClean="0"/>
              <a:t>2/20/2024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5123D6-0465-4481-9B91-39ECB5C2FC6C}" type="slidenum">
              <a:rPr lang="en-US" smtClean="0"/>
              <a:t>‹#›</a:t>
            </a:fld>
            <a:endParaRPr lang="en-US"/>
          </a:p>
        </p:txBody>
      </p:sp>
    </p:spTree>
    <p:extLst>
      <p:ext uri="{BB962C8B-B14F-4D97-AF65-F5344CB8AC3E}">
        <p14:creationId xmlns:p14="http://schemas.microsoft.com/office/powerpoint/2010/main" val="7333201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73E3DC-26D9-49A5-A5BF-B8E99D19521D}" type="datetimeFigureOut">
              <a:rPr lang="en-US" smtClean="0"/>
              <a:t>2/20/2024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5123D6-0465-4481-9B91-39ECB5C2FC6C}" type="slidenum">
              <a:rPr lang="en-US" smtClean="0"/>
              <a:t>‹#›</a:t>
            </a:fld>
            <a:endParaRPr lang="en-US"/>
          </a:p>
        </p:txBody>
      </p:sp>
    </p:spTree>
    <p:extLst>
      <p:ext uri="{BB962C8B-B14F-4D97-AF65-F5344CB8AC3E}">
        <p14:creationId xmlns:p14="http://schemas.microsoft.com/office/powerpoint/2010/main" val="202728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A573E3DC-26D9-49A5-A5BF-B8E99D19521D}" type="datetimeFigureOut">
              <a:rPr lang="en-US" smtClean="0"/>
              <a:t>2/20/2024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5123D6-0465-4481-9B91-39ECB5C2FC6C}" type="slidenum">
              <a:rPr lang="en-US" smtClean="0"/>
              <a:t>‹#›</a:t>
            </a:fld>
            <a:endParaRPr lang="en-US"/>
          </a:p>
        </p:txBody>
      </p:sp>
    </p:spTree>
    <p:extLst>
      <p:ext uri="{BB962C8B-B14F-4D97-AF65-F5344CB8AC3E}">
        <p14:creationId xmlns:p14="http://schemas.microsoft.com/office/powerpoint/2010/main" val="3658762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573E3DC-26D9-49A5-A5BF-B8E99D19521D}" type="datetimeFigureOut">
              <a:rPr lang="en-US" smtClean="0"/>
              <a:t>2/20/2024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5123D6-0465-4481-9B91-39ECB5C2FC6C}" type="slidenum">
              <a:rPr lang="en-US" smtClean="0"/>
              <a:t>‹#›</a:t>
            </a:fld>
            <a:endParaRPr lang="en-US"/>
          </a:p>
        </p:txBody>
      </p:sp>
    </p:spTree>
    <p:extLst>
      <p:ext uri="{BB962C8B-B14F-4D97-AF65-F5344CB8AC3E}">
        <p14:creationId xmlns:p14="http://schemas.microsoft.com/office/powerpoint/2010/main" val="994902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573E3DC-26D9-49A5-A5BF-B8E99D19521D}" type="datetimeFigureOut">
              <a:rPr lang="en-US" smtClean="0"/>
              <a:t>2/20/2024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5123D6-0465-4481-9B91-39ECB5C2FC6C}" type="slidenum">
              <a:rPr lang="en-US" smtClean="0"/>
              <a:t>‹#›</a:t>
            </a:fld>
            <a:endParaRPr lang="en-US"/>
          </a:p>
        </p:txBody>
      </p:sp>
    </p:spTree>
    <p:extLst>
      <p:ext uri="{BB962C8B-B14F-4D97-AF65-F5344CB8AC3E}">
        <p14:creationId xmlns:p14="http://schemas.microsoft.com/office/powerpoint/2010/main" val="586994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573E3DC-26D9-49A5-A5BF-B8E99D19521D}" type="datetimeFigureOut">
              <a:rPr lang="en-US" smtClean="0"/>
              <a:t>2/20/2024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5123D6-0465-4481-9B91-39ECB5C2FC6C}" type="slidenum">
              <a:rPr lang="en-US" smtClean="0"/>
              <a:t>‹#›</a:t>
            </a:fld>
            <a:endParaRPr lang="en-US"/>
          </a:p>
        </p:txBody>
      </p:sp>
    </p:spTree>
    <p:extLst>
      <p:ext uri="{BB962C8B-B14F-4D97-AF65-F5344CB8AC3E}">
        <p14:creationId xmlns:p14="http://schemas.microsoft.com/office/powerpoint/2010/main" val="2235192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A573E3DC-26D9-49A5-A5BF-B8E99D19521D}" type="datetimeFigureOut">
              <a:rPr lang="en-US" smtClean="0"/>
              <a:t>2/20/2024</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EC5123D6-0465-4481-9B91-39ECB5C2FC6C}" type="slidenum">
              <a:rPr lang="en-US" smtClean="0"/>
              <a:t>‹#›</a:t>
            </a:fld>
            <a:endParaRPr lang="en-US"/>
          </a:p>
        </p:txBody>
      </p:sp>
    </p:spTree>
    <p:extLst>
      <p:ext uri="{BB962C8B-B14F-4D97-AF65-F5344CB8AC3E}">
        <p14:creationId xmlns:p14="http://schemas.microsoft.com/office/powerpoint/2010/main" val="2433718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A573E3DC-26D9-49A5-A5BF-B8E99D19521D}" type="datetimeFigureOut">
              <a:rPr lang="en-US" smtClean="0"/>
              <a:t>2/20/2024</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EC5123D6-0465-4481-9B91-39ECB5C2FC6C}" type="slidenum">
              <a:rPr lang="en-US" smtClean="0"/>
              <a:t>‹#›</a:t>
            </a:fld>
            <a:endParaRPr lang="en-US"/>
          </a:p>
        </p:txBody>
      </p:sp>
    </p:spTree>
    <p:extLst>
      <p:ext uri="{BB962C8B-B14F-4D97-AF65-F5344CB8AC3E}">
        <p14:creationId xmlns:p14="http://schemas.microsoft.com/office/powerpoint/2010/main" val="1675679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A573E3DC-26D9-49A5-A5BF-B8E99D19521D}" type="datetimeFigureOut">
              <a:rPr lang="en-US" smtClean="0"/>
              <a:t>2/20/2024</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EC5123D6-0465-4481-9B91-39ECB5C2FC6C}" type="slidenum">
              <a:rPr lang="en-US" smtClean="0"/>
              <a:t>‹#›</a:t>
            </a:fld>
            <a:endParaRPr lang="en-US"/>
          </a:p>
        </p:txBody>
      </p:sp>
    </p:spTree>
    <p:extLst>
      <p:ext uri="{BB962C8B-B14F-4D97-AF65-F5344CB8AC3E}">
        <p14:creationId xmlns:p14="http://schemas.microsoft.com/office/powerpoint/2010/main" val="2753759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573E3DC-26D9-49A5-A5BF-B8E99D19521D}" type="datetimeFigureOut">
              <a:rPr lang="en-US" smtClean="0"/>
              <a:t>2/20/2024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5123D6-0465-4481-9B91-39ECB5C2FC6C}" type="slidenum">
              <a:rPr lang="en-US" smtClean="0"/>
              <a:t>‹#›</a:t>
            </a:fld>
            <a:endParaRPr lang="en-US"/>
          </a:p>
        </p:txBody>
      </p:sp>
    </p:spTree>
    <p:extLst>
      <p:ext uri="{BB962C8B-B14F-4D97-AF65-F5344CB8AC3E}">
        <p14:creationId xmlns:p14="http://schemas.microsoft.com/office/powerpoint/2010/main" val="3428895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cstate="print">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cstate="print">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cstate="print">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cstate="print">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573E3DC-26D9-49A5-A5BF-B8E99D19521D}" type="datetimeFigureOut">
              <a:rPr lang="en-US" smtClean="0"/>
              <a:t>2/20/2024</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EC5123D6-0465-4481-9B91-39ECB5C2FC6C}" type="slidenum">
              <a:rPr lang="en-US" smtClean="0"/>
              <a:t>‹#›</a:t>
            </a:fld>
            <a:endParaRPr lang="en-US"/>
          </a:p>
        </p:txBody>
      </p:sp>
    </p:spTree>
    <p:extLst>
      <p:ext uri="{BB962C8B-B14F-4D97-AF65-F5344CB8AC3E}">
        <p14:creationId xmlns:p14="http://schemas.microsoft.com/office/powerpoint/2010/main" val="25792361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en.wikipedia.org/wiki/Epicurus"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986663A-7EE8-40D5-BD8C-DEC9B981B20F}"/>
              </a:ext>
            </a:extLst>
          </p:cNvPr>
          <p:cNvSpPr>
            <a:spLocks noGrp="1"/>
          </p:cNvSpPr>
          <p:nvPr>
            <p:ph type="ctrTitle"/>
          </p:nvPr>
        </p:nvSpPr>
        <p:spPr>
          <a:xfrm>
            <a:off x="1154954" y="1447801"/>
            <a:ext cx="10523523" cy="2120348"/>
          </a:xfrm>
        </p:spPr>
        <p:txBody>
          <a:bodyPr/>
          <a:lstStyle/>
          <a:p>
            <a:pPr algn="ctr"/>
            <a:r>
              <a:rPr lang="en-US" sz="4800" dirty="0"/>
              <a:t>Fear God &amp; stop ‘</a:t>
            </a:r>
            <a:r>
              <a:rPr lang="en-US" sz="4800" i="1" dirty="0"/>
              <a:t>acting the fool</a:t>
            </a:r>
            <a:r>
              <a:rPr lang="en-US" sz="4800" dirty="0"/>
              <a:t>’</a:t>
            </a:r>
          </a:p>
        </p:txBody>
      </p:sp>
      <p:sp>
        <p:nvSpPr>
          <p:cNvPr id="3" name="Subtitle 2">
            <a:extLst>
              <a:ext uri="{FF2B5EF4-FFF2-40B4-BE49-F238E27FC236}">
                <a16:creationId xmlns:a16="http://schemas.microsoft.com/office/drawing/2014/main" xmlns="" id="{69C45011-7AE2-4CB6-B140-AFDF9CD4E8D0}"/>
              </a:ext>
            </a:extLst>
          </p:cNvPr>
          <p:cNvSpPr>
            <a:spLocks noGrp="1"/>
          </p:cNvSpPr>
          <p:nvPr>
            <p:ph type="subTitle" idx="1"/>
          </p:nvPr>
        </p:nvSpPr>
        <p:spPr>
          <a:xfrm>
            <a:off x="1154954" y="4041884"/>
            <a:ext cx="8825658" cy="861420"/>
          </a:xfrm>
        </p:spPr>
        <p:txBody>
          <a:bodyPr>
            <a:normAutofit/>
          </a:bodyPr>
          <a:lstStyle/>
          <a:p>
            <a:r>
              <a:rPr lang="en-US" sz="3600" dirty="0"/>
              <a:t>1 Corinthians 3:1-23 </a:t>
            </a:r>
          </a:p>
        </p:txBody>
      </p:sp>
    </p:spTree>
    <p:extLst>
      <p:ext uri="{BB962C8B-B14F-4D97-AF65-F5344CB8AC3E}">
        <p14:creationId xmlns:p14="http://schemas.microsoft.com/office/powerpoint/2010/main" val="7825524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2E0E5F-48BE-4BB7-B3FC-3852CACF36AB}"/>
              </a:ext>
            </a:extLst>
          </p:cNvPr>
          <p:cNvSpPr>
            <a:spLocks noGrp="1"/>
          </p:cNvSpPr>
          <p:nvPr>
            <p:ph type="title"/>
          </p:nvPr>
        </p:nvSpPr>
        <p:spPr/>
        <p:txBody>
          <a:bodyPr/>
          <a:lstStyle/>
          <a:p>
            <a:r>
              <a:rPr lang="en-US" dirty="0"/>
              <a:t>Fear God &amp; stop ‘</a:t>
            </a:r>
            <a:r>
              <a:rPr lang="en-US" i="1" dirty="0"/>
              <a:t>acting the fool</a:t>
            </a:r>
            <a:r>
              <a:rPr lang="en-US" dirty="0"/>
              <a:t>’</a:t>
            </a:r>
          </a:p>
        </p:txBody>
      </p:sp>
      <p:sp>
        <p:nvSpPr>
          <p:cNvPr id="3" name="Content Placeholder 2">
            <a:extLst>
              <a:ext uri="{FF2B5EF4-FFF2-40B4-BE49-F238E27FC236}">
                <a16:creationId xmlns:a16="http://schemas.microsoft.com/office/drawing/2014/main" xmlns="" id="{F8310923-C57C-47EE-8501-33C72703D513}"/>
              </a:ext>
            </a:extLst>
          </p:cNvPr>
          <p:cNvSpPr>
            <a:spLocks noGrp="1"/>
          </p:cNvSpPr>
          <p:nvPr>
            <p:ph idx="1"/>
          </p:nvPr>
        </p:nvSpPr>
        <p:spPr>
          <a:xfrm>
            <a:off x="786171" y="1331260"/>
            <a:ext cx="11187526" cy="4945972"/>
          </a:xfrm>
        </p:spPr>
        <p:txBody>
          <a:bodyPr>
            <a:normAutofit/>
          </a:bodyPr>
          <a:lstStyle/>
          <a:p>
            <a:pPr marL="457200" indent="-457200">
              <a:buNone/>
            </a:pPr>
            <a:r>
              <a:rPr lang="en-US" sz="4000" dirty="0"/>
              <a:t>1 Corinthians 3 shows a human impediment to becoming wise – being controlled by the flesh.</a:t>
            </a:r>
          </a:p>
          <a:p>
            <a:pPr marL="457200" indent="-457200">
              <a:buNone/>
            </a:pPr>
            <a:r>
              <a:rPr lang="en-US" sz="4000" dirty="0"/>
              <a:t>What evidence does he provide for this?</a:t>
            </a:r>
          </a:p>
          <a:p>
            <a:r>
              <a:rPr lang="en-US" sz="3600" dirty="0"/>
              <a:t>They were in conflict with each other</a:t>
            </a:r>
          </a:p>
          <a:p>
            <a:r>
              <a:rPr lang="en-US" sz="3600" dirty="0"/>
              <a:t>They pursued partisan loyalties toward leaders</a:t>
            </a:r>
          </a:p>
          <a:p>
            <a:r>
              <a:rPr lang="en-US" sz="3600" dirty="0"/>
              <a:t>They rejected the proper role of spiritual leaders</a:t>
            </a:r>
          </a:p>
        </p:txBody>
      </p:sp>
    </p:spTree>
    <p:extLst>
      <p:ext uri="{BB962C8B-B14F-4D97-AF65-F5344CB8AC3E}">
        <p14:creationId xmlns:p14="http://schemas.microsoft.com/office/powerpoint/2010/main" val="42907838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B9BA83B-76AC-4C4D-BD15-2962392BC461}"/>
              </a:ext>
            </a:extLst>
          </p:cNvPr>
          <p:cNvSpPr txBox="1"/>
          <p:nvPr/>
        </p:nvSpPr>
        <p:spPr>
          <a:xfrm>
            <a:off x="547816" y="1025611"/>
            <a:ext cx="11096368" cy="3539430"/>
          </a:xfrm>
          <a:prstGeom prst="rect">
            <a:avLst/>
          </a:prstGeom>
          <a:noFill/>
        </p:spPr>
        <p:txBody>
          <a:bodyPr wrap="square" rtlCol="0">
            <a:spAutoFit/>
          </a:bodyPr>
          <a:lstStyle/>
          <a:p>
            <a:r>
              <a:rPr lang="en-US" sz="2800" baseline="30000" dirty="0"/>
              <a:t>10</a:t>
            </a:r>
            <a:r>
              <a:rPr lang="en-US" sz="2800" dirty="0"/>
              <a:t> I appeal to you, brothers, by the name of our Lord Jesus Christ, that all of you agree, and that there be no divisions among you, but that you be united in the same mind and the same judgment. </a:t>
            </a:r>
            <a:r>
              <a:rPr lang="en-US" sz="2800" baseline="30000" dirty="0"/>
              <a:t>11</a:t>
            </a:r>
            <a:r>
              <a:rPr lang="en-US" sz="2800" dirty="0"/>
              <a:t> For it has been reported to me by Chloe's people that there is quarreling among you, my brothers. </a:t>
            </a:r>
            <a:r>
              <a:rPr lang="en-US" sz="2800" baseline="30000" dirty="0"/>
              <a:t>12</a:t>
            </a:r>
            <a:r>
              <a:rPr lang="en-US" sz="2800" dirty="0"/>
              <a:t> What I mean is that each one of you says, “I follow Paul,” or “I follow Apollos,” or “I follow Cephas,” or </a:t>
            </a:r>
            <a:r>
              <a:rPr lang="en-US" sz="2800" dirty="0">
                <a:solidFill>
                  <a:srgbClr val="FFFF00"/>
                </a:solidFill>
              </a:rPr>
              <a:t>“</a:t>
            </a:r>
            <a:r>
              <a:rPr lang="en-US" sz="2800" b="1" dirty="0">
                <a:solidFill>
                  <a:srgbClr val="FFFF00"/>
                </a:solidFill>
              </a:rPr>
              <a:t>I follow Christ</a:t>
            </a:r>
            <a:r>
              <a:rPr lang="en-US" sz="2800" dirty="0">
                <a:solidFill>
                  <a:srgbClr val="FFFF00"/>
                </a:solidFill>
              </a:rPr>
              <a:t>.” </a:t>
            </a:r>
          </a:p>
          <a:p>
            <a:pPr algn="r"/>
            <a:r>
              <a:rPr lang="en-US" sz="2800" dirty="0"/>
              <a:t>1 Corinthians 1:10-12</a:t>
            </a:r>
          </a:p>
        </p:txBody>
      </p:sp>
    </p:spTree>
    <p:extLst>
      <p:ext uri="{BB962C8B-B14F-4D97-AF65-F5344CB8AC3E}">
        <p14:creationId xmlns:p14="http://schemas.microsoft.com/office/powerpoint/2010/main" val="1225993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2E0E5F-48BE-4BB7-B3FC-3852CACF36AB}"/>
              </a:ext>
            </a:extLst>
          </p:cNvPr>
          <p:cNvSpPr>
            <a:spLocks noGrp="1"/>
          </p:cNvSpPr>
          <p:nvPr>
            <p:ph type="title"/>
          </p:nvPr>
        </p:nvSpPr>
        <p:spPr/>
        <p:txBody>
          <a:bodyPr/>
          <a:lstStyle/>
          <a:p>
            <a:r>
              <a:rPr lang="en-US" dirty="0"/>
              <a:t>Fear God &amp; stop ‘</a:t>
            </a:r>
            <a:r>
              <a:rPr lang="en-US" i="1" dirty="0"/>
              <a:t>acting the fool</a:t>
            </a:r>
            <a:r>
              <a:rPr lang="en-US" dirty="0"/>
              <a:t>’</a:t>
            </a:r>
          </a:p>
        </p:txBody>
      </p:sp>
      <p:sp>
        <p:nvSpPr>
          <p:cNvPr id="3" name="Content Placeholder 2">
            <a:extLst>
              <a:ext uri="{FF2B5EF4-FFF2-40B4-BE49-F238E27FC236}">
                <a16:creationId xmlns:a16="http://schemas.microsoft.com/office/drawing/2014/main" xmlns="" id="{F8310923-C57C-47EE-8501-33C72703D513}"/>
              </a:ext>
            </a:extLst>
          </p:cNvPr>
          <p:cNvSpPr>
            <a:spLocks noGrp="1"/>
          </p:cNvSpPr>
          <p:nvPr>
            <p:ph idx="1"/>
          </p:nvPr>
        </p:nvSpPr>
        <p:spPr>
          <a:xfrm>
            <a:off x="786171" y="1331260"/>
            <a:ext cx="11187526" cy="5390816"/>
          </a:xfrm>
        </p:spPr>
        <p:txBody>
          <a:bodyPr>
            <a:normAutofit/>
          </a:bodyPr>
          <a:lstStyle/>
          <a:p>
            <a:pPr marL="457200" indent="-457200">
              <a:buNone/>
            </a:pPr>
            <a:r>
              <a:rPr lang="en-US" sz="4000" dirty="0"/>
              <a:t>1 Corinthians 3 shows a human impediment to becoming wise – being controlled by the flesh.</a:t>
            </a:r>
          </a:p>
          <a:p>
            <a:pPr marL="457200" indent="-457200">
              <a:buNone/>
            </a:pPr>
            <a:r>
              <a:rPr lang="en-US" sz="4000" dirty="0"/>
              <a:t>What evidence does he provide for this?</a:t>
            </a:r>
          </a:p>
          <a:p>
            <a:r>
              <a:rPr lang="en-US" sz="3600" dirty="0"/>
              <a:t>They were in conflict with each other</a:t>
            </a:r>
          </a:p>
          <a:p>
            <a:r>
              <a:rPr lang="en-US" sz="3600" dirty="0"/>
              <a:t>They pursued partisan loyalties toward leaders</a:t>
            </a:r>
          </a:p>
          <a:p>
            <a:r>
              <a:rPr lang="en-US" sz="3600" dirty="0"/>
              <a:t>They rejected the proper role of spiritual leaders</a:t>
            </a:r>
          </a:p>
          <a:p>
            <a:pPr marL="0" indent="0" algn="ctr">
              <a:buNone/>
            </a:pPr>
            <a:r>
              <a:rPr lang="en-US" sz="3600" b="1" dirty="0">
                <a:solidFill>
                  <a:srgbClr val="FFFF00"/>
                </a:solidFill>
              </a:rPr>
              <a:t>Why would they (we) do this?</a:t>
            </a:r>
          </a:p>
        </p:txBody>
      </p:sp>
    </p:spTree>
    <p:extLst>
      <p:ext uri="{BB962C8B-B14F-4D97-AF65-F5344CB8AC3E}">
        <p14:creationId xmlns:p14="http://schemas.microsoft.com/office/powerpoint/2010/main" val="10173454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2E0E5F-48BE-4BB7-B3FC-3852CACF36AB}"/>
              </a:ext>
            </a:extLst>
          </p:cNvPr>
          <p:cNvSpPr>
            <a:spLocks noGrp="1"/>
          </p:cNvSpPr>
          <p:nvPr>
            <p:ph type="title"/>
          </p:nvPr>
        </p:nvSpPr>
        <p:spPr/>
        <p:txBody>
          <a:bodyPr/>
          <a:lstStyle/>
          <a:p>
            <a:r>
              <a:rPr lang="en-US" dirty="0"/>
              <a:t>Fear God &amp; stop ‘</a:t>
            </a:r>
            <a:r>
              <a:rPr lang="en-US" i="1" dirty="0"/>
              <a:t>acting the fool</a:t>
            </a:r>
            <a:r>
              <a:rPr lang="en-US" dirty="0"/>
              <a:t>’</a:t>
            </a:r>
          </a:p>
        </p:txBody>
      </p:sp>
      <p:sp>
        <p:nvSpPr>
          <p:cNvPr id="3" name="Content Placeholder 2">
            <a:extLst>
              <a:ext uri="{FF2B5EF4-FFF2-40B4-BE49-F238E27FC236}">
                <a16:creationId xmlns:a16="http://schemas.microsoft.com/office/drawing/2014/main" xmlns="" id="{F8310923-C57C-47EE-8501-33C72703D513}"/>
              </a:ext>
            </a:extLst>
          </p:cNvPr>
          <p:cNvSpPr>
            <a:spLocks noGrp="1"/>
          </p:cNvSpPr>
          <p:nvPr>
            <p:ph idx="1"/>
          </p:nvPr>
        </p:nvSpPr>
        <p:spPr>
          <a:xfrm>
            <a:off x="786171" y="1257120"/>
            <a:ext cx="11187526" cy="2264556"/>
          </a:xfrm>
        </p:spPr>
        <p:txBody>
          <a:bodyPr>
            <a:normAutofit/>
          </a:bodyPr>
          <a:lstStyle/>
          <a:p>
            <a:pPr marL="457200" indent="-457200">
              <a:buNone/>
            </a:pPr>
            <a:r>
              <a:rPr lang="en-US" sz="4000" dirty="0"/>
              <a:t>We act the fool because:</a:t>
            </a:r>
          </a:p>
          <a:p>
            <a:pPr lvl="1"/>
            <a:r>
              <a:rPr lang="en-US" sz="3800" dirty="0"/>
              <a:t>We want glory from human associations</a:t>
            </a:r>
          </a:p>
          <a:p>
            <a:pPr marL="857250" lvl="2" indent="0">
              <a:buNone/>
            </a:pPr>
            <a:r>
              <a:rPr lang="en-US" sz="3600" dirty="0"/>
              <a:t>I’m important because of what people think</a:t>
            </a:r>
          </a:p>
        </p:txBody>
      </p:sp>
      <p:sp>
        <p:nvSpPr>
          <p:cNvPr id="4" name="TextBox 3">
            <a:extLst>
              <a:ext uri="{FF2B5EF4-FFF2-40B4-BE49-F238E27FC236}">
                <a16:creationId xmlns:a16="http://schemas.microsoft.com/office/drawing/2014/main" xmlns="" id="{04BC469C-A0F4-4CD2-975B-2BE6CB76435D}"/>
              </a:ext>
            </a:extLst>
          </p:cNvPr>
          <p:cNvSpPr txBox="1"/>
          <p:nvPr/>
        </p:nvSpPr>
        <p:spPr>
          <a:xfrm>
            <a:off x="1767015" y="3330146"/>
            <a:ext cx="9873049" cy="2677656"/>
          </a:xfrm>
          <a:prstGeom prst="rect">
            <a:avLst/>
          </a:prstGeom>
          <a:noFill/>
        </p:spPr>
        <p:txBody>
          <a:bodyPr wrap="square" rtlCol="0">
            <a:spAutoFit/>
          </a:bodyPr>
          <a:lstStyle/>
          <a:p>
            <a:pPr algn="just"/>
            <a:r>
              <a:rPr lang="en-US" sz="2800" i="1" baseline="30000" dirty="0"/>
              <a:t>41</a:t>
            </a:r>
            <a:r>
              <a:rPr lang="en-US" sz="2800" i="1" dirty="0"/>
              <a:t> I do not receive glory from people. </a:t>
            </a:r>
            <a:r>
              <a:rPr lang="en-US" sz="2800" i="1" baseline="30000" dirty="0"/>
              <a:t>43</a:t>
            </a:r>
            <a:r>
              <a:rPr lang="en-US" sz="2800" i="1" dirty="0"/>
              <a:t> I have come in my Father's name, and you do not receive me. If another comes in his own name, you will receive him. </a:t>
            </a:r>
            <a:r>
              <a:rPr lang="en-US" sz="2800" i="1" baseline="30000" dirty="0"/>
              <a:t>44</a:t>
            </a:r>
            <a:r>
              <a:rPr lang="en-US" sz="2800" i="1" dirty="0"/>
              <a:t> How can you believe, when you receive glory from one another and do not seek the glory that comes from the only God?                                      </a:t>
            </a:r>
            <a:r>
              <a:rPr lang="en-US" sz="2800" dirty="0"/>
              <a:t>John 5:39-44</a:t>
            </a:r>
          </a:p>
        </p:txBody>
      </p:sp>
    </p:spTree>
    <p:extLst>
      <p:ext uri="{BB962C8B-B14F-4D97-AF65-F5344CB8AC3E}">
        <p14:creationId xmlns:p14="http://schemas.microsoft.com/office/powerpoint/2010/main" val="376389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28F1F0C-E327-43CB-9206-B4577FB76532}"/>
              </a:ext>
            </a:extLst>
          </p:cNvPr>
          <p:cNvSpPr txBox="1"/>
          <p:nvPr/>
        </p:nvSpPr>
        <p:spPr>
          <a:xfrm>
            <a:off x="827903" y="1482811"/>
            <a:ext cx="10799805" cy="2554545"/>
          </a:xfrm>
          <a:prstGeom prst="rect">
            <a:avLst/>
          </a:prstGeom>
          <a:noFill/>
        </p:spPr>
        <p:txBody>
          <a:bodyPr wrap="square" rtlCol="0">
            <a:spAutoFit/>
          </a:bodyPr>
          <a:lstStyle/>
          <a:p>
            <a:r>
              <a:rPr lang="en-US" sz="3200" dirty="0"/>
              <a:t>Ingroup bias is the tendency to favor one's own group over other groups. Ingroup bias affects our perception of (and behavior towards) others, giving preferential treatment to the members of our own group while excluding other groups.</a:t>
            </a:r>
          </a:p>
        </p:txBody>
      </p:sp>
    </p:spTree>
    <p:extLst>
      <p:ext uri="{BB962C8B-B14F-4D97-AF65-F5344CB8AC3E}">
        <p14:creationId xmlns:p14="http://schemas.microsoft.com/office/powerpoint/2010/main" val="21468276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2E0E5F-48BE-4BB7-B3FC-3852CACF36AB}"/>
              </a:ext>
            </a:extLst>
          </p:cNvPr>
          <p:cNvSpPr>
            <a:spLocks noGrp="1"/>
          </p:cNvSpPr>
          <p:nvPr>
            <p:ph type="title"/>
          </p:nvPr>
        </p:nvSpPr>
        <p:spPr/>
        <p:txBody>
          <a:bodyPr/>
          <a:lstStyle/>
          <a:p>
            <a:r>
              <a:rPr lang="en-US" dirty="0"/>
              <a:t>Fear God &amp; stop ‘</a:t>
            </a:r>
            <a:r>
              <a:rPr lang="en-US" i="1" dirty="0"/>
              <a:t>acting the fool</a:t>
            </a:r>
            <a:r>
              <a:rPr lang="en-US" dirty="0"/>
              <a:t>’</a:t>
            </a:r>
          </a:p>
        </p:txBody>
      </p:sp>
      <p:sp>
        <p:nvSpPr>
          <p:cNvPr id="3" name="Content Placeholder 2">
            <a:extLst>
              <a:ext uri="{FF2B5EF4-FFF2-40B4-BE49-F238E27FC236}">
                <a16:creationId xmlns:a16="http://schemas.microsoft.com/office/drawing/2014/main" xmlns="" id="{F8310923-C57C-47EE-8501-33C72703D513}"/>
              </a:ext>
            </a:extLst>
          </p:cNvPr>
          <p:cNvSpPr>
            <a:spLocks noGrp="1"/>
          </p:cNvSpPr>
          <p:nvPr>
            <p:ph idx="1"/>
          </p:nvPr>
        </p:nvSpPr>
        <p:spPr>
          <a:xfrm>
            <a:off x="786171" y="1257119"/>
            <a:ext cx="11187526" cy="5600881"/>
          </a:xfrm>
        </p:spPr>
        <p:txBody>
          <a:bodyPr>
            <a:normAutofit/>
          </a:bodyPr>
          <a:lstStyle/>
          <a:p>
            <a:pPr marL="457200" indent="-457200">
              <a:buNone/>
            </a:pPr>
            <a:r>
              <a:rPr lang="en-US" sz="4000" dirty="0"/>
              <a:t>We act the fool because:</a:t>
            </a:r>
          </a:p>
          <a:p>
            <a:pPr lvl="1"/>
            <a:r>
              <a:rPr lang="en-US" sz="3800" dirty="0"/>
              <a:t>We want glory from human associations</a:t>
            </a:r>
          </a:p>
          <a:p>
            <a:pPr lvl="1"/>
            <a:r>
              <a:rPr lang="en-US" sz="3800" dirty="0"/>
              <a:t>We are disappointed in human leaders</a:t>
            </a:r>
          </a:p>
          <a:p>
            <a:pPr marL="857250" lvl="2" indent="0">
              <a:buNone/>
            </a:pPr>
            <a:r>
              <a:rPr lang="en-US" sz="3600" dirty="0"/>
              <a:t>Criticizing, not for moral failures, but for differences in focus, abilities &amp; roles</a:t>
            </a:r>
          </a:p>
          <a:p>
            <a:pPr marL="1087438" lvl="2" indent="0">
              <a:buNone/>
            </a:pPr>
            <a:r>
              <a:rPr lang="en-US" sz="3600" dirty="0"/>
              <a:t>Apollos was a skilled rhetorician &amp; teacher.</a:t>
            </a:r>
          </a:p>
          <a:p>
            <a:pPr marL="1087438" lvl="2" indent="0">
              <a:buNone/>
            </a:pPr>
            <a:r>
              <a:rPr lang="en-US" sz="3600" dirty="0"/>
              <a:t>Paul was an apostle &amp; a miracle worker. </a:t>
            </a:r>
          </a:p>
          <a:p>
            <a:pPr marL="1087438" lvl="2" indent="0">
              <a:buNone/>
            </a:pPr>
            <a:r>
              <a:rPr lang="en-US" sz="3600" dirty="0"/>
              <a:t>Peter was the ‘head’ of the church.</a:t>
            </a:r>
          </a:p>
        </p:txBody>
      </p:sp>
    </p:spTree>
    <p:extLst>
      <p:ext uri="{BB962C8B-B14F-4D97-AF65-F5344CB8AC3E}">
        <p14:creationId xmlns:p14="http://schemas.microsoft.com/office/powerpoint/2010/main" val="1505530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2E0E5F-48BE-4BB7-B3FC-3852CACF36AB}"/>
              </a:ext>
            </a:extLst>
          </p:cNvPr>
          <p:cNvSpPr>
            <a:spLocks noGrp="1"/>
          </p:cNvSpPr>
          <p:nvPr>
            <p:ph type="title"/>
          </p:nvPr>
        </p:nvSpPr>
        <p:spPr/>
        <p:txBody>
          <a:bodyPr/>
          <a:lstStyle/>
          <a:p>
            <a:r>
              <a:rPr lang="en-US" dirty="0"/>
              <a:t>Fear God &amp; stop ‘</a:t>
            </a:r>
            <a:r>
              <a:rPr lang="en-US" i="1" dirty="0"/>
              <a:t>acting the fool</a:t>
            </a:r>
            <a:r>
              <a:rPr lang="en-US" dirty="0"/>
              <a:t>’</a:t>
            </a:r>
          </a:p>
        </p:txBody>
      </p:sp>
      <p:sp>
        <p:nvSpPr>
          <p:cNvPr id="3" name="Content Placeholder 2">
            <a:extLst>
              <a:ext uri="{FF2B5EF4-FFF2-40B4-BE49-F238E27FC236}">
                <a16:creationId xmlns:a16="http://schemas.microsoft.com/office/drawing/2014/main" xmlns="" id="{F8310923-C57C-47EE-8501-33C72703D513}"/>
              </a:ext>
            </a:extLst>
          </p:cNvPr>
          <p:cNvSpPr>
            <a:spLocks noGrp="1"/>
          </p:cNvSpPr>
          <p:nvPr>
            <p:ph idx="1"/>
          </p:nvPr>
        </p:nvSpPr>
        <p:spPr>
          <a:xfrm>
            <a:off x="786171" y="1257119"/>
            <a:ext cx="11187526" cy="5600881"/>
          </a:xfrm>
        </p:spPr>
        <p:txBody>
          <a:bodyPr>
            <a:normAutofit/>
          </a:bodyPr>
          <a:lstStyle/>
          <a:p>
            <a:pPr marL="457200" indent="-457200">
              <a:buNone/>
            </a:pPr>
            <a:r>
              <a:rPr lang="en-US" sz="4000" dirty="0"/>
              <a:t>We act the fool because…</a:t>
            </a:r>
          </a:p>
          <a:p>
            <a:pPr marL="457200" indent="-457200">
              <a:buNone/>
            </a:pPr>
            <a:r>
              <a:rPr lang="en-US" sz="4000" dirty="0"/>
              <a:t>Fear God to avoid a foolish focus on people</a:t>
            </a:r>
          </a:p>
          <a:p>
            <a:r>
              <a:rPr lang="en-US" sz="4000" dirty="0"/>
              <a:t>God is the one who gives us all we need</a:t>
            </a:r>
          </a:p>
        </p:txBody>
      </p:sp>
      <p:sp>
        <p:nvSpPr>
          <p:cNvPr id="4" name="TextBox 3">
            <a:extLst>
              <a:ext uri="{FF2B5EF4-FFF2-40B4-BE49-F238E27FC236}">
                <a16:creationId xmlns:a16="http://schemas.microsoft.com/office/drawing/2014/main" xmlns="" id="{FA8BFBB8-0394-440E-966F-457F2F8BDC34}"/>
              </a:ext>
            </a:extLst>
          </p:cNvPr>
          <p:cNvSpPr txBox="1"/>
          <p:nvPr/>
        </p:nvSpPr>
        <p:spPr>
          <a:xfrm>
            <a:off x="1334530" y="3620530"/>
            <a:ext cx="10416746" cy="1384995"/>
          </a:xfrm>
          <a:prstGeom prst="rect">
            <a:avLst/>
          </a:prstGeom>
          <a:noFill/>
        </p:spPr>
        <p:txBody>
          <a:bodyPr wrap="square" rtlCol="0">
            <a:spAutoFit/>
          </a:bodyPr>
          <a:lstStyle/>
          <a:p>
            <a:r>
              <a:rPr lang="en-US" sz="2800" i="1" dirty="0"/>
              <a:t>…we have received not the spirit of the world, but the Spirit who is from God, that we might understand the things freely given us by God.    </a:t>
            </a:r>
            <a:r>
              <a:rPr lang="en-US" sz="2800" dirty="0"/>
              <a:t>1 Corinthians 2:12</a:t>
            </a:r>
          </a:p>
        </p:txBody>
      </p:sp>
    </p:spTree>
    <p:extLst>
      <p:ext uri="{BB962C8B-B14F-4D97-AF65-F5344CB8AC3E}">
        <p14:creationId xmlns:p14="http://schemas.microsoft.com/office/powerpoint/2010/main" val="1767782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2E0E5F-48BE-4BB7-B3FC-3852CACF36AB}"/>
              </a:ext>
            </a:extLst>
          </p:cNvPr>
          <p:cNvSpPr>
            <a:spLocks noGrp="1"/>
          </p:cNvSpPr>
          <p:nvPr>
            <p:ph type="title"/>
          </p:nvPr>
        </p:nvSpPr>
        <p:spPr/>
        <p:txBody>
          <a:bodyPr/>
          <a:lstStyle/>
          <a:p>
            <a:r>
              <a:rPr lang="en-US" dirty="0"/>
              <a:t>Fear God &amp; stop ‘</a:t>
            </a:r>
            <a:r>
              <a:rPr lang="en-US" i="1" dirty="0"/>
              <a:t>acting the fool</a:t>
            </a:r>
            <a:r>
              <a:rPr lang="en-US" dirty="0"/>
              <a:t>’</a:t>
            </a:r>
          </a:p>
        </p:txBody>
      </p:sp>
      <p:sp>
        <p:nvSpPr>
          <p:cNvPr id="3" name="Content Placeholder 2">
            <a:extLst>
              <a:ext uri="{FF2B5EF4-FFF2-40B4-BE49-F238E27FC236}">
                <a16:creationId xmlns:a16="http://schemas.microsoft.com/office/drawing/2014/main" xmlns="" id="{F8310923-C57C-47EE-8501-33C72703D513}"/>
              </a:ext>
            </a:extLst>
          </p:cNvPr>
          <p:cNvSpPr>
            <a:spLocks noGrp="1"/>
          </p:cNvSpPr>
          <p:nvPr>
            <p:ph idx="1"/>
          </p:nvPr>
        </p:nvSpPr>
        <p:spPr>
          <a:xfrm>
            <a:off x="786171" y="1257119"/>
            <a:ext cx="11187526" cy="5600881"/>
          </a:xfrm>
        </p:spPr>
        <p:txBody>
          <a:bodyPr>
            <a:normAutofit/>
          </a:bodyPr>
          <a:lstStyle/>
          <a:p>
            <a:pPr marL="457200" indent="-457200">
              <a:buNone/>
            </a:pPr>
            <a:r>
              <a:rPr lang="en-US" sz="4000" dirty="0"/>
              <a:t>We act the fool because…</a:t>
            </a:r>
          </a:p>
          <a:p>
            <a:pPr marL="457200" indent="-457200">
              <a:buNone/>
            </a:pPr>
            <a:r>
              <a:rPr lang="en-US" sz="4000" dirty="0"/>
              <a:t>Fear God to avoid a foolish focus on people</a:t>
            </a:r>
          </a:p>
          <a:p>
            <a:r>
              <a:rPr lang="en-US" sz="4000" dirty="0"/>
              <a:t>God is the one who gives us all we need</a:t>
            </a:r>
          </a:p>
          <a:p>
            <a:pPr marL="457200" lvl="1" indent="0">
              <a:buNone/>
            </a:pPr>
            <a:r>
              <a:rPr lang="en-US" sz="3800" dirty="0"/>
              <a:t> including our human leaders</a:t>
            </a:r>
          </a:p>
        </p:txBody>
      </p:sp>
    </p:spTree>
    <p:extLst>
      <p:ext uri="{BB962C8B-B14F-4D97-AF65-F5344CB8AC3E}">
        <p14:creationId xmlns:p14="http://schemas.microsoft.com/office/powerpoint/2010/main" val="12270266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170A64DB-63DD-489E-82C3-E853B6C3AEA4}"/>
              </a:ext>
            </a:extLst>
          </p:cNvPr>
          <p:cNvSpPr txBox="1"/>
          <p:nvPr/>
        </p:nvSpPr>
        <p:spPr>
          <a:xfrm>
            <a:off x="704335" y="1532238"/>
            <a:ext cx="11059297" cy="3539430"/>
          </a:xfrm>
          <a:prstGeom prst="rect">
            <a:avLst/>
          </a:prstGeom>
          <a:noFill/>
        </p:spPr>
        <p:txBody>
          <a:bodyPr wrap="square" rtlCol="0">
            <a:spAutoFit/>
          </a:bodyPr>
          <a:lstStyle/>
          <a:p>
            <a:r>
              <a:rPr lang="en-US" sz="2800" baseline="30000" dirty="0"/>
              <a:t>5</a:t>
            </a:r>
            <a:r>
              <a:rPr lang="en-US" sz="2800" dirty="0"/>
              <a:t> What then is Apollos? What is Paul? </a:t>
            </a:r>
            <a:r>
              <a:rPr lang="en-US" sz="2800" b="1" dirty="0">
                <a:solidFill>
                  <a:srgbClr val="FFFF00"/>
                </a:solidFill>
              </a:rPr>
              <a:t>Servants</a:t>
            </a:r>
            <a:r>
              <a:rPr lang="en-US" sz="2800" dirty="0"/>
              <a:t> through whom you believed, </a:t>
            </a:r>
            <a:r>
              <a:rPr lang="en-US" sz="2800" b="1" dirty="0">
                <a:solidFill>
                  <a:srgbClr val="FFFF00"/>
                </a:solidFill>
              </a:rPr>
              <a:t>as the Lord assigned to each</a:t>
            </a:r>
            <a:r>
              <a:rPr lang="en-US" sz="2800" dirty="0"/>
              <a:t>. </a:t>
            </a:r>
            <a:r>
              <a:rPr lang="en-US" sz="2800" baseline="30000" dirty="0"/>
              <a:t>6</a:t>
            </a:r>
            <a:r>
              <a:rPr lang="en-US" sz="2800" dirty="0"/>
              <a:t> I planted, Apollos watered, but </a:t>
            </a:r>
            <a:r>
              <a:rPr lang="en-US" sz="2800" b="1" dirty="0">
                <a:solidFill>
                  <a:srgbClr val="FFFF00"/>
                </a:solidFill>
              </a:rPr>
              <a:t>God gave the growth</a:t>
            </a:r>
            <a:r>
              <a:rPr lang="en-US" sz="2800" dirty="0"/>
              <a:t>. </a:t>
            </a:r>
            <a:r>
              <a:rPr lang="en-US" sz="2800" baseline="30000" dirty="0"/>
              <a:t>7</a:t>
            </a:r>
            <a:r>
              <a:rPr lang="en-US" sz="2800" dirty="0"/>
              <a:t> </a:t>
            </a:r>
            <a:r>
              <a:rPr lang="en-US" sz="2800" u="sng" dirty="0"/>
              <a:t>So neither he who plants nor he who waters is anything, but only God who gives the growth. </a:t>
            </a:r>
            <a:r>
              <a:rPr lang="en-US" sz="2800" baseline="30000" dirty="0"/>
              <a:t>8</a:t>
            </a:r>
            <a:r>
              <a:rPr lang="en-US" sz="2800" dirty="0"/>
              <a:t> He who plants and he who waters are one, and each will receive his wages according to his labor. </a:t>
            </a:r>
            <a:r>
              <a:rPr lang="en-US" sz="2800" baseline="30000" dirty="0"/>
              <a:t>9</a:t>
            </a:r>
            <a:r>
              <a:rPr lang="en-US" sz="2800" dirty="0"/>
              <a:t> For we are </a:t>
            </a:r>
            <a:r>
              <a:rPr lang="en-US" sz="2800" b="1" dirty="0">
                <a:solidFill>
                  <a:srgbClr val="FFFF00"/>
                </a:solidFill>
              </a:rPr>
              <a:t>God's fellow workers</a:t>
            </a:r>
            <a:r>
              <a:rPr lang="en-US" sz="2800" dirty="0"/>
              <a:t>. You are </a:t>
            </a:r>
            <a:r>
              <a:rPr lang="en-US" sz="2800" b="1" dirty="0">
                <a:solidFill>
                  <a:srgbClr val="FFFF00"/>
                </a:solidFill>
              </a:rPr>
              <a:t>God's field</a:t>
            </a:r>
            <a:r>
              <a:rPr lang="en-US" sz="2800" dirty="0"/>
              <a:t>, </a:t>
            </a:r>
            <a:r>
              <a:rPr lang="en-US" sz="2800" b="1" dirty="0">
                <a:solidFill>
                  <a:srgbClr val="FFFF00"/>
                </a:solidFill>
              </a:rPr>
              <a:t>God's building</a:t>
            </a:r>
            <a:r>
              <a:rPr lang="en-US" sz="2800" dirty="0"/>
              <a:t>.         </a:t>
            </a:r>
          </a:p>
          <a:p>
            <a:pPr algn="r"/>
            <a:r>
              <a:rPr lang="en-US" sz="2800" dirty="0"/>
              <a:t>1 Corinthians 3:5-9</a:t>
            </a:r>
          </a:p>
        </p:txBody>
      </p:sp>
    </p:spTree>
    <p:extLst>
      <p:ext uri="{BB962C8B-B14F-4D97-AF65-F5344CB8AC3E}">
        <p14:creationId xmlns:p14="http://schemas.microsoft.com/office/powerpoint/2010/main" val="2987753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2E0E5F-48BE-4BB7-B3FC-3852CACF36AB}"/>
              </a:ext>
            </a:extLst>
          </p:cNvPr>
          <p:cNvSpPr>
            <a:spLocks noGrp="1"/>
          </p:cNvSpPr>
          <p:nvPr>
            <p:ph type="title"/>
          </p:nvPr>
        </p:nvSpPr>
        <p:spPr/>
        <p:txBody>
          <a:bodyPr/>
          <a:lstStyle/>
          <a:p>
            <a:r>
              <a:rPr lang="en-US" dirty="0"/>
              <a:t>Fear God &amp; stop ‘</a:t>
            </a:r>
            <a:r>
              <a:rPr lang="en-US" i="1" dirty="0"/>
              <a:t>acting the fool</a:t>
            </a:r>
            <a:r>
              <a:rPr lang="en-US" dirty="0"/>
              <a:t>’</a:t>
            </a:r>
          </a:p>
        </p:txBody>
      </p:sp>
      <p:sp>
        <p:nvSpPr>
          <p:cNvPr id="3" name="Content Placeholder 2">
            <a:extLst>
              <a:ext uri="{FF2B5EF4-FFF2-40B4-BE49-F238E27FC236}">
                <a16:creationId xmlns:a16="http://schemas.microsoft.com/office/drawing/2014/main" xmlns="" id="{F8310923-C57C-47EE-8501-33C72703D513}"/>
              </a:ext>
            </a:extLst>
          </p:cNvPr>
          <p:cNvSpPr>
            <a:spLocks noGrp="1"/>
          </p:cNvSpPr>
          <p:nvPr>
            <p:ph idx="1"/>
          </p:nvPr>
        </p:nvSpPr>
        <p:spPr>
          <a:xfrm>
            <a:off x="786171" y="1257119"/>
            <a:ext cx="11187526" cy="5600881"/>
          </a:xfrm>
        </p:spPr>
        <p:txBody>
          <a:bodyPr>
            <a:normAutofit/>
          </a:bodyPr>
          <a:lstStyle/>
          <a:p>
            <a:pPr marL="457200" indent="-457200">
              <a:buNone/>
            </a:pPr>
            <a:r>
              <a:rPr lang="en-US" sz="4000" dirty="0"/>
              <a:t>We act the fool because…</a:t>
            </a:r>
          </a:p>
          <a:p>
            <a:pPr marL="457200" indent="-457200">
              <a:buNone/>
            </a:pPr>
            <a:r>
              <a:rPr lang="en-US" sz="4000" dirty="0"/>
              <a:t>Fear God to avoid a foolish focus on people</a:t>
            </a:r>
          </a:p>
          <a:p>
            <a:r>
              <a:rPr lang="en-US" sz="4000" dirty="0"/>
              <a:t>God is the one who gives us all we need</a:t>
            </a:r>
          </a:p>
          <a:p>
            <a:r>
              <a:rPr lang="en-US" sz="4000" dirty="0"/>
              <a:t>God is the one who evaluates the work</a:t>
            </a:r>
          </a:p>
          <a:p>
            <a:pPr lvl="1">
              <a:buFont typeface="Wingdings" panose="05000000000000000000" pitchFamily="2" charset="2"/>
              <a:buChar char="§"/>
            </a:pPr>
            <a:r>
              <a:rPr lang="en-US" sz="3800" dirty="0"/>
              <a:t>The leaders work</a:t>
            </a:r>
          </a:p>
        </p:txBody>
      </p:sp>
    </p:spTree>
    <p:extLst>
      <p:ext uri="{BB962C8B-B14F-4D97-AF65-F5344CB8AC3E}">
        <p14:creationId xmlns:p14="http://schemas.microsoft.com/office/powerpoint/2010/main" val="1604789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2E0E5F-48BE-4BB7-B3FC-3852CACF36AB}"/>
              </a:ext>
            </a:extLst>
          </p:cNvPr>
          <p:cNvSpPr>
            <a:spLocks noGrp="1"/>
          </p:cNvSpPr>
          <p:nvPr>
            <p:ph type="title"/>
          </p:nvPr>
        </p:nvSpPr>
        <p:spPr/>
        <p:txBody>
          <a:bodyPr/>
          <a:lstStyle/>
          <a:p>
            <a:r>
              <a:rPr lang="en-US" dirty="0"/>
              <a:t>Fear God &amp; stop ‘</a:t>
            </a:r>
            <a:r>
              <a:rPr lang="en-US" i="1" dirty="0"/>
              <a:t>acting the fool</a:t>
            </a:r>
            <a:r>
              <a:rPr lang="en-US" dirty="0"/>
              <a:t>’</a:t>
            </a:r>
          </a:p>
        </p:txBody>
      </p:sp>
      <p:sp>
        <p:nvSpPr>
          <p:cNvPr id="3" name="Content Placeholder 2">
            <a:extLst>
              <a:ext uri="{FF2B5EF4-FFF2-40B4-BE49-F238E27FC236}">
                <a16:creationId xmlns:a16="http://schemas.microsoft.com/office/drawing/2014/main" xmlns="" id="{F8310923-C57C-47EE-8501-33C72703D513}"/>
              </a:ext>
            </a:extLst>
          </p:cNvPr>
          <p:cNvSpPr>
            <a:spLocks noGrp="1"/>
          </p:cNvSpPr>
          <p:nvPr>
            <p:ph idx="1"/>
          </p:nvPr>
        </p:nvSpPr>
        <p:spPr>
          <a:xfrm>
            <a:off x="786171" y="1331259"/>
            <a:ext cx="10759717" cy="4195481"/>
          </a:xfrm>
        </p:spPr>
        <p:txBody>
          <a:bodyPr>
            <a:normAutofit/>
          </a:bodyPr>
          <a:lstStyle/>
          <a:p>
            <a:pPr marL="0" indent="0">
              <a:buNone/>
            </a:pPr>
            <a:r>
              <a:rPr lang="en-US" sz="4000" dirty="0"/>
              <a:t>The Corinthian culture valued wisdom. </a:t>
            </a:r>
          </a:p>
        </p:txBody>
      </p:sp>
      <p:sp>
        <p:nvSpPr>
          <p:cNvPr id="4" name="TextBox 3">
            <a:extLst>
              <a:ext uri="{FF2B5EF4-FFF2-40B4-BE49-F238E27FC236}">
                <a16:creationId xmlns:a16="http://schemas.microsoft.com/office/drawing/2014/main" xmlns="" id="{BA3F0F9D-5BE4-49B1-8F0B-260D8F3EADAC}"/>
              </a:ext>
            </a:extLst>
          </p:cNvPr>
          <p:cNvSpPr txBox="1"/>
          <p:nvPr/>
        </p:nvSpPr>
        <p:spPr>
          <a:xfrm>
            <a:off x="1037968" y="2199503"/>
            <a:ext cx="10507920" cy="523220"/>
          </a:xfrm>
          <a:prstGeom prst="rect">
            <a:avLst/>
          </a:prstGeom>
          <a:noFill/>
        </p:spPr>
        <p:txBody>
          <a:bodyPr wrap="square" rtlCol="0">
            <a:spAutoFit/>
          </a:bodyPr>
          <a:lstStyle/>
          <a:p>
            <a:r>
              <a:rPr lang="en-US" sz="2800" dirty="0"/>
              <a:t>…</a:t>
            </a:r>
            <a:r>
              <a:rPr lang="en-US" sz="2800" i="1" dirty="0"/>
              <a:t>Greeks seek wisdom</a:t>
            </a:r>
            <a:r>
              <a:rPr lang="en-US" sz="2800" dirty="0"/>
              <a:t>..       1 Corinthians 1:22</a:t>
            </a:r>
          </a:p>
        </p:txBody>
      </p:sp>
    </p:spTree>
    <p:extLst>
      <p:ext uri="{BB962C8B-B14F-4D97-AF65-F5344CB8AC3E}">
        <p14:creationId xmlns:p14="http://schemas.microsoft.com/office/powerpoint/2010/main" val="3167240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8886ADDE-2648-45D4-822C-05B9AF326F45}"/>
              </a:ext>
            </a:extLst>
          </p:cNvPr>
          <p:cNvSpPr txBox="1"/>
          <p:nvPr/>
        </p:nvSpPr>
        <p:spPr>
          <a:xfrm>
            <a:off x="589005" y="988540"/>
            <a:ext cx="10799806" cy="5693866"/>
          </a:xfrm>
          <a:prstGeom prst="rect">
            <a:avLst/>
          </a:prstGeom>
          <a:noFill/>
        </p:spPr>
        <p:txBody>
          <a:bodyPr wrap="square" rtlCol="0">
            <a:spAutoFit/>
          </a:bodyPr>
          <a:lstStyle/>
          <a:p>
            <a:r>
              <a:rPr lang="en-US" sz="2800" i="1" baseline="30000" dirty="0"/>
              <a:t>10</a:t>
            </a:r>
            <a:r>
              <a:rPr lang="en-US" sz="2800" i="1" dirty="0"/>
              <a:t> According to the grace of God given to me, like a skilled master builder I laid a foundation, and someone else is building upon it. Let each one take care how he builds upon it. </a:t>
            </a:r>
            <a:r>
              <a:rPr lang="en-US" sz="2800" i="1" baseline="30000" dirty="0"/>
              <a:t>11</a:t>
            </a:r>
            <a:r>
              <a:rPr lang="en-US" sz="2800" i="1" dirty="0"/>
              <a:t> For no one can lay a foundation other than that which is laid, which is Jesus Christ. </a:t>
            </a:r>
            <a:r>
              <a:rPr lang="en-US" sz="2800" i="1" baseline="30000" dirty="0"/>
              <a:t>12</a:t>
            </a:r>
            <a:r>
              <a:rPr lang="en-US" sz="2800" i="1" dirty="0"/>
              <a:t> Now if anyone builds on the foundation with gold, silver, precious stones, wood, hay, straw </a:t>
            </a:r>
            <a:r>
              <a:rPr lang="en-US" sz="2800" i="1" baseline="30000" dirty="0"/>
              <a:t>13</a:t>
            </a:r>
            <a:r>
              <a:rPr lang="en-US" sz="2800" i="1" dirty="0"/>
              <a:t> each one's work will become manifest, for the Day will disclose it, because it will be revealed by fire, and the fire will test what sort of work each one has done. </a:t>
            </a:r>
            <a:r>
              <a:rPr lang="en-US" sz="2800" i="1" baseline="30000" dirty="0"/>
              <a:t>14</a:t>
            </a:r>
            <a:r>
              <a:rPr lang="en-US" sz="2800" i="1" dirty="0"/>
              <a:t> If the work that anyone has built on the foundation survives, he will receive a reward. </a:t>
            </a:r>
            <a:r>
              <a:rPr lang="en-US" sz="2800" i="1" baseline="30000" dirty="0"/>
              <a:t>15</a:t>
            </a:r>
            <a:r>
              <a:rPr lang="en-US" sz="2800" i="1" dirty="0"/>
              <a:t> If anyone's work is burned up, he will suffer loss, though he himself will be saved, but only as through fire. </a:t>
            </a:r>
          </a:p>
          <a:p>
            <a:pPr algn="r"/>
            <a:r>
              <a:rPr lang="en-US" sz="2800" dirty="0"/>
              <a:t>1 Corinthians 3:10-15</a:t>
            </a:r>
          </a:p>
        </p:txBody>
      </p:sp>
    </p:spTree>
    <p:extLst>
      <p:ext uri="{BB962C8B-B14F-4D97-AF65-F5344CB8AC3E}">
        <p14:creationId xmlns:p14="http://schemas.microsoft.com/office/powerpoint/2010/main" val="33400321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13928A0B-0C69-42D5-96A3-44354EFE75A0}"/>
              </a:ext>
            </a:extLst>
          </p:cNvPr>
          <p:cNvSpPr txBox="1"/>
          <p:nvPr/>
        </p:nvSpPr>
        <p:spPr>
          <a:xfrm>
            <a:off x="716692" y="1210962"/>
            <a:ext cx="10651524" cy="1815882"/>
          </a:xfrm>
          <a:prstGeom prst="rect">
            <a:avLst/>
          </a:prstGeom>
          <a:noFill/>
        </p:spPr>
        <p:txBody>
          <a:bodyPr wrap="square" rtlCol="0">
            <a:spAutoFit/>
          </a:bodyPr>
          <a:lstStyle/>
          <a:p>
            <a:r>
              <a:rPr lang="en-US" sz="2800" i="1" dirty="0"/>
              <a:t>…we make it our aim to please him. </a:t>
            </a:r>
            <a:r>
              <a:rPr lang="en-US" sz="2800" i="1" baseline="30000" dirty="0"/>
              <a:t>10</a:t>
            </a:r>
            <a:r>
              <a:rPr lang="en-US" sz="2800" i="1" dirty="0"/>
              <a:t> For we must all appear before the judgment seat of Christ, so that each one may receive what is due for what he has done in the body, whether good or evil.                 </a:t>
            </a:r>
            <a:r>
              <a:rPr lang="en-US" sz="2800" dirty="0"/>
              <a:t>2 Corinthians 5:9f</a:t>
            </a:r>
          </a:p>
        </p:txBody>
      </p:sp>
      <p:sp>
        <p:nvSpPr>
          <p:cNvPr id="3" name="TextBox 2">
            <a:extLst>
              <a:ext uri="{FF2B5EF4-FFF2-40B4-BE49-F238E27FC236}">
                <a16:creationId xmlns:a16="http://schemas.microsoft.com/office/drawing/2014/main" xmlns="" id="{5B71831C-4E0D-496B-A0C4-27CBF849A3F6}"/>
              </a:ext>
            </a:extLst>
          </p:cNvPr>
          <p:cNvSpPr txBox="1"/>
          <p:nvPr/>
        </p:nvSpPr>
        <p:spPr>
          <a:xfrm>
            <a:off x="716692" y="3595816"/>
            <a:ext cx="10293178" cy="2246769"/>
          </a:xfrm>
          <a:prstGeom prst="rect">
            <a:avLst/>
          </a:prstGeom>
          <a:noFill/>
        </p:spPr>
        <p:txBody>
          <a:bodyPr wrap="square" rtlCol="0">
            <a:spAutoFit/>
          </a:bodyPr>
          <a:lstStyle/>
          <a:p>
            <a:r>
              <a:rPr lang="en-US" sz="2800" i="1" dirty="0"/>
              <a:t>It is the Lord who judges me. </a:t>
            </a:r>
            <a:r>
              <a:rPr lang="en-US" sz="2800" i="1" baseline="30000" dirty="0"/>
              <a:t>5</a:t>
            </a:r>
            <a:r>
              <a:rPr lang="en-US" sz="2800" i="1" dirty="0"/>
              <a:t> Therefore do not pronounce judgment before the time, before the Lord comes, who will bring to light the things now hidden in darkness and will disclose the purposes of the heart. Then each one will receive his commendation from God.</a:t>
            </a:r>
            <a:r>
              <a:rPr lang="en-US" sz="2800" dirty="0"/>
              <a:t> 1 Corinthians 4:4f</a:t>
            </a:r>
          </a:p>
        </p:txBody>
      </p:sp>
    </p:spTree>
    <p:extLst>
      <p:ext uri="{BB962C8B-B14F-4D97-AF65-F5344CB8AC3E}">
        <p14:creationId xmlns:p14="http://schemas.microsoft.com/office/powerpoint/2010/main" val="487337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2E0E5F-48BE-4BB7-B3FC-3852CACF36AB}"/>
              </a:ext>
            </a:extLst>
          </p:cNvPr>
          <p:cNvSpPr>
            <a:spLocks noGrp="1"/>
          </p:cNvSpPr>
          <p:nvPr>
            <p:ph type="title"/>
          </p:nvPr>
        </p:nvSpPr>
        <p:spPr/>
        <p:txBody>
          <a:bodyPr/>
          <a:lstStyle/>
          <a:p>
            <a:r>
              <a:rPr lang="en-US" dirty="0"/>
              <a:t>Fear God &amp; stop ‘</a:t>
            </a:r>
            <a:r>
              <a:rPr lang="en-US" i="1" dirty="0"/>
              <a:t>acting the fool</a:t>
            </a:r>
            <a:r>
              <a:rPr lang="en-US" dirty="0"/>
              <a:t>’</a:t>
            </a:r>
          </a:p>
        </p:txBody>
      </p:sp>
      <p:sp>
        <p:nvSpPr>
          <p:cNvPr id="3" name="Content Placeholder 2">
            <a:extLst>
              <a:ext uri="{FF2B5EF4-FFF2-40B4-BE49-F238E27FC236}">
                <a16:creationId xmlns:a16="http://schemas.microsoft.com/office/drawing/2014/main" xmlns="" id="{F8310923-C57C-47EE-8501-33C72703D513}"/>
              </a:ext>
            </a:extLst>
          </p:cNvPr>
          <p:cNvSpPr>
            <a:spLocks noGrp="1"/>
          </p:cNvSpPr>
          <p:nvPr>
            <p:ph idx="1"/>
          </p:nvPr>
        </p:nvSpPr>
        <p:spPr>
          <a:xfrm>
            <a:off x="786171" y="1257119"/>
            <a:ext cx="11187526" cy="5600881"/>
          </a:xfrm>
        </p:spPr>
        <p:txBody>
          <a:bodyPr>
            <a:normAutofit/>
          </a:bodyPr>
          <a:lstStyle/>
          <a:p>
            <a:pPr marL="457200" indent="-457200">
              <a:buNone/>
            </a:pPr>
            <a:r>
              <a:rPr lang="en-US" sz="4000" dirty="0"/>
              <a:t>We act the fool because…</a:t>
            </a:r>
          </a:p>
          <a:p>
            <a:pPr marL="457200" indent="-457200">
              <a:buNone/>
            </a:pPr>
            <a:r>
              <a:rPr lang="en-US" sz="4000" dirty="0"/>
              <a:t>Fear God to avoid a foolish focus on people</a:t>
            </a:r>
          </a:p>
          <a:p>
            <a:r>
              <a:rPr lang="en-US" sz="4000" dirty="0"/>
              <a:t>God is the one who gives us all we need</a:t>
            </a:r>
          </a:p>
          <a:p>
            <a:r>
              <a:rPr lang="en-US" sz="4000" dirty="0"/>
              <a:t>God is the one who evaluates the work</a:t>
            </a:r>
          </a:p>
          <a:p>
            <a:pPr lvl="1">
              <a:buFont typeface="Wingdings" panose="05000000000000000000" pitchFamily="2" charset="2"/>
              <a:buChar char="§"/>
            </a:pPr>
            <a:r>
              <a:rPr lang="en-US" sz="3800" dirty="0"/>
              <a:t>The leaders work</a:t>
            </a:r>
          </a:p>
          <a:p>
            <a:pPr marL="857250" lvl="2" indent="0">
              <a:buNone/>
            </a:pPr>
            <a:r>
              <a:rPr lang="en-US" sz="3600" dirty="0"/>
              <a:t>It is foolish to take on God’s role as judge</a:t>
            </a:r>
          </a:p>
        </p:txBody>
      </p:sp>
    </p:spTree>
    <p:extLst>
      <p:ext uri="{BB962C8B-B14F-4D97-AF65-F5344CB8AC3E}">
        <p14:creationId xmlns:p14="http://schemas.microsoft.com/office/powerpoint/2010/main" val="888624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64381FB9-F8D5-4C4A-8FAD-DA4EEC7246B5}"/>
              </a:ext>
            </a:extLst>
          </p:cNvPr>
          <p:cNvSpPr txBox="1"/>
          <p:nvPr/>
        </p:nvSpPr>
        <p:spPr>
          <a:xfrm>
            <a:off x="716692" y="716692"/>
            <a:ext cx="10577384" cy="1815882"/>
          </a:xfrm>
          <a:prstGeom prst="rect">
            <a:avLst/>
          </a:prstGeom>
          <a:noFill/>
        </p:spPr>
        <p:txBody>
          <a:bodyPr wrap="square" rtlCol="0">
            <a:spAutoFit/>
          </a:bodyPr>
          <a:lstStyle/>
          <a:p>
            <a:r>
              <a:rPr lang="en-US" sz="2800" i="1" dirty="0"/>
              <a:t>Who are you to pass judgment on the servant of another? It is before his own master that he stands or falls. And he will be upheld, for the Lord is able to make him stand. </a:t>
            </a:r>
          </a:p>
          <a:p>
            <a:pPr algn="r"/>
            <a:r>
              <a:rPr lang="en-US" sz="2800" dirty="0"/>
              <a:t>Romans 14:4</a:t>
            </a:r>
          </a:p>
        </p:txBody>
      </p:sp>
      <p:sp>
        <p:nvSpPr>
          <p:cNvPr id="3" name="TextBox 2">
            <a:extLst>
              <a:ext uri="{FF2B5EF4-FFF2-40B4-BE49-F238E27FC236}">
                <a16:creationId xmlns:a16="http://schemas.microsoft.com/office/drawing/2014/main" xmlns="" id="{E567D611-DD99-4C76-804A-466686E0587A}"/>
              </a:ext>
            </a:extLst>
          </p:cNvPr>
          <p:cNvSpPr txBox="1"/>
          <p:nvPr/>
        </p:nvSpPr>
        <p:spPr>
          <a:xfrm>
            <a:off x="716692" y="2532574"/>
            <a:ext cx="10935730" cy="3970318"/>
          </a:xfrm>
          <a:prstGeom prst="rect">
            <a:avLst/>
          </a:prstGeom>
          <a:noFill/>
        </p:spPr>
        <p:txBody>
          <a:bodyPr wrap="square" rtlCol="0">
            <a:spAutoFit/>
          </a:bodyPr>
          <a:lstStyle/>
          <a:p>
            <a:r>
              <a:rPr lang="en-US" sz="2800" i="1" dirty="0"/>
              <a:t>Judge not, that you be not judged. </a:t>
            </a:r>
            <a:r>
              <a:rPr lang="en-US" sz="2800" i="1" baseline="30000" dirty="0"/>
              <a:t>2</a:t>
            </a:r>
            <a:r>
              <a:rPr lang="en-US" sz="2800" i="1" dirty="0"/>
              <a:t> For with the judgment you pronounce you will be judged, and with the measure you use it will be measured to you. </a:t>
            </a:r>
            <a:r>
              <a:rPr lang="en-US" sz="2800" i="1" baseline="30000" dirty="0"/>
              <a:t>3</a:t>
            </a:r>
            <a:r>
              <a:rPr lang="en-US" sz="2800" i="1" dirty="0"/>
              <a:t> Why do you see the speck that is in your brother's eye, but do not notice the log that is in your own eye? </a:t>
            </a:r>
            <a:r>
              <a:rPr lang="en-US" sz="2800" i="1" baseline="30000" dirty="0"/>
              <a:t>4</a:t>
            </a:r>
            <a:r>
              <a:rPr lang="en-US" sz="2800" i="1" dirty="0"/>
              <a:t> Or how can you say to your brother, ‘Let me take the speck out of your eye,’ when there is the log in your own eye? </a:t>
            </a:r>
            <a:r>
              <a:rPr lang="en-US" sz="2800" i="1" baseline="30000" dirty="0"/>
              <a:t>5</a:t>
            </a:r>
            <a:r>
              <a:rPr lang="en-US" sz="2800" i="1" dirty="0"/>
              <a:t> You hypocrite, first take the log out of your own eye, and then you will see clearly to take the speck out of your brother's eye.                                          </a:t>
            </a:r>
            <a:r>
              <a:rPr lang="en-US" sz="2800" dirty="0"/>
              <a:t>John 7:1-5</a:t>
            </a:r>
          </a:p>
        </p:txBody>
      </p:sp>
    </p:spTree>
    <p:extLst>
      <p:ext uri="{BB962C8B-B14F-4D97-AF65-F5344CB8AC3E}">
        <p14:creationId xmlns:p14="http://schemas.microsoft.com/office/powerpoint/2010/main" val="387011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2E0E5F-48BE-4BB7-B3FC-3852CACF36AB}"/>
              </a:ext>
            </a:extLst>
          </p:cNvPr>
          <p:cNvSpPr>
            <a:spLocks noGrp="1"/>
          </p:cNvSpPr>
          <p:nvPr>
            <p:ph type="title"/>
          </p:nvPr>
        </p:nvSpPr>
        <p:spPr/>
        <p:txBody>
          <a:bodyPr/>
          <a:lstStyle/>
          <a:p>
            <a:r>
              <a:rPr lang="en-US" dirty="0"/>
              <a:t>Fear God &amp; stop ‘</a:t>
            </a:r>
            <a:r>
              <a:rPr lang="en-US" i="1" dirty="0"/>
              <a:t>acting the fool</a:t>
            </a:r>
            <a:r>
              <a:rPr lang="en-US" dirty="0"/>
              <a:t>’</a:t>
            </a:r>
          </a:p>
        </p:txBody>
      </p:sp>
      <p:sp>
        <p:nvSpPr>
          <p:cNvPr id="3" name="Content Placeholder 2">
            <a:extLst>
              <a:ext uri="{FF2B5EF4-FFF2-40B4-BE49-F238E27FC236}">
                <a16:creationId xmlns:a16="http://schemas.microsoft.com/office/drawing/2014/main" xmlns="" id="{F8310923-C57C-47EE-8501-33C72703D513}"/>
              </a:ext>
            </a:extLst>
          </p:cNvPr>
          <p:cNvSpPr>
            <a:spLocks noGrp="1"/>
          </p:cNvSpPr>
          <p:nvPr>
            <p:ph idx="1"/>
          </p:nvPr>
        </p:nvSpPr>
        <p:spPr>
          <a:xfrm>
            <a:off x="786171" y="1257119"/>
            <a:ext cx="11187526" cy="5600881"/>
          </a:xfrm>
        </p:spPr>
        <p:txBody>
          <a:bodyPr>
            <a:normAutofit/>
          </a:bodyPr>
          <a:lstStyle/>
          <a:p>
            <a:pPr marL="457200" indent="-457200">
              <a:buNone/>
            </a:pPr>
            <a:r>
              <a:rPr lang="en-US" sz="4000" dirty="0"/>
              <a:t>We act the fool because…</a:t>
            </a:r>
          </a:p>
          <a:p>
            <a:pPr marL="457200" indent="-457200">
              <a:buNone/>
            </a:pPr>
            <a:r>
              <a:rPr lang="en-US" sz="4000" dirty="0"/>
              <a:t>Fear God to avoid a foolish focus on people</a:t>
            </a:r>
          </a:p>
          <a:p>
            <a:r>
              <a:rPr lang="en-US" sz="4000" dirty="0"/>
              <a:t>God is the one who gives us all we need</a:t>
            </a:r>
          </a:p>
          <a:p>
            <a:r>
              <a:rPr lang="en-US" sz="4000" dirty="0"/>
              <a:t>God is the one who evaluates the work</a:t>
            </a:r>
          </a:p>
          <a:p>
            <a:pPr lvl="1">
              <a:buFont typeface="Wingdings" panose="05000000000000000000" pitchFamily="2" charset="2"/>
              <a:buChar char="§"/>
            </a:pPr>
            <a:r>
              <a:rPr lang="en-US" sz="3800" dirty="0"/>
              <a:t>The leaders work</a:t>
            </a:r>
          </a:p>
          <a:p>
            <a:pPr lvl="1">
              <a:buFont typeface="Wingdings" panose="05000000000000000000" pitchFamily="2" charset="2"/>
              <a:buChar char="§"/>
            </a:pPr>
            <a:r>
              <a:rPr lang="en-US" sz="3800" dirty="0"/>
              <a:t>Your work</a:t>
            </a:r>
          </a:p>
        </p:txBody>
      </p:sp>
    </p:spTree>
    <p:extLst>
      <p:ext uri="{BB962C8B-B14F-4D97-AF65-F5344CB8AC3E}">
        <p14:creationId xmlns:p14="http://schemas.microsoft.com/office/powerpoint/2010/main" val="33848610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94D9ADD6-168C-4D53-A2C2-5CC26AB87D7D}"/>
              </a:ext>
            </a:extLst>
          </p:cNvPr>
          <p:cNvSpPr txBox="1"/>
          <p:nvPr/>
        </p:nvSpPr>
        <p:spPr>
          <a:xfrm>
            <a:off x="630195" y="1000897"/>
            <a:ext cx="10750378" cy="4247317"/>
          </a:xfrm>
          <a:prstGeom prst="rect">
            <a:avLst/>
          </a:prstGeom>
          <a:noFill/>
        </p:spPr>
        <p:txBody>
          <a:bodyPr wrap="square" rtlCol="0">
            <a:spAutoFit/>
          </a:bodyPr>
          <a:lstStyle/>
          <a:p>
            <a:r>
              <a:rPr lang="en-US" sz="2800" dirty="0"/>
              <a:t>Do you not know that you are God's temple and that God's Spirit dwells in you? </a:t>
            </a:r>
            <a:r>
              <a:rPr lang="en-US" sz="2800" baseline="30000" dirty="0"/>
              <a:t>17</a:t>
            </a:r>
            <a:r>
              <a:rPr lang="en-US" sz="2800" dirty="0"/>
              <a:t> If anyone destroys God's temple, God will destroy him. For God's temple is holy, and you are that temple. </a:t>
            </a:r>
            <a:r>
              <a:rPr lang="en-US" sz="2800" baseline="30000" dirty="0"/>
              <a:t>18</a:t>
            </a:r>
            <a:r>
              <a:rPr lang="en-US" sz="2800" dirty="0"/>
              <a:t> Let no one deceive himself. If anyone among you thinks that he is wise in this age, let him become a fool that he may become wise . </a:t>
            </a:r>
            <a:r>
              <a:rPr lang="en-US" sz="2800" baseline="30000" dirty="0"/>
              <a:t>19</a:t>
            </a:r>
            <a:r>
              <a:rPr lang="en-US" sz="2800" dirty="0"/>
              <a:t> For the wisdom of this world is folly with God. For it is written, “He catches the wise in their craftiness,” </a:t>
            </a:r>
            <a:r>
              <a:rPr lang="en-US" sz="2800" baseline="30000" dirty="0"/>
              <a:t>20</a:t>
            </a:r>
            <a:r>
              <a:rPr lang="en-US" sz="2800" dirty="0"/>
              <a:t> and again, “The Lord knows the thoughts of the wise, that they are futile.”            1 Corinthians 3:16-20</a:t>
            </a:r>
          </a:p>
          <a:p>
            <a:endParaRPr lang="en-US" dirty="0"/>
          </a:p>
        </p:txBody>
      </p:sp>
      <p:sp>
        <p:nvSpPr>
          <p:cNvPr id="3" name="TextBox 2">
            <a:extLst>
              <a:ext uri="{FF2B5EF4-FFF2-40B4-BE49-F238E27FC236}">
                <a16:creationId xmlns:a16="http://schemas.microsoft.com/office/drawing/2014/main" xmlns="" id="{688DF168-A93B-4052-960B-3CA5D8A5B1E9}"/>
              </a:ext>
            </a:extLst>
          </p:cNvPr>
          <p:cNvSpPr txBox="1"/>
          <p:nvPr/>
        </p:nvSpPr>
        <p:spPr>
          <a:xfrm>
            <a:off x="889686" y="5248214"/>
            <a:ext cx="10672119" cy="1200329"/>
          </a:xfrm>
          <a:prstGeom prst="rect">
            <a:avLst/>
          </a:prstGeom>
          <a:noFill/>
        </p:spPr>
        <p:txBody>
          <a:bodyPr wrap="square" rtlCol="0">
            <a:spAutoFit/>
          </a:bodyPr>
          <a:lstStyle/>
          <a:p>
            <a:r>
              <a:rPr lang="en-US" sz="3600" dirty="0">
                <a:solidFill>
                  <a:srgbClr val="FFFF00"/>
                </a:solidFill>
              </a:rPr>
              <a:t>The spiritually wise know that they belong to God </a:t>
            </a:r>
            <a:r>
              <a:rPr lang="en-US" sz="2800" dirty="0">
                <a:solidFill>
                  <a:srgbClr val="FFFF00"/>
                </a:solidFill>
              </a:rPr>
              <a:t>(v.16-18) </a:t>
            </a:r>
            <a:r>
              <a:rPr lang="en-US" sz="3600" dirty="0">
                <a:solidFill>
                  <a:srgbClr val="FFFF00"/>
                </a:solidFill>
              </a:rPr>
              <a:t>&amp; that is their focus.</a:t>
            </a:r>
            <a:endParaRPr lang="en-US" sz="2800" dirty="0">
              <a:solidFill>
                <a:srgbClr val="FFFF00"/>
              </a:solidFill>
            </a:endParaRPr>
          </a:p>
        </p:txBody>
      </p:sp>
    </p:spTree>
    <p:extLst>
      <p:ext uri="{BB962C8B-B14F-4D97-AF65-F5344CB8AC3E}">
        <p14:creationId xmlns:p14="http://schemas.microsoft.com/office/powerpoint/2010/main" val="3883448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2E0E5F-48BE-4BB7-B3FC-3852CACF36AB}"/>
              </a:ext>
            </a:extLst>
          </p:cNvPr>
          <p:cNvSpPr>
            <a:spLocks noGrp="1"/>
          </p:cNvSpPr>
          <p:nvPr>
            <p:ph type="title"/>
          </p:nvPr>
        </p:nvSpPr>
        <p:spPr/>
        <p:txBody>
          <a:bodyPr/>
          <a:lstStyle/>
          <a:p>
            <a:r>
              <a:rPr lang="en-US" dirty="0"/>
              <a:t>Fear God &amp; stop ‘</a:t>
            </a:r>
            <a:r>
              <a:rPr lang="en-US" i="1" dirty="0"/>
              <a:t>acting the fool</a:t>
            </a:r>
            <a:r>
              <a:rPr lang="en-US" dirty="0"/>
              <a:t>’</a:t>
            </a:r>
          </a:p>
        </p:txBody>
      </p:sp>
      <p:sp>
        <p:nvSpPr>
          <p:cNvPr id="3" name="Content Placeholder 2">
            <a:extLst>
              <a:ext uri="{FF2B5EF4-FFF2-40B4-BE49-F238E27FC236}">
                <a16:creationId xmlns:a16="http://schemas.microsoft.com/office/drawing/2014/main" xmlns="" id="{F8310923-C57C-47EE-8501-33C72703D513}"/>
              </a:ext>
            </a:extLst>
          </p:cNvPr>
          <p:cNvSpPr>
            <a:spLocks noGrp="1"/>
          </p:cNvSpPr>
          <p:nvPr>
            <p:ph idx="1"/>
          </p:nvPr>
        </p:nvSpPr>
        <p:spPr>
          <a:xfrm>
            <a:off x="786171" y="1257119"/>
            <a:ext cx="11187526" cy="5600881"/>
          </a:xfrm>
        </p:spPr>
        <p:txBody>
          <a:bodyPr>
            <a:normAutofit/>
          </a:bodyPr>
          <a:lstStyle/>
          <a:p>
            <a:pPr marL="457200" indent="-457200">
              <a:buNone/>
            </a:pPr>
            <a:r>
              <a:rPr lang="en-US" sz="4000" dirty="0"/>
              <a:t>We act the fool because…</a:t>
            </a:r>
          </a:p>
          <a:p>
            <a:pPr marL="457200" indent="-457200">
              <a:buNone/>
            </a:pPr>
            <a:r>
              <a:rPr lang="en-US" sz="4000" dirty="0"/>
              <a:t>Fear God to avoid a foolish focus on people</a:t>
            </a:r>
          </a:p>
          <a:p>
            <a:r>
              <a:rPr lang="en-US" sz="4000" dirty="0"/>
              <a:t>God is the one who gives us all we need</a:t>
            </a:r>
          </a:p>
          <a:p>
            <a:r>
              <a:rPr lang="en-US" sz="4000" dirty="0"/>
              <a:t>God is the one who evaluates the work</a:t>
            </a:r>
          </a:p>
          <a:p>
            <a:pPr lvl="1">
              <a:buFont typeface="Wingdings" panose="05000000000000000000" pitchFamily="2" charset="2"/>
              <a:buChar char="§"/>
            </a:pPr>
            <a:r>
              <a:rPr lang="en-US" sz="3800" dirty="0"/>
              <a:t>The leaders work</a:t>
            </a:r>
          </a:p>
          <a:p>
            <a:pPr lvl="1">
              <a:buFont typeface="Wingdings" panose="05000000000000000000" pitchFamily="2" charset="2"/>
              <a:buChar char="§"/>
            </a:pPr>
            <a:r>
              <a:rPr lang="en-US" sz="3800" dirty="0"/>
              <a:t>Your work</a:t>
            </a:r>
          </a:p>
          <a:p>
            <a:pPr marL="857250" lvl="2" indent="0">
              <a:buNone/>
            </a:pPr>
            <a:r>
              <a:rPr lang="en-US" sz="3200" dirty="0"/>
              <a:t>When we shift from a God-focus to human we bring harm to God’s people &amp; God’s work.</a:t>
            </a:r>
          </a:p>
        </p:txBody>
      </p:sp>
    </p:spTree>
    <p:extLst>
      <p:ext uri="{BB962C8B-B14F-4D97-AF65-F5344CB8AC3E}">
        <p14:creationId xmlns:p14="http://schemas.microsoft.com/office/powerpoint/2010/main" val="22046883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B4816683-CECE-4B6B-A448-B3EA0DB22C4B}"/>
              </a:ext>
            </a:extLst>
          </p:cNvPr>
          <p:cNvSpPr txBox="1"/>
          <p:nvPr/>
        </p:nvSpPr>
        <p:spPr>
          <a:xfrm>
            <a:off x="852616" y="1248032"/>
            <a:ext cx="10181968" cy="2246769"/>
          </a:xfrm>
          <a:prstGeom prst="rect">
            <a:avLst/>
          </a:prstGeom>
          <a:noFill/>
        </p:spPr>
        <p:txBody>
          <a:bodyPr wrap="square" rtlCol="0">
            <a:spAutoFit/>
          </a:bodyPr>
          <a:lstStyle/>
          <a:p>
            <a:r>
              <a:rPr lang="en-US" sz="2800" i="1" baseline="30000" dirty="0"/>
              <a:t>21</a:t>
            </a:r>
            <a:r>
              <a:rPr lang="en-US" sz="2800" i="1" dirty="0"/>
              <a:t> So let no one boast in men. For all things are yours, </a:t>
            </a:r>
            <a:r>
              <a:rPr lang="en-US" sz="2800" i="1" baseline="30000" dirty="0"/>
              <a:t>22</a:t>
            </a:r>
            <a:r>
              <a:rPr lang="en-US" sz="2800" i="1" dirty="0"/>
              <a:t> whether Paul or Apollos or Cephas or the world or life or death or the present or the future—all are yours, </a:t>
            </a:r>
            <a:r>
              <a:rPr lang="en-US" sz="2800" i="1" baseline="30000" dirty="0"/>
              <a:t>23</a:t>
            </a:r>
            <a:r>
              <a:rPr lang="en-US" sz="2800" i="1" dirty="0"/>
              <a:t> and you are Christ's, and Christ is God's.      </a:t>
            </a:r>
          </a:p>
          <a:p>
            <a:pPr algn="r"/>
            <a:r>
              <a:rPr lang="en-US" sz="2800" dirty="0"/>
              <a:t>1 Corinthians 3:21-23</a:t>
            </a:r>
          </a:p>
        </p:txBody>
      </p:sp>
      <p:sp>
        <p:nvSpPr>
          <p:cNvPr id="3" name="TextBox 2">
            <a:extLst>
              <a:ext uri="{FF2B5EF4-FFF2-40B4-BE49-F238E27FC236}">
                <a16:creationId xmlns:a16="http://schemas.microsoft.com/office/drawing/2014/main" xmlns="" id="{FDD791B5-522C-45EF-AA79-98814A4DF2C7}"/>
              </a:ext>
            </a:extLst>
          </p:cNvPr>
          <p:cNvSpPr txBox="1"/>
          <p:nvPr/>
        </p:nvSpPr>
        <p:spPr>
          <a:xfrm>
            <a:off x="852616" y="4015946"/>
            <a:ext cx="10602098" cy="2308324"/>
          </a:xfrm>
          <a:prstGeom prst="rect">
            <a:avLst/>
          </a:prstGeom>
          <a:noFill/>
        </p:spPr>
        <p:txBody>
          <a:bodyPr wrap="square" rtlCol="0">
            <a:spAutoFit/>
          </a:bodyPr>
          <a:lstStyle/>
          <a:p>
            <a:r>
              <a:rPr lang="en-US" sz="3600" dirty="0">
                <a:solidFill>
                  <a:srgbClr val="FFFF00"/>
                </a:solidFill>
              </a:rPr>
              <a:t>Enjoy all the riches God brings to you. </a:t>
            </a:r>
          </a:p>
          <a:p>
            <a:r>
              <a:rPr lang="en-US" sz="3600" dirty="0">
                <a:solidFill>
                  <a:srgbClr val="FFFF00"/>
                </a:solidFill>
              </a:rPr>
              <a:t>As you focus on Him and these things, you’ll have less occasion to drift toward ‘acting the fool’. </a:t>
            </a:r>
          </a:p>
        </p:txBody>
      </p:sp>
    </p:spTree>
    <p:extLst>
      <p:ext uri="{BB962C8B-B14F-4D97-AF65-F5344CB8AC3E}">
        <p14:creationId xmlns:p14="http://schemas.microsoft.com/office/powerpoint/2010/main" val="1499517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2E0E5F-48BE-4BB7-B3FC-3852CACF36AB}"/>
              </a:ext>
            </a:extLst>
          </p:cNvPr>
          <p:cNvSpPr>
            <a:spLocks noGrp="1"/>
          </p:cNvSpPr>
          <p:nvPr>
            <p:ph type="title"/>
          </p:nvPr>
        </p:nvSpPr>
        <p:spPr/>
        <p:txBody>
          <a:bodyPr/>
          <a:lstStyle/>
          <a:p>
            <a:r>
              <a:rPr lang="en-US" sz="4400" b="1" dirty="0"/>
              <a:t>Fear God &amp; stop ‘</a:t>
            </a:r>
            <a:r>
              <a:rPr lang="en-US" sz="4400" b="1" i="1" dirty="0"/>
              <a:t>acting the fool</a:t>
            </a:r>
            <a:r>
              <a:rPr lang="en-US" sz="4400" b="1" dirty="0"/>
              <a:t>’</a:t>
            </a:r>
          </a:p>
        </p:txBody>
      </p:sp>
      <p:sp>
        <p:nvSpPr>
          <p:cNvPr id="3" name="Content Placeholder 2">
            <a:extLst>
              <a:ext uri="{FF2B5EF4-FFF2-40B4-BE49-F238E27FC236}">
                <a16:creationId xmlns:a16="http://schemas.microsoft.com/office/drawing/2014/main" xmlns="" id="{F8310923-C57C-47EE-8501-33C72703D513}"/>
              </a:ext>
            </a:extLst>
          </p:cNvPr>
          <p:cNvSpPr>
            <a:spLocks noGrp="1"/>
          </p:cNvSpPr>
          <p:nvPr>
            <p:ph idx="1"/>
          </p:nvPr>
        </p:nvSpPr>
        <p:spPr>
          <a:xfrm>
            <a:off x="786172" y="1701962"/>
            <a:ext cx="10759717" cy="4195481"/>
          </a:xfrm>
        </p:spPr>
        <p:txBody>
          <a:bodyPr>
            <a:normAutofit/>
          </a:bodyPr>
          <a:lstStyle/>
          <a:p>
            <a:pPr marL="0" indent="0">
              <a:buNone/>
            </a:pPr>
            <a:r>
              <a:rPr lang="en-US" sz="4000" dirty="0"/>
              <a:t>Stop focusing on the work of others</a:t>
            </a:r>
          </a:p>
          <a:p>
            <a:pPr marL="0" indent="0">
              <a:buNone/>
            </a:pPr>
            <a:r>
              <a:rPr lang="en-US" sz="4000" dirty="0"/>
              <a:t>Focus instead on God</a:t>
            </a:r>
          </a:p>
          <a:p>
            <a:pPr lvl="1">
              <a:buFont typeface="Wingdings" panose="05000000000000000000" pitchFamily="2" charset="2"/>
              <a:buChar char="§"/>
            </a:pPr>
            <a:r>
              <a:rPr lang="en-US" sz="3800" dirty="0"/>
              <a:t>Who gives us all we need</a:t>
            </a:r>
          </a:p>
          <a:p>
            <a:pPr lvl="1">
              <a:buFont typeface="Wingdings" panose="05000000000000000000" pitchFamily="2" charset="2"/>
              <a:buChar char="§"/>
            </a:pPr>
            <a:r>
              <a:rPr lang="en-US" sz="3800" dirty="0"/>
              <a:t>Who will evaluate each &amp; every one of us</a:t>
            </a:r>
          </a:p>
        </p:txBody>
      </p:sp>
    </p:spTree>
    <p:extLst>
      <p:ext uri="{BB962C8B-B14F-4D97-AF65-F5344CB8AC3E}">
        <p14:creationId xmlns:p14="http://schemas.microsoft.com/office/powerpoint/2010/main" val="2584437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2E0E5F-48BE-4BB7-B3FC-3852CACF36AB}"/>
              </a:ext>
            </a:extLst>
          </p:cNvPr>
          <p:cNvSpPr>
            <a:spLocks noGrp="1"/>
          </p:cNvSpPr>
          <p:nvPr>
            <p:ph type="title"/>
          </p:nvPr>
        </p:nvSpPr>
        <p:spPr/>
        <p:txBody>
          <a:bodyPr/>
          <a:lstStyle/>
          <a:p>
            <a:r>
              <a:rPr lang="en-US" dirty="0"/>
              <a:t>Fear God &amp; stop ‘</a:t>
            </a:r>
            <a:r>
              <a:rPr lang="en-US" i="1" dirty="0"/>
              <a:t>acting the fool</a:t>
            </a:r>
            <a:r>
              <a:rPr lang="en-US" dirty="0"/>
              <a:t>’</a:t>
            </a:r>
          </a:p>
        </p:txBody>
      </p:sp>
      <p:sp>
        <p:nvSpPr>
          <p:cNvPr id="3" name="Content Placeholder 2">
            <a:extLst>
              <a:ext uri="{FF2B5EF4-FFF2-40B4-BE49-F238E27FC236}">
                <a16:creationId xmlns:a16="http://schemas.microsoft.com/office/drawing/2014/main" xmlns="" id="{F8310923-C57C-47EE-8501-33C72703D513}"/>
              </a:ext>
            </a:extLst>
          </p:cNvPr>
          <p:cNvSpPr>
            <a:spLocks noGrp="1"/>
          </p:cNvSpPr>
          <p:nvPr>
            <p:ph idx="1"/>
          </p:nvPr>
        </p:nvSpPr>
        <p:spPr>
          <a:xfrm>
            <a:off x="786171" y="1331259"/>
            <a:ext cx="11187526" cy="4983044"/>
          </a:xfrm>
        </p:spPr>
        <p:txBody>
          <a:bodyPr>
            <a:normAutofit/>
          </a:bodyPr>
          <a:lstStyle/>
          <a:p>
            <a:pPr marL="0" indent="0">
              <a:buNone/>
            </a:pPr>
            <a:r>
              <a:rPr lang="en-US" sz="4000" dirty="0"/>
              <a:t>The Corinthian culture valued wisdom. </a:t>
            </a:r>
          </a:p>
          <a:p>
            <a:pPr marL="457200" indent="0">
              <a:buNone/>
            </a:pPr>
            <a:r>
              <a:rPr lang="en-US" sz="3600" dirty="0"/>
              <a:t>They also valued the art of persuasion – rhetoric</a:t>
            </a:r>
          </a:p>
          <a:p>
            <a:pPr marL="457200" indent="0">
              <a:buNone/>
            </a:pPr>
            <a:r>
              <a:rPr lang="en-US" sz="3600" dirty="0"/>
              <a:t>This wisdom was naturalistic, not religious</a:t>
            </a:r>
          </a:p>
          <a:p>
            <a:pPr marL="457200" indent="0">
              <a:buNone/>
            </a:pPr>
            <a:r>
              <a:rPr lang="en-US" sz="3600" dirty="0"/>
              <a:t>This wisdom would not &amp; could not explain God</a:t>
            </a:r>
          </a:p>
          <a:p>
            <a:pPr marL="457200" indent="0">
              <a:buNone/>
            </a:pPr>
            <a:r>
              <a:rPr lang="en-US" sz="3600" dirty="0"/>
              <a:t>Paul said God revealed what they didn’t know</a:t>
            </a:r>
          </a:p>
        </p:txBody>
      </p:sp>
      <p:sp>
        <p:nvSpPr>
          <p:cNvPr id="5" name="TextBox 4">
            <a:extLst>
              <a:ext uri="{FF2B5EF4-FFF2-40B4-BE49-F238E27FC236}">
                <a16:creationId xmlns:a16="http://schemas.microsoft.com/office/drawing/2014/main" xmlns="" id="{1F92C484-EB13-4D66-8F44-3594DE0DC409}"/>
              </a:ext>
            </a:extLst>
          </p:cNvPr>
          <p:cNvSpPr txBox="1"/>
          <p:nvPr/>
        </p:nvSpPr>
        <p:spPr>
          <a:xfrm flipH="1">
            <a:off x="1767016" y="4834243"/>
            <a:ext cx="9873591" cy="1384995"/>
          </a:xfrm>
          <a:prstGeom prst="rect">
            <a:avLst/>
          </a:prstGeom>
          <a:solidFill>
            <a:schemeClr val="bg1">
              <a:lumMod val="65000"/>
              <a:lumOff val="35000"/>
            </a:schemeClr>
          </a:solidFill>
          <a:ln>
            <a:solidFill>
              <a:schemeClr val="tx1"/>
            </a:solidFill>
          </a:ln>
        </p:spPr>
        <p:txBody>
          <a:bodyPr wrap="square" rtlCol="0">
            <a:spAutoFit/>
          </a:bodyPr>
          <a:lstStyle/>
          <a:p>
            <a:r>
              <a:rPr lang="en-US" sz="2800" i="1" dirty="0"/>
              <a:t>For since…the world did not know God through wisdom, it pleased God through the folly of what we preach to save those who believe.</a:t>
            </a:r>
            <a:r>
              <a:rPr lang="en-US" sz="2800" dirty="0"/>
              <a:t>  1 Corinthians 1:21</a:t>
            </a:r>
          </a:p>
        </p:txBody>
      </p:sp>
    </p:spTree>
    <p:extLst>
      <p:ext uri="{BB962C8B-B14F-4D97-AF65-F5344CB8AC3E}">
        <p14:creationId xmlns:p14="http://schemas.microsoft.com/office/powerpoint/2010/main" val="4196451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2E0E5F-48BE-4BB7-B3FC-3852CACF36AB}"/>
              </a:ext>
            </a:extLst>
          </p:cNvPr>
          <p:cNvSpPr>
            <a:spLocks noGrp="1"/>
          </p:cNvSpPr>
          <p:nvPr>
            <p:ph type="title"/>
          </p:nvPr>
        </p:nvSpPr>
        <p:spPr/>
        <p:txBody>
          <a:bodyPr/>
          <a:lstStyle/>
          <a:p>
            <a:r>
              <a:rPr lang="en-US" dirty="0"/>
              <a:t>Fear God &amp; stop ‘</a:t>
            </a:r>
            <a:r>
              <a:rPr lang="en-US" i="1" dirty="0"/>
              <a:t>acting the fool</a:t>
            </a:r>
            <a:r>
              <a:rPr lang="en-US" dirty="0"/>
              <a:t>’</a:t>
            </a:r>
          </a:p>
        </p:txBody>
      </p:sp>
      <p:sp>
        <p:nvSpPr>
          <p:cNvPr id="3" name="Content Placeholder 2">
            <a:extLst>
              <a:ext uri="{FF2B5EF4-FFF2-40B4-BE49-F238E27FC236}">
                <a16:creationId xmlns:a16="http://schemas.microsoft.com/office/drawing/2014/main" xmlns="" id="{F8310923-C57C-47EE-8501-33C72703D513}"/>
              </a:ext>
            </a:extLst>
          </p:cNvPr>
          <p:cNvSpPr>
            <a:spLocks noGrp="1"/>
          </p:cNvSpPr>
          <p:nvPr>
            <p:ph idx="1"/>
          </p:nvPr>
        </p:nvSpPr>
        <p:spPr>
          <a:xfrm>
            <a:off x="786171" y="1331259"/>
            <a:ext cx="11187526" cy="4983044"/>
          </a:xfrm>
        </p:spPr>
        <p:txBody>
          <a:bodyPr>
            <a:normAutofit/>
          </a:bodyPr>
          <a:lstStyle/>
          <a:p>
            <a:pPr marL="0" indent="0">
              <a:buNone/>
            </a:pPr>
            <a:r>
              <a:rPr lang="en-US" sz="4000" dirty="0"/>
              <a:t>The Corinthian culture valued wisdom. </a:t>
            </a:r>
          </a:p>
          <a:p>
            <a:pPr marL="0" indent="0">
              <a:buNone/>
            </a:pPr>
            <a:r>
              <a:rPr lang="en-US" sz="4000" dirty="0"/>
              <a:t>Paul claimed that God revealed Himself.</a:t>
            </a:r>
          </a:p>
          <a:p>
            <a:pPr marL="395288" indent="0">
              <a:buNone/>
            </a:pPr>
            <a:r>
              <a:rPr lang="en-US" sz="3600" dirty="0"/>
              <a:t>This seemed dumb to the Greek audience.</a:t>
            </a:r>
          </a:p>
          <a:p>
            <a:pPr marL="966788" indent="-571500"/>
            <a:r>
              <a:rPr lang="en-US" sz="3600" dirty="0"/>
              <a:t>They were skeptical that gods revealed</a:t>
            </a:r>
          </a:p>
        </p:txBody>
      </p:sp>
    </p:spTree>
    <p:extLst>
      <p:ext uri="{BB962C8B-B14F-4D97-AF65-F5344CB8AC3E}">
        <p14:creationId xmlns:p14="http://schemas.microsoft.com/office/powerpoint/2010/main" val="480489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7E9E2776-4962-4B19-9F45-607A0AAE2DBC}"/>
              </a:ext>
            </a:extLst>
          </p:cNvPr>
          <p:cNvSpPr txBox="1"/>
          <p:nvPr/>
        </p:nvSpPr>
        <p:spPr>
          <a:xfrm>
            <a:off x="617838" y="1161535"/>
            <a:ext cx="10626811" cy="3970318"/>
          </a:xfrm>
          <a:prstGeom prst="rect">
            <a:avLst/>
          </a:prstGeom>
          <a:noFill/>
        </p:spPr>
        <p:txBody>
          <a:bodyPr wrap="square" rtlCol="0">
            <a:spAutoFit/>
          </a:bodyPr>
          <a:lstStyle/>
          <a:p>
            <a:r>
              <a:rPr lang="en-US" sz="2800" dirty="0"/>
              <a:t>Epicurus taught that although the gods exist, they have no involvement in human affairs. He taught that people should act ethically not because the gods punish or reward them for their actions but because, due to the power of guilt, amoral behavior would inevitably lead to remorse weighing on their consciences and as a result, they would be prevented from attaining </a:t>
            </a:r>
            <a:r>
              <a:rPr lang="en-US" sz="2800" i="1" dirty="0"/>
              <a:t>ataraxia</a:t>
            </a:r>
            <a:r>
              <a:rPr lang="en-US" sz="2800" dirty="0"/>
              <a:t> (peace &amp; freedom from fear).</a:t>
            </a:r>
          </a:p>
          <a:p>
            <a:pPr algn="r"/>
            <a:r>
              <a:rPr lang="en-US" sz="2800" dirty="0">
                <a:hlinkClick r:id="rId2"/>
              </a:rPr>
              <a:t>https://en.wikipedia.org/wiki/Epicurus</a:t>
            </a:r>
            <a:r>
              <a:rPr lang="en-US" sz="2800" dirty="0"/>
              <a:t> </a:t>
            </a:r>
          </a:p>
        </p:txBody>
      </p:sp>
    </p:spTree>
    <p:extLst>
      <p:ext uri="{BB962C8B-B14F-4D97-AF65-F5344CB8AC3E}">
        <p14:creationId xmlns:p14="http://schemas.microsoft.com/office/powerpoint/2010/main" val="1832785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2E0E5F-48BE-4BB7-B3FC-3852CACF36AB}"/>
              </a:ext>
            </a:extLst>
          </p:cNvPr>
          <p:cNvSpPr>
            <a:spLocks noGrp="1"/>
          </p:cNvSpPr>
          <p:nvPr>
            <p:ph type="title"/>
          </p:nvPr>
        </p:nvSpPr>
        <p:spPr/>
        <p:txBody>
          <a:bodyPr/>
          <a:lstStyle/>
          <a:p>
            <a:r>
              <a:rPr lang="en-US" dirty="0"/>
              <a:t>Fear God &amp; stop ‘</a:t>
            </a:r>
            <a:r>
              <a:rPr lang="en-US" i="1" dirty="0"/>
              <a:t>acting the fool</a:t>
            </a:r>
            <a:r>
              <a:rPr lang="en-US" dirty="0"/>
              <a:t>’</a:t>
            </a:r>
          </a:p>
        </p:txBody>
      </p:sp>
      <p:sp>
        <p:nvSpPr>
          <p:cNvPr id="3" name="Content Placeholder 2">
            <a:extLst>
              <a:ext uri="{FF2B5EF4-FFF2-40B4-BE49-F238E27FC236}">
                <a16:creationId xmlns:a16="http://schemas.microsoft.com/office/drawing/2014/main" xmlns="" id="{F8310923-C57C-47EE-8501-33C72703D513}"/>
              </a:ext>
            </a:extLst>
          </p:cNvPr>
          <p:cNvSpPr>
            <a:spLocks noGrp="1"/>
          </p:cNvSpPr>
          <p:nvPr>
            <p:ph idx="1"/>
          </p:nvPr>
        </p:nvSpPr>
        <p:spPr>
          <a:xfrm>
            <a:off x="786171" y="1331259"/>
            <a:ext cx="11187526" cy="4983044"/>
          </a:xfrm>
        </p:spPr>
        <p:txBody>
          <a:bodyPr>
            <a:normAutofit/>
          </a:bodyPr>
          <a:lstStyle/>
          <a:p>
            <a:pPr marL="0" indent="0">
              <a:buNone/>
            </a:pPr>
            <a:r>
              <a:rPr lang="en-US" sz="4000" dirty="0"/>
              <a:t>The Corinthian culture valued wisdom. </a:t>
            </a:r>
          </a:p>
          <a:p>
            <a:pPr marL="0" indent="0">
              <a:buNone/>
            </a:pPr>
            <a:r>
              <a:rPr lang="en-US" sz="4000" dirty="0"/>
              <a:t>Paul claimed that God revealed Himself.</a:t>
            </a:r>
          </a:p>
          <a:p>
            <a:pPr marL="395288" indent="0">
              <a:buNone/>
            </a:pPr>
            <a:r>
              <a:rPr lang="en-US" sz="3600" dirty="0"/>
              <a:t>This seemed dumb to the Greek audience.</a:t>
            </a:r>
          </a:p>
          <a:p>
            <a:pPr marL="966788" indent="-571500"/>
            <a:r>
              <a:rPr lang="en-US" sz="3600" dirty="0"/>
              <a:t>They were skeptical that gods revealed</a:t>
            </a:r>
          </a:p>
          <a:p>
            <a:pPr marL="966788" indent="-571500"/>
            <a:r>
              <a:rPr lang="en-US" sz="3600" dirty="0"/>
              <a:t>Revelation means that God is the source of the most important truths, not us.</a:t>
            </a:r>
          </a:p>
        </p:txBody>
      </p:sp>
    </p:spTree>
    <p:extLst>
      <p:ext uri="{BB962C8B-B14F-4D97-AF65-F5344CB8AC3E}">
        <p14:creationId xmlns:p14="http://schemas.microsoft.com/office/powerpoint/2010/main" val="2991878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2E0E5F-48BE-4BB7-B3FC-3852CACF36AB}"/>
              </a:ext>
            </a:extLst>
          </p:cNvPr>
          <p:cNvSpPr>
            <a:spLocks noGrp="1"/>
          </p:cNvSpPr>
          <p:nvPr>
            <p:ph type="title"/>
          </p:nvPr>
        </p:nvSpPr>
        <p:spPr/>
        <p:txBody>
          <a:bodyPr/>
          <a:lstStyle/>
          <a:p>
            <a:r>
              <a:rPr lang="en-US" dirty="0"/>
              <a:t>Fear God &amp; stop ‘</a:t>
            </a:r>
            <a:r>
              <a:rPr lang="en-US" i="1" dirty="0"/>
              <a:t>acting the fool</a:t>
            </a:r>
            <a:r>
              <a:rPr lang="en-US" dirty="0"/>
              <a:t>’</a:t>
            </a:r>
          </a:p>
        </p:txBody>
      </p:sp>
      <p:sp>
        <p:nvSpPr>
          <p:cNvPr id="3" name="Content Placeholder 2">
            <a:extLst>
              <a:ext uri="{FF2B5EF4-FFF2-40B4-BE49-F238E27FC236}">
                <a16:creationId xmlns:a16="http://schemas.microsoft.com/office/drawing/2014/main" xmlns="" id="{F8310923-C57C-47EE-8501-33C72703D513}"/>
              </a:ext>
            </a:extLst>
          </p:cNvPr>
          <p:cNvSpPr>
            <a:spLocks noGrp="1"/>
          </p:cNvSpPr>
          <p:nvPr>
            <p:ph idx="1"/>
          </p:nvPr>
        </p:nvSpPr>
        <p:spPr>
          <a:xfrm>
            <a:off x="786171" y="1331259"/>
            <a:ext cx="11187526" cy="2721757"/>
          </a:xfrm>
        </p:spPr>
        <p:txBody>
          <a:bodyPr>
            <a:normAutofit/>
          </a:bodyPr>
          <a:lstStyle/>
          <a:p>
            <a:pPr marL="457200" indent="-457200">
              <a:buNone/>
            </a:pPr>
            <a:r>
              <a:rPr lang="en-US" sz="4000" dirty="0"/>
              <a:t>1 Corinthians 3 shows a human impediment to becoming wise – being controlled by the flesh.</a:t>
            </a:r>
            <a:endParaRPr lang="en-US" sz="3600" dirty="0"/>
          </a:p>
        </p:txBody>
      </p:sp>
      <p:sp>
        <p:nvSpPr>
          <p:cNvPr id="4" name="TextBox 3">
            <a:extLst>
              <a:ext uri="{FF2B5EF4-FFF2-40B4-BE49-F238E27FC236}">
                <a16:creationId xmlns:a16="http://schemas.microsoft.com/office/drawing/2014/main" xmlns="" id="{A2C71868-282D-4E26-BD64-EF4AE2028AF2}"/>
              </a:ext>
            </a:extLst>
          </p:cNvPr>
          <p:cNvSpPr txBox="1"/>
          <p:nvPr/>
        </p:nvSpPr>
        <p:spPr>
          <a:xfrm>
            <a:off x="1227166" y="3279972"/>
            <a:ext cx="10305536" cy="2246769"/>
          </a:xfrm>
          <a:prstGeom prst="rect">
            <a:avLst/>
          </a:prstGeom>
          <a:noFill/>
        </p:spPr>
        <p:txBody>
          <a:bodyPr wrap="square" rtlCol="0">
            <a:spAutoFit/>
          </a:bodyPr>
          <a:lstStyle/>
          <a:p>
            <a:r>
              <a:rPr lang="en-US" sz="2800" i="1" dirty="0"/>
              <a:t>But I, brothers, could not address you as spiritual people, but as people of the flesh, as infants in Christ. </a:t>
            </a:r>
            <a:r>
              <a:rPr lang="en-US" sz="2800" i="1" baseline="30000" dirty="0"/>
              <a:t>2</a:t>
            </a:r>
            <a:r>
              <a:rPr lang="en-US" sz="2800" i="1" dirty="0"/>
              <a:t> I fed you with milk, not solid food, for you were not ready for it. And even now you are not yet ready, </a:t>
            </a:r>
            <a:r>
              <a:rPr lang="en-US" sz="2800" i="1" baseline="30000" dirty="0"/>
              <a:t>3</a:t>
            </a:r>
            <a:r>
              <a:rPr lang="en-US" sz="2800" i="1" dirty="0"/>
              <a:t> for you are still of the flesh.         </a:t>
            </a:r>
            <a:r>
              <a:rPr lang="en-US" sz="2800" dirty="0"/>
              <a:t>                                     1 Corinthians 3:1-3</a:t>
            </a:r>
          </a:p>
        </p:txBody>
      </p:sp>
    </p:spTree>
    <p:extLst>
      <p:ext uri="{BB962C8B-B14F-4D97-AF65-F5344CB8AC3E}">
        <p14:creationId xmlns:p14="http://schemas.microsoft.com/office/powerpoint/2010/main" val="1466806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2E0E5F-48BE-4BB7-B3FC-3852CACF36AB}"/>
              </a:ext>
            </a:extLst>
          </p:cNvPr>
          <p:cNvSpPr>
            <a:spLocks noGrp="1"/>
          </p:cNvSpPr>
          <p:nvPr>
            <p:ph type="title"/>
          </p:nvPr>
        </p:nvSpPr>
        <p:spPr/>
        <p:txBody>
          <a:bodyPr/>
          <a:lstStyle/>
          <a:p>
            <a:r>
              <a:rPr lang="en-US" dirty="0"/>
              <a:t>Fear God &amp; stop ‘</a:t>
            </a:r>
            <a:r>
              <a:rPr lang="en-US" i="1" dirty="0"/>
              <a:t>acting the fool</a:t>
            </a:r>
            <a:r>
              <a:rPr lang="en-US" dirty="0"/>
              <a:t>’</a:t>
            </a:r>
          </a:p>
        </p:txBody>
      </p:sp>
      <p:sp>
        <p:nvSpPr>
          <p:cNvPr id="3" name="Content Placeholder 2">
            <a:extLst>
              <a:ext uri="{FF2B5EF4-FFF2-40B4-BE49-F238E27FC236}">
                <a16:creationId xmlns:a16="http://schemas.microsoft.com/office/drawing/2014/main" xmlns="" id="{F8310923-C57C-47EE-8501-33C72703D513}"/>
              </a:ext>
            </a:extLst>
          </p:cNvPr>
          <p:cNvSpPr>
            <a:spLocks noGrp="1"/>
          </p:cNvSpPr>
          <p:nvPr>
            <p:ph idx="1"/>
          </p:nvPr>
        </p:nvSpPr>
        <p:spPr>
          <a:xfrm>
            <a:off x="786171" y="1331260"/>
            <a:ext cx="11187526" cy="3549660"/>
          </a:xfrm>
        </p:spPr>
        <p:txBody>
          <a:bodyPr>
            <a:normAutofit/>
          </a:bodyPr>
          <a:lstStyle/>
          <a:p>
            <a:pPr marL="457200" indent="-457200">
              <a:buNone/>
            </a:pPr>
            <a:r>
              <a:rPr lang="en-US" sz="4000" dirty="0"/>
              <a:t>1 Corinthians 3 shows a human impediment to becoming wise – being controlled by the flesh.</a:t>
            </a:r>
          </a:p>
          <a:p>
            <a:pPr marL="457200" indent="-457200">
              <a:buNone/>
            </a:pPr>
            <a:r>
              <a:rPr lang="en-US" sz="4000" dirty="0"/>
              <a:t>What evidence does he provide for this?</a:t>
            </a:r>
          </a:p>
          <a:p>
            <a:r>
              <a:rPr lang="en-US" sz="4000" dirty="0"/>
              <a:t>They were in conflict with each other</a:t>
            </a:r>
            <a:endParaRPr lang="en-US" sz="3600" dirty="0"/>
          </a:p>
        </p:txBody>
      </p:sp>
      <p:sp>
        <p:nvSpPr>
          <p:cNvPr id="6" name="TextBox 5">
            <a:extLst>
              <a:ext uri="{FF2B5EF4-FFF2-40B4-BE49-F238E27FC236}">
                <a16:creationId xmlns:a16="http://schemas.microsoft.com/office/drawing/2014/main" xmlns="" id="{72D2A6F2-F588-4848-9CD5-5E2600B91694}"/>
              </a:ext>
            </a:extLst>
          </p:cNvPr>
          <p:cNvSpPr txBox="1"/>
          <p:nvPr/>
        </p:nvSpPr>
        <p:spPr>
          <a:xfrm>
            <a:off x="1507524" y="4834242"/>
            <a:ext cx="10231395" cy="1384995"/>
          </a:xfrm>
          <a:prstGeom prst="rect">
            <a:avLst/>
          </a:prstGeom>
          <a:noFill/>
        </p:spPr>
        <p:txBody>
          <a:bodyPr wrap="square" rtlCol="0">
            <a:spAutoFit/>
          </a:bodyPr>
          <a:lstStyle/>
          <a:p>
            <a:r>
              <a:rPr lang="en-US" sz="2800" i="1" dirty="0"/>
              <a:t>For while there is jealousy and strife among you, are you not of the flesh and behaving only in a human way?  </a:t>
            </a:r>
          </a:p>
          <a:p>
            <a:pPr algn="r"/>
            <a:r>
              <a:rPr lang="en-US" sz="2800" dirty="0"/>
              <a:t>1 Corinthians 3:3b </a:t>
            </a:r>
          </a:p>
        </p:txBody>
      </p:sp>
    </p:spTree>
    <p:extLst>
      <p:ext uri="{BB962C8B-B14F-4D97-AF65-F5344CB8AC3E}">
        <p14:creationId xmlns:p14="http://schemas.microsoft.com/office/powerpoint/2010/main" val="2842290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2E0E5F-48BE-4BB7-B3FC-3852CACF36AB}"/>
              </a:ext>
            </a:extLst>
          </p:cNvPr>
          <p:cNvSpPr>
            <a:spLocks noGrp="1"/>
          </p:cNvSpPr>
          <p:nvPr>
            <p:ph type="title"/>
          </p:nvPr>
        </p:nvSpPr>
        <p:spPr/>
        <p:txBody>
          <a:bodyPr/>
          <a:lstStyle/>
          <a:p>
            <a:r>
              <a:rPr lang="en-US" dirty="0"/>
              <a:t>Fear God &amp; stop ‘</a:t>
            </a:r>
            <a:r>
              <a:rPr lang="en-US" i="1" dirty="0"/>
              <a:t>acting the fool</a:t>
            </a:r>
            <a:r>
              <a:rPr lang="en-US" dirty="0"/>
              <a:t>’</a:t>
            </a:r>
          </a:p>
        </p:txBody>
      </p:sp>
      <p:sp>
        <p:nvSpPr>
          <p:cNvPr id="3" name="Content Placeholder 2">
            <a:extLst>
              <a:ext uri="{FF2B5EF4-FFF2-40B4-BE49-F238E27FC236}">
                <a16:creationId xmlns:a16="http://schemas.microsoft.com/office/drawing/2014/main" xmlns="" id="{F8310923-C57C-47EE-8501-33C72703D513}"/>
              </a:ext>
            </a:extLst>
          </p:cNvPr>
          <p:cNvSpPr>
            <a:spLocks noGrp="1"/>
          </p:cNvSpPr>
          <p:nvPr>
            <p:ph idx="1"/>
          </p:nvPr>
        </p:nvSpPr>
        <p:spPr>
          <a:xfrm>
            <a:off x="786171" y="1331260"/>
            <a:ext cx="11187526" cy="4130426"/>
          </a:xfrm>
        </p:spPr>
        <p:txBody>
          <a:bodyPr>
            <a:normAutofit/>
          </a:bodyPr>
          <a:lstStyle/>
          <a:p>
            <a:pPr marL="457200" indent="-457200">
              <a:buNone/>
            </a:pPr>
            <a:r>
              <a:rPr lang="en-US" sz="4000" dirty="0"/>
              <a:t>1 Corinthians 3 shows a human impediment to becoming wise – being controlled by the flesh.</a:t>
            </a:r>
          </a:p>
          <a:p>
            <a:pPr marL="457200" indent="-457200">
              <a:buNone/>
            </a:pPr>
            <a:r>
              <a:rPr lang="en-US" sz="4000" dirty="0"/>
              <a:t>What evidence does he provide for this?</a:t>
            </a:r>
          </a:p>
          <a:p>
            <a:r>
              <a:rPr lang="en-US" sz="3600" dirty="0"/>
              <a:t>They were in conflict with each other</a:t>
            </a:r>
          </a:p>
          <a:p>
            <a:r>
              <a:rPr lang="en-US" sz="3600" dirty="0"/>
              <a:t>They pursued partisan loyalties toward leaders</a:t>
            </a:r>
          </a:p>
        </p:txBody>
      </p:sp>
      <p:sp>
        <p:nvSpPr>
          <p:cNvPr id="4" name="TextBox 3">
            <a:extLst>
              <a:ext uri="{FF2B5EF4-FFF2-40B4-BE49-F238E27FC236}">
                <a16:creationId xmlns:a16="http://schemas.microsoft.com/office/drawing/2014/main" xmlns="" id="{7E5B69A8-B449-4CB9-896E-D417D781289F}"/>
              </a:ext>
            </a:extLst>
          </p:cNvPr>
          <p:cNvSpPr txBox="1"/>
          <p:nvPr/>
        </p:nvSpPr>
        <p:spPr>
          <a:xfrm>
            <a:off x="1272745" y="5291176"/>
            <a:ext cx="10404389" cy="1384995"/>
          </a:xfrm>
          <a:prstGeom prst="rect">
            <a:avLst/>
          </a:prstGeom>
          <a:noFill/>
        </p:spPr>
        <p:txBody>
          <a:bodyPr wrap="square" rtlCol="0">
            <a:spAutoFit/>
          </a:bodyPr>
          <a:lstStyle/>
          <a:p>
            <a:r>
              <a:rPr lang="en-US" sz="2800" baseline="30000" dirty="0"/>
              <a:t>4</a:t>
            </a:r>
            <a:r>
              <a:rPr lang="en-US" sz="2800" dirty="0"/>
              <a:t> </a:t>
            </a:r>
            <a:r>
              <a:rPr lang="en-US" sz="2800" i="1" dirty="0"/>
              <a:t>For when one says, “I follow Paul,” and another, “I follow Apollos,” are you not being merely human?  </a:t>
            </a:r>
          </a:p>
          <a:p>
            <a:pPr algn="r"/>
            <a:r>
              <a:rPr lang="en-US" sz="2800" dirty="0"/>
              <a:t>1 Corinthians 3:4</a:t>
            </a:r>
          </a:p>
        </p:txBody>
      </p:sp>
    </p:spTree>
    <p:extLst>
      <p:ext uri="{BB962C8B-B14F-4D97-AF65-F5344CB8AC3E}">
        <p14:creationId xmlns:p14="http://schemas.microsoft.com/office/powerpoint/2010/main" val="2625443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0</TotalTime>
  <Words>2073</Words>
  <Application>Microsoft Office PowerPoint</Application>
  <PresentationFormat>Widescreen</PresentationFormat>
  <Paragraphs>150</Paragraphs>
  <Slides>28</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Century Gothic</vt:lpstr>
      <vt:lpstr>Wingdings</vt:lpstr>
      <vt:lpstr>Wingdings 3</vt:lpstr>
      <vt:lpstr>Ion</vt:lpstr>
      <vt:lpstr>Fear God &amp; stop ‘acting the fool’</vt:lpstr>
      <vt:lpstr>Fear God &amp; stop ‘acting the fool’</vt:lpstr>
      <vt:lpstr>Fear God &amp; stop ‘acting the fool’</vt:lpstr>
      <vt:lpstr>Fear God &amp; stop ‘acting the fool’</vt:lpstr>
      <vt:lpstr>PowerPoint Presentation</vt:lpstr>
      <vt:lpstr>Fear God &amp; stop ‘acting the fool’</vt:lpstr>
      <vt:lpstr>Fear God &amp; stop ‘acting the fool’</vt:lpstr>
      <vt:lpstr>Fear God &amp; stop ‘acting the fool’</vt:lpstr>
      <vt:lpstr>Fear God &amp; stop ‘acting the fool’</vt:lpstr>
      <vt:lpstr>Fear God &amp; stop ‘acting the fool’</vt:lpstr>
      <vt:lpstr>PowerPoint Presentation</vt:lpstr>
      <vt:lpstr>Fear God &amp; stop ‘acting the fool’</vt:lpstr>
      <vt:lpstr>Fear God &amp; stop ‘acting the fool’</vt:lpstr>
      <vt:lpstr>PowerPoint Presentation</vt:lpstr>
      <vt:lpstr>Fear God &amp; stop ‘acting the fool’</vt:lpstr>
      <vt:lpstr>Fear God &amp; stop ‘acting the fool’</vt:lpstr>
      <vt:lpstr>Fear God &amp; stop ‘acting the fool’</vt:lpstr>
      <vt:lpstr>PowerPoint Presentation</vt:lpstr>
      <vt:lpstr>Fear God &amp; stop ‘acting the fool’</vt:lpstr>
      <vt:lpstr>PowerPoint Presentation</vt:lpstr>
      <vt:lpstr>PowerPoint Presentation</vt:lpstr>
      <vt:lpstr>Fear God &amp; stop ‘acting the fool’</vt:lpstr>
      <vt:lpstr>PowerPoint Presentation</vt:lpstr>
      <vt:lpstr>Fear God &amp; stop ‘acting the fool’</vt:lpstr>
      <vt:lpstr>PowerPoint Presentation</vt:lpstr>
      <vt:lpstr>Fear God &amp; stop ‘acting the fool’</vt:lpstr>
      <vt:lpstr>PowerPoint Presentation</vt:lpstr>
      <vt:lpstr>Fear God &amp; stop ‘acting the fool’</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2024-02-20T20:52:25Z</dcterms:created>
  <dcterms:modified xsi:type="dcterms:W3CDTF">2024-02-20T21:09:31Z</dcterms:modified>
</cp:coreProperties>
</file>