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4" r:id="rId1"/>
  </p:sldMasterIdLst>
  <p:notesMasterIdLst>
    <p:notesMasterId r:id="rId25"/>
  </p:notesMasterIdLst>
  <p:sldIdLst>
    <p:sldId id="277" r:id="rId2"/>
    <p:sldId id="278" r:id="rId3"/>
    <p:sldId id="283" r:id="rId4"/>
    <p:sldId id="284" r:id="rId5"/>
    <p:sldId id="279" r:id="rId6"/>
    <p:sldId id="285" r:id="rId7"/>
    <p:sldId id="286" r:id="rId8"/>
    <p:sldId id="289" r:id="rId9"/>
    <p:sldId id="290" r:id="rId10"/>
    <p:sldId id="282" r:id="rId11"/>
    <p:sldId id="291" r:id="rId12"/>
    <p:sldId id="293" r:id="rId13"/>
    <p:sldId id="292" r:id="rId14"/>
    <p:sldId id="300" r:id="rId15"/>
    <p:sldId id="294" r:id="rId16"/>
    <p:sldId id="295" r:id="rId17"/>
    <p:sldId id="287" r:id="rId18"/>
    <p:sldId id="297" r:id="rId19"/>
    <p:sldId id="296" r:id="rId20"/>
    <p:sldId id="298" r:id="rId21"/>
    <p:sldId id="301" r:id="rId22"/>
    <p:sldId id="299" r:id="rId23"/>
    <p:sldId id="288" r:id="rId24"/>
  </p:sldIdLst>
  <p:sldSz cx="12192000" cy="68580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60" autoAdjust="0"/>
    <p:restoredTop sz="71809" autoAdjust="0"/>
  </p:normalViewPr>
  <p:slideViewPr>
    <p:cSldViewPr>
      <p:cViewPr varScale="1">
        <p:scale>
          <a:sx n="60" d="100"/>
          <a:sy n="60" d="100"/>
        </p:scale>
        <p:origin x="31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25A2FBB-C082-44EA-AD1D-9094D1154A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78" tIns="46239" rIns="92478" bIns="46239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A655C9-9BAB-42B5-9D22-A597C4F611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78" tIns="46239" rIns="92478" bIns="46239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DAD49D-0578-4494-B1F6-E7F8B8DEEB85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58B2DB37-FC18-405E-B369-08AAC8856E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8" tIns="46239" rIns="92478" bIns="4623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F74C7E3D-85F4-4EB1-9C20-5D90C5911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78" tIns="46239" rIns="92478" bIns="462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774DC0-DCF2-458B-B9FB-2344EC9EC8B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78" tIns="46239" rIns="92478" bIns="46239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CBED71-D2D5-4DFE-8074-465F44960A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wrap="square" lIns="92478" tIns="46239" rIns="92478" bIns="462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393B42-811C-4DD2-82F9-0AC0ACDB8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9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10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781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646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919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7199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322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908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445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671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4184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34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306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3420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8312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372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934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358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055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881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972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34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93B42-811C-4DD2-82F9-0AC0ACDB8D1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449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xmlns="" id="{A404F062-0063-4D4D-BDF3-4848625EF1FC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xmlns="" id="{2C705967-9555-4212-94CA-5766CC4D2262}"/>
              </a:ext>
            </a:extLst>
          </p:cNvPr>
          <p:cNvSpPr>
            <a:spLocks/>
          </p:cNvSpPr>
          <p:nvPr/>
        </p:nvSpPr>
        <p:spPr bwMode="auto">
          <a:xfrm>
            <a:off x="8140700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29">
            <a:extLst>
              <a:ext uri="{FF2B5EF4-FFF2-40B4-BE49-F238E27FC236}">
                <a16:creationId xmlns:a16="http://schemas.microsoft.com/office/drawing/2014/main" xmlns="" id="{960107FE-0A4F-47DB-9066-8E5AB7977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0F09C-59BF-41FB-9030-8EF2166DAB36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7" name="Footer Placeholder 18">
            <a:extLst>
              <a:ext uri="{FF2B5EF4-FFF2-40B4-BE49-F238E27FC236}">
                <a16:creationId xmlns:a16="http://schemas.microsoft.com/office/drawing/2014/main" xmlns="" id="{233E4E1E-5C74-4B1D-A635-6610A2E18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xmlns="" id="{8AF36B99-4A5E-454F-A7A0-F7F32769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A9B5C-EEA5-4D9E-A7A7-64BB5860E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5766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18191BDA-F743-4DE7-AC1C-C8FD0C50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03070-3CC3-41B4-8058-2327132416D5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FB89F9C6-5501-43F2-9307-20D5F663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D3D057E9-D805-4459-8F5E-289E280D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9F982-ACA4-4D94-B8BF-370D506B1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46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D1C2567D-60E0-4F03-AA2A-043F8378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D3BFC-F8C6-49A0-9A24-8C5D2B1FB25F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DBDF9174-DB59-4234-A9FF-38E06463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66A7570D-E596-4552-902E-AFBD53579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4470-0F05-4A79-9307-307DA84D65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2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487E79A1-9147-4683-A6D9-ECBE6208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AC7B6-CACF-45A9-8533-4E4D16EC1349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0FBA8196-3B85-4FE3-8790-6403A07D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8EBF1BD6-6ABB-4BB6-908C-3527B3B4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B91E6-4BCF-46F7-987A-39371A78C3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80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xmlns="" id="{EBA59B72-0206-4F9C-88F0-DB3841B1F5A2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xmlns="" id="{73DF7865-C32E-46F9-ABA5-781606BC808C}"/>
              </a:ext>
            </a:extLst>
          </p:cNvPr>
          <p:cNvSpPr>
            <a:spLocks/>
          </p:cNvSpPr>
          <p:nvPr/>
        </p:nvSpPr>
        <p:spPr bwMode="auto">
          <a:xfrm>
            <a:off x="8140700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E4ECED10-7628-4034-BF0C-7D489A3C6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D632-A805-4148-A594-9317091556D5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BA38DE6-8839-405D-834B-70C20FB2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9FDCF524-C2EF-4DFD-8D2C-83BB45E16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94128-5758-4E1C-B5FD-5B1F5FEC2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7442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DFC2C9C3-D68D-41D7-96B6-2A2913F26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B602-0F6A-432B-B111-479AD32B8EF2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EB9AD68D-342B-49B9-99FA-020B9F634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4C5A5C56-742C-43F6-8D1F-DE787C9A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603B6-EC55-4F6F-88BA-189F82C459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33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473841-B05D-4A68-86C8-3A09DEDB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B2F23-A9E9-4D2B-9C7A-956C5634074F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B8BDE47-3179-4C1A-AFE4-6C6D7927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2B6D984-3D8E-4DB5-A782-C0A81BD6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D69E5-E5E2-4C7E-9C81-840E6BF4C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76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xmlns="" id="{3A104F72-D55B-49D6-ABA1-6DBBE9926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0C0F4-F24F-4229-B8ED-30EC1340F5FE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xmlns="" id="{69451675-D070-4434-B48C-6A2C054D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xmlns="" id="{C8C00E91-E650-4167-8C82-615486B6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F8034-29D8-4A02-BF63-9880699B1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05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xmlns="" id="{5E9578D7-668E-4F93-8A63-629BA18C1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614A9-37B2-49FD-9986-A06C2E8DA30D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xmlns="" id="{D55F84C8-1425-4939-B7F6-658A30C79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xmlns="" id="{6F098FD2-BC5B-48E1-8515-C68B5267C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A7933-4493-4138-A13E-6040240BF4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69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84C8739-872E-494F-BDA2-31F613FEF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56D9D-815F-4728-9FA6-63EC9E620248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110942-52B4-4D47-99F9-F34C82A33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36C2AA-0D42-4598-A726-04C69C02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5963" y="6421438"/>
            <a:ext cx="101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4EAC4-C2E9-41A3-A734-E4D11BC6A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13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A64594-58E8-4195-ADCA-7E1966A5E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3E741-F251-40F1-A862-EC118E1BE09A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A67B31-D0BC-4A3C-9EAD-64B85025C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8AFBE3-43DB-4F8D-9613-2391C865F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F3532-AD82-4B8C-B709-A043C9924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50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xmlns="" id="{70B7638F-EB92-455E-B795-463B7AE4E531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xmlns="" id="{6F560DC4-6BCA-4117-9A65-A9C36AFF4D7A}"/>
              </a:ext>
            </a:extLst>
          </p:cNvPr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xmlns="" id="{C460DC34-D90D-4770-8722-12B0117BF2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xmlns="" id="{73057D31-6E93-4A7B-8705-0733EFC913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995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BD7BB5BF-5141-4F4A-80DB-3F05B9E54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421438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978472A-40E3-45BB-89CA-3D2A54A8B94E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xmlns="" id="{52466A51-0AD5-40C2-AA49-5B971C7C2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421438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xmlns="" id="{D056F492-8DA3-48AB-A672-CB06B14B4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1200" y="6421438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9B9A98"/>
                </a:solidFill>
              </a:defRPr>
            </a:lvl1pPr>
          </a:lstStyle>
          <a:p>
            <a:pPr>
              <a:defRPr/>
            </a:pPr>
            <a:fld id="{BD5E4C1D-DD6D-4E4F-B26C-E4C77DAC9B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3" r:id="rId1"/>
    <p:sldLayoutId id="2147483997" r:id="rId2"/>
    <p:sldLayoutId id="2147484004" r:id="rId3"/>
    <p:sldLayoutId id="2147483998" r:id="rId4"/>
    <p:sldLayoutId id="2147484005" r:id="rId5"/>
    <p:sldLayoutId id="2147483999" r:id="rId6"/>
    <p:sldLayoutId id="2147484000" r:id="rId7"/>
    <p:sldLayoutId id="2147484006" r:id="rId8"/>
    <p:sldLayoutId id="2147484007" r:id="rId9"/>
    <p:sldLayoutId id="2147484001" r:id="rId10"/>
    <p:sldLayoutId id="21474840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8BDB9488-D08F-4D44-8247-E67C39573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200" y="1371600"/>
            <a:ext cx="7721600" cy="1143000"/>
          </a:xfrm>
        </p:spPr>
        <p:txBody>
          <a:bodyPr/>
          <a:lstStyle/>
          <a:p>
            <a:pPr algn="ctr" eaLnBrk="1" hangingPunct="1"/>
            <a:r>
              <a:rPr lang="en-US" altLang="en-US" sz="5400" dirty="0"/>
              <a:t>Do not quench the Spirit.</a:t>
            </a:r>
            <a:endParaRPr lang="en-US" altLang="en-US" sz="4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0E4AB74-C2B8-4AB6-A131-ACF354F1C8C4}"/>
              </a:ext>
            </a:extLst>
          </p:cNvPr>
          <p:cNvSpPr txBox="1"/>
          <p:nvPr/>
        </p:nvSpPr>
        <p:spPr>
          <a:xfrm>
            <a:off x="2249487" y="2659559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+mj-lt"/>
              </a:rPr>
              <a:t>1 Thessalonians 5:19-22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337240F-7CFF-435B-A81F-68307FABC03E}"/>
              </a:ext>
            </a:extLst>
          </p:cNvPr>
          <p:cNvSpPr txBox="1"/>
          <p:nvPr/>
        </p:nvSpPr>
        <p:spPr>
          <a:xfrm>
            <a:off x="609600" y="685800"/>
            <a:ext cx="10896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457200"/>
            <a:r>
              <a:rPr lang="en-US" sz="4000" dirty="0">
                <a:latin typeface="+mj-lt"/>
              </a:rPr>
              <a:t>Always rejoice, pray at all times, give thanks in all things.</a:t>
            </a:r>
          </a:p>
          <a:p>
            <a:r>
              <a:rPr lang="en-US" sz="4400" b="1" dirty="0">
                <a:solidFill>
                  <a:srgbClr val="FFFF00"/>
                </a:solidFill>
                <a:latin typeface="+mj-lt"/>
              </a:rPr>
              <a:t>Do not quench the Spirit</a:t>
            </a:r>
            <a:r>
              <a:rPr lang="en-US" sz="4000" dirty="0">
                <a:latin typeface="+mj-lt"/>
              </a:rPr>
              <a:t>; </a:t>
            </a:r>
          </a:p>
          <a:p>
            <a:pPr lvl="1"/>
            <a:r>
              <a:rPr lang="en-US" sz="4000" dirty="0">
                <a:latin typeface="+mj-lt"/>
              </a:rPr>
              <a:t>Do not despise prophetic utterances. </a:t>
            </a:r>
          </a:p>
          <a:p>
            <a:pPr lvl="1"/>
            <a:r>
              <a:rPr lang="en-US" sz="4000" dirty="0">
                <a:latin typeface="+mj-lt"/>
              </a:rPr>
              <a:t>Abstain from every form of evil.</a:t>
            </a:r>
          </a:p>
        </p:txBody>
      </p:sp>
    </p:spTree>
    <p:extLst>
      <p:ext uri="{BB962C8B-B14F-4D97-AF65-F5344CB8AC3E}">
        <p14:creationId xmlns:p14="http://schemas.microsoft.com/office/powerpoint/2010/main" val="415497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08156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 marL="449263" lvl="1" indent="0"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Ephesians 5:18b-21 </a:t>
            </a:r>
            <a:r>
              <a:rPr lang="en-US" sz="4000" b="1" dirty="0">
                <a:latin typeface="+mj-lt"/>
              </a:rPr>
              <a:t>be filled with the Spirit</a:t>
            </a:r>
          </a:p>
          <a:p>
            <a:pPr marL="914400" lvl="1" indent="-465138">
              <a:spcBef>
                <a:spcPts val="0"/>
              </a:spcBef>
            </a:pPr>
            <a:r>
              <a:rPr lang="en-US" sz="4000" i="1" dirty="0">
                <a:latin typeface="+mj-lt"/>
              </a:rPr>
              <a:t>speaking to one another in psalms and hymns and spiritual songs </a:t>
            </a:r>
          </a:p>
          <a:p>
            <a:pPr lvl="1">
              <a:spcBef>
                <a:spcPts val="0"/>
              </a:spcBef>
            </a:pPr>
            <a:r>
              <a:rPr lang="en-US" sz="4000" i="1" dirty="0">
                <a:latin typeface="+mj-lt"/>
              </a:rPr>
              <a:t> singing and making melody with your heart to the Lord </a:t>
            </a:r>
          </a:p>
          <a:p>
            <a:pPr lvl="1">
              <a:spcBef>
                <a:spcPts val="0"/>
              </a:spcBef>
            </a:pPr>
            <a:r>
              <a:rPr lang="en-US" sz="4000" i="1" dirty="0">
                <a:latin typeface="+mj-lt"/>
              </a:rPr>
              <a:t> always giving thanks for all things in the name of our Lord Jesus Christ to God </a:t>
            </a:r>
          </a:p>
        </p:txBody>
      </p:sp>
    </p:spTree>
    <p:extLst>
      <p:ext uri="{BB962C8B-B14F-4D97-AF65-F5344CB8AC3E}">
        <p14:creationId xmlns:p14="http://schemas.microsoft.com/office/powerpoint/2010/main" val="128264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08156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 marL="914400" lvl="1" indent="-465138"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Do not neglect your own practice of delighting in God.</a:t>
            </a:r>
          </a:p>
          <a:p>
            <a:pPr marL="914400" lvl="1" indent="-465138"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Do not dismiss, minimize or mock other’s zeal for God.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B33597-8A12-4F2E-B0C3-C5C636D72CA7}"/>
              </a:ext>
            </a:extLst>
          </p:cNvPr>
          <p:cNvSpPr txBox="1"/>
          <p:nvPr/>
        </p:nvSpPr>
        <p:spPr>
          <a:xfrm>
            <a:off x="1219200" y="4572000"/>
            <a:ext cx="103584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FFFF00"/>
                </a:solidFill>
                <a:latin typeface="+mj-lt"/>
              </a:rPr>
              <a:t>To not have the joy of the Lord is highly criminal.                               </a:t>
            </a:r>
            <a:r>
              <a:rPr lang="en-US" sz="4000" dirty="0">
                <a:solidFill>
                  <a:srgbClr val="FFFF00"/>
                </a:solidFill>
                <a:latin typeface="+mj-lt"/>
              </a:rPr>
              <a:t> William Wilberforce</a:t>
            </a:r>
          </a:p>
        </p:txBody>
      </p:sp>
    </p:spTree>
    <p:extLst>
      <p:ext uri="{BB962C8B-B14F-4D97-AF65-F5344CB8AC3E}">
        <p14:creationId xmlns:p14="http://schemas.microsoft.com/office/powerpoint/2010/main" val="220989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12728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lead</a:t>
            </a:r>
          </a:p>
          <a:p>
            <a:pPr marL="896937" lvl="3" indent="0">
              <a:spcBef>
                <a:spcPts val="0"/>
              </a:spcBef>
              <a:buNone/>
            </a:pPr>
            <a:r>
              <a:rPr lang="en-US" sz="3600" i="1" dirty="0">
                <a:solidFill>
                  <a:srgbClr val="FFFF00"/>
                </a:solidFill>
                <a:latin typeface="+mj-lt"/>
              </a:rPr>
              <a:t>Do not despise prophecy </a:t>
            </a:r>
          </a:p>
          <a:p>
            <a:pPr marL="971550" lvl="3" indent="-342900" defTabSz="114300">
              <a:lnSpc>
                <a:spcPts val="4000"/>
              </a:lnSpc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Prophecy can involve foretelling (Acts 11; 21:10)</a:t>
            </a:r>
          </a:p>
          <a:p>
            <a:pPr marL="971550" lvl="3" indent="-342900" defTabSz="114300">
              <a:lnSpc>
                <a:spcPts val="4000"/>
              </a:lnSpc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Prophecy can involve revealing hidden things (John 4:19)</a:t>
            </a:r>
          </a:p>
          <a:p>
            <a:pPr marL="971550" lvl="3" indent="-342900" defTabSz="114300">
              <a:lnSpc>
                <a:spcPts val="4000"/>
              </a:lnSpc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Prophecy can involve existential direction.</a:t>
            </a:r>
          </a:p>
          <a:p>
            <a:pPr marL="971550" lvl="3" indent="-342900" defTabSz="114300">
              <a:lnSpc>
                <a:spcPts val="4000"/>
              </a:lnSpc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Prophecy commonly involves forthtelling, publicly or privately - teaching, warning, exhorting, consoling and etc. (Acts 15:32; 35; 1 Cor.14:3)</a:t>
            </a:r>
          </a:p>
        </p:txBody>
      </p:sp>
    </p:spTree>
    <p:extLst>
      <p:ext uri="{BB962C8B-B14F-4D97-AF65-F5344CB8AC3E}">
        <p14:creationId xmlns:p14="http://schemas.microsoft.com/office/powerpoint/2010/main" val="410072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A991717-B692-4FB2-B72A-FFD3F894DBE6}"/>
              </a:ext>
            </a:extLst>
          </p:cNvPr>
          <p:cNvSpPr txBox="1"/>
          <p:nvPr/>
        </p:nvSpPr>
        <p:spPr>
          <a:xfrm>
            <a:off x="304800" y="381000"/>
            <a:ext cx="11353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baseline="30000" dirty="0">
                <a:latin typeface="+mj-lt"/>
              </a:rPr>
              <a:t>Acts 15:32 </a:t>
            </a:r>
            <a:r>
              <a:rPr lang="en-US" sz="3200" dirty="0">
                <a:latin typeface="+mj-lt"/>
              </a:rPr>
              <a:t>Judas and Silas, also being prophets themselves, encouraged and strengthened the brethren with a lengthy message. </a:t>
            </a:r>
          </a:p>
          <a:p>
            <a:pPr>
              <a:spcAft>
                <a:spcPts val="1800"/>
              </a:spcAft>
            </a:pPr>
            <a:r>
              <a:rPr lang="en-US" sz="3200" baseline="30000" dirty="0">
                <a:latin typeface="+mj-lt"/>
              </a:rPr>
              <a:t>1 Cor.14:3 </a:t>
            </a:r>
            <a:r>
              <a:rPr lang="en-US" sz="3200" dirty="0">
                <a:latin typeface="+mj-lt"/>
              </a:rPr>
              <a:t>one who prophesies speaks to men for edification and exhortation and consolation. </a:t>
            </a:r>
          </a:p>
          <a:p>
            <a:pPr>
              <a:spcAft>
                <a:spcPts val="1800"/>
              </a:spcAft>
            </a:pPr>
            <a:r>
              <a:rPr lang="en-US" sz="3200" baseline="30000" dirty="0">
                <a:latin typeface="+mj-lt"/>
              </a:rPr>
              <a:t>1 Cor. 14: 24f </a:t>
            </a:r>
            <a:r>
              <a:rPr lang="en-US" sz="3200" dirty="0">
                <a:latin typeface="+mj-lt"/>
              </a:rPr>
              <a:t>…if all prophesy, and an unbeliever or an ungifted man enters, he is convicted by all, he is called to account by all; the secrets of his heart are disclosed; and so he will fall on his face and worship God, declaring that God is certainly among you.</a:t>
            </a:r>
          </a:p>
        </p:txBody>
      </p:sp>
    </p:spTree>
    <p:extLst>
      <p:ext uri="{BB962C8B-B14F-4D97-AF65-F5344CB8AC3E}">
        <p14:creationId xmlns:p14="http://schemas.microsoft.com/office/powerpoint/2010/main" val="270207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12728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lead</a:t>
            </a:r>
          </a:p>
          <a:p>
            <a:pPr marL="896937" lvl="3" indent="0">
              <a:spcBef>
                <a:spcPts val="0"/>
              </a:spcBef>
              <a:buNone/>
            </a:pPr>
            <a:r>
              <a:rPr lang="en-US" sz="3600" i="1" dirty="0">
                <a:solidFill>
                  <a:srgbClr val="FFFF00"/>
                </a:solidFill>
                <a:latin typeface="+mj-lt"/>
              </a:rPr>
              <a:t>Do not despise prophecy… </a:t>
            </a:r>
            <a:r>
              <a:rPr lang="en-US" sz="3600" b="1" i="1" u="sng" dirty="0">
                <a:solidFill>
                  <a:srgbClr val="FFFF00"/>
                </a:solidFill>
                <a:latin typeface="+mj-lt"/>
              </a:rPr>
              <a:t>examine everything carefully</a:t>
            </a:r>
            <a:r>
              <a:rPr lang="en-US" sz="3600" i="1" dirty="0">
                <a:solidFill>
                  <a:srgbClr val="FFFF00"/>
                </a:solidFill>
                <a:latin typeface="+mj-lt"/>
              </a:rPr>
              <a:t>; hold fast to that which is good</a:t>
            </a:r>
            <a:endParaRPr lang="en-US" sz="3600" i="1" dirty="0">
              <a:latin typeface="+mj-lt"/>
            </a:endParaRPr>
          </a:p>
          <a:p>
            <a:pPr marL="622300" lvl="2" indent="0"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We resist by believing without investigating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0A34A65-7E30-4824-A3EE-252F684E7483}"/>
              </a:ext>
            </a:extLst>
          </p:cNvPr>
          <p:cNvSpPr txBox="1"/>
          <p:nvPr/>
        </p:nvSpPr>
        <p:spPr>
          <a:xfrm>
            <a:off x="1676400" y="4377352"/>
            <a:ext cx="929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+mj-lt"/>
              </a:rPr>
              <a:t>Let two or three prophets speak, and let the others pass judgment. </a:t>
            </a:r>
            <a:r>
              <a:rPr lang="en-US" sz="3600" dirty="0">
                <a:latin typeface="+mj-lt"/>
              </a:rPr>
              <a:t>1 Corinthians 14:29</a:t>
            </a:r>
          </a:p>
        </p:txBody>
      </p:sp>
    </p:spTree>
    <p:extLst>
      <p:ext uri="{BB962C8B-B14F-4D97-AF65-F5344CB8AC3E}">
        <p14:creationId xmlns:p14="http://schemas.microsoft.com/office/powerpoint/2010/main" val="195200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12728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lead</a:t>
            </a:r>
          </a:p>
          <a:p>
            <a:pPr marL="896937" lvl="3" indent="0">
              <a:spcBef>
                <a:spcPts val="0"/>
              </a:spcBef>
              <a:buNone/>
            </a:pPr>
            <a:r>
              <a:rPr lang="en-US" sz="3600" i="1" dirty="0">
                <a:solidFill>
                  <a:srgbClr val="FFFF00"/>
                </a:solidFill>
                <a:latin typeface="+mj-lt"/>
              </a:rPr>
              <a:t>Do not despise prophecy… examine everything carefully; </a:t>
            </a:r>
            <a:r>
              <a:rPr lang="en-US" sz="3600" b="1" i="1" u="sng" dirty="0">
                <a:solidFill>
                  <a:srgbClr val="FFFF00"/>
                </a:solidFill>
                <a:latin typeface="+mj-lt"/>
              </a:rPr>
              <a:t>hold fast to that which is good</a:t>
            </a:r>
            <a:endParaRPr lang="en-US" sz="3600" b="1" i="1" u="sng" dirty="0">
              <a:latin typeface="+mj-lt"/>
            </a:endParaRPr>
          </a:p>
          <a:p>
            <a:pPr marL="622300" lvl="2" indent="0"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We resist by believing without investigating</a:t>
            </a:r>
          </a:p>
          <a:p>
            <a:pPr marL="622300" lvl="2" indent="0">
              <a:spcBef>
                <a:spcPts val="0"/>
              </a:spcBef>
              <a:buNone/>
            </a:pPr>
            <a:r>
              <a:rPr lang="en-US" sz="4000" dirty="0">
                <a:latin typeface="+mj-lt"/>
              </a:rPr>
              <a:t>We resist by cynically dismissing what we hear</a:t>
            </a:r>
          </a:p>
          <a:p>
            <a:pPr marL="622300" lvl="2" indent="0">
              <a:spcBef>
                <a:spcPts val="0"/>
              </a:spcBef>
              <a:buNone/>
            </a:pP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643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8156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lead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improve your moral behavior</a:t>
            </a:r>
          </a:p>
          <a:p>
            <a:pPr marL="685800" lvl="1" indent="-346075">
              <a:spcBef>
                <a:spcPts val="0"/>
              </a:spcBef>
              <a:buNone/>
            </a:pPr>
            <a:r>
              <a:rPr lang="en-US" sz="3400" dirty="0">
                <a:latin typeface="+mj-lt"/>
              </a:rPr>
              <a:t>Galatians 5:16ff </a:t>
            </a:r>
            <a:r>
              <a:rPr lang="en-US" sz="3400" b="1" i="1" dirty="0">
                <a:solidFill>
                  <a:srgbClr val="FFFF00"/>
                </a:solidFill>
                <a:latin typeface="+mj-lt"/>
              </a:rPr>
              <a:t>walk by the Spirit</a:t>
            </a:r>
            <a:r>
              <a:rPr lang="en-US" sz="3400" i="1" dirty="0">
                <a:latin typeface="+mj-lt"/>
              </a:rPr>
              <a:t>, and you will not carry out the desire of the flesh. For the flesh sets its desire against the Spirit, and the Spirit against the flesh.</a:t>
            </a:r>
          </a:p>
          <a:p>
            <a:pPr marL="685800" lvl="1" indent="-346075">
              <a:spcBef>
                <a:spcPts val="0"/>
              </a:spcBef>
              <a:buNone/>
            </a:pPr>
            <a:r>
              <a:rPr lang="en-US" sz="4000" b="1" dirty="0">
                <a:latin typeface="+mj-lt"/>
              </a:rPr>
              <a:t>Focus on what He wants rather than your flesh.</a:t>
            </a:r>
          </a:p>
          <a:p>
            <a:pPr marL="685800" lvl="1" indent="-346075">
              <a:spcBef>
                <a:spcPts val="0"/>
              </a:spcBef>
              <a:buNone/>
            </a:pPr>
            <a:endParaRPr lang="en-US" sz="3400" i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C823B0-89F8-4CD6-BFAB-A519B3537A3F}"/>
              </a:ext>
            </a:extLst>
          </p:cNvPr>
          <p:cNvSpPr txBox="1"/>
          <p:nvPr/>
        </p:nvSpPr>
        <p:spPr>
          <a:xfrm>
            <a:off x="3513137" y="3023601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FFFF00"/>
                </a:solidFill>
                <a:latin typeface="+mj-lt"/>
              </a:rPr>
              <a:t>abstain from every form of evil.</a:t>
            </a:r>
          </a:p>
        </p:txBody>
      </p:sp>
    </p:spTree>
    <p:extLst>
      <p:ext uri="{BB962C8B-B14F-4D97-AF65-F5344CB8AC3E}">
        <p14:creationId xmlns:p14="http://schemas.microsoft.com/office/powerpoint/2010/main" val="281823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BC1F049-FA4C-4092-8B4C-D91B282D80FF}"/>
              </a:ext>
            </a:extLst>
          </p:cNvPr>
          <p:cNvSpPr txBox="1"/>
          <p:nvPr/>
        </p:nvSpPr>
        <p:spPr>
          <a:xfrm>
            <a:off x="228600" y="381000"/>
            <a:ext cx="114300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3000"/>
              </a:lnSpc>
            </a:pPr>
            <a:r>
              <a:rPr lang="en-US" sz="2800" dirty="0">
                <a:solidFill>
                  <a:srgbClr val="FFFF00"/>
                </a:solidFill>
                <a:latin typeface="+mj-lt"/>
              </a:rPr>
              <a:t>But I say,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walk by the Spirit</a:t>
            </a:r>
            <a:r>
              <a:rPr lang="en-US" sz="2800" dirty="0">
                <a:solidFill>
                  <a:srgbClr val="FFFF00"/>
                </a:solidFill>
                <a:latin typeface="+mj-lt"/>
              </a:rPr>
              <a:t>, and you will not carry out the desire of the flesh. </a:t>
            </a:r>
            <a:r>
              <a:rPr lang="en-US" sz="2800" baseline="30000" dirty="0">
                <a:solidFill>
                  <a:srgbClr val="FFFF00"/>
                </a:solidFill>
                <a:latin typeface="+mj-lt"/>
              </a:rPr>
              <a:t>17</a:t>
            </a:r>
            <a:r>
              <a:rPr lang="en-US" sz="2800" dirty="0">
                <a:solidFill>
                  <a:srgbClr val="FFFF00"/>
                </a:solidFill>
                <a:latin typeface="+mj-lt"/>
              </a:rPr>
              <a:t> For the flesh sets its desire against the Spirit, and the Spirit against the flesh; </a:t>
            </a:r>
            <a:r>
              <a:rPr lang="en-US" sz="2800" dirty="0">
                <a:latin typeface="+mj-lt"/>
              </a:rPr>
              <a:t>for these are in opposition to one another, so that you may not do the things that you please. </a:t>
            </a:r>
            <a:r>
              <a:rPr lang="en-US" sz="2800" baseline="30000" dirty="0">
                <a:latin typeface="+mj-lt"/>
              </a:rPr>
              <a:t>18</a:t>
            </a:r>
            <a:r>
              <a:rPr lang="en-US" sz="2800" dirty="0">
                <a:latin typeface="+mj-lt"/>
              </a:rPr>
              <a:t> But if you are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led by the Spirit</a:t>
            </a:r>
            <a:r>
              <a:rPr lang="en-US" sz="2800" dirty="0">
                <a:latin typeface="+mj-lt"/>
              </a:rPr>
              <a:t>, you are not under the Law. </a:t>
            </a:r>
            <a:r>
              <a:rPr lang="en-US" sz="2800" baseline="30000" dirty="0">
                <a:latin typeface="+mj-lt"/>
              </a:rPr>
              <a:t>19</a:t>
            </a:r>
            <a:r>
              <a:rPr lang="en-US" sz="2800" dirty="0">
                <a:latin typeface="+mj-lt"/>
              </a:rPr>
              <a:t> Now the deeds of the flesh are evident, which are: immorality, impurity, sensuality, </a:t>
            </a:r>
            <a:r>
              <a:rPr lang="en-US" sz="2800" baseline="30000" dirty="0">
                <a:latin typeface="+mj-lt"/>
              </a:rPr>
              <a:t>20</a:t>
            </a:r>
            <a:r>
              <a:rPr lang="en-US" sz="2800" dirty="0">
                <a:latin typeface="+mj-lt"/>
              </a:rPr>
              <a:t> idolatry, sorcery, enmities, strife, jealousy, outbursts of anger, disputes, dissensions, factions, </a:t>
            </a:r>
            <a:r>
              <a:rPr lang="en-US" sz="2800" baseline="30000" dirty="0">
                <a:latin typeface="+mj-lt"/>
              </a:rPr>
              <a:t>21 </a:t>
            </a:r>
            <a:r>
              <a:rPr lang="en-US" sz="2800" dirty="0">
                <a:latin typeface="+mj-lt"/>
              </a:rPr>
              <a:t>envying, drunkenness, carousing, and things like these, of which I forewarn you, just as I have forewarned you, that those who practice such things will not inherit the kingdom of God. </a:t>
            </a:r>
            <a:r>
              <a:rPr lang="en-US" sz="2800" baseline="30000" dirty="0">
                <a:latin typeface="+mj-lt"/>
              </a:rPr>
              <a:t>22</a:t>
            </a:r>
            <a:r>
              <a:rPr lang="en-US" sz="2800" dirty="0">
                <a:latin typeface="+mj-lt"/>
              </a:rPr>
              <a:t> But the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fruit of the Spirit </a:t>
            </a:r>
            <a:r>
              <a:rPr lang="en-US" sz="2800" dirty="0">
                <a:latin typeface="+mj-lt"/>
              </a:rPr>
              <a:t>is love, joy, peace, patience, kindness, goodness, faithfulness, </a:t>
            </a:r>
            <a:r>
              <a:rPr lang="en-US" sz="2800" baseline="30000" dirty="0">
                <a:latin typeface="+mj-lt"/>
              </a:rPr>
              <a:t>23 </a:t>
            </a:r>
            <a:r>
              <a:rPr lang="en-US" sz="2800" dirty="0">
                <a:latin typeface="+mj-lt"/>
              </a:rPr>
              <a:t>gentleness, self-control; against such things there is no law. </a:t>
            </a:r>
            <a:r>
              <a:rPr lang="en-US" sz="2800" baseline="30000" dirty="0">
                <a:latin typeface="+mj-lt"/>
              </a:rPr>
              <a:t>24</a:t>
            </a:r>
            <a:r>
              <a:rPr lang="en-US" sz="2800" dirty="0">
                <a:latin typeface="+mj-lt"/>
              </a:rPr>
              <a:t> Now those who belong to Christ Jesus have crucified the flesh with its passions and desires. </a:t>
            </a:r>
            <a:r>
              <a:rPr lang="en-US" sz="2800" baseline="30000" dirty="0">
                <a:latin typeface="+mj-lt"/>
              </a:rPr>
              <a:t>25</a:t>
            </a:r>
            <a:r>
              <a:rPr lang="en-US" sz="2800" dirty="0">
                <a:latin typeface="+mj-lt"/>
              </a:rPr>
              <a:t> If we live by the Spirit,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let us also walk by the Spirit</a:t>
            </a:r>
            <a:r>
              <a:rPr lang="en-US" sz="2800" dirty="0">
                <a:latin typeface="+mj-lt"/>
              </a:rPr>
              <a:t>. </a:t>
            </a:r>
            <a:r>
              <a:rPr lang="en-US" sz="2800" baseline="30000" dirty="0">
                <a:latin typeface="+mj-lt"/>
              </a:rPr>
              <a:t>26 </a:t>
            </a:r>
            <a:r>
              <a:rPr lang="en-US" sz="2800" dirty="0">
                <a:latin typeface="+mj-lt"/>
              </a:rPr>
              <a:t>Let us not become boastful, challenging one another, envying one another. Galatians 5:16ff </a:t>
            </a:r>
          </a:p>
        </p:txBody>
      </p:sp>
    </p:spTree>
    <p:extLst>
      <p:ext uri="{BB962C8B-B14F-4D97-AF65-F5344CB8AC3E}">
        <p14:creationId xmlns:p14="http://schemas.microsoft.com/office/powerpoint/2010/main" val="4144471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8156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lead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improve your moral behavior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4000" b="1" dirty="0">
                <a:latin typeface="+mj-lt"/>
              </a:rPr>
              <a:t>Focus on what He wants rather than your flesh.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3400" dirty="0">
                <a:latin typeface="+mj-lt"/>
              </a:rPr>
              <a:t>Ephesians 4:25ff </a:t>
            </a:r>
            <a:r>
              <a:rPr lang="en-US" sz="3400" b="1" i="1" dirty="0">
                <a:solidFill>
                  <a:srgbClr val="FFFF00"/>
                </a:solidFill>
                <a:latin typeface="+mj-lt"/>
              </a:rPr>
              <a:t>Do not grieve the Holy Spirit </a:t>
            </a:r>
            <a:r>
              <a:rPr lang="en-US" sz="3400" b="1" i="1" dirty="0">
                <a:latin typeface="+mj-lt"/>
              </a:rPr>
              <a:t>of God </a:t>
            </a:r>
            <a:r>
              <a:rPr lang="en-US" sz="3400" dirty="0">
                <a:latin typeface="+mj-lt"/>
              </a:rPr>
              <a:t>(through sin).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4000" b="1" dirty="0">
                <a:latin typeface="+mj-lt"/>
              </a:rPr>
              <a:t>Give Him joy rather than grief.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C823B0-89F8-4CD6-BFAB-A519B3537A3F}"/>
              </a:ext>
            </a:extLst>
          </p:cNvPr>
          <p:cNvSpPr txBox="1"/>
          <p:nvPr/>
        </p:nvSpPr>
        <p:spPr>
          <a:xfrm>
            <a:off x="3513137" y="3023601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FFFF00"/>
                </a:solidFill>
                <a:latin typeface="+mj-lt"/>
              </a:rPr>
              <a:t>abstain from every form of evil.</a:t>
            </a:r>
          </a:p>
        </p:txBody>
      </p:sp>
    </p:spTree>
    <p:extLst>
      <p:ext uri="{BB962C8B-B14F-4D97-AF65-F5344CB8AC3E}">
        <p14:creationId xmlns:p14="http://schemas.microsoft.com/office/powerpoint/2010/main" val="293599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337240F-7CFF-435B-A81F-68307FABC03E}"/>
              </a:ext>
            </a:extLst>
          </p:cNvPr>
          <p:cNvSpPr txBox="1"/>
          <p:nvPr/>
        </p:nvSpPr>
        <p:spPr>
          <a:xfrm>
            <a:off x="609600" y="685800"/>
            <a:ext cx="1089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>
                <a:latin typeface="+mj-lt"/>
              </a:rPr>
              <a:t>1 Thessalonians 5:19</a:t>
            </a:r>
            <a:r>
              <a:rPr lang="en-US" sz="4000" dirty="0">
                <a:latin typeface="+mj-lt"/>
              </a:rPr>
              <a:t> Do not quench the Spirit; </a:t>
            </a:r>
            <a:r>
              <a:rPr lang="en-US" sz="4000" baseline="30000" dirty="0">
                <a:latin typeface="+mj-lt"/>
              </a:rPr>
              <a:t>20</a:t>
            </a:r>
            <a:r>
              <a:rPr lang="en-US" sz="4000" dirty="0">
                <a:latin typeface="+mj-lt"/>
              </a:rPr>
              <a:t> do not despise prophetic utterances. </a:t>
            </a:r>
            <a:r>
              <a:rPr lang="en-US" sz="4000" baseline="30000" dirty="0">
                <a:latin typeface="+mj-lt"/>
              </a:rPr>
              <a:t>21</a:t>
            </a:r>
            <a:r>
              <a:rPr lang="en-US" sz="4000" dirty="0">
                <a:latin typeface="+mj-lt"/>
              </a:rPr>
              <a:t> But examine everything carefully; hold fast to that which is good; </a:t>
            </a:r>
            <a:r>
              <a:rPr lang="en-US" sz="4000" baseline="30000" dirty="0">
                <a:latin typeface="+mj-lt"/>
              </a:rPr>
              <a:t>22</a:t>
            </a:r>
            <a:r>
              <a:rPr lang="en-US" sz="4000" dirty="0">
                <a:latin typeface="+mj-lt"/>
              </a:rPr>
              <a:t> abstain from every form of evil.</a:t>
            </a:r>
          </a:p>
        </p:txBody>
      </p:sp>
    </p:spTree>
    <p:extLst>
      <p:ext uri="{BB962C8B-B14F-4D97-AF65-F5344CB8AC3E}">
        <p14:creationId xmlns:p14="http://schemas.microsoft.com/office/powerpoint/2010/main" val="12766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67BF2B8-A87D-497A-A174-8545E7DD64E7}"/>
              </a:ext>
            </a:extLst>
          </p:cNvPr>
          <p:cNvSpPr txBox="1"/>
          <p:nvPr/>
        </p:nvSpPr>
        <p:spPr>
          <a:xfrm>
            <a:off x="419100" y="304800"/>
            <a:ext cx="11353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aseline="30000" dirty="0">
                <a:latin typeface="+mj-lt"/>
              </a:rPr>
              <a:t>25</a:t>
            </a:r>
            <a:r>
              <a:rPr lang="en-US" sz="2800" dirty="0">
                <a:latin typeface="+mj-lt"/>
              </a:rPr>
              <a:t> Therefore, laying aside falsehood, speak truth each one of you with his neighbor, for we are members of one another. </a:t>
            </a:r>
            <a:r>
              <a:rPr lang="en-US" sz="2800" baseline="30000" dirty="0">
                <a:latin typeface="+mj-lt"/>
              </a:rPr>
              <a:t>26</a:t>
            </a:r>
            <a:r>
              <a:rPr lang="en-US" sz="2800" dirty="0">
                <a:latin typeface="+mj-lt"/>
              </a:rPr>
              <a:t> Be angry, and yet do not sin; do not let the sun go down on your anger, </a:t>
            </a:r>
            <a:r>
              <a:rPr lang="en-US" sz="2800" baseline="30000" dirty="0">
                <a:latin typeface="+mj-lt"/>
              </a:rPr>
              <a:t>27</a:t>
            </a:r>
            <a:r>
              <a:rPr lang="en-US" sz="2800" dirty="0">
                <a:latin typeface="+mj-lt"/>
              </a:rPr>
              <a:t> and do not give the devil an opportunity. He who steals must steal no longer; but rather he must labor, performing with his own </a:t>
            </a:r>
            <a:r>
              <a:rPr lang="en-US" sz="2800" baseline="30000" dirty="0">
                <a:latin typeface="+mj-lt"/>
              </a:rPr>
              <a:t>28</a:t>
            </a:r>
            <a:r>
              <a:rPr lang="en-US" sz="2800" dirty="0">
                <a:latin typeface="+mj-lt"/>
              </a:rPr>
              <a:t> hands what is good, so that he will have something to share with one who has need. </a:t>
            </a:r>
            <a:r>
              <a:rPr lang="en-US" sz="2800" baseline="30000" dirty="0">
                <a:latin typeface="+mj-lt"/>
              </a:rPr>
              <a:t>29</a:t>
            </a:r>
            <a:r>
              <a:rPr lang="en-US" sz="2800" dirty="0">
                <a:latin typeface="+mj-lt"/>
              </a:rPr>
              <a:t> Let no unwholesome word proceed from your mouth, but only such a word as is good for edification according to the need of the moment, so that it will give grace to those who hear. </a:t>
            </a:r>
            <a:r>
              <a:rPr lang="en-US" sz="2800" baseline="30000" dirty="0">
                <a:latin typeface="+mj-lt"/>
              </a:rPr>
              <a:t>30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+mj-lt"/>
              </a:rPr>
              <a:t>Do not grieve the Holy Spirit of God</a:t>
            </a:r>
            <a:r>
              <a:rPr lang="en-US" sz="2800" dirty="0">
                <a:latin typeface="+mj-lt"/>
              </a:rPr>
              <a:t>, by whom you were sealed for the day of redemption. </a:t>
            </a:r>
            <a:r>
              <a:rPr lang="en-US" sz="2800" baseline="30000" dirty="0">
                <a:latin typeface="+mj-lt"/>
              </a:rPr>
              <a:t>31</a:t>
            </a:r>
            <a:r>
              <a:rPr lang="en-US" sz="2800" dirty="0">
                <a:latin typeface="+mj-lt"/>
              </a:rPr>
              <a:t> Let all bitterness and wrath and anger and clamor and slander be put away from you, along with all malice. </a:t>
            </a:r>
            <a:r>
              <a:rPr lang="en-US" sz="2800" baseline="30000" dirty="0">
                <a:latin typeface="+mj-lt"/>
              </a:rPr>
              <a:t>32</a:t>
            </a:r>
            <a:r>
              <a:rPr lang="en-US" sz="2800" dirty="0">
                <a:latin typeface="+mj-lt"/>
              </a:rPr>
              <a:t> Be kind to one another, tender-hearted, forgiving each other, just as God in Christ also has forgiven you.                                          Ephesians 4:25-32</a:t>
            </a:r>
          </a:p>
        </p:txBody>
      </p:sp>
    </p:spTree>
    <p:extLst>
      <p:ext uri="{BB962C8B-B14F-4D97-AF65-F5344CB8AC3E}">
        <p14:creationId xmlns:p14="http://schemas.microsoft.com/office/powerpoint/2010/main" val="3490994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8156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lead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improve your moral behavior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4000" b="1" dirty="0">
                <a:latin typeface="+mj-lt"/>
              </a:rPr>
              <a:t>Focus on what He wants rather than your flesh.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4000" b="1" dirty="0">
                <a:latin typeface="+mj-lt"/>
              </a:rPr>
              <a:t>Give Him joy rather than grief.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C823B0-89F8-4CD6-BFAB-A519B3537A3F}"/>
              </a:ext>
            </a:extLst>
          </p:cNvPr>
          <p:cNvSpPr txBox="1"/>
          <p:nvPr/>
        </p:nvSpPr>
        <p:spPr>
          <a:xfrm>
            <a:off x="3513137" y="3023601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FFFF00"/>
                </a:solidFill>
                <a:latin typeface="+mj-lt"/>
              </a:rPr>
              <a:t>abstain from every form of evil.</a:t>
            </a:r>
          </a:p>
        </p:txBody>
      </p:sp>
    </p:spTree>
    <p:extLst>
      <p:ext uri="{BB962C8B-B14F-4D97-AF65-F5344CB8AC3E}">
        <p14:creationId xmlns:p14="http://schemas.microsoft.com/office/powerpoint/2010/main" val="1603136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8156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glorify God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lead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Do not resist His efforts to improve your moral behavior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C3F8A2-852B-478B-BEED-8ADE2B60A051}"/>
              </a:ext>
            </a:extLst>
          </p:cNvPr>
          <p:cNvSpPr txBox="1"/>
          <p:nvPr/>
        </p:nvSpPr>
        <p:spPr>
          <a:xfrm>
            <a:off x="2362200" y="403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  <a:latin typeface="+mj-lt"/>
              </a:rPr>
              <a:t>Let’s restate this positively.</a:t>
            </a:r>
          </a:p>
        </p:txBody>
      </p:sp>
    </p:spTree>
    <p:extLst>
      <p:ext uri="{BB962C8B-B14F-4D97-AF65-F5344CB8AC3E}">
        <p14:creationId xmlns:p14="http://schemas.microsoft.com/office/powerpoint/2010/main" val="20570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1125200" cy="1143000"/>
          </a:xfrm>
        </p:spPr>
        <p:txBody>
          <a:bodyPr/>
          <a:lstStyle/>
          <a:p>
            <a:r>
              <a:rPr lang="en-US" b="1" dirty="0"/>
              <a:t>Walk in, keep in step with, follow the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0815638" cy="524827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latin typeface="+mj-lt"/>
              </a:rPr>
              <a:t>…by glorifying God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latin typeface="+mj-lt"/>
              </a:rPr>
              <a:t>…by following His leadership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latin typeface="+mj-lt"/>
              </a:rPr>
              <a:t>…by pursuing righteousness</a:t>
            </a:r>
          </a:p>
        </p:txBody>
      </p:sp>
    </p:spTree>
    <p:extLst>
      <p:ext uri="{BB962C8B-B14F-4D97-AF65-F5344CB8AC3E}">
        <p14:creationId xmlns:p14="http://schemas.microsoft.com/office/powerpoint/2010/main" val="28453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0815638" cy="4525963"/>
          </a:xfrm>
        </p:spPr>
        <p:txBody>
          <a:bodyPr/>
          <a:lstStyle/>
          <a:p>
            <a:r>
              <a:rPr lang="en-US" sz="4000" dirty="0">
                <a:latin typeface="+mj-lt"/>
              </a:rPr>
              <a:t>God is often described as a fire.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7998A2-01B1-458C-9986-61DE118BA6A2}"/>
              </a:ext>
            </a:extLst>
          </p:cNvPr>
          <p:cNvSpPr txBox="1"/>
          <p:nvPr/>
        </p:nvSpPr>
        <p:spPr>
          <a:xfrm>
            <a:off x="1143000" y="2050267"/>
            <a:ext cx="995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+mj-lt"/>
              </a:rPr>
              <a:t>It shows his presence</a:t>
            </a:r>
          </a:p>
          <a:p>
            <a:pPr lvl="2"/>
            <a:r>
              <a:rPr lang="en-US" sz="3600" dirty="0">
                <a:latin typeface="+mj-lt"/>
              </a:rPr>
              <a:t>The burning bush in Exodus 3</a:t>
            </a:r>
          </a:p>
          <a:p>
            <a:pPr marL="1371600" lvl="2" indent="-457200"/>
            <a:r>
              <a:rPr lang="en-US" sz="3600" dirty="0">
                <a:latin typeface="+mj-lt"/>
              </a:rPr>
              <a:t>The glory of God in many places (Exodus 14:19; Numbers 9:15-16; Ezekiel 1:4). </a:t>
            </a:r>
          </a:p>
          <a:p>
            <a:r>
              <a:rPr lang="en-US" sz="3600" dirty="0">
                <a:latin typeface="+mj-lt"/>
              </a:rPr>
              <a:t>It shows His power</a:t>
            </a:r>
          </a:p>
          <a:p>
            <a:pPr lvl="2"/>
            <a:r>
              <a:rPr lang="en-US" sz="3600" dirty="0">
                <a:latin typeface="+mj-lt"/>
              </a:rPr>
              <a:t>Elijah &amp; the Baal prophets 1 Kings 18</a:t>
            </a:r>
          </a:p>
          <a:p>
            <a:pPr lvl="2"/>
            <a:r>
              <a:rPr lang="en-US" sz="3600" i="1" dirty="0">
                <a:latin typeface="+mj-lt"/>
              </a:rPr>
              <a:t>Our God is a consuming fire. </a:t>
            </a:r>
            <a:r>
              <a:rPr lang="en-US" sz="3600" dirty="0">
                <a:latin typeface="+mj-lt"/>
              </a:rPr>
              <a:t>Hebrews 12:29</a:t>
            </a:r>
          </a:p>
          <a:p>
            <a:pPr lvl="2"/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148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0815638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God is often described as a fire.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God’s Spirit is portrayed similarly.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44557C5-6311-4547-B1FB-AE3E245FC996}"/>
              </a:ext>
            </a:extLst>
          </p:cNvPr>
          <p:cNvSpPr txBox="1"/>
          <p:nvPr/>
        </p:nvSpPr>
        <p:spPr>
          <a:xfrm>
            <a:off x="1219200" y="2705200"/>
            <a:ext cx="995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/>
            <a:r>
              <a:rPr lang="en-US" sz="3600" dirty="0">
                <a:latin typeface="+mj-lt"/>
              </a:rPr>
              <a:t>John the Baptist said that Jesus would baptize believers with ‘the Holy Spirit and with fire’ (Matthew 3:11). </a:t>
            </a:r>
          </a:p>
          <a:p>
            <a:pPr marL="400050" indent="-400050"/>
            <a:r>
              <a:rPr lang="en-US" sz="3600" dirty="0">
                <a:latin typeface="+mj-lt"/>
              </a:rPr>
              <a:t>When the Holy Spirit began His ministry in the early church, He appeared as, ‘tongues of fire’ resting on each of the believers (Acts 2).</a:t>
            </a:r>
          </a:p>
        </p:txBody>
      </p:sp>
    </p:spTree>
    <p:extLst>
      <p:ext uri="{BB962C8B-B14F-4D97-AF65-F5344CB8AC3E}">
        <p14:creationId xmlns:p14="http://schemas.microsoft.com/office/powerpoint/2010/main" val="2457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337240F-7CFF-435B-A81F-68307FABC03E}"/>
              </a:ext>
            </a:extLst>
          </p:cNvPr>
          <p:cNvSpPr txBox="1"/>
          <p:nvPr/>
        </p:nvSpPr>
        <p:spPr>
          <a:xfrm>
            <a:off x="609600" y="685800"/>
            <a:ext cx="1112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>
                <a:latin typeface="+mj-lt"/>
              </a:rPr>
              <a:t>19</a:t>
            </a:r>
            <a:r>
              <a:rPr lang="en-US" sz="4000" dirty="0">
                <a:latin typeface="+mj-lt"/>
              </a:rPr>
              <a:t> </a:t>
            </a:r>
            <a:r>
              <a:rPr lang="en-US" sz="4000" b="1" dirty="0">
                <a:solidFill>
                  <a:srgbClr val="FFFF00"/>
                </a:solidFill>
                <a:latin typeface="+mj-lt"/>
              </a:rPr>
              <a:t>Do not quench the Spirit</a:t>
            </a:r>
            <a:r>
              <a:rPr lang="en-US" sz="4000" dirty="0">
                <a:latin typeface="+mj-lt"/>
              </a:rPr>
              <a:t>; </a:t>
            </a:r>
            <a:r>
              <a:rPr lang="en-US" sz="4000" baseline="30000" dirty="0">
                <a:latin typeface="+mj-lt"/>
              </a:rPr>
              <a:t>20</a:t>
            </a:r>
            <a:r>
              <a:rPr lang="en-US" sz="4000" dirty="0">
                <a:latin typeface="+mj-lt"/>
              </a:rPr>
              <a:t> do not despise prophetic utterances. </a:t>
            </a:r>
            <a:r>
              <a:rPr lang="en-US" sz="4000" baseline="30000" dirty="0">
                <a:latin typeface="+mj-lt"/>
              </a:rPr>
              <a:t>21</a:t>
            </a:r>
            <a:r>
              <a:rPr lang="en-US" sz="4000" dirty="0">
                <a:latin typeface="+mj-lt"/>
              </a:rPr>
              <a:t> But examine everything carefully; hold fast to that which is good; </a:t>
            </a:r>
            <a:r>
              <a:rPr lang="en-US" sz="4000" baseline="30000" dirty="0">
                <a:latin typeface="+mj-lt"/>
              </a:rPr>
              <a:t>22</a:t>
            </a:r>
            <a:r>
              <a:rPr lang="en-US" sz="4000" dirty="0">
                <a:latin typeface="+mj-lt"/>
              </a:rPr>
              <a:t> abstain from every form of evil.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CF3FE2D-CC88-49B0-97D0-1BEE5DF4CD1A}"/>
              </a:ext>
            </a:extLst>
          </p:cNvPr>
          <p:cNvSpPr txBox="1"/>
          <p:nvPr/>
        </p:nvSpPr>
        <p:spPr>
          <a:xfrm>
            <a:off x="1143000" y="3263713"/>
            <a:ext cx="990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err="1">
                <a:latin typeface="+mj-lt"/>
              </a:rPr>
              <a:t>sbennymi</a:t>
            </a:r>
            <a:r>
              <a:rPr lang="en-US" sz="4000" i="1" dirty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– to put out; extinguish or quench</a:t>
            </a:r>
            <a:endParaRPr lang="en-US" sz="4000" i="1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6F5ACAC-2285-4554-91FF-8C711FED5FBE}"/>
              </a:ext>
            </a:extLst>
          </p:cNvPr>
          <p:cNvSpPr txBox="1"/>
          <p:nvPr/>
        </p:nvSpPr>
        <p:spPr>
          <a:xfrm>
            <a:off x="1143000" y="4057237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To quench the Spirit is to resist His activities.</a:t>
            </a:r>
          </a:p>
        </p:txBody>
      </p:sp>
    </p:spTree>
    <p:extLst>
      <p:ext uri="{BB962C8B-B14F-4D97-AF65-F5344CB8AC3E}">
        <p14:creationId xmlns:p14="http://schemas.microsoft.com/office/powerpoint/2010/main" val="362313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08156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God is often described as a fire.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God’s Spirit is portrayed similarly.</a:t>
            </a:r>
          </a:p>
          <a:p>
            <a:pPr marL="622300" lvl="2" indent="0">
              <a:spcBef>
                <a:spcPts val="0"/>
              </a:spcBef>
              <a:buNone/>
            </a:pPr>
            <a:r>
              <a:rPr lang="en-US" sz="3600" dirty="0">
                <a:latin typeface="+mj-lt"/>
              </a:rPr>
              <a:t>What are the activities of the Spirit?</a:t>
            </a:r>
          </a:p>
          <a:p>
            <a:pPr marL="1193800" lvl="2" indent="-571500">
              <a:spcBef>
                <a:spcPts val="0"/>
              </a:spcBef>
            </a:pPr>
            <a:r>
              <a:rPr lang="en-US" sz="3600" dirty="0">
                <a:latin typeface="+mj-lt"/>
              </a:rPr>
              <a:t>He draws people toward God.</a:t>
            </a:r>
          </a:p>
          <a:p>
            <a:pPr marL="1193800" lvl="2" indent="-571500">
              <a:spcBef>
                <a:spcPts val="0"/>
              </a:spcBef>
            </a:pPr>
            <a:r>
              <a:rPr lang="en-US" sz="3600" dirty="0">
                <a:latin typeface="+mj-lt"/>
              </a:rPr>
              <a:t>He puts us into God when we receive Christ.</a:t>
            </a:r>
          </a:p>
          <a:p>
            <a:pPr marL="1193800" lvl="2" indent="-571500">
              <a:spcBef>
                <a:spcPts val="0"/>
              </a:spcBef>
            </a:pPr>
            <a:r>
              <a:rPr lang="en-US" sz="3600" dirty="0">
                <a:latin typeface="+mj-lt"/>
              </a:rPr>
              <a:t>He indwells, gifts &amp; empowers Christians</a:t>
            </a:r>
          </a:p>
          <a:p>
            <a:pPr marL="1193800" lvl="2" indent="-571500">
              <a:spcBef>
                <a:spcPts val="0"/>
              </a:spcBef>
            </a:pPr>
            <a:r>
              <a:rPr lang="en-US" sz="3600" b="1" dirty="0">
                <a:solidFill>
                  <a:srgbClr val="FFFF00"/>
                </a:solidFill>
                <a:latin typeface="+mj-lt"/>
              </a:rPr>
              <a:t>He glorifies God.</a:t>
            </a:r>
          </a:p>
          <a:p>
            <a:pPr marL="1193800" lvl="2" indent="-571500">
              <a:spcBef>
                <a:spcPts val="0"/>
              </a:spcBef>
            </a:pPr>
            <a:r>
              <a:rPr lang="en-US" sz="3600" b="1" dirty="0">
                <a:solidFill>
                  <a:srgbClr val="FFFF00"/>
                </a:solidFill>
                <a:latin typeface="+mj-lt"/>
              </a:rPr>
              <a:t>He leads &amp; teaches.</a:t>
            </a:r>
          </a:p>
          <a:p>
            <a:pPr marL="1193800" lvl="2" indent="-571500">
              <a:spcBef>
                <a:spcPts val="0"/>
              </a:spcBef>
            </a:pPr>
            <a:r>
              <a:rPr lang="en-US" sz="3600" b="1" dirty="0">
                <a:solidFill>
                  <a:srgbClr val="FFFF00"/>
                </a:solidFill>
                <a:latin typeface="+mj-lt"/>
              </a:rPr>
              <a:t>He urges us to live righteously &amp; resist sin.</a:t>
            </a:r>
          </a:p>
        </p:txBody>
      </p:sp>
    </p:spTree>
    <p:extLst>
      <p:ext uri="{BB962C8B-B14F-4D97-AF65-F5344CB8AC3E}">
        <p14:creationId xmlns:p14="http://schemas.microsoft.com/office/powerpoint/2010/main" val="72658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7B9E7-4690-4A1B-A00F-8EDCB6D9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quench the Spirit.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64F0D-F5C7-48D4-9E12-0A2D291E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335088"/>
            <a:ext cx="10815638" cy="524827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God is often described as a fire.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atin typeface="+mj-lt"/>
              </a:rPr>
              <a:t>God’s Spirit is portrayed similarly.</a:t>
            </a:r>
          </a:p>
          <a:p>
            <a:pPr marL="622300" lvl="2" indent="0">
              <a:spcBef>
                <a:spcPts val="0"/>
              </a:spcBef>
              <a:buNone/>
            </a:pPr>
            <a:r>
              <a:rPr lang="en-US" sz="3600" dirty="0">
                <a:latin typeface="+mj-lt"/>
              </a:rPr>
              <a:t>What are the activities of the Spirit?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C3152CF-D2C8-4B61-94D4-382E7A7A8D93}"/>
              </a:ext>
            </a:extLst>
          </p:cNvPr>
          <p:cNvSpPr txBox="1"/>
          <p:nvPr/>
        </p:nvSpPr>
        <p:spPr>
          <a:xfrm>
            <a:off x="1219200" y="3186013"/>
            <a:ext cx="1074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+mj-lt"/>
              </a:rPr>
              <a:t>Two implications become clear from our passage: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>
                <a:latin typeface="+mj-lt"/>
              </a:rPr>
              <a:t>We do not generate the Spirit’s activities (‘fire’)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>
                <a:latin typeface="+mj-lt"/>
              </a:rPr>
              <a:t>We can control whether God’s ‘fire’ is manifest or not (i.e. at least with His activities described in this passage).</a:t>
            </a:r>
          </a:p>
        </p:txBody>
      </p:sp>
    </p:spTree>
    <p:extLst>
      <p:ext uri="{BB962C8B-B14F-4D97-AF65-F5344CB8AC3E}">
        <p14:creationId xmlns:p14="http://schemas.microsoft.com/office/powerpoint/2010/main" val="411369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337240F-7CFF-435B-A81F-68307FABC03E}"/>
              </a:ext>
            </a:extLst>
          </p:cNvPr>
          <p:cNvSpPr txBox="1"/>
          <p:nvPr/>
        </p:nvSpPr>
        <p:spPr>
          <a:xfrm>
            <a:off x="914400" y="1226284"/>
            <a:ext cx="10896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+mj-lt"/>
              </a:rPr>
              <a:t>Do not quench the Spirit</a:t>
            </a:r>
            <a:r>
              <a:rPr lang="en-US" sz="4000" b="1" dirty="0">
                <a:latin typeface="+mj-lt"/>
              </a:rPr>
              <a:t>.</a:t>
            </a:r>
            <a:r>
              <a:rPr lang="en-US" sz="4000" dirty="0">
                <a:latin typeface="+mj-lt"/>
              </a:rPr>
              <a:t> </a:t>
            </a:r>
          </a:p>
          <a:p>
            <a:r>
              <a:rPr lang="en-US" sz="4400" b="1" dirty="0">
                <a:latin typeface="+mj-lt"/>
              </a:rPr>
              <a:t>Do not despise prophetic utterances. </a:t>
            </a:r>
          </a:p>
          <a:p>
            <a:r>
              <a:rPr lang="en-US" sz="4400" b="1" dirty="0">
                <a:latin typeface="+mj-lt"/>
              </a:rPr>
              <a:t>Abstain from every form of evil.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40A2001-4F02-44A2-A3CC-EA3A14A29632}"/>
              </a:ext>
            </a:extLst>
          </p:cNvPr>
          <p:cNvSpPr txBox="1"/>
          <p:nvPr/>
        </p:nvSpPr>
        <p:spPr>
          <a:xfrm>
            <a:off x="381000" y="381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+mj-lt"/>
              </a:rPr>
              <a:t>Is this just a list of commands?</a:t>
            </a:r>
          </a:p>
        </p:txBody>
      </p:sp>
    </p:spTree>
    <p:extLst>
      <p:ext uri="{BB962C8B-B14F-4D97-AF65-F5344CB8AC3E}">
        <p14:creationId xmlns:p14="http://schemas.microsoft.com/office/powerpoint/2010/main" val="269936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337240F-7CFF-435B-A81F-68307FABC03E}"/>
              </a:ext>
            </a:extLst>
          </p:cNvPr>
          <p:cNvSpPr txBox="1"/>
          <p:nvPr/>
        </p:nvSpPr>
        <p:spPr>
          <a:xfrm>
            <a:off x="609600" y="685800"/>
            <a:ext cx="10896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+mj-lt"/>
              </a:rPr>
              <a:t>Do not quench the Spirit</a:t>
            </a:r>
            <a:r>
              <a:rPr lang="en-US" sz="4000" b="1" dirty="0">
                <a:solidFill>
                  <a:srgbClr val="FFFF00"/>
                </a:solidFill>
                <a:latin typeface="+mj-lt"/>
              </a:rPr>
              <a:t>. </a:t>
            </a:r>
          </a:p>
          <a:p>
            <a:pPr lvl="1"/>
            <a:r>
              <a:rPr lang="en-US" sz="4400" dirty="0">
                <a:latin typeface="+mj-lt"/>
              </a:rPr>
              <a:t>Do not despise prophetic utterances. </a:t>
            </a:r>
          </a:p>
          <a:p>
            <a:pPr lvl="1"/>
            <a:r>
              <a:rPr lang="en-US" sz="4400" dirty="0">
                <a:latin typeface="+mj-lt"/>
              </a:rPr>
              <a:t>Abstain from every form of evil.</a:t>
            </a:r>
          </a:p>
        </p:txBody>
      </p:sp>
    </p:spTree>
    <p:extLst>
      <p:ext uri="{BB962C8B-B14F-4D97-AF65-F5344CB8AC3E}">
        <p14:creationId xmlns:p14="http://schemas.microsoft.com/office/powerpoint/2010/main" val="25596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1590</Words>
  <Application>Microsoft Office PowerPoint</Application>
  <PresentationFormat>Widescreen</PresentationFormat>
  <Paragraphs>136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Franklin Gothic Book</vt:lpstr>
      <vt:lpstr>Wingdings 2</vt:lpstr>
      <vt:lpstr>Technic</vt:lpstr>
      <vt:lpstr>Do not quench the Spirit.</vt:lpstr>
      <vt:lpstr>PowerPoint Presentation</vt:lpstr>
      <vt:lpstr>Do not quench the Spirit.</vt:lpstr>
      <vt:lpstr>Do not quench the Spirit.</vt:lpstr>
      <vt:lpstr>PowerPoint Presentation</vt:lpstr>
      <vt:lpstr>Do not quench the Spirit.</vt:lpstr>
      <vt:lpstr>Do not quench the Spirit.</vt:lpstr>
      <vt:lpstr>PowerPoint Presentation</vt:lpstr>
      <vt:lpstr>PowerPoint Presentation</vt:lpstr>
      <vt:lpstr>PowerPoint Presentation</vt:lpstr>
      <vt:lpstr>Do not quench the Spirit.</vt:lpstr>
      <vt:lpstr>Do not quench the Spirit.</vt:lpstr>
      <vt:lpstr>Do not quench the Spirit.</vt:lpstr>
      <vt:lpstr>PowerPoint Presentation</vt:lpstr>
      <vt:lpstr>Do not quench the Spirit.</vt:lpstr>
      <vt:lpstr>Do not quench the Spirit.</vt:lpstr>
      <vt:lpstr>Do not quench the Spirit.</vt:lpstr>
      <vt:lpstr>PowerPoint Presentation</vt:lpstr>
      <vt:lpstr>Do not quench the Spirit.</vt:lpstr>
      <vt:lpstr>PowerPoint Presentation</vt:lpstr>
      <vt:lpstr>Do not quench the Spirit.</vt:lpstr>
      <vt:lpstr>Do not quench the Spirit.</vt:lpstr>
      <vt:lpstr>Walk in, keep in step with, follow the Spirit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2023-10-10T17:00:51Z</dcterms:created>
  <dcterms:modified xsi:type="dcterms:W3CDTF">2023-10-10T17:01:01Z</dcterms:modified>
</cp:coreProperties>
</file>