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1"/>
  </p:sldMasterIdLst>
  <p:sldIdLst>
    <p:sldId id="256" r:id="rId2"/>
    <p:sldId id="257" r:id="rId3"/>
    <p:sldId id="258" r:id="rId4"/>
    <p:sldId id="259" r:id="rId5"/>
    <p:sldId id="260" r:id="rId6"/>
    <p:sldId id="261" r:id="rId7"/>
    <p:sldId id="262" r:id="rId8"/>
    <p:sldId id="263" r:id="rId9"/>
    <p:sldId id="264" r:id="rId10"/>
    <p:sldId id="275" r:id="rId11"/>
    <p:sldId id="267" r:id="rId12"/>
    <p:sldId id="274" r:id="rId13"/>
    <p:sldId id="270" r:id="rId14"/>
    <p:sldId id="276" r:id="rId15"/>
    <p:sldId id="272" r:id="rId16"/>
    <p:sldId id="271"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20FC4A3-6E00-4942-8ADD-9195550ECC40}">
          <p14:sldIdLst>
            <p14:sldId id="256"/>
            <p14:sldId id="257"/>
            <p14:sldId id="258"/>
            <p14:sldId id="259"/>
            <p14:sldId id="260"/>
            <p14:sldId id="261"/>
            <p14:sldId id="262"/>
            <p14:sldId id="263"/>
          </p14:sldIdLst>
        </p14:section>
        <p14:section name="Untitled Section" id="{A81E76CE-8DA7-4134-9A02-B3410755EB90}">
          <p14:sldIdLst>
            <p14:sldId id="264"/>
            <p14:sldId id="275"/>
            <p14:sldId id="267"/>
            <p14:sldId id="274"/>
            <p14:sldId id="270"/>
            <p14:sldId id="276"/>
            <p14:sldId id="272"/>
            <p14:sldId id="271"/>
            <p14:sldId id="27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513" autoAdjust="0"/>
    <p:restoredTop sz="93842" autoAdjust="0"/>
  </p:normalViewPr>
  <p:slideViewPr>
    <p:cSldViewPr snapToGrid="0">
      <p:cViewPr varScale="1">
        <p:scale>
          <a:sx n="67" d="100"/>
          <a:sy n="67" d="100"/>
        </p:scale>
        <p:origin x="84"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449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9CAF725B-F93B-4AF5-A542-869B8A1BB8E3}" type="datetimeFigureOut">
              <a:rPr lang="en-US" smtClean="0"/>
              <a:t>7/20/2023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1320338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2584866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4025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787851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84193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2581763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298329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37359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2005778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F725B-F93B-4AF5-A542-869B8A1BB8E3}"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1018559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AF725B-F93B-4AF5-A542-869B8A1BB8E3}"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3280710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AF725B-F93B-4AF5-A542-869B8A1BB8E3}" type="datetimeFigureOut">
              <a:rPr lang="en-US" smtClean="0"/>
              <a:t>7/20/2023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3654730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AF725B-F93B-4AF5-A542-869B8A1BB8E3}" type="datetimeFigureOut">
              <a:rPr lang="en-US" smtClean="0"/>
              <a:t>7/20/2023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2651155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F725B-F93B-4AF5-A542-869B8A1BB8E3}" type="datetimeFigureOut">
              <a:rPr lang="en-US" smtClean="0"/>
              <a:t>7/20/2023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2210669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AF725B-F93B-4AF5-A542-869B8A1BB8E3}"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364388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AF725B-F93B-4AF5-A542-869B8A1BB8E3}"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EEB0D-6242-45D7-A1E2-F02F5D59EFF4}" type="slidenum">
              <a:rPr lang="en-US" smtClean="0"/>
              <a:t>‹#›</a:t>
            </a:fld>
            <a:endParaRPr lang="en-US"/>
          </a:p>
        </p:txBody>
      </p:sp>
    </p:spTree>
    <p:extLst>
      <p:ext uri="{BB962C8B-B14F-4D97-AF65-F5344CB8AC3E}">
        <p14:creationId xmlns:p14="http://schemas.microsoft.com/office/powerpoint/2010/main" val="486044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CAF725B-F93B-4AF5-A542-869B8A1BB8E3}" type="datetimeFigureOut">
              <a:rPr lang="en-US" smtClean="0"/>
              <a:t>7/20/2023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F05EEB0D-6242-45D7-A1E2-F02F5D59EFF4}" type="slidenum">
              <a:rPr lang="en-US" smtClean="0"/>
              <a:t>‹#›</a:t>
            </a:fld>
            <a:endParaRPr lang="en-US"/>
          </a:p>
        </p:txBody>
      </p:sp>
    </p:spTree>
    <p:extLst>
      <p:ext uri="{BB962C8B-B14F-4D97-AF65-F5344CB8AC3E}">
        <p14:creationId xmlns:p14="http://schemas.microsoft.com/office/powerpoint/2010/main" val="3907694755"/>
      </p:ext>
    </p:extLst>
  </p:cSld>
  <p:clrMap bg1="dk1" tx1="lt1" bg2="dk2" tx2="lt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 id="214748374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pngall.com/check-mark-png"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4617FB-B4DA-1CA3-FDF4-D3B178421B50}"/>
              </a:ext>
            </a:extLst>
          </p:cNvPr>
          <p:cNvSpPr>
            <a:spLocks noGrp="1"/>
          </p:cNvSpPr>
          <p:nvPr>
            <p:ph type="ctrTitle"/>
          </p:nvPr>
        </p:nvSpPr>
        <p:spPr>
          <a:xfrm>
            <a:off x="1600200" y="1167544"/>
            <a:ext cx="8991600" cy="1645920"/>
          </a:xfrm>
        </p:spPr>
        <p:txBody>
          <a:bodyPr>
            <a:normAutofit/>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PHILIPPIANS 2</a:t>
            </a:r>
            <a:r>
              <a:rPr lang="en-US" sz="3200" dirty="0">
                <a:effectLst/>
                <a:latin typeface="Calibri" panose="020F0502020204030204" pitchFamily="34" charset="0"/>
                <a:ea typeface="Calibri" panose="020F0502020204030204" pitchFamily="34" charset="0"/>
                <a:cs typeface="Times New Roman" panose="02020603050405020304" pitchFamily="18" charset="0"/>
              </a:rPr>
              <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latin typeface="Calibri" panose="020F0502020204030204" pitchFamily="34" charset="0"/>
                <a:ea typeface="Calibri" panose="020F0502020204030204" pitchFamily="34" charset="0"/>
              </a:rPr>
              <a:t>P</a:t>
            </a:r>
            <a:r>
              <a:rPr lang="en-US" sz="3200" b="1" dirty="0">
                <a:effectLst/>
                <a:latin typeface="Calibri" panose="020F0502020204030204" pitchFamily="34" charset="0"/>
                <a:ea typeface="Calibri" panose="020F0502020204030204" pitchFamily="34" charset="0"/>
              </a:rPr>
              <a:t>utting Others </a:t>
            </a:r>
            <a:r>
              <a:rPr lang="en-US" sz="3200" b="1" dirty="0">
                <a:latin typeface="Calibri" panose="020F0502020204030204" pitchFamily="34" charset="0"/>
                <a:ea typeface="Calibri" panose="020F0502020204030204" pitchFamily="34" charset="0"/>
              </a:rPr>
              <a:t>B</a:t>
            </a:r>
            <a:r>
              <a:rPr lang="en-US" sz="3200" b="1" dirty="0">
                <a:effectLst/>
                <a:latin typeface="Calibri" panose="020F0502020204030204" pitchFamily="34" charset="0"/>
                <a:ea typeface="Calibri" panose="020F0502020204030204" pitchFamily="34" charset="0"/>
              </a:rPr>
              <a:t>efore </a:t>
            </a:r>
            <a:r>
              <a:rPr lang="en-US" sz="3200" b="1" dirty="0">
                <a:latin typeface="Calibri" panose="020F0502020204030204" pitchFamily="34" charset="0"/>
                <a:ea typeface="Calibri" panose="020F0502020204030204" pitchFamily="34" charset="0"/>
              </a:rPr>
              <a:t>O</a:t>
            </a:r>
            <a:r>
              <a:rPr lang="en-US" sz="3200" b="1" dirty="0">
                <a:effectLst/>
                <a:latin typeface="Calibri" panose="020F0502020204030204" pitchFamily="34" charset="0"/>
                <a:ea typeface="Calibri" panose="020F0502020204030204" pitchFamily="34" charset="0"/>
              </a:rPr>
              <a:t>urselves</a:t>
            </a:r>
            <a:r>
              <a:rPr lang="en-US" sz="2800" dirty="0"/>
              <a:t/>
            </a:r>
            <a:br>
              <a:rPr lang="en-US" sz="2800" dirty="0"/>
            </a:br>
            <a:endParaRPr lang="en-US" sz="2800" dirty="0"/>
          </a:p>
        </p:txBody>
      </p:sp>
      <p:sp>
        <p:nvSpPr>
          <p:cNvPr id="3" name="Subtitle 2">
            <a:extLst>
              <a:ext uri="{FF2B5EF4-FFF2-40B4-BE49-F238E27FC236}">
                <a16:creationId xmlns:a16="http://schemas.microsoft.com/office/drawing/2014/main" xmlns="" id="{FC7FD09A-2F4C-4A05-7A3E-DF114CA525C0}"/>
              </a:ext>
            </a:extLst>
          </p:cNvPr>
          <p:cNvSpPr>
            <a:spLocks noGrp="1"/>
          </p:cNvSpPr>
          <p:nvPr>
            <p:ph type="subTitle" idx="1"/>
          </p:nvPr>
        </p:nvSpPr>
        <p:spPr>
          <a:xfrm>
            <a:off x="1524000" y="2971800"/>
            <a:ext cx="9144000" cy="3657600"/>
          </a:xfrm>
        </p:spPr>
        <p:txBody>
          <a:bodyPr>
            <a:normAutofit/>
          </a:bodyPr>
          <a:lstStyle/>
          <a:p>
            <a:endParaRPr lang="en-US" sz="1800" b="1" dirty="0">
              <a:effectLst/>
              <a:latin typeface="Calibri" panose="020F0502020204030204" pitchFamily="34" charset="0"/>
              <a:ea typeface="Calibri" panose="020F0502020204030204" pitchFamily="34" charset="0"/>
            </a:endParaRPr>
          </a:p>
          <a:p>
            <a:r>
              <a:rPr lang="en-US" sz="4000" b="1" dirty="0">
                <a:solidFill>
                  <a:schemeClr val="accent3">
                    <a:lumMod val="75000"/>
                  </a:schemeClr>
                </a:solidFill>
                <a:effectLst/>
                <a:latin typeface="Calibri" panose="020F0502020204030204" pitchFamily="34" charset="0"/>
                <a:ea typeface="Calibri" panose="020F0502020204030204" pitchFamily="34" charset="0"/>
              </a:rPr>
              <a:t>“</a:t>
            </a:r>
            <a:r>
              <a:rPr lang="en-US" sz="4000" b="1" i="1" dirty="0">
                <a:solidFill>
                  <a:schemeClr val="accent3">
                    <a:lumMod val="50000"/>
                  </a:schemeClr>
                </a:solidFill>
                <a:effectLst/>
                <a:latin typeface="Calibri" panose="020F0502020204030204" pitchFamily="34" charset="0"/>
                <a:ea typeface="Calibri" panose="020F0502020204030204" pitchFamily="34" charset="0"/>
              </a:rPr>
              <a:t>There can be no joy in the life of a Christian who puts himself above others.”</a:t>
            </a:r>
            <a:r>
              <a:rPr lang="en-US" sz="4000" b="1" dirty="0">
                <a:solidFill>
                  <a:schemeClr val="accent3">
                    <a:lumMod val="50000"/>
                  </a:schemeClr>
                </a:solidFill>
                <a:effectLst/>
                <a:latin typeface="Calibri" panose="020F0502020204030204" pitchFamily="34" charset="0"/>
                <a:ea typeface="Calibri" panose="020F0502020204030204" pitchFamily="34" charset="0"/>
              </a:rPr>
              <a:t> (</a:t>
            </a:r>
            <a:r>
              <a:rPr lang="en-US" sz="4000" b="1" dirty="0" err="1">
                <a:solidFill>
                  <a:schemeClr val="accent3">
                    <a:lumMod val="50000"/>
                  </a:schemeClr>
                </a:solidFill>
                <a:effectLst/>
                <a:latin typeface="Calibri" panose="020F0502020204030204" pitchFamily="34" charset="0"/>
                <a:ea typeface="Calibri" panose="020F0502020204030204" pitchFamily="34" charset="0"/>
              </a:rPr>
              <a:t>Wiersbe</a:t>
            </a:r>
            <a:r>
              <a:rPr lang="en-US" sz="4000" b="1" dirty="0">
                <a:solidFill>
                  <a:schemeClr val="accent3">
                    <a:lumMod val="50000"/>
                  </a:schemeClr>
                </a:solidFill>
                <a:effectLst/>
                <a:latin typeface="Calibri" panose="020F0502020204030204" pitchFamily="34" charset="0"/>
                <a:ea typeface="Calibri" panose="020F0502020204030204" pitchFamily="34" charset="0"/>
              </a:rPr>
              <a:t>) </a:t>
            </a:r>
            <a:endParaRPr lang="en-US" sz="4000" b="1" dirty="0">
              <a:solidFill>
                <a:schemeClr val="accent3">
                  <a:lumMod val="50000"/>
                </a:schemeClr>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78907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89775B-1027-7EB4-C5B7-84F5DF9E1B73}"/>
              </a:ext>
            </a:extLst>
          </p:cNvPr>
          <p:cNvSpPr>
            <a:spLocks noGrp="1"/>
          </p:cNvSpPr>
          <p:nvPr>
            <p:ph type="ctrTitle"/>
          </p:nvPr>
        </p:nvSpPr>
        <p:spPr>
          <a:xfrm>
            <a:off x="684211" y="457201"/>
            <a:ext cx="9917113" cy="3200400"/>
          </a:xfrm>
        </p:spPr>
        <p:txBody>
          <a:bodyPr>
            <a:noAutofit/>
          </a:bodyPr>
          <a:lstStyle/>
          <a:p>
            <a:r>
              <a:rPr lang="en-US" sz="2400" b="1" i="0" dirty="0">
                <a:solidFill>
                  <a:srgbClr val="FF0000"/>
                </a:solidFill>
                <a:effectLst/>
                <a:latin typeface="Calibri" panose="020F0502020204030204" pitchFamily="34" charset="0"/>
                <a:cs typeface="Calibri" panose="020F0502020204030204" pitchFamily="34" charset="0"/>
              </a:rPr>
              <a:t>9-11- “</a:t>
            </a:r>
            <a:r>
              <a:rPr lang="en-US" sz="2400" b="1" i="1" dirty="0">
                <a:solidFill>
                  <a:srgbClr val="FF0000"/>
                </a:solidFill>
                <a:effectLst/>
                <a:latin typeface="Calibri" panose="020F0502020204030204" pitchFamily="34" charset="0"/>
                <a:cs typeface="Calibri" panose="020F0502020204030204" pitchFamily="34" charset="0"/>
              </a:rPr>
              <a:t>Therefore God exalted Him to the highest place</a:t>
            </a:r>
            <a:r>
              <a:rPr lang="en-US" sz="2400" b="1" i="1" dirty="0">
                <a:solidFill>
                  <a:srgbClr val="FF0000"/>
                </a:solidFill>
                <a:latin typeface="Calibri" panose="020F0502020204030204" pitchFamily="34" charset="0"/>
                <a:cs typeface="Calibri" panose="020F0502020204030204" pitchFamily="34" charset="0"/>
              </a:rPr>
              <a:t> </a:t>
            </a:r>
            <a:r>
              <a:rPr lang="en-US" sz="2400" b="1" i="1" dirty="0">
                <a:solidFill>
                  <a:srgbClr val="FF0000"/>
                </a:solidFill>
                <a:effectLst/>
                <a:latin typeface="Calibri" panose="020F0502020204030204" pitchFamily="34" charset="0"/>
                <a:cs typeface="Calibri" panose="020F0502020204030204" pitchFamily="34" charset="0"/>
              </a:rPr>
              <a:t>and gave Him the name that is above every name, </a:t>
            </a:r>
            <a:r>
              <a:rPr lang="en-US" sz="2400" b="1" i="1" baseline="30000" dirty="0">
                <a:solidFill>
                  <a:srgbClr val="FF0000"/>
                </a:solidFill>
                <a:effectLst/>
                <a:latin typeface="Calibri" panose="020F0502020204030204" pitchFamily="34" charset="0"/>
                <a:cs typeface="Calibri" panose="020F0502020204030204" pitchFamily="34" charset="0"/>
              </a:rPr>
              <a:t>10 </a:t>
            </a:r>
            <a:r>
              <a:rPr lang="en-US" sz="2400" b="1" i="1" dirty="0">
                <a:solidFill>
                  <a:srgbClr val="FF0000"/>
                </a:solidFill>
                <a:effectLst/>
                <a:latin typeface="Calibri" panose="020F0502020204030204" pitchFamily="34" charset="0"/>
                <a:cs typeface="Calibri" panose="020F0502020204030204" pitchFamily="34" charset="0"/>
              </a:rPr>
              <a:t>that at the name of Jesus every knee should bow, in heaven and on earth and under the earth, </a:t>
            </a:r>
            <a:r>
              <a:rPr lang="en-US" sz="2400" b="1" i="1" baseline="30000" dirty="0">
                <a:solidFill>
                  <a:srgbClr val="FF0000"/>
                </a:solidFill>
                <a:effectLst/>
                <a:latin typeface="Calibri" panose="020F0502020204030204" pitchFamily="34" charset="0"/>
                <a:cs typeface="Calibri" panose="020F0502020204030204" pitchFamily="34" charset="0"/>
              </a:rPr>
              <a:t>11 </a:t>
            </a:r>
            <a:r>
              <a:rPr lang="en-US" sz="2400" b="1" i="1" dirty="0">
                <a:solidFill>
                  <a:srgbClr val="FF0000"/>
                </a:solidFill>
                <a:effectLst/>
                <a:latin typeface="Calibri" panose="020F0502020204030204" pitchFamily="34" charset="0"/>
                <a:cs typeface="Calibri" panose="020F0502020204030204" pitchFamily="34" charset="0"/>
              </a:rPr>
              <a:t>and every tongue acknowledge that Jesus Christ is Lord, to the glory of God the Father.”</a:t>
            </a:r>
            <a:r>
              <a:rPr lang="en-US" sz="2400" b="1" i="0" dirty="0">
                <a:solidFill>
                  <a:srgbClr val="FF0000"/>
                </a:solidFill>
                <a:effectLst/>
                <a:latin typeface="Calibri" panose="020F0502020204030204" pitchFamily="34" charset="0"/>
                <a:cs typeface="Calibri" panose="020F0502020204030204" pitchFamily="34" charset="0"/>
              </a:rPr>
              <a:t/>
            </a:r>
            <a:br>
              <a:rPr lang="en-US" sz="2400" b="1" i="0" dirty="0">
                <a:solidFill>
                  <a:srgbClr val="FF0000"/>
                </a:solidFill>
                <a:effectLst/>
                <a:latin typeface="Calibri" panose="020F0502020204030204" pitchFamily="34" charset="0"/>
                <a:cs typeface="Calibri" panose="020F0502020204030204" pitchFamily="34" charset="0"/>
              </a:rPr>
            </a:br>
            <a:endParaRPr lang="en-US" sz="2400" dirty="0"/>
          </a:p>
        </p:txBody>
      </p:sp>
      <p:sp>
        <p:nvSpPr>
          <p:cNvPr id="3" name="Subtitle 2">
            <a:extLst>
              <a:ext uri="{FF2B5EF4-FFF2-40B4-BE49-F238E27FC236}">
                <a16:creationId xmlns:a16="http://schemas.microsoft.com/office/drawing/2014/main" xmlns="" id="{D4F298CE-C1EC-7F92-6D74-ADB96D83B947}"/>
              </a:ext>
            </a:extLst>
          </p:cNvPr>
          <p:cNvSpPr>
            <a:spLocks noGrp="1"/>
          </p:cNvSpPr>
          <p:nvPr>
            <p:ph type="subTitle" idx="1"/>
          </p:nvPr>
        </p:nvSpPr>
        <p:spPr>
          <a:xfrm>
            <a:off x="684211" y="3843867"/>
            <a:ext cx="10145713" cy="1947333"/>
          </a:xfrm>
        </p:spPr>
        <p:txBody>
          <a:bodyPr>
            <a:normAutofit/>
          </a:bodyPr>
          <a:lstStyle/>
          <a:p>
            <a:pPr algn="ctr"/>
            <a:r>
              <a:rPr lang="en-US" sz="32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He glorified God </a:t>
            </a: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(9-11) – the goal all Christians</a:t>
            </a: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p>
          <a:p>
            <a:r>
              <a:rPr lang="en-US" sz="28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John 17:1 “Father, the hour is come; glorify your Son that He may also glorify you.”</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69982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A2EB6C-441A-34F6-C0E5-C5AE53B1C73E}"/>
              </a:ext>
            </a:extLst>
          </p:cNvPr>
          <p:cNvSpPr>
            <a:spLocks noGrp="1"/>
          </p:cNvSpPr>
          <p:nvPr>
            <p:ph type="title"/>
          </p:nvPr>
        </p:nvSpPr>
        <p:spPr>
          <a:xfrm>
            <a:off x="831850" y="247651"/>
            <a:ext cx="10515600" cy="1409700"/>
          </a:xfrm>
        </p:spPr>
        <p:txBody>
          <a:bodyPr>
            <a:normAutofit fontScale="90000"/>
          </a:bodyPr>
          <a:lstStyle/>
          <a:p>
            <a:pPr algn="ctr"/>
            <a:r>
              <a:rPr lang="en-US" sz="3200" b="1" dirty="0">
                <a:solidFill>
                  <a:schemeClr val="bg1"/>
                </a:solidFill>
              </a:rPr>
              <a:t>WORKING OUT OUR SALVATION</a:t>
            </a:r>
            <a:r>
              <a:rPr lang="en-US" sz="3200" dirty="0"/>
              <a:t/>
            </a:r>
            <a:br>
              <a:rPr lang="en-US" sz="3200" dirty="0"/>
            </a:br>
            <a:r>
              <a:rPr lang="en-US" sz="3200" dirty="0"/>
              <a:t/>
            </a:r>
            <a:br>
              <a:rPr lang="en-US" sz="3200" dirty="0"/>
            </a:br>
            <a:endParaRPr lang="en-US" sz="3200" dirty="0"/>
          </a:p>
        </p:txBody>
      </p:sp>
      <p:sp>
        <p:nvSpPr>
          <p:cNvPr id="7" name="Text Placeholder 6">
            <a:extLst>
              <a:ext uri="{FF2B5EF4-FFF2-40B4-BE49-F238E27FC236}">
                <a16:creationId xmlns:a16="http://schemas.microsoft.com/office/drawing/2014/main" xmlns="" id="{4E264372-B956-9F18-4ED6-9AFD093A4412}"/>
              </a:ext>
            </a:extLst>
          </p:cNvPr>
          <p:cNvSpPr>
            <a:spLocks noGrp="1"/>
          </p:cNvSpPr>
          <p:nvPr>
            <p:ph type="body" idx="1"/>
          </p:nvPr>
        </p:nvSpPr>
        <p:spPr>
          <a:xfrm>
            <a:off x="844550" y="847725"/>
            <a:ext cx="10515600" cy="5267325"/>
          </a:xfrm>
        </p:spPr>
        <p:txBody>
          <a:bodyPr>
            <a:normAutofit/>
          </a:bodyPr>
          <a:lstStyle/>
          <a:p>
            <a:r>
              <a:rPr lang="en-US" sz="2400" b="0" i="0" dirty="0">
                <a:solidFill>
                  <a:srgbClr val="001320"/>
                </a:solidFill>
                <a:effectLst/>
                <a:latin typeface="Calibri" panose="020F0502020204030204" pitchFamily="34" charset="0"/>
                <a:cs typeface="Calibri" panose="020F0502020204030204" pitchFamily="34" charset="0"/>
              </a:rPr>
              <a:t>(v. 2:12) </a:t>
            </a:r>
            <a:r>
              <a:rPr lang="en-US" sz="2400" b="1" i="0" dirty="0">
                <a:solidFill>
                  <a:srgbClr val="FF0000"/>
                </a:solidFill>
                <a:effectLst/>
                <a:latin typeface="Calibri" panose="020F0502020204030204" pitchFamily="34" charset="0"/>
                <a:cs typeface="Calibri" panose="020F0502020204030204" pitchFamily="34" charset="0"/>
              </a:rPr>
              <a:t>“…work out your salvation with fear and trembling…”</a:t>
            </a:r>
          </a:p>
          <a:p>
            <a:pPr algn="ctr"/>
            <a:r>
              <a:rPr lang="en-US" sz="2400" b="1" dirty="0">
                <a:solidFill>
                  <a:schemeClr val="bg1"/>
                </a:solidFill>
              </a:rPr>
              <a:t>Fear and trembling?  WHAT?  </a:t>
            </a:r>
          </a:p>
          <a:p>
            <a:r>
              <a:rPr lang="en-US" sz="2400" dirty="0">
                <a:solidFill>
                  <a:schemeClr val="bg1"/>
                </a:solidFill>
              </a:rPr>
              <a:t>Does </a:t>
            </a:r>
            <a:r>
              <a:rPr lang="en-US" sz="2400" b="1" dirty="0">
                <a:solidFill>
                  <a:schemeClr val="bg1"/>
                </a:solidFill>
              </a:rPr>
              <a:t>NOT </a:t>
            </a:r>
            <a:r>
              <a:rPr lang="en-US" sz="2400" dirty="0">
                <a:solidFill>
                  <a:schemeClr val="bg1"/>
                </a:solidFill>
              </a:rPr>
              <a:t>mean we must “earn” it!</a:t>
            </a:r>
          </a:p>
          <a:p>
            <a:r>
              <a:rPr lang="en-US" sz="2400" b="1" dirty="0">
                <a:solidFill>
                  <a:schemeClr val="tx1"/>
                </a:solidFill>
              </a:rPr>
              <a:t>DOES </a:t>
            </a:r>
            <a:r>
              <a:rPr lang="en-US" sz="2400" dirty="0">
                <a:solidFill>
                  <a:schemeClr val="tx1"/>
                </a:solidFill>
              </a:rPr>
              <a:t> mean </a:t>
            </a:r>
            <a:r>
              <a:rPr lang="en-US" sz="2400" i="1" dirty="0">
                <a:solidFill>
                  <a:schemeClr val="tx1"/>
                </a:solidFill>
              </a:rPr>
              <a:t>putting forth an effort </a:t>
            </a:r>
          </a:p>
          <a:p>
            <a:r>
              <a:rPr lang="en-US" sz="2400" b="1" i="1" dirty="0">
                <a:solidFill>
                  <a:schemeClr val="tx1"/>
                </a:solidFill>
              </a:rPr>
              <a:t>DOES </a:t>
            </a:r>
            <a:r>
              <a:rPr lang="en-US" sz="2400" dirty="0">
                <a:solidFill>
                  <a:schemeClr val="tx1"/>
                </a:solidFill>
              </a:rPr>
              <a:t>mean</a:t>
            </a:r>
            <a:r>
              <a:rPr lang="en-US" sz="2400" i="1" dirty="0">
                <a:solidFill>
                  <a:schemeClr val="tx1"/>
                </a:solidFill>
              </a:rPr>
              <a:t> making our faith evident in our Walk</a:t>
            </a:r>
          </a:p>
          <a:p>
            <a:pPr marL="342900" indent="-342900">
              <a:buFont typeface="Arial" panose="020B0604020202020204" pitchFamily="34" charset="0"/>
              <a:buChar char="•"/>
            </a:pPr>
            <a:r>
              <a:rPr lang="en-US" sz="2400" dirty="0">
                <a:solidFill>
                  <a:schemeClr val="tx1"/>
                </a:solidFill>
              </a:rPr>
              <a:t>Being </a:t>
            </a:r>
            <a:r>
              <a:rPr lang="en-US" sz="2400" b="1" dirty="0">
                <a:solidFill>
                  <a:schemeClr val="tx1"/>
                </a:solidFill>
              </a:rPr>
              <a:t>submissive</a:t>
            </a:r>
          </a:p>
          <a:p>
            <a:pPr marL="342900" indent="-342900">
              <a:buFont typeface="Arial" panose="020B0604020202020204" pitchFamily="34" charset="0"/>
              <a:buChar char="•"/>
            </a:pPr>
            <a:r>
              <a:rPr lang="en-US" sz="2400" dirty="0">
                <a:solidFill>
                  <a:schemeClr val="tx1"/>
                </a:solidFill>
              </a:rPr>
              <a:t>Having the </a:t>
            </a:r>
            <a:r>
              <a:rPr lang="en-US" sz="2400" b="1" dirty="0">
                <a:solidFill>
                  <a:schemeClr val="tx1"/>
                </a:solidFill>
              </a:rPr>
              <a:t>mind of Christ</a:t>
            </a:r>
          </a:p>
          <a:p>
            <a:pPr marL="342900" indent="-342900">
              <a:buFont typeface="Arial" panose="020B0604020202020204" pitchFamily="34" charset="0"/>
              <a:buChar char="•"/>
            </a:pPr>
            <a:r>
              <a:rPr lang="en-US" sz="2400" b="1" dirty="0">
                <a:solidFill>
                  <a:schemeClr val="tx1"/>
                </a:solidFill>
              </a:rPr>
              <a:t>Believing</a:t>
            </a:r>
            <a:r>
              <a:rPr lang="en-US" sz="2400" dirty="0">
                <a:solidFill>
                  <a:schemeClr val="tx1"/>
                </a:solidFill>
              </a:rPr>
              <a:t> God’s promises</a:t>
            </a:r>
          </a:p>
          <a:p>
            <a:pPr marL="342900" indent="-342900">
              <a:buFont typeface="Arial" panose="020B0604020202020204" pitchFamily="34" charset="0"/>
              <a:buChar char="•"/>
            </a:pPr>
            <a:r>
              <a:rPr lang="en-US" sz="2400" b="1" dirty="0">
                <a:solidFill>
                  <a:schemeClr val="tx1"/>
                </a:solidFill>
              </a:rPr>
              <a:t>Applying</a:t>
            </a:r>
            <a:r>
              <a:rPr lang="en-US" sz="2400" dirty="0">
                <a:solidFill>
                  <a:schemeClr val="tx1"/>
                </a:solidFill>
              </a:rPr>
              <a:t> them to our daily lives and to His service</a:t>
            </a:r>
          </a:p>
        </p:txBody>
      </p:sp>
    </p:spTree>
    <p:extLst>
      <p:ext uri="{BB962C8B-B14F-4D97-AF65-F5344CB8AC3E}">
        <p14:creationId xmlns:p14="http://schemas.microsoft.com/office/powerpoint/2010/main" val="3435552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2952BA5-136F-B025-1C41-CDA379C1FEBA}"/>
              </a:ext>
            </a:extLst>
          </p:cNvPr>
          <p:cNvSpPr txBox="1"/>
          <p:nvPr/>
        </p:nvSpPr>
        <p:spPr>
          <a:xfrm>
            <a:off x="3052763" y="3244334"/>
            <a:ext cx="6105524" cy="369332"/>
          </a:xfrm>
          <a:prstGeom prst="rect">
            <a:avLst/>
          </a:prstGeom>
          <a:noFill/>
        </p:spPr>
        <p:txBody>
          <a:bodyPr wrap="square">
            <a:spAutoFit/>
          </a:bodyPr>
          <a:lstStyle/>
          <a:p>
            <a:r>
              <a:rPr lang="en-US" sz="1800" b="1" dirty="0">
                <a:solidFill>
                  <a:srgbClr val="FF0000"/>
                </a:solidFill>
              </a:rPr>
              <a:t>.</a:t>
            </a:r>
            <a:endParaRPr lang="en-US" dirty="0"/>
          </a:p>
        </p:txBody>
      </p:sp>
      <p:sp>
        <p:nvSpPr>
          <p:cNvPr id="6" name="Title 5">
            <a:extLst>
              <a:ext uri="{FF2B5EF4-FFF2-40B4-BE49-F238E27FC236}">
                <a16:creationId xmlns:a16="http://schemas.microsoft.com/office/drawing/2014/main" xmlns="" id="{5538DAD9-7BE3-6AD5-F578-B0CDBA637BE7}"/>
              </a:ext>
            </a:extLst>
          </p:cNvPr>
          <p:cNvSpPr>
            <a:spLocks noGrp="1"/>
          </p:cNvSpPr>
          <p:nvPr>
            <p:ph type="title"/>
          </p:nvPr>
        </p:nvSpPr>
        <p:spPr>
          <a:xfrm>
            <a:off x="684211" y="2006600"/>
            <a:ext cx="8534401" cy="369332"/>
          </a:xfrm>
        </p:spPr>
        <p:txBody>
          <a:bodyPr>
            <a:noAutofit/>
          </a:bodyPr>
          <a:lstStyle/>
          <a:p>
            <a:pPr algn="ctr"/>
            <a:r>
              <a:rPr lang="en-US" sz="2800" b="1" dirty="0">
                <a:solidFill>
                  <a:srgbClr val="FF0000"/>
                </a:solidFill>
              </a:rPr>
              <a:t>2:13 – “For it is God who works in you both to will and to do for His good pleasure.”</a:t>
            </a:r>
          </a:p>
        </p:txBody>
      </p:sp>
      <p:sp>
        <p:nvSpPr>
          <p:cNvPr id="7" name="Text Placeholder 6">
            <a:extLst>
              <a:ext uri="{FF2B5EF4-FFF2-40B4-BE49-F238E27FC236}">
                <a16:creationId xmlns:a16="http://schemas.microsoft.com/office/drawing/2014/main" xmlns="" id="{C8F2BE0D-26CF-09C0-5AB1-93495C366D2D}"/>
              </a:ext>
            </a:extLst>
          </p:cNvPr>
          <p:cNvSpPr>
            <a:spLocks noGrp="1"/>
          </p:cNvSpPr>
          <p:nvPr>
            <p:ph type="body" idx="1"/>
          </p:nvPr>
        </p:nvSpPr>
        <p:spPr>
          <a:xfrm>
            <a:off x="684213" y="2657475"/>
            <a:ext cx="8534400" cy="3336925"/>
          </a:xfrm>
        </p:spPr>
        <p:txBody>
          <a:bodyPr>
            <a:normAutofit/>
          </a:bodyPr>
          <a:lstStyle/>
          <a:p>
            <a:pPr algn="ctr"/>
            <a:r>
              <a:rPr lang="en-US" sz="3600" dirty="0">
                <a:solidFill>
                  <a:schemeClr val="bg1"/>
                </a:solidFill>
                <a:latin typeface="Calibri" panose="020F0502020204030204" pitchFamily="34" charset="0"/>
                <a:cs typeface="Calibri" panose="020F0502020204030204" pitchFamily="34" charset="0"/>
              </a:rPr>
              <a:t>We work out what God, in His grace, has worked in to us!</a:t>
            </a:r>
          </a:p>
        </p:txBody>
      </p:sp>
    </p:spTree>
    <p:extLst>
      <p:ext uri="{BB962C8B-B14F-4D97-AF65-F5344CB8AC3E}">
        <p14:creationId xmlns:p14="http://schemas.microsoft.com/office/powerpoint/2010/main" val="3830581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0ABEE2-B265-A03F-1D7B-FA464511B9D0}"/>
              </a:ext>
            </a:extLst>
          </p:cNvPr>
          <p:cNvSpPr>
            <a:spLocks noGrp="1"/>
          </p:cNvSpPr>
          <p:nvPr>
            <p:ph type="title"/>
          </p:nvPr>
        </p:nvSpPr>
        <p:spPr>
          <a:xfrm>
            <a:off x="1704974" y="768350"/>
            <a:ext cx="9642475" cy="688975"/>
          </a:xfrm>
        </p:spPr>
        <p:txBody>
          <a:bodyPr>
            <a:normAutofit/>
          </a:bodyPr>
          <a:lstStyle/>
          <a:p>
            <a:pPr algn="ctr"/>
            <a:r>
              <a:rPr lang="en-US" sz="3200" b="1" dirty="0">
                <a:latin typeface="Calibri" panose="020F0502020204030204" pitchFamily="34" charset="0"/>
                <a:cs typeface="Calibri" panose="020F0502020204030204" pitchFamily="34" charset="0"/>
              </a:rPr>
              <a:t>WE ARE NOT ALONE!</a:t>
            </a:r>
          </a:p>
        </p:txBody>
      </p:sp>
      <p:sp>
        <p:nvSpPr>
          <p:cNvPr id="3" name="Text Placeholder 2">
            <a:extLst>
              <a:ext uri="{FF2B5EF4-FFF2-40B4-BE49-F238E27FC236}">
                <a16:creationId xmlns:a16="http://schemas.microsoft.com/office/drawing/2014/main" xmlns="" id="{355B27D3-61C8-AF4E-1CA4-C6231C2C9E1E}"/>
              </a:ext>
            </a:extLst>
          </p:cNvPr>
          <p:cNvSpPr>
            <a:spLocks noGrp="1"/>
          </p:cNvSpPr>
          <p:nvPr>
            <p:ph type="body" idx="1"/>
          </p:nvPr>
        </p:nvSpPr>
        <p:spPr>
          <a:xfrm>
            <a:off x="419100" y="1600200"/>
            <a:ext cx="10928350" cy="4489451"/>
          </a:xfrm>
        </p:spPr>
        <p:txBody>
          <a:bodyPr/>
          <a:lstStyle/>
          <a:p>
            <a:pPr algn="ctr"/>
            <a:r>
              <a:rPr lang="en-US" sz="3200" b="1" i="1" dirty="0">
                <a:solidFill>
                  <a:srgbClr val="FF0000"/>
                </a:solidFill>
                <a:latin typeface="Calibri" panose="020F0502020204030204" pitchFamily="34" charset="0"/>
                <a:cs typeface="Calibri" panose="020F0502020204030204" pitchFamily="34" charset="0"/>
              </a:rPr>
              <a:t>Luke 17 – “For with God nothing shall be impossible.”</a:t>
            </a:r>
          </a:p>
          <a:p>
            <a:pPr algn="ctr"/>
            <a:r>
              <a:rPr lang="en-US" sz="3200" b="1" i="1" dirty="0">
                <a:solidFill>
                  <a:schemeClr val="bg1"/>
                </a:solidFill>
                <a:latin typeface="Calibri" panose="020F0502020204030204" pitchFamily="34" charset="0"/>
                <a:cs typeface="Calibri" panose="020F0502020204030204" pitchFamily="34" charset="0"/>
              </a:rPr>
              <a:t>We are empowered by the Holy Spirit</a:t>
            </a:r>
          </a:p>
          <a:p>
            <a:pPr algn="ctr"/>
            <a:r>
              <a:rPr lang="en-US" sz="3200" b="1" i="1" dirty="0">
                <a:solidFill>
                  <a:schemeClr val="bg1"/>
                </a:solidFill>
                <a:latin typeface="Calibri" panose="020F0502020204030204" pitchFamily="34" charset="0"/>
                <a:cs typeface="Calibri" panose="020F0502020204030204" pitchFamily="34" charset="0"/>
              </a:rPr>
              <a:t>We have tools</a:t>
            </a:r>
          </a:p>
          <a:p>
            <a:pPr marL="342900" indent="-342900">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GOD’S WORD – </a:t>
            </a:r>
            <a:r>
              <a:rPr lang="en-US" sz="2800" dirty="0">
                <a:solidFill>
                  <a:schemeClr val="bg1"/>
                </a:solidFill>
                <a:latin typeface="Calibri" panose="020F0502020204030204" pitchFamily="34" charset="0"/>
                <a:cs typeface="Calibri" panose="020F0502020204030204" pitchFamily="34" charset="0"/>
              </a:rPr>
              <a:t>Unique, authoritative and infallible.</a:t>
            </a:r>
          </a:p>
          <a:p>
            <a:pPr marL="342900" indent="-342900">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PRAYER</a:t>
            </a:r>
          </a:p>
          <a:p>
            <a:pPr marL="342900" indent="-342900">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SUFFERING–  </a:t>
            </a:r>
            <a:r>
              <a:rPr lang="en-US" sz="2800" b="1" dirty="0">
                <a:solidFill>
                  <a:srgbClr val="FF0000"/>
                </a:solidFill>
                <a:latin typeface="Calibri" panose="020F0502020204030204" pitchFamily="34" charset="0"/>
                <a:cs typeface="Calibri" panose="020F0502020204030204" pitchFamily="34" charset="0"/>
              </a:rPr>
              <a:t>2 Cor. 12:9- </a:t>
            </a:r>
            <a:r>
              <a:rPr lang="en-US" sz="2800" dirty="0">
                <a:solidFill>
                  <a:srgbClr val="FF0000"/>
                </a:solidFill>
                <a:latin typeface="Calibri" panose="020F0502020204030204" pitchFamily="34" charset="0"/>
                <a:cs typeface="Calibri" panose="020F0502020204030204" pitchFamily="34" charset="0"/>
              </a:rPr>
              <a:t>“</a:t>
            </a:r>
            <a:r>
              <a:rPr lang="en-US" sz="2800" b="1" i="1" dirty="0">
                <a:solidFill>
                  <a:srgbClr val="FF0000"/>
                </a:solidFill>
                <a:effectLst/>
                <a:latin typeface="Calibri" panose="020F0502020204030204" pitchFamily="34" charset="0"/>
                <a:cs typeface="Calibri" panose="020F0502020204030204" pitchFamily="34" charset="0"/>
              </a:rPr>
              <a:t>My grace is sufficient for you, for my power is made perfect in weakness.” </a:t>
            </a:r>
            <a:endParaRPr lang="en-US" sz="2800" b="1" i="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3271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F6B8A8-CC13-74B1-835C-28C37DD06172}"/>
              </a:ext>
            </a:extLst>
          </p:cNvPr>
          <p:cNvSpPr>
            <a:spLocks noGrp="1"/>
          </p:cNvSpPr>
          <p:nvPr>
            <p:ph type="title"/>
          </p:nvPr>
        </p:nvSpPr>
        <p:spPr>
          <a:xfrm>
            <a:off x="684211" y="238125"/>
            <a:ext cx="11183939" cy="1498601"/>
          </a:xfrm>
        </p:spPr>
        <p:txBody>
          <a:bodyPr/>
          <a:lstStyle/>
          <a:p>
            <a:pPr algn="ctr"/>
            <a:r>
              <a:rPr lang="en-US" dirty="0">
                <a:solidFill>
                  <a:schemeClr val="bg1"/>
                </a:solidFill>
              </a:rPr>
              <a:t>How should we approach our Christian mission?</a:t>
            </a:r>
          </a:p>
        </p:txBody>
      </p:sp>
      <p:sp>
        <p:nvSpPr>
          <p:cNvPr id="3" name="Text Placeholder 2">
            <a:extLst>
              <a:ext uri="{FF2B5EF4-FFF2-40B4-BE49-F238E27FC236}">
                <a16:creationId xmlns:a16="http://schemas.microsoft.com/office/drawing/2014/main" xmlns="" id="{0293D637-77B4-C10B-A549-8D3271944953}"/>
              </a:ext>
            </a:extLst>
          </p:cNvPr>
          <p:cNvSpPr>
            <a:spLocks noGrp="1"/>
          </p:cNvSpPr>
          <p:nvPr>
            <p:ph type="body" idx="1"/>
          </p:nvPr>
        </p:nvSpPr>
        <p:spPr>
          <a:xfrm>
            <a:off x="684212" y="1866900"/>
            <a:ext cx="10955337" cy="4127500"/>
          </a:xfrm>
        </p:spPr>
        <p:txBody>
          <a:bodyPr>
            <a:normAutofit/>
          </a:bodyPr>
          <a:lstStyle/>
          <a:p>
            <a:r>
              <a:rPr lang="en-US" sz="2400" b="1" i="1" dirty="0">
                <a:solidFill>
                  <a:srgbClr val="FF0000"/>
                </a:solidFill>
                <a:latin typeface="Calibri" panose="020F0502020204030204" pitchFamily="34" charset="0"/>
                <a:cs typeface="Calibri" panose="020F0502020204030204" pitchFamily="34" charset="0"/>
              </a:rPr>
              <a:t>14-15 – “</a:t>
            </a:r>
            <a:r>
              <a:rPr lang="en-US" sz="2400" b="1" i="1" u="sng" dirty="0">
                <a:solidFill>
                  <a:srgbClr val="FF0000"/>
                </a:solidFill>
                <a:latin typeface="Calibri" panose="020F0502020204030204" pitchFamily="34" charset="0"/>
                <a:cs typeface="Calibri" panose="020F0502020204030204" pitchFamily="34" charset="0"/>
              </a:rPr>
              <a:t>Do everything without grumbling or complaining</a:t>
            </a:r>
            <a:r>
              <a:rPr lang="en-US" sz="2400" b="1" i="1" dirty="0">
                <a:solidFill>
                  <a:srgbClr val="FF0000"/>
                </a:solidFill>
                <a:latin typeface="Calibri" panose="020F0502020204030204" pitchFamily="34" charset="0"/>
                <a:cs typeface="Calibri" panose="020F0502020204030204" pitchFamily="34" charset="0"/>
              </a:rPr>
              <a:t>, so that you may become blameless and pure, ‘children of God’ without fault in a warped and crooked generation.  Then you will shine among them like stars in the sky.”</a:t>
            </a:r>
          </a:p>
          <a:p>
            <a:endParaRPr lang="en-US" sz="2400" b="1" i="1" dirty="0">
              <a:solidFill>
                <a:srgbClr val="FF0000"/>
              </a:solidFill>
              <a:latin typeface="Calibri" panose="020F0502020204030204" pitchFamily="34" charset="0"/>
              <a:cs typeface="Calibri" panose="020F0502020204030204" pitchFamily="34" charset="0"/>
            </a:endParaRPr>
          </a:p>
          <a:p>
            <a:endParaRPr lang="en-US" sz="2400" b="1" i="1" dirty="0">
              <a:solidFill>
                <a:srgbClr val="FF0000"/>
              </a:solidFill>
              <a:latin typeface="Calibri" panose="020F0502020204030204" pitchFamily="34" charset="0"/>
              <a:cs typeface="Calibri" panose="020F0502020204030204" pitchFamily="34" charset="0"/>
            </a:endParaRPr>
          </a:p>
          <a:p>
            <a:pPr algn="ctr"/>
            <a:r>
              <a:rPr lang="en-US" sz="4000" b="1" i="1" dirty="0">
                <a:solidFill>
                  <a:srgbClr val="FF0000"/>
                </a:solidFill>
                <a:latin typeface="Calibri" panose="020F0502020204030204" pitchFamily="34" charset="0"/>
                <a:cs typeface="Calibri" panose="020F0502020204030204" pitchFamily="34" charset="0"/>
              </a:rPr>
              <a:t>NO COMPLAINING!!!!</a:t>
            </a:r>
          </a:p>
        </p:txBody>
      </p:sp>
      <p:cxnSp>
        <p:nvCxnSpPr>
          <p:cNvPr id="5" name="Straight Connector 4">
            <a:extLst>
              <a:ext uri="{FF2B5EF4-FFF2-40B4-BE49-F238E27FC236}">
                <a16:creationId xmlns:a16="http://schemas.microsoft.com/office/drawing/2014/main" xmlns="" id="{0E7BE0E9-83FB-69C3-D076-B17331033007}"/>
              </a:ext>
            </a:extLst>
          </p:cNvPr>
          <p:cNvCxnSpPr/>
          <p:nvPr/>
        </p:nvCxnSpPr>
        <p:spPr>
          <a:xfrm>
            <a:off x="6096000" y="459105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DD3280C3-0EF4-68C0-101F-8E51A1C6B98E}"/>
              </a:ext>
            </a:extLst>
          </p:cNvPr>
          <p:cNvCxnSpPr>
            <a:cxnSpLocks/>
          </p:cNvCxnSpPr>
          <p:nvPr/>
        </p:nvCxnSpPr>
        <p:spPr>
          <a:xfrm flipH="1">
            <a:off x="3810000" y="4102100"/>
            <a:ext cx="3733800" cy="1019175"/>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615823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7AAB4C-59A2-E7F0-CF41-A978B88601FE}"/>
              </a:ext>
            </a:extLst>
          </p:cNvPr>
          <p:cNvSpPr>
            <a:spLocks noGrp="1"/>
          </p:cNvSpPr>
          <p:nvPr>
            <p:ph type="ctrTitle"/>
          </p:nvPr>
        </p:nvSpPr>
        <p:spPr/>
        <p:txBody>
          <a:bodyPr>
            <a:normAutofit/>
          </a:bodyPr>
          <a:lstStyle/>
          <a:p>
            <a:r>
              <a:rPr lang="en-US" dirty="0"/>
              <a:t>WHAT SETS YOU OFF? </a:t>
            </a:r>
            <a:br>
              <a:rPr lang="en-US" dirty="0"/>
            </a:br>
            <a:r>
              <a:rPr lang="en-US" dirty="0"/>
              <a:t/>
            </a:r>
            <a:br>
              <a:rPr lang="en-US" dirty="0"/>
            </a:br>
            <a:r>
              <a:rPr lang="en-US" dirty="0"/>
              <a:t>  </a:t>
            </a:r>
          </a:p>
        </p:txBody>
      </p:sp>
      <p:sp>
        <p:nvSpPr>
          <p:cNvPr id="3" name="Subtitle 2">
            <a:extLst>
              <a:ext uri="{FF2B5EF4-FFF2-40B4-BE49-F238E27FC236}">
                <a16:creationId xmlns:a16="http://schemas.microsoft.com/office/drawing/2014/main" xmlns="" id="{D997B029-4687-C3BC-D9C0-0441AEF31113}"/>
              </a:ext>
            </a:extLst>
          </p:cNvPr>
          <p:cNvSpPr>
            <a:spLocks noGrp="1"/>
          </p:cNvSpPr>
          <p:nvPr>
            <p:ph type="subTitle" idx="1"/>
          </p:nvPr>
        </p:nvSpPr>
        <p:spPr>
          <a:xfrm>
            <a:off x="254000" y="2143760"/>
            <a:ext cx="9265920" cy="5613351"/>
          </a:xfrm>
        </p:spPr>
        <p:txBody>
          <a:bodyPr>
            <a:normAutofit/>
          </a:bodyPr>
          <a:lstStyle/>
          <a:p>
            <a:pPr algn="l"/>
            <a:endParaRPr lang="en-US" sz="2000" dirty="0"/>
          </a:p>
          <a:p>
            <a:pPr algn="l"/>
            <a:endParaRPr lang="en-US" sz="2000" dirty="0"/>
          </a:p>
          <a:p>
            <a:pPr algn="l"/>
            <a:endParaRPr lang="en-US" sz="2000" dirty="0"/>
          </a:p>
          <a:p>
            <a:pPr algn="l"/>
            <a:endParaRPr lang="en-US" sz="2000" dirty="0"/>
          </a:p>
        </p:txBody>
      </p:sp>
    </p:spTree>
    <p:extLst>
      <p:ext uri="{BB962C8B-B14F-4D97-AF65-F5344CB8AC3E}">
        <p14:creationId xmlns:p14="http://schemas.microsoft.com/office/powerpoint/2010/main" val="626072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368ACF4-40EB-5625-05F5-2D843E90C0E0}"/>
              </a:ext>
            </a:extLst>
          </p:cNvPr>
          <p:cNvSpPr>
            <a:spLocks noGrp="1"/>
          </p:cNvSpPr>
          <p:nvPr>
            <p:ph sz="half" idx="1"/>
          </p:nvPr>
        </p:nvSpPr>
        <p:spPr>
          <a:xfrm>
            <a:off x="684213" y="152400"/>
            <a:ext cx="10926762" cy="3981450"/>
          </a:xfrm>
        </p:spPr>
        <p:txBody>
          <a:bodyPr>
            <a:normAutofit/>
          </a:bodyPr>
          <a:lstStyle/>
          <a:p>
            <a:pPr marL="0" indent="0">
              <a:buNone/>
            </a:pPr>
            <a:r>
              <a:rPr lang="en-US" dirty="0"/>
              <a:t>	</a:t>
            </a:r>
            <a:r>
              <a:rPr lang="en-US" sz="2800" b="1" dirty="0">
                <a:solidFill>
                  <a:schemeClr val="tx1"/>
                </a:solidFill>
                <a:latin typeface="Calibri" panose="020F0502020204030204" pitchFamily="34" charset="0"/>
                <a:cs typeface="Calibri" panose="020F0502020204030204" pitchFamily="34" charset="0"/>
              </a:rPr>
              <a:t>PHILIPPIANS													TODAY</a:t>
            </a:r>
            <a:r>
              <a:rPr lang="en-US" sz="2800" dirty="0">
                <a:latin typeface="Calibri" panose="020F0502020204030204" pitchFamily="34" charset="0"/>
                <a:cs typeface="Calibri" panose="020F0502020204030204" pitchFamily="34" charset="0"/>
              </a:rPr>
              <a:t>		</a:t>
            </a:r>
            <a:r>
              <a:rPr lang="en-US" dirty="0"/>
              <a:t>											</a:t>
            </a:r>
          </a:p>
          <a:p>
            <a:r>
              <a:rPr lang="en-US" sz="2400" dirty="0"/>
              <a:t>Traditional standards of right and wrong eroded</a:t>
            </a:r>
          </a:p>
          <a:p>
            <a:pPr marL="0" indent="0">
              <a:buNone/>
            </a:pPr>
            <a:r>
              <a:rPr lang="en-US" sz="2400" dirty="0"/>
              <a:t>    and redefined</a:t>
            </a:r>
          </a:p>
          <a:p>
            <a:r>
              <a:rPr lang="en-US" sz="2400" dirty="0"/>
              <a:t>Celebrate sin in many forms/encouraged</a:t>
            </a:r>
          </a:p>
          <a:p>
            <a:r>
              <a:rPr lang="en-US" sz="2400" dirty="0"/>
              <a:t>Disagree = you are a bigot and persecuted</a:t>
            </a:r>
          </a:p>
          <a:p>
            <a:r>
              <a:rPr lang="en-US" sz="2400" dirty="0"/>
              <a:t>Christians in stark contrast to “the world”</a:t>
            </a:r>
          </a:p>
        </p:txBody>
      </p:sp>
      <p:pic>
        <p:nvPicPr>
          <p:cNvPr id="6" name="Content Placeholder 5">
            <a:extLst>
              <a:ext uri="{FF2B5EF4-FFF2-40B4-BE49-F238E27FC236}">
                <a16:creationId xmlns:a16="http://schemas.microsoft.com/office/drawing/2014/main" xmlns="" id="{0B034849-0B5C-0BF8-0517-DA7B5C438620}"/>
              </a:ext>
            </a:extLst>
          </p:cNvPr>
          <p:cNvPicPr>
            <a:picLocks noGrp="1" noChangeAspect="1"/>
          </p:cNvPicPr>
          <p:nvPr>
            <p:ph sz="half" idx="2"/>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8210550" y="1609725"/>
            <a:ext cx="2693218" cy="4186237"/>
          </a:xfrm>
        </p:spPr>
      </p:pic>
    </p:spTree>
    <p:extLst>
      <p:ext uri="{BB962C8B-B14F-4D97-AF65-F5344CB8AC3E}">
        <p14:creationId xmlns:p14="http://schemas.microsoft.com/office/powerpoint/2010/main" val="2025730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71932C-9A32-9902-16F6-E30CA6C291A4}"/>
              </a:ext>
            </a:extLst>
          </p:cNvPr>
          <p:cNvSpPr>
            <a:spLocks noGrp="1"/>
          </p:cNvSpPr>
          <p:nvPr>
            <p:ph type="ctrTitle"/>
          </p:nvPr>
        </p:nvSpPr>
        <p:spPr/>
        <p:txBody>
          <a:bodyPr>
            <a:normAutofit/>
          </a:bodyPr>
          <a:lstStyle/>
          <a:p>
            <a:pPr algn="ctr"/>
            <a:r>
              <a:rPr lang="en-US" dirty="0"/>
              <a:t/>
            </a:r>
            <a:br>
              <a:rPr lang="en-US" dirty="0"/>
            </a:br>
            <a:endParaRPr lang="en-US" dirty="0"/>
          </a:p>
        </p:txBody>
      </p:sp>
      <p:sp>
        <p:nvSpPr>
          <p:cNvPr id="3" name="Subtitle 2">
            <a:extLst>
              <a:ext uri="{FF2B5EF4-FFF2-40B4-BE49-F238E27FC236}">
                <a16:creationId xmlns:a16="http://schemas.microsoft.com/office/drawing/2014/main" xmlns="" id="{68B6860D-9572-FEFC-9DAB-466DAC12EF4F}"/>
              </a:ext>
            </a:extLst>
          </p:cNvPr>
          <p:cNvSpPr>
            <a:spLocks noGrp="1"/>
          </p:cNvSpPr>
          <p:nvPr>
            <p:ph type="subTitle" idx="1"/>
          </p:nvPr>
        </p:nvSpPr>
        <p:spPr>
          <a:xfrm>
            <a:off x="800100" y="1190625"/>
            <a:ext cx="9867900" cy="5382895"/>
          </a:xfrm>
        </p:spPr>
        <p:txBody>
          <a:bodyPr/>
          <a:lstStyle/>
          <a:p>
            <a:r>
              <a:rPr lang="en-US" sz="2800" b="1" dirty="0">
                <a:solidFill>
                  <a:srgbClr val="FF0000"/>
                </a:solidFill>
                <a:latin typeface="Calibri" panose="020F0502020204030204" pitchFamily="34" charset="0"/>
                <a:cs typeface="Calibri" panose="020F0502020204030204" pitchFamily="34" charset="0"/>
              </a:rPr>
              <a:t>1 PETER 3:8 – “ALL OF YOU, </a:t>
            </a:r>
            <a:r>
              <a:rPr lang="en-US" sz="2800" b="1" u="sng" dirty="0">
                <a:solidFill>
                  <a:srgbClr val="FF0000"/>
                </a:solidFill>
                <a:latin typeface="Calibri" panose="020F0502020204030204" pitchFamily="34" charset="0"/>
                <a:cs typeface="Calibri" panose="020F0502020204030204" pitchFamily="34" charset="0"/>
              </a:rPr>
              <a:t>BE LIKE-MINDED,</a:t>
            </a:r>
            <a:r>
              <a:rPr lang="en-US" sz="2800" b="1" dirty="0">
                <a:solidFill>
                  <a:srgbClr val="FF0000"/>
                </a:solidFill>
                <a:latin typeface="Calibri" panose="020F0502020204030204" pitchFamily="34" charset="0"/>
                <a:cs typeface="Calibri" panose="020F0502020204030204" pitchFamily="34" charset="0"/>
              </a:rPr>
              <a:t> </a:t>
            </a:r>
            <a:r>
              <a:rPr lang="en-US" sz="2800" b="1" u="sng" dirty="0">
                <a:solidFill>
                  <a:srgbClr val="FF0000"/>
                </a:solidFill>
                <a:latin typeface="Calibri" panose="020F0502020204030204" pitchFamily="34" charset="0"/>
                <a:cs typeface="Calibri" panose="020F0502020204030204" pitchFamily="34" charset="0"/>
              </a:rPr>
              <a:t>BE SYMPATHETIC, LOVE ONE ANOTHER, BE COMPASSIONATE AND HUMBLE.”</a:t>
            </a:r>
          </a:p>
          <a:p>
            <a:endParaRPr lang="en-US" b="1" dirty="0"/>
          </a:p>
          <a:p>
            <a:pPr marL="342900" indent="-342900" algn="l">
              <a:buFont typeface="Arial" panose="020B0604020202020204" pitchFamily="34" charset="0"/>
              <a:buChar char="•"/>
            </a:pPr>
            <a:r>
              <a:rPr lang="en-US" sz="3600" b="1" dirty="0">
                <a:latin typeface="Calibri" panose="020F0502020204030204" pitchFamily="34" charset="0"/>
                <a:cs typeface="Calibri" panose="020F0502020204030204" pitchFamily="34" charset="0"/>
              </a:rPr>
              <a:t>Focus </a:t>
            </a:r>
            <a:r>
              <a:rPr lang="en-US" sz="3200" b="1" dirty="0">
                <a:latin typeface="Calibri" panose="020F0502020204030204" pitchFamily="34" charset="0"/>
                <a:cs typeface="Calibri" panose="020F0502020204030204" pitchFamily="34" charset="0"/>
              </a:rPr>
              <a:t>on being a light in a dark world</a:t>
            </a:r>
          </a:p>
          <a:p>
            <a:pPr marL="342900" indent="-342900" algn="l">
              <a:buFont typeface="Arial" panose="020B0604020202020204" pitchFamily="34" charset="0"/>
              <a:buChar char="•"/>
            </a:pPr>
            <a:r>
              <a:rPr lang="en-US" sz="3600" b="1" dirty="0">
                <a:latin typeface="Calibri" panose="020F0502020204030204" pitchFamily="34" charset="0"/>
                <a:cs typeface="Calibri" panose="020F0502020204030204" pitchFamily="34" charset="0"/>
              </a:rPr>
              <a:t>Focus</a:t>
            </a:r>
            <a:r>
              <a:rPr lang="en-US" sz="3200" b="1" dirty="0">
                <a:latin typeface="Calibri" panose="020F0502020204030204" pitchFamily="34" charset="0"/>
                <a:cs typeface="Calibri" panose="020F0502020204030204" pitchFamily="34" charset="0"/>
              </a:rPr>
              <a:t> on God’s love and grace</a:t>
            </a:r>
          </a:p>
          <a:p>
            <a:pPr marL="342900" indent="-342900" algn="l">
              <a:buFont typeface="Arial" panose="020B0604020202020204" pitchFamily="34" charset="0"/>
              <a:buChar char="•"/>
            </a:pPr>
            <a:r>
              <a:rPr lang="en-US" sz="3600" b="1" dirty="0">
                <a:latin typeface="Calibri" panose="020F0502020204030204" pitchFamily="34" charset="0"/>
                <a:cs typeface="Calibri" panose="020F0502020204030204" pitchFamily="34" charset="0"/>
              </a:rPr>
              <a:t>Focus</a:t>
            </a:r>
            <a:r>
              <a:rPr lang="en-US" sz="3200" b="1" dirty="0">
                <a:latin typeface="Calibri" panose="020F0502020204030204" pitchFamily="34" charset="0"/>
                <a:cs typeface="Calibri" panose="020F0502020204030204" pitchFamily="34" charset="0"/>
              </a:rPr>
              <a:t> on living a life in Christ </a:t>
            </a:r>
            <a:r>
              <a:rPr lang="en-US" sz="3200" b="1">
                <a:latin typeface="Calibri" panose="020F0502020204030204" pitchFamily="34" charset="0"/>
                <a:cs typeface="Calibri" panose="020F0502020204030204" pitchFamily="34" charset="0"/>
              </a:rPr>
              <a:t>with no </a:t>
            </a:r>
            <a:r>
              <a:rPr lang="en-US" sz="3200" b="1" dirty="0">
                <a:latin typeface="Calibri" panose="020F0502020204030204" pitchFamily="34" charset="0"/>
                <a:cs typeface="Calibri" panose="020F0502020204030204" pitchFamily="34" charset="0"/>
              </a:rPr>
              <a:t>grumbling</a:t>
            </a:r>
          </a:p>
        </p:txBody>
      </p:sp>
      <p:sp>
        <p:nvSpPr>
          <p:cNvPr id="5" name="TextBox 4">
            <a:extLst>
              <a:ext uri="{FF2B5EF4-FFF2-40B4-BE49-F238E27FC236}">
                <a16:creationId xmlns:a16="http://schemas.microsoft.com/office/drawing/2014/main" xmlns="" id="{58C146F3-3C74-B187-496E-3CA913BA4AB5}"/>
              </a:ext>
            </a:extLst>
          </p:cNvPr>
          <p:cNvSpPr txBox="1"/>
          <p:nvPr/>
        </p:nvSpPr>
        <p:spPr>
          <a:xfrm>
            <a:off x="467360" y="284479"/>
            <a:ext cx="10481627" cy="646331"/>
          </a:xfrm>
          <a:prstGeom prst="rect">
            <a:avLst/>
          </a:prstGeom>
          <a:noFill/>
        </p:spPr>
        <p:txBody>
          <a:bodyPr wrap="square">
            <a:spAutoFit/>
          </a:bodyPr>
          <a:lstStyle/>
          <a:p>
            <a:pPr algn="ctr"/>
            <a:r>
              <a:rPr lang="en-US" sz="3600" b="1" dirty="0">
                <a:latin typeface="Calibri" panose="020F0502020204030204" pitchFamily="34" charset="0"/>
                <a:cs typeface="Calibri" panose="020F0502020204030204" pitchFamily="34" charset="0"/>
              </a:rPr>
              <a:t>CHALLENGE</a:t>
            </a:r>
          </a:p>
        </p:txBody>
      </p:sp>
    </p:spTree>
    <p:extLst>
      <p:ext uri="{BB962C8B-B14F-4D97-AF65-F5344CB8AC3E}">
        <p14:creationId xmlns:p14="http://schemas.microsoft.com/office/powerpoint/2010/main" val="3473715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C34B42-C19B-262A-038A-399464A2E611}"/>
              </a:ext>
            </a:extLst>
          </p:cNvPr>
          <p:cNvSpPr>
            <a:spLocks noGrp="1"/>
          </p:cNvSpPr>
          <p:nvPr>
            <p:ph type="title"/>
          </p:nvPr>
        </p:nvSpPr>
        <p:spPr>
          <a:xfrm>
            <a:off x="476250" y="571501"/>
            <a:ext cx="10515600" cy="1228725"/>
          </a:xfrm>
        </p:spPr>
        <p:txBody>
          <a:bodyPr>
            <a:normAutofit/>
          </a:bodyPr>
          <a:lstStyle/>
          <a:p>
            <a:pPr algn="ctr"/>
            <a:r>
              <a:rPr lang="en-US" b="1" dirty="0">
                <a:effectLst/>
                <a:latin typeface="Calibri" panose="020F0502020204030204" pitchFamily="34" charset="0"/>
                <a:ea typeface="Calibri" panose="020F0502020204030204" pitchFamily="34" charset="0"/>
                <a:cs typeface="Calibri" panose="020F0502020204030204" pitchFamily="34" charset="0"/>
              </a:rPr>
              <a:t>UNITY</a:t>
            </a:r>
            <a:r>
              <a:rPr lang="en-US" dirty="0">
                <a:effectLst/>
                <a:latin typeface="Calibri" panose="020F0502020204030204" pitchFamily="34" charset="0"/>
                <a:ea typeface="Calibri" panose="020F0502020204030204" pitchFamily="34" charset="0"/>
                <a:cs typeface="Times New Roman" panose="02020603050405020304" pitchFamily="18" charset="0"/>
              </a:rPr>
              <a:t/>
            </a:r>
            <a:br>
              <a:rPr lang="en-US"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Text Placeholder 2">
            <a:extLst>
              <a:ext uri="{FF2B5EF4-FFF2-40B4-BE49-F238E27FC236}">
                <a16:creationId xmlns:a16="http://schemas.microsoft.com/office/drawing/2014/main" xmlns="" id="{5F9E8624-B578-E216-758A-14073E99F7D9}"/>
              </a:ext>
            </a:extLst>
          </p:cNvPr>
          <p:cNvSpPr>
            <a:spLocks noGrp="1"/>
          </p:cNvSpPr>
          <p:nvPr>
            <p:ph type="body" idx="1"/>
          </p:nvPr>
        </p:nvSpPr>
        <p:spPr>
          <a:xfrm>
            <a:off x="838200" y="1800226"/>
            <a:ext cx="10515600" cy="3128962"/>
          </a:xfrm>
        </p:spPr>
        <p:txBody>
          <a:bodyPr>
            <a:noAutofit/>
          </a:bodyPr>
          <a:lstStyle/>
          <a:p>
            <a:r>
              <a:rPr lang="en-US" sz="3200" b="1" i="0" dirty="0">
                <a:solidFill>
                  <a:srgbClr val="FF0000"/>
                </a:solidFill>
                <a:effectLst/>
                <a:latin typeface="system-ui"/>
              </a:rPr>
              <a:t>Phil. 2:2-4 “…make my joy complete by </a:t>
            </a:r>
            <a:r>
              <a:rPr lang="en-US" sz="3200" b="1" i="0" u="sng" dirty="0">
                <a:solidFill>
                  <a:srgbClr val="FF0000"/>
                </a:solidFill>
                <a:effectLst/>
                <a:latin typeface="system-ui"/>
              </a:rPr>
              <a:t>being </a:t>
            </a:r>
            <a:r>
              <a:rPr lang="en-US" sz="3200" b="1" i="1" u="sng" dirty="0">
                <a:solidFill>
                  <a:srgbClr val="FF0000"/>
                </a:solidFill>
                <a:effectLst/>
                <a:latin typeface="system-ui"/>
              </a:rPr>
              <a:t>like-minded</a:t>
            </a:r>
            <a:r>
              <a:rPr lang="en-US" sz="3200" b="1" i="0" dirty="0">
                <a:solidFill>
                  <a:srgbClr val="FF0000"/>
                </a:solidFill>
                <a:effectLst/>
                <a:latin typeface="system-ui"/>
              </a:rPr>
              <a:t>, </a:t>
            </a:r>
            <a:r>
              <a:rPr lang="en-US" sz="3200" b="1" i="0" u="sng" dirty="0">
                <a:solidFill>
                  <a:srgbClr val="FF0000"/>
                </a:solidFill>
                <a:effectLst/>
                <a:latin typeface="system-ui"/>
              </a:rPr>
              <a:t>having the same </a:t>
            </a:r>
            <a:r>
              <a:rPr lang="en-US" sz="3200" b="1" i="1" u="sng" dirty="0">
                <a:solidFill>
                  <a:srgbClr val="FF0000"/>
                </a:solidFill>
                <a:effectLst/>
                <a:latin typeface="system-ui"/>
              </a:rPr>
              <a:t>love</a:t>
            </a:r>
            <a:r>
              <a:rPr lang="en-US" sz="3200" b="1" i="1" dirty="0">
                <a:solidFill>
                  <a:srgbClr val="FF0000"/>
                </a:solidFill>
                <a:effectLst/>
                <a:latin typeface="system-ui"/>
              </a:rPr>
              <a:t>, </a:t>
            </a:r>
            <a:r>
              <a:rPr lang="en-US" sz="3200" b="1" i="1" u="sng" dirty="0">
                <a:solidFill>
                  <a:srgbClr val="FF0000"/>
                </a:solidFill>
                <a:effectLst/>
                <a:latin typeface="system-ui"/>
              </a:rPr>
              <a:t>being one </a:t>
            </a:r>
            <a:r>
              <a:rPr lang="en-US" sz="3200" b="1" i="0" u="sng" dirty="0">
                <a:solidFill>
                  <a:srgbClr val="FF0000"/>
                </a:solidFill>
                <a:effectLst/>
                <a:latin typeface="system-ui"/>
              </a:rPr>
              <a:t>in spirit </a:t>
            </a:r>
            <a:r>
              <a:rPr lang="en-US" sz="3200" b="1" i="0" dirty="0">
                <a:solidFill>
                  <a:srgbClr val="FF0000"/>
                </a:solidFill>
                <a:effectLst/>
                <a:latin typeface="system-ui"/>
              </a:rPr>
              <a:t>and </a:t>
            </a:r>
            <a:r>
              <a:rPr lang="en-US" sz="3200" b="1" i="1" u="sng" dirty="0">
                <a:solidFill>
                  <a:srgbClr val="FF0000"/>
                </a:solidFill>
                <a:effectLst/>
                <a:latin typeface="system-ui"/>
              </a:rPr>
              <a:t>of one mind.</a:t>
            </a:r>
            <a:r>
              <a:rPr lang="en-US" sz="3200" b="1" i="1" dirty="0">
                <a:solidFill>
                  <a:srgbClr val="FF0000"/>
                </a:solidFill>
                <a:effectLst/>
                <a:latin typeface="system-ui"/>
              </a:rPr>
              <a:t> </a:t>
            </a:r>
            <a:r>
              <a:rPr lang="en-US" sz="3200" b="1" i="0" baseline="30000" dirty="0">
                <a:solidFill>
                  <a:srgbClr val="FF0000"/>
                </a:solidFill>
                <a:effectLst/>
                <a:latin typeface="system-ui"/>
              </a:rPr>
              <a:t>3 </a:t>
            </a:r>
            <a:r>
              <a:rPr lang="en-US" sz="3200" b="1" i="0" u="sng" dirty="0">
                <a:solidFill>
                  <a:srgbClr val="FF0000"/>
                </a:solidFill>
                <a:effectLst/>
                <a:latin typeface="system-ui"/>
              </a:rPr>
              <a:t>Do </a:t>
            </a:r>
            <a:r>
              <a:rPr lang="en-US" sz="3200" b="1" i="1" u="sng" dirty="0">
                <a:solidFill>
                  <a:srgbClr val="FF0000"/>
                </a:solidFill>
                <a:effectLst/>
                <a:latin typeface="system-ui"/>
              </a:rPr>
              <a:t>nothing out of selfish ambition </a:t>
            </a:r>
            <a:r>
              <a:rPr lang="en-US" sz="3200" b="1" i="0" dirty="0">
                <a:solidFill>
                  <a:srgbClr val="FF0000"/>
                </a:solidFill>
                <a:effectLst/>
                <a:latin typeface="system-ui"/>
              </a:rPr>
              <a:t>or </a:t>
            </a:r>
            <a:r>
              <a:rPr lang="en-US" sz="3200" b="1" i="1" dirty="0">
                <a:solidFill>
                  <a:srgbClr val="FF0000"/>
                </a:solidFill>
                <a:effectLst/>
                <a:latin typeface="system-ui"/>
              </a:rPr>
              <a:t>vain </a:t>
            </a:r>
            <a:r>
              <a:rPr lang="en-US" sz="3200" b="1" i="1" u="sng" dirty="0">
                <a:solidFill>
                  <a:srgbClr val="FF0000"/>
                </a:solidFill>
                <a:effectLst/>
                <a:latin typeface="system-ui"/>
              </a:rPr>
              <a:t>conceit</a:t>
            </a:r>
            <a:r>
              <a:rPr lang="en-US" sz="3200" b="1" i="1" dirty="0">
                <a:solidFill>
                  <a:srgbClr val="FF0000"/>
                </a:solidFill>
                <a:effectLst/>
                <a:latin typeface="system-ui"/>
              </a:rPr>
              <a:t>. </a:t>
            </a:r>
            <a:r>
              <a:rPr lang="en-US" sz="3200" b="1" i="0" dirty="0">
                <a:solidFill>
                  <a:srgbClr val="FF0000"/>
                </a:solidFill>
                <a:effectLst/>
                <a:latin typeface="system-ui"/>
              </a:rPr>
              <a:t>Rather, </a:t>
            </a:r>
            <a:r>
              <a:rPr lang="en-US" sz="3200" b="1" i="1" u="sng" dirty="0">
                <a:solidFill>
                  <a:srgbClr val="FF0000"/>
                </a:solidFill>
                <a:effectLst/>
                <a:latin typeface="system-ui"/>
              </a:rPr>
              <a:t>in humility </a:t>
            </a:r>
            <a:r>
              <a:rPr lang="en-US" sz="3200" b="1" i="1" dirty="0">
                <a:solidFill>
                  <a:srgbClr val="FF0000"/>
                </a:solidFill>
                <a:effectLst/>
                <a:latin typeface="system-ui"/>
              </a:rPr>
              <a:t>value others above yourselves</a:t>
            </a:r>
            <a:r>
              <a:rPr lang="en-US" sz="3200" b="1" i="0" dirty="0">
                <a:solidFill>
                  <a:srgbClr val="FF0000"/>
                </a:solidFill>
                <a:effectLst/>
                <a:latin typeface="system-ui"/>
              </a:rPr>
              <a:t>, </a:t>
            </a:r>
            <a:r>
              <a:rPr lang="en-US" sz="3200" b="1" i="0" baseline="30000" dirty="0">
                <a:solidFill>
                  <a:srgbClr val="FF0000"/>
                </a:solidFill>
                <a:effectLst/>
                <a:latin typeface="system-ui"/>
              </a:rPr>
              <a:t>4 </a:t>
            </a:r>
            <a:r>
              <a:rPr lang="en-US" sz="3200" b="1" i="1" u="sng" dirty="0">
                <a:solidFill>
                  <a:srgbClr val="FF0000"/>
                </a:solidFill>
                <a:effectLst/>
                <a:latin typeface="system-ui"/>
              </a:rPr>
              <a:t>not looking to your own interests </a:t>
            </a:r>
            <a:r>
              <a:rPr lang="en-US" sz="3200" b="1" i="0" dirty="0">
                <a:solidFill>
                  <a:srgbClr val="FF0000"/>
                </a:solidFill>
                <a:effectLst/>
                <a:latin typeface="system-ui"/>
              </a:rPr>
              <a:t>but each of you to the interests of the others.</a:t>
            </a:r>
            <a:endParaRPr lang="en-US" sz="3200" b="1" dirty="0">
              <a:solidFill>
                <a:srgbClr val="FF0000"/>
              </a:solidFill>
            </a:endParaRPr>
          </a:p>
        </p:txBody>
      </p:sp>
    </p:spTree>
    <p:extLst>
      <p:ext uri="{BB962C8B-B14F-4D97-AF65-F5344CB8AC3E}">
        <p14:creationId xmlns:p14="http://schemas.microsoft.com/office/powerpoint/2010/main" val="2150311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E231BEA-F18D-4B9D-BFF8-EAC191777ECA}"/>
              </a:ext>
            </a:extLst>
          </p:cNvPr>
          <p:cNvSpPr txBox="1"/>
          <p:nvPr/>
        </p:nvSpPr>
        <p:spPr>
          <a:xfrm>
            <a:off x="1900237" y="1015482"/>
            <a:ext cx="8391525" cy="3908762"/>
          </a:xfrm>
          <a:prstGeom prst="rect">
            <a:avLst/>
          </a:prstGeom>
          <a:noFill/>
        </p:spPr>
        <p:txBody>
          <a:bodyPr wrap="square">
            <a:spAutoFit/>
          </a:bodyPr>
          <a:lstStyle/>
          <a:p>
            <a:r>
              <a:rPr lang="en-US" sz="2800" b="1" i="1" dirty="0">
                <a:solidFill>
                  <a:schemeClr val="accent1"/>
                </a:solidFill>
                <a:effectLst/>
                <a:latin typeface="Calibri" panose="020F0502020204030204" pitchFamily="34" charset="0"/>
                <a:ea typeface="Calibri" panose="020F0502020204030204" pitchFamily="34" charset="0"/>
              </a:rPr>
              <a:t>Unity</a:t>
            </a:r>
            <a:r>
              <a:rPr lang="en-US" sz="2800" b="1" dirty="0">
                <a:solidFill>
                  <a:schemeClr val="accent1"/>
                </a:solidFill>
                <a:effectLst/>
                <a:latin typeface="Calibri" panose="020F0502020204030204" pitchFamily="34" charset="0"/>
                <a:ea typeface="Calibri" panose="020F0502020204030204" pitchFamily="34" charset="0"/>
              </a:rPr>
              <a:t> </a:t>
            </a:r>
            <a:r>
              <a:rPr lang="en-US" sz="2800" b="1" dirty="0">
                <a:solidFill>
                  <a:srgbClr val="0070C0"/>
                </a:solidFill>
                <a:effectLst/>
                <a:latin typeface="Calibri" panose="020F0502020204030204" pitchFamily="34" charset="0"/>
                <a:ea typeface="Calibri" panose="020F0502020204030204" pitchFamily="34" charset="0"/>
              </a:rPr>
              <a:t> </a:t>
            </a:r>
            <a:r>
              <a:rPr lang="en-US" sz="2800" b="1" dirty="0">
                <a:effectLst/>
                <a:latin typeface="Calibri" panose="020F0502020204030204" pitchFamily="34" charset="0"/>
                <a:ea typeface="Calibri" panose="020F0502020204030204" pitchFamily="34" charset="0"/>
              </a:rPr>
              <a:t>- comes from </a:t>
            </a:r>
            <a:r>
              <a:rPr lang="en-US" sz="2800" b="1" u="sng" dirty="0">
                <a:effectLst/>
                <a:latin typeface="Calibri" panose="020F0502020204030204" pitchFamily="34" charset="0"/>
                <a:ea typeface="Calibri" panose="020F0502020204030204" pitchFamily="34" charset="0"/>
              </a:rPr>
              <a:t>within.</a:t>
            </a:r>
            <a:r>
              <a:rPr lang="en-US" sz="2800" b="1" dirty="0">
                <a:effectLst/>
                <a:latin typeface="Calibri" panose="020F0502020204030204" pitchFamily="34" charset="0"/>
                <a:ea typeface="Calibri" panose="020F0502020204030204" pitchFamily="34" charset="0"/>
              </a:rPr>
              <a:t>   A matter of the heart</a:t>
            </a:r>
          </a:p>
          <a:p>
            <a:pPr marL="342900" indent="-342900">
              <a:buFont typeface="Arial" panose="020B0604020202020204" pitchFamily="34" charset="0"/>
              <a:buChar char="•"/>
            </a:pPr>
            <a:r>
              <a:rPr lang="en-US" sz="2800" b="1" dirty="0">
                <a:latin typeface="Calibri" panose="020F0502020204030204" pitchFamily="34" charset="0"/>
                <a:ea typeface="Calibri" panose="020F0502020204030204" pitchFamily="34" charset="0"/>
              </a:rPr>
              <a:t>Li</a:t>
            </a:r>
            <a:r>
              <a:rPr lang="en-US" sz="2800" b="1" dirty="0">
                <a:effectLst/>
                <a:latin typeface="Calibri" panose="020F0502020204030204" pitchFamily="34" charset="0"/>
                <a:ea typeface="Calibri" panose="020F0502020204030204" pitchFamily="34" charset="0"/>
              </a:rPr>
              <a:t>ve with one another in love</a:t>
            </a:r>
          </a:p>
          <a:p>
            <a:pPr marL="342900" indent="-342900">
              <a:buFont typeface="Arial" panose="020B0604020202020204" pitchFamily="34" charset="0"/>
              <a:buChar char="•"/>
            </a:pPr>
            <a:r>
              <a:rPr lang="en-US" sz="2800" b="1" dirty="0">
                <a:latin typeface="Calibri" panose="020F0502020204030204" pitchFamily="34" charset="0"/>
                <a:ea typeface="Calibri" panose="020F0502020204030204" pitchFamily="34" charset="0"/>
              </a:rPr>
              <a:t>E</a:t>
            </a:r>
            <a:r>
              <a:rPr lang="en-US" sz="2800" b="1" dirty="0">
                <a:effectLst/>
                <a:latin typeface="Calibri" panose="020F0502020204030204" pitchFamily="34" charset="0"/>
                <a:ea typeface="Calibri" panose="020F0502020204030204" pitchFamily="34" charset="0"/>
              </a:rPr>
              <a:t>dify one another </a:t>
            </a:r>
          </a:p>
          <a:p>
            <a:pPr marL="342900" indent="-342900">
              <a:buFont typeface="Arial" panose="020B0604020202020204" pitchFamily="34" charset="0"/>
              <a:buChar char="•"/>
            </a:pPr>
            <a:r>
              <a:rPr lang="en-US" sz="2800" b="1" dirty="0">
                <a:latin typeface="Calibri" panose="020F0502020204030204" pitchFamily="34" charset="0"/>
                <a:ea typeface="Calibri" panose="020F0502020204030204" pitchFamily="34" charset="0"/>
              </a:rPr>
              <a:t>B</a:t>
            </a:r>
            <a:r>
              <a:rPr lang="en-US" sz="2800" b="1" dirty="0">
                <a:effectLst/>
                <a:latin typeface="Calibri" panose="020F0502020204030204" pitchFamily="34" charset="0"/>
                <a:ea typeface="Calibri" panose="020F0502020204030204" pitchFamily="34" charset="0"/>
              </a:rPr>
              <a:t>ear each other’s burdens</a:t>
            </a:r>
          </a:p>
          <a:p>
            <a:pPr marL="342900" indent="-342900">
              <a:buFont typeface="Arial" panose="020B0604020202020204" pitchFamily="34" charset="0"/>
              <a:buChar char="•"/>
            </a:pPr>
            <a:r>
              <a:rPr lang="en-US" sz="2800" b="1" dirty="0">
                <a:latin typeface="Calibri" panose="020F0502020204030204" pitchFamily="34" charset="0"/>
                <a:ea typeface="Calibri" panose="020F0502020204030204" pitchFamily="34" charset="0"/>
              </a:rPr>
              <a:t>Don’t</a:t>
            </a:r>
            <a:r>
              <a:rPr lang="en-US" sz="2800" b="1" dirty="0">
                <a:effectLst/>
                <a:latin typeface="Calibri" panose="020F0502020204030204" pitchFamily="34" charset="0"/>
                <a:ea typeface="Calibri" panose="020F0502020204030204" pitchFamily="34" charset="0"/>
              </a:rPr>
              <a:t> judge one another</a:t>
            </a:r>
          </a:p>
          <a:p>
            <a:pPr marL="342900" indent="-342900">
              <a:buFont typeface="Arial" panose="020B0604020202020204" pitchFamily="34" charset="0"/>
              <a:buChar char="•"/>
            </a:pPr>
            <a:endParaRPr lang="en-US" sz="2800" b="1" u="sng" dirty="0">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endParaRPr lang="en-US" sz="2800" b="1" u="sng" dirty="0">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endParaRPr lang="en-US" sz="2400" b="1" u="sng" dirty="0">
              <a:latin typeface="Calibri" panose="020F0502020204030204" pitchFamily="34" charset="0"/>
              <a:ea typeface="Calibri" panose="020F0502020204030204" pitchFamily="34" charset="0"/>
            </a:endParaRPr>
          </a:p>
          <a:p>
            <a:r>
              <a:rPr lang="en-US" sz="2800" b="1" u="sng" dirty="0">
                <a:effectLst/>
                <a:latin typeface="Calibri" panose="020F0502020204030204" pitchFamily="34" charset="0"/>
                <a:ea typeface="Calibri" panose="020F0502020204030204" pitchFamily="34" charset="0"/>
              </a:rPr>
              <a:t> </a:t>
            </a:r>
            <a:endParaRPr lang="en-US" sz="2800" dirty="0"/>
          </a:p>
        </p:txBody>
      </p:sp>
      <p:sp>
        <p:nvSpPr>
          <p:cNvPr id="9" name="TextBox 8">
            <a:extLst>
              <a:ext uri="{FF2B5EF4-FFF2-40B4-BE49-F238E27FC236}">
                <a16:creationId xmlns:a16="http://schemas.microsoft.com/office/drawing/2014/main" xmlns="" id="{6A9C2DA9-A7E1-00F3-0F2B-F05FD58B1C65}"/>
              </a:ext>
            </a:extLst>
          </p:cNvPr>
          <p:cNvSpPr txBox="1"/>
          <p:nvPr/>
        </p:nvSpPr>
        <p:spPr>
          <a:xfrm>
            <a:off x="1819275" y="2962276"/>
            <a:ext cx="8010525" cy="1692771"/>
          </a:xfrm>
          <a:prstGeom prst="rect">
            <a:avLst/>
          </a:prstGeom>
          <a:noFill/>
        </p:spPr>
        <p:txBody>
          <a:bodyPr wrap="square">
            <a:spAutoFit/>
          </a:bodyPr>
          <a:lstStyle/>
          <a:p>
            <a:endParaRPr lang="en-US" sz="2800" b="1" i="1" dirty="0">
              <a:solidFill>
                <a:srgbClr val="0070C0"/>
              </a:solidFill>
              <a:latin typeface="Calibri" panose="020F0502020204030204" pitchFamily="34" charset="0"/>
              <a:ea typeface="Calibri" panose="020F0502020204030204" pitchFamily="34" charset="0"/>
            </a:endParaRPr>
          </a:p>
          <a:p>
            <a:r>
              <a:rPr lang="en-US" sz="2800" b="1" i="1" dirty="0">
                <a:solidFill>
                  <a:schemeClr val="accent1"/>
                </a:solidFill>
                <a:effectLst/>
                <a:latin typeface="Calibri" panose="020F0502020204030204" pitchFamily="34" charset="0"/>
                <a:ea typeface="Calibri" panose="020F0502020204030204" pitchFamily="34" charset="0"/>
              </a:rPr>
              <a:t>Uniformity</a:t>
            </a:r>
            <a:r>
              <a:rPr lang="en-US" sz="2800" b="1" dirty="0">
                <a:solidFill>
                  <a:srgbClr val="0070C0"/>
                </a:solidFill>
                <a:effectLst/>
                <a:latin typeface="Calibri" panose="020F0502020204030204" pitchFamily="34" charset="0"/>
                <a:ea typeface="Calibri" panose="020F0502020204030204" pitchFamily="34" charset="0"/>
              </a:rPr>
              <a:t> </a:t>
            </a:r>
            <a:r>
              <a:rPr lang="en-US" sz="2800" b="1" dirty="0">
                <a:effectLst/>
                <a:latin typeface="Calibri" panose="020F0502020204030204" pitchFamily="34" charset="0"/>
                <a:ea typeface="Calibri" panose="020F0502020204030204" pitchFamily="34" charset="0"/>
              </a:rPr>
              <a:t>– a result of pressure from </a:t>
            </a:r>
            <a:r>
              <a:rPr lang="en-US" sz="2800" b="1" u="sng" dirty="0">
                <a:effectLst/>
                <a:latin typeface="Calibri" panose="020F0502020204030204" pitchFamily="34" charset="0"/>
                <a:ea typeface="Calibri" panose="020F0502020204030204" pitchFamily="34" charset="0"/>
              </a:rPr>
              <a:t>without</a:t>
            </a:r>
          </a:p>
          <a:p>
            <a:pPr marL="457200" indent="-457200">
              <a:buFont typeface="Arial" panose="020B0604020202020204" pitchFamily="34" charset="0"/>
              <a:buChar char="•"/>
            </a:pPr>
            <a:r>
              <a:rPr lang="en-US" sz="2400" b="1" dirty="0">
                <a:latin typeface="Calibri" panose="020F0502020204030204" pitchFamily="34" charset="0"/>
                <a:ea typeface="Calibri" panose="020F0502020204030204" pitchFamily="34" charset="0"/>
              </a:rPr>
              <a:t>Peer pressure</a:t>
            </a:r>
          </a:p>
          <a:p>
            <a:pPr marL="457200" indent="-457200">
              <a:buFont typeface="Arial" panose="020B0604020202020204" pitchFamily="34" charset="0"/>
              <a:buChar char="•"/>
            </a:pPr>
            <a:r>
              <a:rPr lang="en-US" sz="2400" b="1" dirty="0">
                <a:latin typeface="Calibri" panose="020F0502020204030204" pitchFamily="34" charset="0"/>
                <a:ea typeface="Calibri" panose="020F0502020204030204" pitchFamily="34" charset="0"/>
              </a:rPr>
              <a:t>Walk in lockstep</a:t>
            </a:r>
            <a:r>
              <a:rPr lang="en-US" sz="2400" b="1" dirty="0">
                <a:effectLst/>
                <a:latin typeface="Calibri" panose="020F0502020204030204" pitchFamily="34" charset="0"/>
                <a:ea typeface="Calibri" panose="020F0502020204030204" pitchFamily="34" charset="0"/>
              </a:rPr>
              <a:t>   </a:t>
            </a:r>
            <a:endParaRPr lang="en-US" sz="2400" dirty="0"/>
          </a:p>
        </p:txBody>
      </p:sp>
    </p:spTree>
    <p:extLst>
      <p:ext uri="{BB962C8B-B14F-4D97-AF65-F5344CB8AC3E}">
        <p14:creationId xmlns:p14="http://schemas.microsoft.com/office/powerpoint/2010/main" val="1136611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3C4BF6-81D4-E031-2C1B-C9A4260D893E}"/>
              </a:ext>
            </a:extLst>
          </p:cNvPr>
          <p:cNvSpPr>
            <a:spLocks noGrp="1"/>
          </p:cNvSpPr>
          <p:nvPr>
            <p:ph type="title"/>
          </p:nvPr>
        </p:nvSpPr>
        <p:spPr>
          <a:xfrm>
            <a:off x="612775" y="-1328737"/>
            <a:ext cx="10515600" cy="2852737"/>
          </a:xfrm>
        </p:spPr>
        <p:txBody>
          <a:bodyPr>
            <a:normAutofit/>
          </a:bodyPr>
          <a:lstStyle/>
          <a:p>
            <a:pPr algn="ctr"/>
            <a:r>
              <a:rPr lang="en-US" sz="3200" b="1" dirty="0"/>
              <a:t>CHRISTIAN ATTRIBUTES</a:t>
            </a:r>
            <a:br>
              <a:rPr lang="en-US" sz="3200" b="1" dirty="0"/>
            </a:br>
            <a:endParaRPr lang="en-US" sz="3200" b="1" dirty="0"/>
          </a:p>
        </p:txBody>
      </p:sp>
      <p:sp>
        <p:nvSpPr>
          <p:cNvPr id="3" name="Text Placeholder 2">
            <a:extLst>
              <a:ext uri="{FF2B5EF4-FFF2-40B4-BE49-F238E27FC236}">
                <a16:creationId xmlns:a16="http://schemas.microsoft.com/office/drawing/2014/main" xmlns="" id="{E7C8BE3F-F851-DFF7-DD0E-34CB83AB055B}"/>
              </a:ext>
            </a:extLst>
          </p:cNvPr>
          <p:cNvSpPr>
            <a:spLocks noGrp="1"/>
          </p:cNvSpPr>
          <p:nvPr>
            <p:ph type="body" idx="1"/>
          </p:nvPr>
        </p:nvSpPr>
        <p:spPr>
          <a:xfrm>
            <a:off x="476250" y="1608138"/>
            <a:ext cx="10652125" cy="3316287"/>
          </a:xfrm>
        </p:spPr>
        <p:txBody>
          <a:bodyPr>
            <a:normAutofit fontScale="92500" lnSpcReduction="10000"/>
          </a:bodyPr>
          <a:lstStyle/>
          <a:p>
            <a:pPr marL="228600" marR="0">
              <a:spcBef>
                <a:spcPts val="0"/>
              </a:spcBef>
              <a:spcAft>
                <a:spcPts val="0"/>
              </a:spcAft>
            </a:pP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United with Christ	      Comfort	            Common Sharing</a:t>
            </a:r>
          </a:p>
          <a:p>
            <a:pPr marL="228600" marR="0">
              <a:spcBef>
                <a:spcPts val="0"/>
              </a:spcBef>
              <a:spcAft>
                <a:spcPts val="0"/>
              </a:spcAft>
            </a:pPr>
            <a:endParaRPr lang="en-US" sz="32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228600" marR="0">
              <a:spcBef>
                <a:spcPts val="0"/>
              </a:spcBef>
              <a:spcAft>
                <a:spcPts val="0"/>
              </a:spcAft>
            </a:pP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Tenderness</a:t>
            </a:r>
            <a:r>
              <a:rPr lang="en-US"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Compassion	     Like-minded	    Loving	</a:t>
            </a:r>
          </a:p>
          <a:p>
            <a:pPr marL="228600" marR="0">
              <a:spcBef>
                <a:spcPts val="0"/>
              </a:spcBef>
              <a:spcAft>
                <a:spcPts val="0"/>
              </a:spcAft>
            </a:pPr>
            <a:endParaRPr lang="en-US" sz="32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228600" marR="0">
              <a:spcBef>
                <a:spcPts val="0"/>
              </a:spcBef>
              <a:spcAft>
                <a:spcPts val="0"/>
              </a:spcAft>
            </a:pP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One Spirit	     One Mind               No Selfish Ambition	</a:t>
            </a:r>
          </a:p>
          <a:p>
            <a:pPr marL="228600" marR="0">
              <a:spcBef>
                <a:spcPts val="0"/>
              </a:spcBef>
              <a:spcAft>
                <a:spcPts val="0"/>
              </a:spcAft>
            </a:pPr>
            <a:endParaRPr lang="en-US" sz="32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228600" marR="0">
              <a:spcBef>
                <a:spcPts val="0"/>
              </a:spcBef>
              <a:spcAft>
                <a:spcPts val="0"/>
              </a:spcAft>
            </a:pP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No Vain Conceit 	Value Others    </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9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Humility</a:t>
            </a:r>
            <a:r>
              <a:rPr lang="en-US" sz="3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endParaRPr lang="en-US"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1947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2D97BF4-9238-E3BA-485D-EDB79A4CD239}"/>
              </a:ext>
            </a:extLst>
          </p:cNvPr>
          <p:cNvSpPr txBox="1"/>
          <p:nvPr/>
        </p:nvSpPr>
        <p:spPr>
          <a:xfrm>
            <a:off x="704850" y="1859340"/>
            <a:ext cx="10296524" cy="2554545"/>
          </a:xfrm>
          <a:prstGeom prst="rect">
            <a:avLst/>
          </a:prstGeom>
          <a:noFill/>
        </p:spPr>
        <p:txBody>
          <a:bodyPr wrap="square">
            <a:spAutoFit/>
          </a:bodyPr>
          <a:lstStyle/>
          <a:p>
            <a:pPr marL="342900" marR="0" lvl="0" indent="-342900">
              <a:spcBef>
                <a:spcPts val="0"/>
              </a:spcBef>
              <a:spcAft>
                <a:spcPts val="0"/>
              </a:spcAft>
              <a:buFont typeface="Symbol" panose="05050102010706020507" pitchFamily="18" charset="2"/>
              <a:buChar char=""/>
            </a:pPr>
            <a:r>
              <a:rPr lang="en-US" sz="3200" b="1" dirty="0">
                <a:effectLst/>
                <a:latin typeface="Calibri" panose="020F0502020204030204" pitchFamily="34" charset="0"/>
                <a:ea typeface="Calibri" panose="020F0502020204030204" pitchFamily="34" charset="0"/>
                <a:cs typeface="Calibri" panose="020F0502020204030204" pitchFamily="34" charset="0"/>
              </a:rPr>
              <a:t>Humble people have these spiritual gifts in common: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lgn="ctr">
              <a:spcBef>
                <a:spcPts val="0"/>
              </a:spcBef>
              <a:spcAft>
                <a:spcPts val="0"/>
              </a:spcAf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p>
          <a:p>
            <a:pPr marL="0" marR="0" indent="228600" algn="ctr">
              <a:spcBef>
                <a:spcPts val="0"/>
              </a:spcBef>
              <a:spcAft>
                <a:spcPts val="0"/>
              </a:spcAft>
            </a:pPr>
            <a:r>
              <a:rPr lang="en-US" sz="3200" b="1"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consolation		comfort		fellowship	</a:t>
            </a:r>
          </a:p>
          <a:p>
            <a:pPr marL="0" marR="0" indent="228600" algn="ctr">
              <a:spcBef>
                <a:spcPts val="0"/>
              </a:spcBef>
              <a:spcAft>
                <a:spcPts val="0"/>
              </a:spcAft>
            </a:pPr>
            <a:endParaRPr lang="en-US" sz="3200" b="1" dirty="0">
              <a:solidFill>
                <a:schemeClr val="accent1"/>
              </a:solidFill>
              <a:effectLst/>
              <a:latin typeface="Calibri" panose="020F0502020204030204" pitchFamily="34" charset="0"/>
              <a:ea typeface="Calibri" panose="020F0502020204030204" pitchFamily="34" charset="0"/>
              <a:cs typeface="Calibri" panose="020F0502020204030204" pitchFamily="34" charset="0"/>
            </a:endParaRPr>
          </a:p>
          <a:p>
            <a:pPr marL="0" marR="0" indent="228600" algn="ctr">
              <a:spcBef>
                <a:spcPts val="0"/>
              </a:spcBef>
              <a:spcAft>
                <a:spcPts val="0"/>
              </a:spcAft>
            </a:pPr>
            <a:r>
              <a:rPr lang="en-US" sz="3200" b="1"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affection	                 mercy</a:t>
            </a:r>
            <a:endParaRPr lang="en-US"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6767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08C26AB-76B1-EABF-2044-209663AB1A41}"/>
              </a:ext>
            </a:extLst>
          </p:cNvPr>
          <p:cNvSpPr txBox="1"/>
          <p:nvPr/>
        </p:nvSpPr>
        <p:spPr>
          <a:xfrm>
            <a:off x="1343025" y="1257300"/>
            <a:ext cx="9648825" cy="4401205"/>
          </a:xfrm>
          <a:prstGeom prst="rect">
            <a:avLst/>
          </a:prstGeom>
          <a:noFill/>
        </p:spPr>
        <p:txBody>
          <a:bodyPr wrap="square">
            <a:spAutoFit/>
          </a:bodyPr>
          <a:lstStyle/>
          <a:p>
            <a:pPr marL="342900" marR="0" lvl="0" indent="-342900">
              <a:spcBef>
                <a:spcPts val="0"/>
              </a:spcBef>
              <a:spcAft>
                <a:spcPts val="0"/>
              </a:spcAft>
              <a:buFont typeface="Symbol" panose="05050102010706020507" pitchFamily="18" charset="2"/>
              <a:buChar char=""/>
            </a:pPr>
            <a:r>
              <a:rPr lang="en-US" sz="2800" b="1" dirty="0">
                <a:effectLst/>
                <a:latin typeface="Calibri" panose="020F0502020204030204" pitchFamily="34" charset="0"/>
                <a:ea typeface="Calibri" panose="020F0502020204030204" pitchFamily="34" charset="0"/>
                <a:cs typeface="Calibri" panose="020F0502020204030204" pitchFamily="34" charset="0"/>
              </a:rPr>
              <a:t>Humble people have these spiritual gifts in common:</a:t>
            </a:r>
          </a:p>
          <a:p>
            <a:pPr marR="0" lvl="0">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lgn="ctr">
              <a:spcBef>
                <a:spcPts val="0"/>
              </a:spcBef>
              <a:spcAft>
                <a:spcPts val="0"/>
              </a:spcAft>
            </a:pPr>
            <a:r>
              <a:rPr lang="en-US"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consolation		comfort		fellowship		affection	       mercy</a:t>
            </a:r>
          </a:p>
          <a:p>
            <a:pPr marL="0" marR="0" indent="228600">
              <a:spcBef>
                <a:spcPts val="0"/>
              </a:spcBef>
              <a:spcAft>
                <a:spcPts val="0"/>
              </a:spcAft>
            </a:pPr>
            <a:endPar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0" marR="0" indent="228600">
              <a:spcBef>
                <a:spcPts val="0"/>
              </a:spcBef>
              <a:spcAft>
                <a:spcPts val="0"/>
              </a:spcAft>
            </a:pPr>
            <a:r>
              <a:rPr lang="en-US" sz="2800" b="1" u="sng" dirty="0">
                <a:effectLst/>
                <a:latin typeface="Calibri" panose="020F0502020204030204" pitchFamily="34" charset="0"/>
                <a:ea typeface="Calibri" panose="020F0502020204030204" pitchFamily="34" charset="0"/>
                <a:cs typeface="Calibri" panose="020F0502020204030204" pitchFamily="34" charset="0"/>
              </a:rPr>
              <a:t>_________________________________________________</a:t>
            </a:r>
          </a:p>
          <a:p>
            <a:pPr marL="0" marR="0" indent="228600">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b="1" dirty="0">
                <a:effectLst/>
                <a:latin typeface="Calibri" panose="020F0502020204030204" pitchFamily="34" charset="0"/>
                <a:ea typeface="Calibri" panose="020F0502020204030204" pitchFamily="34" charset="0"/>
                <a:cs typeface="Calibri" panose="020F0502020204030204" pitchFamily="34" charset="0"/>
              </a:rPr>
              <a:t>They have put aside:</a:t>
            </a:r>
          </a:p>
          <a:p>
            <a:pPr marR="0" lvl="0">
              <a:spcBef>
                <a:spcPts val="0"/>
              </a:spcBef>
              <a:spcAft>
                <a:spcPts val="0"/>
              </a:spcAft>
            </a:pPr>
            <a:r>
              <a:rPr lang="en-US" sz="2800" b="1"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n-US" sz="2800" b="1"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selfish ambition	      conceit	             being judgmental	</a:t>
            </a:r>
            <a:r>
              <a:rPr lang="en-US" sz="2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b="1"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pride	                           self-interest</a:t>
            </a:r>
            <a:endParaRPr lang="en-US"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7663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B8ACB6A-ABF5-1D56-5DAE-BF98B1C0FE71}"/>
              </a:ext>
            </a:extLst>
          </p:cNvPr>
          <p:cNvSpPr txBox="1"/>
          <p:nvPr/>
        </p:nvSpPr>
        <p:spPr>
          <a:xfrm>
            <a:off x="1695450" y="1581149"/>
            <a:ext cx="8782050" cy="1754326"/>
          </a:xfrm>
          <a:prstGeom prst="rect">
            <a:avLst/>
          </a:prstGeom>
          <a:noFill/>
        </p:spPr>
        <p:txBody>
          <a:bodyPr wrap="square">
            <a:spAutoFit/>
          </a:bodyPr>
          <a:lstStyle/>
          <a:p>
            <a:pPr algn="ctr"/>
            <a:r>
              <a:rPr lang="en-US" sz="3600" b="1" dirty="0">
                <a:solidFill>
                  <a:srgbClr val="002060"/>
                </a:solidFill>
                <a:effectLst/>
                <a:latin typeface="Calibri" panose="020F0502020204030204" pitchFamily="34" charset="0"/>
                <a:ea typeface="Calibri" panose="020F0502020204030204" pitchFamily="34" charset="0"/>
              </a:rPr>
              <a:t>“</a:t>
            </a:r>
            <a:r>
              <a:rPr lang="en-US" sz="3600" b="1" i="1" dirty="0">
                <a:solidFill>
                  <a:srgbClr val="002060"/>
                </a:solidFill>
                <a:effectLst/>
                <a:latin typeface="Calibri" panose="020F0502020204030204" pitchFamily="34" charset="0"/>
                <a:ea typeface="Calibri" panose="020F0502020204030204" pitchFamily="34" charset="0"/>
              </a:rPr>
              <a:t>A humble person is not one who thinks poorly of himself, he simply does not think of himself at all!”  (Andrew Murray). </a:t>
            </a:r>
            <a:endParaRPr lang="en-US" sz="3600" dirty="0">
              <a:solidFill>
                <a:srgbClr val="002060"/>
              </a:solidFill>
            </a:endParaRPr>
          </a:p>
        </p:txBody>
      </p:sp>
    </p:spTree>
    <p:extLst>
      <p:ext uri="{BB962C8B-B14F-4D97-AF65-F5344CB8AC3E}">
        <p14:creationId xmlns:p14="http://schemas.microsoft.com/office/powerpoint/2010/main" val="1144555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062050-34B5-FF61-5A32-011B91A47647}"/>
              </a:ext>
            </a:extLst>
          </p:cNvPr>
          <p:cNvSpPr>
            <a:spLocks noGrp="1"/>
          </p:cNvSpPr>
          <p:nvPr>
            <p:ph type="title"/>
          </p:nvPr>
        </p:nvSpPr>
        <p:spPr/>
        <p:txBody>
          <a:bodyPr>
            <a:normAutofit/>
          </a:bodyPr>
          <a:lstStyle/>
          <a:p>
            <a:pPr algn="ctr"/>
            <a:r>
              <a:rPr lang="en-US" sz="3200" dirty="0">
                <a:effectLst/>
                <a:latin typeface="Calibri" panose="020F0502020204030204" pitchFamily="34" charset="0"/>
                <a:ea typeface="Calibri" panose="020F0502020204030204" pitchFamily="34" charset="0"/>
                <a:cs typeface="Times New Roman" panose="02020603050405020304" pitchFamily="18" charset="0"/>
              </a:rPr>
              <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endParaRPr lang="en-US" sz="3200" dirty="0"/>
          </a:p>
        </p:txBody>
      </p:sp>
      <p:sp>
        <p:nvSpPr>
          <p:cNvPr id="3" name="Content Placeholder 2">
            <a:extLst>
              <a:ext uri="{FF2B5EF4-FFF2-40B4-BE49-F238E27FC236}">
                <a16:creationId xmlns:a16="http://schemas.microsoft.com/office/drawing/2014/main" xmlns="" id="{EC2E4AED-6081-E679-1512-EF8A4980E046}"/>
              </a:ext>
            </a:extLst>
          </p:cNvPr>
          <p:cNvSpPr>
            <a:spLocks noGrp="1"/>
          </p:cNvSpPr>
          <p:nvPr>
            <p:ph idx="1"/>
          </p:nvPr>
        </p:nvSpPr>
        <p:spPr>
          <a:xfrm>
            <a:off x="542925" y="771524"/>
            <a:ext cx="10810875" cy="4572001"/>
          </a:xfrm>
        </p:spPr>
        <p:txBody>
          <a:bodyPr>
            <a:normAutofit lnSpcReduction="10000"/>
          </a:bodyPr>
          <a:lstStyle/>
          <a:p>
            <a:pPr marL="0" indent="0" algn="l">
              <a:buNone/>
            </a:pPr>
            <a:r>
              <a:rPr lang="en-US" sz="3200" b="1" i="0" dirty="0">
                <a:solidFill>
                  <a:schemeClr val="bg1"/>
                </a:solidFill>
                <a:effectLst/>
                <a:latin typeface="Calibri" panose="020F0502020204030204" pitchFamily="34" charset="0"/>
                <a:cs typeface="Calibri" panose="020F0502020204030204" pitchFamily="34" charset="0"/>
              </a:rPr>
              <a:t>Vs. 5-11 – THE PERFECT EXAMPLE OF HUMILITY – JESUS CHRIST</a:t>
            </a:r>
          </a:p>
          <a:p>
            <a:pPr marL="0" indent="0" algn="l">
              <a:buNone/>
            </a:pPr>
            <a:r>
              <a:rPr lang="en-US" sz="3200" b="1" i="0" dirty="0">
                <a:solidFill>
                  <a:srgbClr val="FF0000"/>
                </a:solidFill>
                <a:effectLst/>
                <a:latin typeface="Calibri" panose="020F0502020204030204" pitchFamily="34" charset="0"/>
                <a:cs typeface="Calibri" panose="020F0502020204030204" pitchFamily="34" charset="0"/>
              </a:rPr>
              <a:t>“In your relationships with one another, </a:t>
            </a:r>
            <a:r>
              <a:rPr lang="en-US" sz="3200" b="1" i="1" dirty="0">
                <a:solidFill>
                  <a:srgbClr val="FF0000"/>
                </a:solidFill>
                <a:effectLst/>
                <a:latin typeface="Calibri" panose="020F0502020204030204" pitchFamily="34" charset="0"/>
                <a:cs typeface="Calibri" panose="020F0502020204030204" pitchFamily="34" charset="0"/>
              </a:rPr>
              <a:t>have the same mindset as Christ Jesus:</a:t>
            </a:r>
          </a:p>
          <a:p>
            <a:pPr marL="0" indent="0" algn="l">
              <a:buNone/>
            </a:pPr>
            <a:r>
              <a:rPr lang="en-US" sz="3200" b="1" i="0" baseline="30000" dirty="0">
                <a:solidFill>
                  <a:srgbClr val="FF0000"/>
                </a:solidFill>
                <a:effectLst/>
                <a:latin typeface="Calibri" panose="020F0502020204030204" pitchFamily="34" charset="0"/>
                <a:cs typeface="Calibri" panose="020F0502020204030204" pitchFamily="34" charset="0"/>
              </a:rPr>
              <a:t>6 </a:t>
            </a:r>
            <a:r>
              <a:rPr lang="en-US" sz="3200" b="1" i="0" dirty="0">
                <a:solidFill>
                  <a:srgbClr val="FF0000"/>
                </a:solidFill>
                <a:effectLst/>
                <a:latin typeface="Calibri" panose="020F0502020204030204" pitchFamily="34" charset="0"/>
                <a:cs typeface="Calibri" panose="020F0502020204030204" pitchFamily="34" charset="0"/>
              </a:rPr>
              <a:t>Who, </a:t>
            </a:r>
            <a:r>
              <a:rPr lang="en-US" sz="3200" b="1" i="0" u="sng" dirty="0">
                <a:solidFill>
                  <a:srgbClr val="FF0000"/>
                </a:solidFill>
                <a:effectLst/>
                <a:latin typeface="Calibri" panose="020F0502020204030204" pitchFamily="34" charset="0"/>
                <a:cs typeface="Calibri" panose="020F0502020204030204" pitchFamily="34" charset="0"/>
              </a:rPr>
              <a:t>being in very nature God</a:t>
            </a:r>
            <a:r>
              <a:rPr lang="en-US" sz="3200" b="1" i="0" dirty="0">
                <a:solidFill>
                  <a:srgbClr val="FF0000"/>
                </a:solidFill>
                <a:effectLst/>
                <a:latin typeface="Calibri" panose="020F0502020204030204" pitchFamily="34" charset="0"/>
                <a:cs typeface="Calibri" panose="020F0502020204030204" pitchFamily="34" charset="0"/>
              </a:rPr>
              <a:t>,</a:t>
            </a:r>
            <a:r>
              <a:rPr lang="en-US" sz="3200" b="1" dirty="0">
                <a:solidFill>
                  <a:srgbClr val="FF0000"/>
                </a:solidFill>
                <a:latin typeface="Calibri" panose="020F0502020204030204" pitchFamily="34" charset="0"/>
                <a:cs typeface="Calibri" panose="020F0502020204030204" pitchFamily="34" charset="0"/>
              </a:rPr>
              <a:t> </a:t>
            </a:r>
            <a:r>
              <a:rPr lang="en-US" sz="3200" b="1" i="0" dirty="0">
                <a:solidFill>
                  <a:srgbClr val="FF0000"/>
                </a:solidFill>
                <a:effectLst/>
                <a:latin typeface="Calibri" panose="020F0502020204030204" pitchFamily="34" charset="0"/>
                <a:cs typeface="Calibri" panose="020F0502020204030204" pitchFamily="34" charset="0"/>
              </a:rPr>
              <a:t>did not consider equality with God something to be used to His own advantage; </a:t>
            </a:r>
            <a:r>
              <a:rPr lang="en-US" sz="3200" b="1" i="0" baseline="30000" dirty="0">
                <a:solidFill>
                  <a:srgbClr val="FF0000"/>
                </a:solidFill>
                <a:effectLst/>
                <a:latin typeface="Calibri" panose="020F0502020204030204" pitchFamily="34" charset="0"/>
                <a:cs typeface="Calibri" panose="020F0502020204030204" pitchFamily="34" charset="0"/>
              </a:rPr>
              <a:t>7 </a:t>
            </a:r>
            <a:r>
              <a:rPr lang="en-US" sz="3200" b="1" i="0" dirty="0">
                <a:solidFill>
                  <a:srgbClr val="FF0000"/>
                </a:solidFill>
                <a:effectLst/>
                <a:latin typeface="Calibri" panose="020F0502020204030204" pitchFamily="34" charset="0"/>
                <a:cs typeface="Calibri" panose="020F0502020204030204" pitchFamily="34" charset="0"/>
              </a:rPr>
              <a:t>rather, </a:t>
            </a:r>
            <a:r>
              <a:rPr lang="en-US" sz="3200" b="1" i="0" u="sng" dirty="0">
                <a:solidFill>
                  <a:srgbClr val="FF0000"/>
                </a:solidFill>
                <a:effectLst/>
                <a:latin typeface="Calibri" panose="020F0502020204030204" pitchFamily="34" charset="0"/>
                <a:cs typeface="Calibri" panose="020F0502020204030204" pitchFamily="34" charset="0"/>
              </a:rPr>
              <a:t>He made himself nothing </a:t>
            </a:r>
            <a:r>
              <a:rPr lang="en-US" sz="3200" b="1" i="0" dirty="0">
                <a:solidFill>
                  <a:srgbClr val="FF0000"/>
                </a:solidFill>
                <a:effectLst/>
                <a:latin typeface="Calibri" panose="020F0502020204030204" pitchFamily="34" charset="0"/>
                <a:cs typeface="Calibri" panose="020F0502020204030204" pitchFamily="34" charset="0"/>
              </a:rPr>
              <a:t>by taking the very nature of a servant,</a:t>
            </a:r>
            <a:r>
              <a:rPr lang="en-US" sz="3200" b="1" dirty="0">
                <a:solidFill>
                  <a:srgbClr val="FF0000"/>
                </a:solidFill>
                <a:latin typeface="Calibri" panose="020F0502020204030204" pitchFamily="34" charset="0"/>
                <a:cs typeface="Calibri" panose="020F0502020204030204" pitchFamily="34" charset="0"/>
              </a:rPr>
              <a:t> </a:t>
            </a:r>
            <a:r>
              <a:rPr lang="en-US" sz="3200" b="1" i="0" dirty="0">
                <a:solidFill>
                  <a:srgbClr val="FF0000"/>
                </a:solidFill>
                <a:effectLst/>
                <a:latin typeface="Calibri" panose="020F0502020204030204" pitchFamily="34" charset="0"/>
                <a:cs typeface="Calibri" panose="020F0502020204030204" pitchFamily="34" charset="0"/>
              </a:rPr>
              <a:t>being made in human likeness.  </a:t>
            </a:r>
            <a:r>
              <a:rPr lang="en-US" sz="3200" b="1" i="0" baseline="30000" dirty="0">
                <a:solidFill>
                  <a:srgbClr val="FF0000"/>
                </a:solidFill>
                <a:effectLst/>
                <a:latin typeface="Calibri" panose="020F0502020204030204" pitchFamily="34" charset="0"/>
                <a:cs typeface="Calibri" panose="020F0502020204030204" pitchFamily="34" charset="0"/>
              </a:rPr>
              <a:t>8 </a:t>
            </a:r>
            <a:r>
              <a:rPr lang="en-US" sz="3200" b="1" i="0" dirty="0">
                <a:solidFill>
                  <a:srgbClr val="FF0000"/>
                </a:solidFill>
                <a:effectLst/>
                <a:latin typeface="Calibri" panose="020F0502020204030204" pitchFamily="34" charset="0"/>
                <a:cs typeface="Calibri" panose="020F0502020204030204" pitchFamily="34" charset="0"/>
              </a:rPr>
              <a:t>And being found in appearance as a man</a:t>
            </a:r>
            <a:r>
              <a:rPr lang="en-US" sz="3200" b="1" i="0" u="sng" dirty="0">
                <a:solidFill>
                  <a:srgbClr val="FF0000"/>
                </a:solidFill>
                <a:effectLst/>
                <a:latin typeface="Calibri" panose="020F0502020204030204" pitchFamily="34" charset="0"/>
                <a:cs typeface="Calibri" panose="020F0502020204030204" pitchFamily="34" charset="0"/>
              </a:rPr>
              <a:t>, He humbled himself</a:t>
            </a:r>
            <a:r>
              <a:rPr lang="en-US" sz="3200" b="1" u="sng" dirty="0">
                <a:solidFill>
                  <a:srgbClr val="FF0000"/>
                </a:solidFill>
                <a:latin typeface="Calibri" panose="020F0502020204030204" pitchFamily="34" charset="0"/>
                <a:cs typeface="Calibri" panose="020F0502020204030204" pitchFamily="34" charset="0"/>
              </a:rPr>
              <a:t> </a:t>
            </a:r>
            <a:r>
              <a:rPr lang="en-US" sz="3200" b="1" i="0" dirty="0">
                <a:solidFill>
                  <a:srgbClr val="FF0000"/>
                </a:solidFill>
                <a:effectLst/>
                <a:latin typeface="Calibri" panose="020F0502020204030204" pitchFamily="34" charset="0"/>
                <a:cs typeface="Calibri" panose="020F0502020204030204" pitchFamily="34" charset="0"/>
              </a:rPr>
              <a:t>by becoming obedient to death— even death on a cross!</a:t>
            </a:r>
          </a:p>
          <a:p>
            <a:pPr marL="0" indent="0" algn="l">
              <a:buNone/>
            </a:pPr>
            <a:endParaRPr lang="en-US" b="1" dirty="0"/>
          </a:p>
        </p:txBody>
      </p:sp>
    </p:spTree>
    <p:extLst>
      <p:ext uri="{BB962C8B-B14F-4D97-AF65-F5344CB8AC3E}">
        <p14:creationId xmlns:p14="http://schemas.microsoft.com/office/powerpoint/2010/main" val="3434856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855F0B7-42AC-0E9B-7677-EA94849E3FFB}"/>
              </a:ext>
            </a:extLst>
          </p:cNvPr>
          <p:cNvSpPr txBox="1"/>
          <p:nvPr/>
        </p:nvSpPr>
        <p:spPr>
          <a:xfrm>
            <a:off x="447675" y="85725"/>
            <a:ext cx="10953749" cy="5324535"/>
          </a:xfrm>
          <a:prstGeom prst="rect">
            <a:avLst/>
          </a:prstGeom>
          <a:noFill/>
        </p:spPr>
        <p:txBody>
          <a:bodyPr wrap="square">
            <a:spAutoFit/>
          </a:bodyPr>
          <a:lstStyle/>
          <a:p>
            <a:pPr algn="ctr"/>
            <a:r>
              <a:rPr lang="en-US" sz="2400" b="1" i="0" dirty="0">
                <a:solidFill>
                  <a:schemeClr val="bg1"/>
                </a:solidFill>
                <a:effectLst/>
              </a:rPr>
              <a:t>JESUS</a:t>
            </a:r>
          </a:p>
          <a:p>
            <a:endParaRPr lang="en-US" sz="2400" b="1" dirty="0">
              <a:solidFill>
                <a:srgbClr val="FF0000"/>
              </a:solidFill>
            </a:endParaRPr>
          </a:p>
          <a:p>
            <a:r>
              <a:rPr lang="en-US" sz="2400" b="1" i="0" dirty="0">
                <a:solidFill>
                  <a:srgbClr val="FF0000"/>
                </a:solidFill>
                <a:effectLst/>
                <a:latin typeface="Calibri" panose="020F0502020204030204" pitchFamily="34" charset="0"/>
                <a:cs typeface="Calibri" panose="020F0502020204030204" pitchFamily="34" charset="0"/>
              </a:rPr>
              <a:t>Who, </a:t>
            </a:r>
            <a:r>
              <a:rPr lang="en-US" sz="2400" b="1" i="0" dirty="0">
                <a:solidFill>
                  <a:schemeClr val="accent6">
                    <a:lumMod val="50000"/>
                  </a:schemeClr>
                </a:solidFill>
                <a:effectLst/>
                <a:latin typeface="Calibri" panose="020F0502020204030204" pitchFamily="34" charset="0"/>
                <a:cs typeface="Calibri" panose="020F0502020204030204" pitchFamily="34" charset="0"/>
              </a:rPr>
              <a:t>being in very nature God</a:t>
            </a:r>
            <a:r>
              <a:rPr lang="en-US" sz="2400" b="1" dirty="0">
                <a:solidFill>
                  <a:srgbClr val="FF0000"/>
                </a:solidFill>
                <a:latin typeface="Calibri" panose="020F0502020204030204" pitchFamily="34" charset="0"/>
                <a:cs typeface="Calibri" panose="020F0502020204030204" pitchFamily="34" charset="0"/>
              </a:rPr>
              <a:t>, </a:t>
            </a:r>
            <a:r>
              <a:rPr lang="en-US" sz="2400" b="1" i="0" dirty="0">
                <a:solidFill>
                  <a:srgbClr val="FF0000"/>
                </a:solidFill>
                <a:effectLst/>
                <a:latin typeface="Calibri" panose="020F0502020204030204" pitchFamily="34" charset="0"/>
                <a:cs typeface="Calibri" panose="020F0502020204030204" pitchFamily="34" charset="0"/>
              </a:rPr>
              <a:t>did not consider equality with God something to be used to His own advantage; </a:t>
            </a:r>
            <a:r>
              <a:rPr lang="en-US" sz="2400" b="1" i="0" baseline="30000" dirty="0">
                <a:solidFill>
                  <a:srgbClr val="FF0000"/>
                </a:solidFill>
                <a:effectLst/>
                <a:latin typeface="Calibri" panose="020F0502020204030204" pitchFamily="34" charset="0"/>
                <a:cs typeface="Calibri" panose="020F0502020204030204" pitchFamily="34" charset="0"/>
              </a:rPr>
              <a:t> </a:t>
            </a:r>
            <a:r>
              <a:rPr lang="en-US" sz="2400" b="1" i="0" dirty="0">
                <a:solidFill>
                  <a:srgbClr val="FF0000"/>
                </a:solidFill>
                <a:effectLst/>
                <a:latin typeface="Calibri" panose="020F0502020204030204" pitchFamily="34" charset="0"/>
                <a:cs typeface="Calibri" panose="020F0502020204030204" pitchFamily="34" charset="0"/>
              </a:rPr>
              <a:t>rather, </a:t>
            </a:r>
            <a:r>
              <a:rPr lang="en-US" sz="2400" b="1" i="0" u="sng" dirty="0">
                <a:solidFill>
                  <a:srgbClr val="FF0000"/>
                </a:solidFill>
                <a:effectLst/>
                <a:latin typeface="Calibri" panose="020F0502020204030204" pitchFamily="34" charset="0"/>
                <a:cs typeface="Calibri" panose="020F0502020204030204" pitchFamily="34" charset="0"/>
              </a:rPr>
              <a:t>He made himself nothing </a:t>
            </a:r>
            <a:r>
              <a:rPr lang="en-US" sz="2400" b="1" i="0" dirty="0">
                <a:solidFill>
                  <a:srgbClr val="FF0000"/>
                </a:solidFill>
                <a:effectLst/>
                <a:latin typeface="Calibri" panose="020F0502020204030204" pitchFamily="34" charset="0"/>
                <a:cs typeface="Calibri" panose="020F0502020204030204" pitchFamily="34" charset="0"/>
              </a:rPr>
              <a:t>by </a:t>
            </a:r>
            <a:r>
              <a:rPr lang="en-US" sz="2400" b="1" i="0" u="sng" dirty="0">
                <a:solidFill>
                  <a:schemeClr val="accent2">
                    <a:lumMod val="75000"/>
                  </a:schemeClr>
                </a:solidFill>
                <a:effectLst/>
                <a:latin typeface="Calibri" panose="020F0502020204030204" pitchFamily="34" charset="0"/>
                <a:cs typeface="Calibri" panose="020F0502020204030204" pitchFamily="34" charset="0"/>
              </a:rPr>
              <a:t>taking the very nature of a servant, </a:t>
            </a:r>
            <a:r>
              <a:rPr lang="en-US" sz="2400" b="1" i="0" dirty="0">
                <a:solidFill>
                  <a:srgbClr val="FF0000"/>
                </a:solidFill>
                <a:effectLst/>
                <a:latin typeface="Calibri" panose="020F0502020204030204" pitchFamily="34" charset="0"/>
                <a:cs typeface="Calibri" panose="020F0502020204030204" pitchFamily="34" charset="0"/>
              </a:rPr>
              <a:t>being made in human likeness. </a:t>
            </a:r>
            <a:r>
              <a:rPr lang="en-US" sz="2400" b="1" i="0" baseline="30000" dirty="0">
                <a:solidFill>
                  <a:srgbClr val="FF0000"/>
                </a:solidFill>
                <a:effectLst/>
                <a:latin typeface="Calibri" panose="020F0502020204030204" pitchFamily="34" charset="0"/>
                <a:cs typeface="Calibri" panose="020F0502020204030204" pitchFamily="34" charset="0"/>
              </a:rPr>
              <a:t>8 </a:t>
            </a:r>
            <a:r>
              <a:rPr lang="en-US" sz="2400" b="1" i="0" dirty="0">
                <a:solidFill>
                  <a:srgbClr val="FF0000"/>
                </a:solidFill>
                <a:effectLst/>
                <a:latin typeface="Calibri" panose="020F0502020204030204" pitchFamily="34" charset="0"/>
                <a:cs typeface="Calibri" panose="020F0502020204030204" pitchFamily="34" charset="0"/>
              </a:rPr>
              <a:t>And being found in appearance as a man, </a:t>
            </a:r>
            <a:r>
              <a:rPr lang="en-US" sz="2400" b="1" i="0" u="sng" dirty="0">
                <a:solidFill>
                  <a:schemeClr val="accent5">
                    <a:lumMod val="50000"/>
                  </a:schemeClr>
                </a:solidFill>
                <a:effectLst/>
                <a:latin typeface="Calibri" panose="020F0502020204030204" pitchFamily="34" charset="0"/>
                <a:cs typeface="Calibri" panose="020F0502020204030204" pitchFamily="34" charset="0"/>
              </a:rPr>
              <a:t>He humbled Himself </a:t>
            </a:r>
            <a:r>
              <a:rPr lang="en-US" sz="2400" b="1" i="0" dirty="0">
                <a:solidFill>
                  <a:schemeClr val="accent5">
                    <a:lumMod val="50000"/>
                  </a:schemeClr>
                </a:solidFill>
                <a:effectLst/>
                <a:latin typeface="Calibri" panose="020F0502020204030204" pitchFamily="34" charset="0"/>
                <a:cs typeface="Calibri" panose="020F0502020204030204" pitchFamily="34" charset="0"/>
              </a:rPr>
              <a:t>by </a:t>
            </a:r>
            <a:r>
              <a:rPr lang="en-US" sz="2400" b="1" i="0" u="sng" dirty="0">
                <a:solidFill>
                  <a:schemeClr val="accent5">
                    <a:lumMod val="50000"/>
                  </a:schemeClr>
                </a:solidFill>
                <a:effectLst/>
                <a:latin typeface="Calibri" panose="020F0502020204030204" pitchFamily="34" charset="0"/>
                <a:cs typeface="Calibri" panose="020F0502020204030204" pitchFamily="34" charset="0"/>
              </a:rPr>
              <a:t>becoming obedient </a:t>
            </a:r>
            <a:r>
              <a:rPr lang="en-US" sz="2400" b="1" i="0" dirty="0">
                <a:solidFill>
                  <a:schemeClr val="accent5">
                    <a:lumMod val="50000"/>
                  </a:schemeClr>
                </a:solidFill>
                <a:effectLst/>
                <a:latin typeface="Calibri" panose="020F0502020204030204" pitchFamily="34" charset="0"/>
                <a:cs typeface="Calibri" panose="020F0502020204030204" pitchFamily="34" charset="0"/>
              </a:rPr>
              <a:t>to death—</a:t>
            </a:r>
            <a:r>
              <a:rPr lang="en-US" sz="2400" b="1" i="0" dirty="0">
                <a:solidFill>
                  <a:schemeClr val="bg1"/>
                </a:solidFill>
                <a:effectLst/>
                <a:latin typeface="Calibri" panose="020F0502020204030204" pitchFamily="34" charset="0"/>
                <a:cs typeface="Calibri" panose="020F0502020204030204" pitchFamily="34" charset="0"/>
              </a:rPr>
              <a:t>even death on a cross!</a:t>
            </a:r>
            <a:endParaRPr lang="en-US" sz="2400" b="1" u="sng" dirty="0">
              <a:solidFill>
                <a:schemeClr val="bg1"/>
              </a:solidFill>
              <a:latin typeface="Calibri" panose="020F0502020204030204" pitchFamily="34" charset="0"/>
              <a:cs typeface="Calibri" panose="020F0502020204030204" pitchFamily="34" charset="0"/>
            </a:endParaRPr>
          </a:p>
          <a:p>
            <a:endParaRPr lang="en-US" sz="2400" b="1" dirty="0">
              <a:solidFill>
                <a:schemeClr val="tx2"/>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Wingdings" panose="05000000000000000000" pitchFamily="2" charset="2"/>
              <a:buChar char=""/>
            </a:pPr>
            <a:r>
              <a:rPr lang="en-US" sz="24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Did not use the privileges of deity.  </a:t>
            </a:r>
            <a:r>
              <a:rPr lang="en-US" sz="2400" b="1"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rPr>
              <a:t>  Omniscience   Omnipresent   Omnipotent</a:t>
            </a:r>
            <a:endParaRPr lang="en-US" sz="24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4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Instead He used His body as a servant - obedient and suffering</a:t>
            </a:r>
            <a:r>
              <a:rPr lang="en-US" sz="2400" b="1"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400" b="1"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He willingly took His body to the cross, took on sin and died</a:t>
            </a:r>
            <a:r>
              <a:rPr lang="en-US" sz="2400" b="1" i="1"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  “…He became obedient unto death.” </a:t>
            </a:r>
            <a:endParaRPr lang="en-US" sz="24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His sacrifice  - the most shameful of Roman deaths</a:t>
            </a:r>
            <a:r>
              <a:rPr lang="en-US" sz="24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2400" b="1" i="1" dirty="0">
                <a:solidFill>
                  <a:schemeClr val="bg1"/>
                </a:solidFill>
                <a:latin typeface="Calibri" panose="020F0502020204030204" pitchFamily="34" charset="0"/>
                <a:ea typeface="Calibri" panose="020F0502020204030204" pitchFamily="34" charset="0"/>
                <a:cs typeface="Calibri" panose="020F0502020204030204" pitchFamily="34" charset="0"/>
              </a:rPr>
              <a:t>AND YET …</a:t>
            </a:r>
            <a:endParaRPr lang="en-US" sz="24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800" b="1" dirty="0">
              <a:solidFill>
                <a:srgbClr val="FF0000"/>
              </a:solidFill>
            </a:endParaRPr>
          </a:p>
        </p:txBody>
      </p:sp>
      <p:cxnSp>
        <p:nvCxnSpPr>
          <p:cNvPr id="12" name="Straight Connector 11">
            <a:extLst>
              <a:ext uri="{FF2B5EF4-FFF2-40B4-BE49-F238E27FC236}">
                <a16:creationId xmlns:a16="http://schemas.microsoft.com/office/drawing/2014/main" xmlns="" id="{EAB97FB4-99AB-52B5-9373-81533FD00327}"/>
              </a:ext>
            </a:extLst>
          </p:cNvPr>
          <p:cNvCxnSpPr/>
          <p:nvPr/>
        </p:nvCxnSpPr>
        <p:spPr>
          <a:xfrm flipH="1">
            <a:off x="7543800" y="3429000"/>
            <a:ext cx="990600" cy="365760"/>
          </a:xfrm>
          <a:prstGeom prst="line">
            <a:avLst/>
          </a:prstGeom>
        </p:spPr>
        <p:style>
          <a:lnRef idx="1">
            <a:schemeClr val="accent2"/>
          </a:lnRef>
          <a:fillRef idx="0">
            <a:schemeClr val="accent2"/>
          </a:fillRef>
          <a:effectRef idx="0">
            <a:schemeClr val="accent2"/>
          </a:effectRef>
          <a:fontRef idx="minor">
            <a:schemeClr val="tx1"/>
          </a:fontRef>
        </p:style>
      </p:cxnSp>
      <p:cxnSp>
        <p:nvCxnSpPr>
          <p:cNvPr id="14" name="Straight Connector 13">
            <a:extLst>
              <a:ext uri="{FF2B5EF4-FFF2-40B4-BE49-F238E27FC236}">
                <a16:creationId xmlns:a16="http://schemas.microsoft.com/office/drawing/2014/main" xmlns="" id="{FAAAF526-B600-A67E-0012-FD4F78B633AF}"/>
              </a:ext>
            </a:extLst>
          </p:cNvPr>
          <p:cNvCxnSpPr>
            <a:cxnSpLocks/>
          </p:cNvCxnSpPr>
          <p:nvPr/>
        </p:nvCxnSpPr>
        <p:spPr>
          <a:xfrm flipH="1">
            <a:off x="9458325" y="3429000"/>
            <a:ext cx="828675" cy="466725"/>
          </a:xfrm>
          <a:prstGeom prst="line">
            <a:avLst/>
          </a:prstGeom>
          <a:ln w="19050"/>
        </p:spPr>
        <p:style>
          <a:lnRef idx="1">
            <a:schemeClr val="accent2"/>
          </a:lnRef>
          <a:fillRef idx="0">
            <a:schemeClr val="accent2"/>
          </a:fillRef>
          <a:effectRef idx="0">
            <a:schemeClr val="accent2"/>
          </a:effectRef>
          <a:fontRef idx="minor">
            <a:schemeClr val="tx1"/>
          </a:fontRef>
        </p:style>
      </p:cxnSp>
      <p:cxnSp>
        <p:nvCxnSpPr>
          <p:cNvPr id="4" name="Straight Connector 3">
            <a:extLst>
              <a:ext uri="{FF2B5EF4-FFF2-40B4-BE49-F238E27FC236}">
                <a16:creationId xmlns:a16="http://schemas.microsoft.com/office/drawing/2014/main" xmlns="" id="{860E0DA2-F1DA-26DE-5627-FEC2D7EADF0E}"/>
              </a:ext>
            </a:extLst>
          </p:cNvPr>
          <p:cNvCxnSpPr>
            <a:cxnSpLocks/>
          </p:cNvCxnSpPr>
          <p:nvPr/>
        </p:nvCxnSpPr>
        <p:spPr>
          <a:xfrm flipH="1">
            <a:off x="1009650" y="339745"/>
            <a:ext cx="4467225" cy="542925"/>
          </a:xfrm>
          <a:prstGeom prst="line">
            <a:avLst/>
          </a:prstGeom>
          <a:ln>
            <a:headEnd type="none" w="med" len="med"/>
            <a:tailEnd type="arrow" w="med" len="me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65603921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481</Words>
  <Application>Microsoft Office PowerPoint</Application>
  <PresentationFormat>Widescreen</PresentationFormat>
  <Paragraphs>96</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Century Gothic</vt:lpstr>
      <vt:lpstr>Symbol</vt:lpstr>
      <vt:lpstr>system-ui</vt:lpstr>
      <vt:lpstr>Times New Roman</vt:lpstr>
      <vt:lpstr>Wingdings</vt:lpstr>
      <vt:lpstr>Wingdings 3</vt:lpstr>
      <vt:lpstr>Slice</vt:lpstr>
      <vt:lpstr>PHILIPPIANS 2 Putting Others Before Ourselves </vt:lpstr>
      <vt:lpstr>UNITY </vt:lpstr>
      <vt:lpstr>PowerPoint Presentation</vt:lpstr>
      <vt:lpstr>CHRISTIAN ATTRIBUTES </vt:lpstr>
      <vt:lpstr>PowerPoint Presentation</vt:lpstr>
      <vt:lpstr>PowerPoint Presentation</vt:lpstr>
      <vt:lpstr>PowerPoint Presentation</vt:lpstr>
      <vt:lpstr> </vt:lpstr>
      <vt:lpstr>PowerPoint Presentation</vt:lpstr>
      <vt:lpstr>9-11- “Therefore God exalted Him to the highest place and gave Him the name that is above every name, 10 that at the name of Jesus every knee should bow, in heaven and on earth and under the earth, 11 and every tongue acknowledge that Jesus Christ is Lord, to the glory of God the Father.” </vt:lpstr>
      <vt:lpstr>WORKING OUT OUR SALVATION  </vt:lpstr>
      <vt:lpstr>2:13 – “For it is God who works in you both to will and to do for His good pleasure.”</vt:lpstr>
      <vt:lpstr>WE ARE NOT ALONE!</vt:lpstr>
      <vt:lpstr>How should we approach our Christian mission?</vt:lpstr>
      <vt:lpstr>WHAT SETS YOU OFF?     </vt:lpstr>
      <vt:lpstr>PowerPoint Presentation</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2023-07-20T19:19:58Z</dcterms:created>
  <dcterms:modified xsi:type="dcterms:W3CDTF">2023-07-20T19:20:05Z</dcterms:modified>
</cp:coreProperties>
</file>