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08" r:id="rId1"/>
  </p:sldMasterIdLst>
  <p:notesMasterIdLst>
    <p:notesMasterId r:id="rId44"/>
  </p:notesMasterIdLst>
  <p:sldIdLst>
    <p:sldId id="1763" r:id="rId2"/>
    <p:sldId id="2164" r:id="rId3"/>
    <p:sldId id="2188" r:id="rId4"/>
    <p:sldId id="2229" r:id="rId5"/>
    <p:sldId id="288" r:id="rId6"/>
    <p:sldId id="339" r:id="rId7"/>
    <p:sldId id="2220" r:id="rId8"/>
    <p:sldId id="347" r:id="rId9"/>
    <p:sldId id="385" r:id="rId10"/>
    <p:sldId id="389" r:id="rId11"/>
    <p:sldId id="2224" r:id="rId12"/>
    <p:sldId id="1991" r:id="rId13"/>
    <p:sldId id="2030" r:id="rId14"/>
    <p:sldId id="2107" r:id="rId15"/>
    <p:sldId id="1739" r:id="rId16"/>
    <p:sldId id="2171" r:id="rId17"/>
    <p:sldId id="1736" r:id="rId18"/>
    <p:sldId id="2184" r:id="rId19"/>
    <p:sldId id="2176" r:id="rId20"/>
    <p:sldId id="2208" r:id="rId21"/>
    <p:sldId id="381" r:id="rId22"/>
    <p:sldId id="2118" r:id="rId23"/>
    <p:sldId id="2211" r:id="rId24"/>
    <p:sldId id="2206" r:id="rId25"/>
    <p:sldId id="2131" r:id="rId26"/>
    <p:sldId id="2221" r:id="rId27"/>
    <p:sldId id="2227" r:id="rId28"/>
    <p:sldId id="2216" r:id="rId29"/>
    <p:sldId id="2204" r:id="rId30"/>
    <p:sldId id="2187" r:id="rId31"/>
    <p:sldId id="2232" r:id="rId32"/>
    <p:sldId id="2192" r:id="rId33"/>
    <p:sldId id="2193" r:id="rId34"/>
    <p:sldId id="2194" r:id="rId35"/>
    <p:sldId id="2195" r:id="rId36"/>
    <p:sldId id="2196" r:id="rId37"/>
    <p:sldId id="2190" r:id="rId38"/>
    <p:sldId id="1451" r:id="rId39"/>
    <p:sldId id="1450" r:id="rId40"/>
    <p:sldId id="2213" r:id="rId41"/>
    <p:sldId id="372" r:id="rId42"/>
    <p:sldId id="2234" r:id="rId43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DE4DD4E-86E3-61D1-76BA-02A8FF8592C0}" name="Peter Greer" initials="PG" userId="igm701PQ9+fKwYQtCyXcxyZh7xHd8qcMD0tU+sT5W4I=" providerId="None"/>
  <p188:author id="{33403696-1A7D-A494-4861-62907E4A0F07}" name="LeAnna Vine" initials="LV" userId="VYsg6ssL8s6qm2fcjPn/8j4vvobZ+gEEEZenPunDtJA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2F25"/>
    <a:srgbClr val="E2A228"/>
    <a:srgbClr val="FFFFFF"/>
    <a:srgbClr val="B24027"/>
    <a:srgbClr val="DE6326"/>
    <a:srgbClr val="87AB4E"/>
    <a:srgbClr val="7DBFB1"/>
    <a:srgbClr val="FDC861"/>
    <a:srgbClr val="0C0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84750" autoAdjust="0"/>
  </p:normalViewPr>
  <p:slideViewPr>
    <p:cSldViewPr snapToGrid="0" snapToObjects="1">
      <p:cViewPr varScale="1">
        <p:scale>
          <a:sx n="76" d="100"/>
          <a:sy n="76" d="100"/>
        </p:scale>
        <p:origin x="114" y="390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6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Grace\Documents\HOPE\Other%20HOPE\Data%20for%204040%20Vision%20Graph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Grace\Documents\HOPE\Other%20HOPE\Data%20for%204040%20Vision%20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v>Men</c:v>
          </c:tx>
          <c:marker>
            <c:symbol val="none"/>
          </c:marker>
          <c:cat>
            <c:strRef>
              <c:f>Sheet1!$C$7:$C$23</c:f>
              <c:strCache>
                <c:ptCount val="17"/>
                <c:pt idx="0">
                  <c:v>18-21</c:v>
                </c:pt>
                <c:pt idx="1">
                  <c:v>22-25</c:v>
                </c:pt>
                <c:pt idx="2">
                  <c:v>26-29</c:v>
                </c:pt>
                <c:pt idx="3">
                  <c:v>30-33</c:v>
                </c:pt>
                <c:pt idx="4">
                  <c:v>34-37</c:v>
                </c:pt>
                <c:pt idx="5">
                  <c:v>38-41</c:v>
                </c:pt>
                <c:pt idx="6">
                  <c:v>42-45</c:v>
                </c:pt>
                <c:pt idx="7">
                  <c:v>46-49</c:v>
                </c:pt>
                <c:pt idx="8">
                  <c:v>50-53</c:v>
                </c:pt>
                <c:pt idx="9">
                  <c:v>54-57</c:v>
                </c:pt>
                <c:pt idx="10">
                  <c:v>58-61</c:v>
                </c:pt>
                <c:pt idx="11">
                  <c:v>62-66</c:v>
                </c:pt>
                <c:pt idx="12">
                  <c:v>66-69</c:v>
                </c:pt>
                <c:pt idx="13">
                  <c:v>70-73</c:v>
                </c:pt>
                <c:pt idx="14">
                  <c:v>74-77</c:v>
                </c:pt>
                <c:pt idx="15">
                  <c:v>78-81</c:v>
                </c:pt>
                <c:pt idx="16">
                  <c:v>82-85</c:v>
                </c:pt>
              </c:strCache>
            </c:strRef>
          </c:cat>
          <c:val>
            <c:numRef>
              <c:f>Sheet1!$E$7:$E$23</c:f>
              <c:numCache>
                <c:formatCode>General</c:formatCode>
                <c:ptCount val="17"/>
                <c:pt idx="0">
                  <c:v>6.76</c:v>
                </c:pt>
                <c:pt idx="1">
                  <c:v>6.48</c:v>
                </c:pt>
                <c:pt idx="2">
                  <c:v>6.42</c:v>
                </c:pt>
                <c:pt idx="3">
                  <c:v>6.48</c:v>
                </c:pt>
                <c:pt idx="4">
                  <c:v>6.43</c:v>
                </c:pt>
                <c:pt idx="5">
                  <c:v>6.42</c:v>
                </c:pt>
                <c:pt idx="6">
                  <c:v>6.33</c:v>
                </c:pt>
                <c:pt idx="7">
                  <c:v>6.28</c:v>
                </c:pt>
                <c:pt idx="8">
                  <c:v>6.27</c:v>
                </c:pt>
                <c:pt idx="9">
                  <c:v>6.38</c:v>
                </c:pt>
                <c:pt idx="10">
                  <c:v>6.47</c:v>
                </c:pt>
                <c:pt idx="11">
                  <c:v>6.6</c:v>
                </c:pt>
                <c:pt idx="12">
                  <c:v>6.7</c:v>
                </c:pt>
                <c:pt idx="13">
                  <c:v>6.8</c:v>
                </c:pt>
                <c:pt idx="14">
                  <c:v>6.81</c:v>
                </c:pt>
                <c:pt idx="15">
                  <c:v>6.85</c:v>
                </c:pt>
                <c:pt idx="16">
                  <c:v>6.9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729-4327-A331-D333DE2860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6627104"/>
        <c:axId val="306622400"/>
      </c:lineChart>
      <c:catAx>
        <c:axId val="3066271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Age </a:t>
                </a: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crossAx val="306622400"/>
        <c:crosses val="autoZero"/>
        <c:auto val="1"/>
        <c:lblAlgn val="ctr"/>
        <c:lblOffset val="100"/>
        <c:noMultiLvlLbl val="0"/>
      </c:catAx>
      <c:valAx>
        <c:axId val="306622400"/>
        <c:scaling>
          <c:orientation val="minMax"/>
          <c:max val="7.05"/>
          <c:min val="6.2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Well-Being Rating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06627104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t"/>
      <c:layout>
        <c:manualLayout>
          <c:xMode val="edge"/>
          <c:yMode val="edge"/>
          <c:x val="0.85758163024981859"/>
          <c:y val="4.9794246750631342E-2"/>
          <c:w val="0.11681376802984074"/>
          <c:h val="6.2820414571856803E-2"/>
        </c:manualLayout>
      </c:layout>
      <c:overlay val="0"/>
    </c:legend>
    <c:plotVisOnly val="1"/>
    <c:dispBlanksAs val="gap"/>
    <c:showDLblsOverMax val="0"/>
  </c:chart>
  <c:spPr>
    <a:ln w="38100">
      <a:solidFill>
        <a:schemeClr val="tx1"/>
      </a:solidFill>
    </a:ln>
  </c:spPr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Women</c:v>
          </c:tx>
          <c:marker>
            <c:symbol val="none"/>
          </c:marker>
          <c:cat>
            <c:strRef>
              <c:f>Sheet1!$C$7:$C$23</c:f>
              <c:strCache>
                <c:ptCount val="17"/>
                <c:pt idx="0">
                  <c:v>18-21</c:v>
                </c:pt>
                <c:pt idx="1">
                  <c:v>22-25</c:v>
                </c:pt>
                <c:pt idx="2">
                  <c:v>26-29</c:v>
                </c:pt>
                <c:pt idx="3">
                  <c:v>30-33</c:v>
                </c:pt>
                <c:pt idx="4">
                  <c:v>34-37</c:v>
                </c:pt>
                <c:pt idx="5">
                  <c:v>38-41</c:v>
                </c:pt>
                <c:pt idx="6">
                  <c:v>42-45</c:v>
                </c:pt>
                <c:pt idx="7">
                  <c:v>46-49</c:v>
                </c:pt>
                <c:pt idx="8">
                  <c:v>50-53</c:v>
                </c:pt>
                <c:pt idx="9">
                  <c:v>54-57</c:v>
                </c:pt>
                <c:pt idx="10">
                  <c:v>58-61</c:v>
                </c:pt>
                <c:pt idx="11">
                  <c:v>62-66</c:v>
                </c:pt>
                <c:pt idx="12">
                  <c:v>66-69</c:v>
                </c:pt>
                <c:pt idx="13">
                  <c:v>70-73</c:v>
                </c:pt>
                <c:pt idx="14">
                  <c:v>74-77</c:v>
                </c:pt>
                <c:pt idx="15">
                  <c:v>78-81</c:v>
                </c:pt>
                <c:pt idx="16">
                  <c:v>82-85</c:v>
                </c:pt>
              </c:strCache>
            </c:strRef>
          </c:cat>
          <c:val>
            <c:numRef>
              <c:f>Sheet1!$D$7:$D$23</c:f>
              <c:numCache>
                <c:formatCode>General</c:formatCode>
                <c:ptCount val="17"/>
                <c:pt idx="0">
                  <c:v>6.92</c:v>
                </c:pt>
                <c:pt idx="1">
                  <c:v>6.58</c:v>
                </c:pt>
                <c:pt idx="2">
                  <c:v>6.59</c:v>
                </c:pt>
                <c:pt idx="3">
                  <c:v>6.62</c:v>
                </c:pt>
                <c:pt idx="4">
                  <c:v>6.66</c:v>
                </c:pt>
                <c:pt idx="5">
                  <c:v>6.51</c:v>
                </c:pt>
                <c:pt idx="6">
                  <c:v>6.47</c:v>
                </c:pt>
                <c:pt idx="7">
                  <c:v>6.41</c:v>
                </c:pt>
                <c:pt idx="8">
                  <c:v>6.33</c:v>
                </c:pt>
                <c:pt idx="9">
                  <c:v>6.44</c:v>
                </c:pt>
                <c:pt idx="10">
                  <c:v>6.49</c:v>
                </c:pt>
                <c:pt idx="11">
                  <c:v>6.6</c:v>
                </c:pt>
                <c:pt idx="12">
                  <c:v>6.78</c:v>
                </c:pt>
                <c:pt idx="13">
                  <c:v>6.8049999999999997</c:v>
                </c:pt>
                <c:pt idx="14">
                  <c:v>6.92</c:v>
                </c:pt>
                <c:pt idx="15">
                  <c:v>6.98</c:v>
                </c:pt>
                <c:pt idx="16">
                  <c:v>7.02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868-4AF2-B201-FE885B8530F5}"/>
            </c:ext>
          </c:extLst>
        </c:ser>
        <c:ser>
          <c:idx val="1"/>
          <c:order val="1"/>
          <c:tx>
            <c:v>Men</c:v>
          </c:tx>
          <c:marker>
            <c:symbol val="none"/>
          </c:marker>
          <c:cat>
            <c:strRef>
              <c:f>Sheet1!$C$7:$C$23</c:f>
              <c:strCache>
                <c:ptCount val="17"/>
                <c:pt idx="0">
                  <c:v>18-21</c:v>
                </c:pt>
                <c:pt idx="1">
                  <c:v>22-25</c:v>
                </c:pt>
                <c:pt idx="2">
                  <c:v>26-29</c:v>
                </c:pt>
                <c:pt idx="3">
                  <c:v>30-33</c:v>
                </c:pt>
                <c:pt idx="4">
                  <c:v>34-37</c:v>
                </c:pt>
                <c:pt idx="5">
                  <c:v>38-41</c:v>
                </c:pt>
                <c:pt idx="6">
                  <c:v>42-45</c:v>
                </c:pt>
                <c:pt idx="7">
                  <c:v>46-49</c:v>
                </c:pt>
                <c:pt idx="8">
                  <c:v>50-53</c:v>
                </c:pt>
                <c:pt idx="9">
                  <c:v>54-57</c:v>
                </c:pt>
                <c:pt idx="10">
                  <c:v>58-61</c:v>
                </c:pt>
                <c:pt idx="11">
                  <c:v>62-66</c:v>
                </c:pt>
                <c:pt idx="12">
                  <c:v>66-69</c:v>
                </c:pt>
                <c:pt idx="13">
                  <c:v>70-73</c:v>
                </c:pt>
                <c:pt idx="14">
                  <c:v>74-77</c:v>
                </c:pt>
                <c:pt idx="15">
                  <c:v>78-81</c:v>
                </c:pt>
                <c:pt idx="16">
                  <c:v>82-85</c:v>
                </c:pt>
              </c:strCache>
            </c:strRef>
          </c:cat>
          <c:val>
            <c:numRef>
              <c:f>Sheet1!$E$7:$E$23</c:f>
              <c:numCache>
                <c:formatCode>General</c:formatCode>
                <c:ptCount val="17"/>
                <c:pt idx="0">
                  <c:v>6.76</c:v>
                </c:pt>
                <c:pt idx="1">
                  <c:v>6.48</c:v>
                </c:pt>
                <c:pt idx="2">
                  <c:v>6.42</c:v>
                </c:pt>
                <c:pt idx="3">
                  <c:v>6.48</c:v>
                </c:pt>
                <c:pt idx="4">
                  <c:v>6.43</c:v>
                </c:pt>
                <c:pt idx="5">
                  <c:v>6.42</c:v>
                </c:pt>
                <c:pt idx="6">
                  <c:v>6.33</c:v>
                </c:pt>
                <c:pt idx="7">
                  <c:v>6.28</c:v>
                </c:pt>
                <c:pt idx="8">
                  <c:v>6.27</c:v>
                </c:pt>
                <c:pt idx="9">
                  <c:v>6.38</c:v>
                </c:pt>
                <c:pt idx="10">
                  <c:v>6.47</c:v>
                </c:pt>
                <c:pt idx="11">
                  <c:v>6.6</c:v>
                </c:pt>
                <c:pt idx="12">
                  <c:v>6.7</c:v>
                </c:pt>
                <c:pt idx="13">
                  <c:v>6.8</c:v>
                </c:pt>
                <c:pt idx="14">
                  <c:v>6.81</c:v>
                </c:pt>
                <c:pt idx="15">
                  <c:v>6.85</c:v>
                </c:pt>
                <c:pt idx="16">
                  <c:v>6.9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868-4AF2-B201-FE885B8530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6626320"/>
        <c:axId val="306628280"/>
      </c:lineChart>
      <c:catAx>
        <c:axId val="3066263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3200">
                    <a:solidFill>
                      <a:schemeClr val="bg1"/>
                    </a:solidFill>
                  </a:defRPr>
                </a:pPr>
                <a:r>
                  <a:rPr lang="en-US" sz="3200">
                    <a:solidFill>
                      <a:schemeClr val="bg1"/>
                    </a:solidFill>
                  </a:rPr>
                  <a:t>Age </a:t>
                </a: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>
                <a:solidFill>
                  <a:schemeClr val="bg1"/>
                </a:solidFill>
              </a:defRPr>
            </a:pPr>
            <a:endParaRPr lang="en-US"/>
          </a:p>
        </c:txPr>
        <c:crossAx val="306628280"/>
        <c:crosses val="autoZero"/>
        <c:auto val="1"/>
        <c:lblAlgn val="ctr"/>
        <c:lblOffset val="100"/>
        <c:noMultiLvlLbl val="0"/>
      </c:catAx>
      <c:valAx>
        <c:axId val="306628280"/>
        <c:scaling>
          <c:orientation val="minMax"/>
          <c:max val="7.05"/>
          <c:min val="6.2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3200">
                    <a:solidFill>
                      <a:schemeClr val="bg1"/>
                    </a:solidFill>
                  </a:defRPr>
                </a:pPr>
                <a:r>
                  <a:rPr lang="en-US" sz="3200">
                    <a:solidFill>
                      <a:schemeClr val="bg1"/>
                    </a:solidFill>
                  </a:rPr>
                  <a:t>Well-Being Rating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306626320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t"/>
      <c:layout>
        <c:manualLayout>
          <c:xMode val="edge"/>
          <c:yMode val="edge"/>
          <c:x val="0.74413325975777656"/>
          <c:y val="6.1289537434679402E-2"/>
          <c:w val="0.2334919072615923"/>
          <c:h val="5.1398512685914263E-2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 w="38100"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001943-9150-4A9C-B52B-CB30B4971E6F}" type="doc">
      <dgm:prSet loTypeId="urn:microsoft.com/office/officeart/2005/8/layout/chart3" loCatId="cycle" qsTypeId="urn:microsoft.com/office/officeart/2005/8/quickstyle/simple1" qsCatId="simple" csTypeId="urn:microsoft.com/office/officeart/2005/8/colors/colorful2" csCatId="colorful" phldr="1"/>
      <dgm:spPr/>
    </dgm:pt>
    <dgm:pt modelId="{3A0186EE-C991-442E-8427-6ACCE118E0B1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4EF591CF-50D9-4A38-BB50-542D46E4D87C}" type="parTrans" cxnId="{F135AD66-517B-4C81-95B3-8BB5B4B7AE84}">
      <dgm:prSet/>
      <dgm:spPr/>
      <dgm:t>
        <a:bodyPr/>
        <a:lstStyle/>
        <a:p>
          <a:endParaRPr lang="en-US"/>
        </a:p>
      </dgm:t>
    </dgm:pt>
    <dgm:pt modelId="{EB6A955B-EB88-4FC4-BDA4-1163F1970377}" type="sibTrans" cxnId="{F135AD66-517B-4C81-95B3-8BB5B4B7AE84}">
      <dgm:prSet/>
      <dgm:spPr/>
      <dgm:t>
        <a:bodyPr/>
        <a:lstStyle/>
        <a:p>
          <a:endParaRPr lang="en-US"/>
        </a:p>
      </dgm:t>
    </dgm:pt>
    <dgm:pt modelId="{4A107385-EA7D-4BA9-87E0-D829B18C955E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807EA700-1DB1-4BCC-8983-133774056025}" type="parTrans" cxnId="{71ACD62D-8DA9-4877-BF0F-89C222166C8C}">
      <dgm:prSet/>
      <dgm:spPr/>
      <dgm:t>
        <a:bodyPr/>
        <a:lstStyle/>
        <a:p>
          <a:endParaRPr lang="en-US"/>
        </a:p>
      </dgm:t>
    </dgm:pt>
    <dgm:pt modelId="{03B835C6-A407-4356-B681-3C7F70186B77}" type="sibTrans" cxnId="{71ACD62D-8DA9-4877-BF0F-89C222166C8C}">
      <dgm:prSet/>
      <dgm:spPr/>
      <dgm:t>
        <a:bodyPr/>
        <a:lstStyle/>
        <a:p>
          <a:endParaRPr lang="en-US"/>
        </a:p>
      </dgm:t>
    </dgm:pt>
    <dgm:pt modelId="{0027A6AB-1168-4959-BC6A-0AF68FED23C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64261873-1FCF-49F1-9D28-8F9B0DEE9FC0}" type="parTrans" cxnId="{B1EE8D3E-C02A-42B6-9CFA-4F74CC39CD15}">
      <dgm:prSet/>
      <dgm:spPr/>
      <dgm:t>
        <a:bodyPr/>
        <a:lstStyle/>
        <a:p>
          <a:endParaRPr lang="en-US"/>
        </a:p>
      </dgm:t>
    </dgm:pt>
    <dgm:pt modelId="{C73938C9-DB9F-413F-8B5F-6D04D286F67C}" type="sibTrans" cxnId="{B1EE8D3E-C02A-42B6-9CFA-4F74CC39CD15}">
      <dgm:prSet/>
      <dgm:spPr/>
      <dgm:t>
        <a:bodyPr/>
        <a:lstStyle/>
        <a:p>
          <a:endParaRPr lang="en-US"/>
        </a:p>
      </dgm:t>
    </dgm:pt>
    <dgm:pt modelId="{5DD29515-DD5F-40A4-80E4-38C92BA81D52}" type="pres">
      <dgm:prSet presAssocID="{BB001943-9150-4A9C-B52B-CB30B4971E6F}" presName="compositeShape" presStyleCnt="0">
        <dgm:presLayoutVars>
          <dgm:chMax val="7"/>
          <dgm:dir/>
          <dgm:resizeHandles val="exact"/>
        </dgm:presLayoutVars>
      </dgm:prSet>
      <dgm:spPr/>
    </dgm:pt>
    <dgm:pt modelId="{EC5A2052-1F9A-434F-BB8E-08599CB69EA2}" type="pres">
      <dgm:prSet presAssocID="{BB001943-9150-4A9C-B52B-CB30B4971E6F}" presName="wedge1" presStyleLbl="node1" presStyleIdx="0" presStyleCnt="3"/>
      <dgm:spPr/>
      <dgm:t>
        <a:bodyPr/>
        <a:lstStyle/>
        <a:p>
          <a:endParaRPr lang="en-US"/>
        </a:p>
      </dgm:t>
    </dgm:pt>
    <dgm:pt modelId="{B9A27B9B-8270-4DEE-8CF4-4F406E6106FF}" type="pres">
      <dgm:prSet presAssocID="{BB001943-9150-4A9C-B52B-CB30B4971E6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C97151-3F18-4FDD-A0E5-5DE2C0027760}" type="pres">
      <dgm:prSet presAssocID="{BB001943-9150-4A9C-B52B-CB30B4971E6F}" presName="wedge2" presStyleLbl="node1" presStyleIdx="1" presStyleCnt="3"/>
      <dgm:spPr/>
      <dgm:t>
        <a:bodyPr/>
        <a:lstStyle/>
        <a:p>
          <a:endParaRPr lang="en-US"/>
        </a:p>
      </dgm:t>
    </dgm:pt>
    <dgm:pt modelId="{F90BECD4-C548-4CEE-89BD-2B1ABC156EE4}" type="pres">
      <dgm:prSet presAssocID="{BB001943-9150-4A9C-B52B-CB30B4971E6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F1CF57-91EF-4840-BFCC-FCA41F3F3262}" type="pres">
      <dgm:prSet presAssocID="{BB001943-9150-4A9C-B52B-CB30B4971E6F}" presName="wedge3" presStyleLbl="node1" presStyleIdx="2" presStyleCnt="3"/>
      <dgm:spPr/>
      <dgm:t>
        <a:bodyPr/>
        <a:lstStyle/>
        <a:p>
          <a:endParaRPr lang="en-US"/>
        </a:p>
      </dgm:t>
    </dgm:pt>
    <dgm:pt modelId="{19894139-BDB1-4E25-B8A2-E327793E6454}" type="pres">
      <dgm:prSet presAssocID="{BB001943-9150-4A9C-B52B-CB30B4971E6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ACD62D-8DA9-4877-BF0F-89C222166C8C}" srcId="{BB001943-9150-4A9C-B52B-CB30B4971E6F}" destId="{4A107385-EA7D-4BA9-87E0-D829B18C955E}" srcOrd="1" destOrd="0" parTransId="{807EA700-1DB1-4BCC-8983-133774056025}" sibTransId="{03B835C6-A407-4356-B681-3C7F70186B77}"/>
    <dgm:cxn modelId="{B1EE8D3E-C02A-42B6-9CFA-4F74CC39CD15}" srcId="{BB001943-9150-4A9C-B52B-CB30B4971E6F}" destId="{0027A6AB-1168-4959-BC6A-0AF68FED23C1}" srcOrd="2" destOrd="0" parTransId="{64261873-1FCF-49F1-9D28-8F9B0DEE9FC0}" sibTransId="{C73938C9-DB9F-413F-8B5F-6D04D286F67C}"/>
    <dgm:cxn modelId="{3B23E7C6-4A35-406F-8C76-1FDC4B6D97DE}" type="presOf" srcId="{4A107385-EA7D-4BA9-87E0-D829B18C955E}" destId="{F90BECD4-C548-4CEE-89BD-2B1ABC156EE4}" srcOrd="1" destOrd="0" presId="urn:microsoft.com/office/officeart/2005/8/layout/chart3"/>
    <dgm:cxn modelId="{9D82C595-06AC-4D11-ABC4-4B659946FA4A}" type="presOf" srcId="{0027A6AB-1168-4959-BC6A-0AF68FED23C1}" destId="{96F1CF57-91EF-4840-BFCC-FCA41F3F3262}" srcOrd="0" destOrd="0" presId="urn:microsoft.com/office/officeart/2005/8/layout/chart3"/>
    <dgm:cxn modelId="{837A5208-7892-4804-BE95-792120230793}" type="presOf" srcId="{4A107385-EA7D-4BA9-87E0-D829B18C955E}" destId="{BCC97151-3F18-4FDD-A0E5-5DE2C0027760}" srcOrd="0" destOrd="0" presId="urn:microsoft.com/office/officeart/2005/8/layout/chart3"/>
    <dgm:cxn modelId="{F135AD66-517B-4C81-95B3-8BB5B4B7AE84}" srcId="{BB001943-9150-4A9C-B52B-CB30B4971E6F}" destId="{3A0186EE-C991-442E-8427-6ACCE118E0B1}" srcOrd="0" destOrd="0" parTransId="{4EF591CF-50D9-4A38-BB50-542D46E4D87C}" sibTransId="{EB6A955B-EB88-4FC4-BDA4-1163F1970377}"/>
    <dgm:cxn modelId="{E5FCB6DE-C580-439E-93A0-C2C0CDD45A95}" type="presOf" srcId="{BB001943-9150-4A9C-B52B-CB30B4971E6F}" destId="{5DD29515-DD5F-40A4-80E4-38C92BA81D52}" srcOrd="0" destOrd="0" presId="urn:microsoft.com/office/officeart/2005/8/layout/chart3"/>
    <dgm:cxn modelId="{5EE7424E-757F-414F-8CA2-2289F2687D10}" type="presOf" srcId="{3A0186EE-C991-442E-8427-6ACCE118E0B1}" destId="{EC5A2052-1F9A-434F-BB8E-08599CB69EA2}" srcOrd="0" destOrd="0" presId="urn:microsoft.com/office/officeart/2005/8/layout/chart3"/>
    <dgm:cxn modelId="{F9E1BCAB-027E-4749-8D82-6AACA3D5BCB3}" type="presOf" srcId="{3A0186EE-C991-442E-8427-6ACCE118E0B1}" destId="{B9A27B9B-8270-4DEE-8CF4-4F406E6106FF}" srcOrd="1" destOrd="0" presId="urn:microsoft.com/office/officeart/2005/8/layout/chart3"/>
    <dgm:cxn modelId="{0ECD711D-9550-4DEC-AAC5-4D7C05329217}" type="presOf" srcId="{0027A6AB-1168-4959-BC6A-0AF68FED23C1}" destId="{19894139-BDB1-4E25-B8A2-E327793E6454}" srcOrd="1" destOrd="0" presId="urn:microsoft.com/office/officeart/2005/8/layout/chart3"/>
    <dgm:cxn modelId="{50CC11F2-FCA7-4F13-91E9-93CCFD429CCA}" type="presParOf" srcId="{5DD29515-DD5F-40A4-80E4-38C92BA81D52}" destId="{EC5A2052-1F9A-434F-BB8E-08599CB69EA2}" srcOrd="0" destOrd="0" presId="urn:microsoft.com/office/officeart/2005/8/layout/chart3"/>
    <dgm:cxn modelId="{283521FF-0665-4D77-842D-1FDB56C33A6E}" type="presParOf" srcId="{5DD29515-DD5F-40A4-80E4-38C92BA81D52}" destId="{B9A27B9B-8270-4DEE-8CF4-4F406E6106FF}" srcOrd="1" destOrd="0" presId="urn:microsoft.com/office/officeart/2005/8/layout/chart3"/>
    <dgm:cxn modelId="{3B6E735C-E352-4804-8C2A-C4EE193D3710}" type="presParOf" srcId="{5DD29515-DD5F-40A4-80E4-38C92BA81D52}" destId="{BCC97151-3F18-4FDD-A0E5-5DE2C0027760}" srcOrd="2" destOrd="0" presId="urn:microsoft.com/office/officeart/2005/8/layout/chart3"/>
    <dgm:cxn modelId="{19EBA7FD-9C93-4428-8D8E-55561279BC53}" type="presParOf" srcId="{5DD29515-DD5F-40A4-80E4-38C92BA81D52}" destId="{F90BECD4-C548-4CEE-89BD-2B1ABC156EE4}" srcOrd="3" destOrd="0" presId="urn:microsoft.com/office/officeart/2005/8/layout/chart3"/>
    <dgm:cxn modelId="{9503E693-AD1D-431A-B81B-8C17D4BFB5A1}" type="presParOf" srcId="{5DD29515-DD5F-40A4-80E4-38C92BA81D52}" destId="{96F1CF57-91EF-4840-BFCC-FCA41F3F3262}" srcOrd="4" destOrd="0" presId="urn:microsoft.com/office/officeart/2005/8/layout/chart3"/>
    <dgm:cxn modelId="{589A0A73-AFA6-4BDC-8725-4B706E947EF9}" type="presParOf" srcId="{5DD29515-DD5F-40A4-80E4-38C92BA81D52}" destId="{19894139-BDB1-4E25-B8A2-E327793E6454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A2052-1F9A-434F-BB8E-08599CB69EA2}">
      <dsp:nvSpPr>
        <dsp:cNvPr id="0" name=""/>
        <dsp:cNvSpPr/>
      </dsp:nvSpPr>
      <dsp:spPr>
        <a:xfrm>
          <a:off x="1435917" y="351444"/>
          <a:ext cx="4373535" cy="4373535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3813767" y="1158466"/>
        <a:ext cx="1483878" cy="1457845"/>
      </dsp:txXfrm>
    </dsp:sp>
    <dsp:sp modelId="{BCC97151-3F18-4FDD-A0E5-5DE2C0027760}">
      <dsp:nvSpPr>
        <dsp:cNvPr id="0" name=""/>
        <dsp:cNvSpPr/>
      </dsp:nvSpPr>
      <dsp:spPr>
        <a:xfrm>
          <a:off x="1210472" y="481609"/>
          <a:ext cx="4373535" cy="4373535"/>
        </a:xfrm>
        <a:prstGeom prst="pie">
          <a:avLst>
            <a:gd name="adj1" fmla="val 1800000"/>
            <a:gd name="adj2" fmla="val 900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2407987" y="3241102"/>
        <a:ext cx="1978504" cy="1353713"/>
      </dsp:txXfrm>
    </dsp:sp>
    <dsp:sp modelId="{96F1CF57-91EF-4840-BFCC-FCA41F3F3262}">
      <dsp:nvSpPr>
        <dsp:cNvPr id="0" name=""/>
        <dsp:cNvSpPr/>
      </dsp:nvSpPr>
      <dsp:spPr>
        <a:xfrm>
          <a:off x="1210472" y="481609"/>
          <a:ext cx="4373535" cy="4373535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1679065" y="1340696"/>
        <a:ext cx="1483878" cy="14578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0.90789</cdr:y>
    </cdr:from>
    <cdr:to>
      <cdr:x>0.52071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6226342"/>
          <a:ext cx="4761372" cy="6316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dirty="0">
              <a:solidFill>
                <a:schemeClr val="tx1"/>
              </a:solidFill>
            </a:rPr>
            <a:t>Approximate </a:t>
          </a:r>
          <a:r>
            <a:rPr lang="en-US" sz="800" baseline="0" dirty="0">
              <a:solidFill>
                <a:schemeClr val="tx1"/>
              </a:solidFill>
            </a:rPr>
            <a:t>data</a:t>
          </a:r>
        </a:p>
        <a:p xmlns:a="http://schemas.openxmlformats.org/drawingml/2006/main">
          <a:r>
            <a:rPr lang="en-US" sz="800" baseline="0" dirty="0">
              <a:solidFill>
                <a:schemeClr val="tx1"/>
              </a:solidFill>
            </a:rPr>
            <a:t>based on research by  Stone et al, “A snapshot of age distribution </a:t>
          </a:r>
        </a:p>
        <a:p xmlns:a="http://schemas.openxmlformats.org/drawingml/2006/main">
          <a:r>
            <a:rPr lang="en-US" sz="800" baseline="0" dirty="0">
              <a:solidFill>
                <a:schemeClr val="tx1"/>
              </a:solidFill>
            </a:rPr>
            <a:t>of psychological well-being</a:t>
          </a:r>
          <a:r>
            <a:rPr lang="en-US" sz="800" dirty="0">
              <a:solidFill>
                <a:schemeClr val="tx1"/>
              </a:solidFill>
            </a:rPr>
            <a:t> in the United States,” 2010.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0.90789</cdr:y>
    </cdr:from>
    <cdr:to>
      <cdr:x>0.52071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6226342"/>
          <a:ext cx="4761372" cy="6316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dirty="0">
              <a:solidFill>
                <a:schemeClr val="tx1"/>
              </a:solidFill>
            </a:rPr>
            <a:t>Approximate </a:t>
          </a:r>
          <a:r>
            <a:rPr lang="en-US" sz="800" baseline="0" dirty="0">
              <a:solidFill>
                <a:schemeClr val="tx1"/>
              </a:solidFill>
            </a:rPr>
            <a:t>data</a:t>
          </a:r>
        </a:p>
        <a:p xmlns:a="http://schemas.openxmlformats.org/drawingml/2006/main">
          <a:r>
            <a:rPr lang="en-US" sz="800" baseline="0" dirty="0">
              <a:solidFill>
                <a:schemeClr val="tx1"/>
              </a:solidFill>
            </a:rPr>
            <a:t>based on research by  Stone et al, “A snapshot of age distribution </a:t>
          </a:r>
        </a:p>
        <a:p xmlns:a="http://schemas.openxmlformats.org/drawingml/2006/main">
          <a:r>
            <a:rPr lang="en-US" sz="800" baseline="0" dirty="0">
              <a:solidFill>
                <a:schemeClr val="tx1"/>
              </a:solidFill>
            </a:rPr>
            <a:t>of psychological well-being</a:t>
          </a:r>
          <a:r>
            <a:rPr lang="en-US" sz="800" dirty="0">
              <a:solidFill>
                <a:schemeClr val="tx1"/>
              </a:solidFill>
            </a:rPr>
            <a:t> in the United States,” 2010.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0DECFCB-B018-4692-8F82-A66B69BF64B0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2A9DC45-AFAC-42EE-9247-738E036E5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16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9DC45-AFAC-42EE-9247-738E036E51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17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83448-3E9E-4AE8-8EC8-5BD0BC4FFAB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52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9DC45-AFAC-42EE-9247-738E036E51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34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9DC45-AFAC-42EE-9247-738E036E51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5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9DC45-AFAC-42EE-9247-738E036E51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98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9DC45-AFAC-42EE-9247-738E036E51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212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9DC45-AFAC-42EE-9247-738E036E51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896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9DC45-AFAC-42EE-9247-738E036E51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68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9DC45-AFAC-42EE-9247-738E036E51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478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9DC45-AFAC-42EE-9247-738E036E51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819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9DC45-AFAC-42EE-9247-738E036E510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35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5F758-6B84-46CF-916D-C1E9ED6BB3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184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9DC45-AFAC-42EE-9247-738E036E510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919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9DC45-AFAC-42EE-9247-738E036E510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574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9DC45-AFAC-42EE-9247-738E036E510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780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9DC45-AFAC-42EE-9247-738E036E510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016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9DC45-AFAC-42EE-9247-738E036E510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183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9DC45-AFAC-42EE-9247-738E036E510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532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9DC45-AFAC-42EE-9247-738E036E510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335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9DC45-AFAC-42EE-9247-738E036E510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622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9DC45-AFAC-42EE-9247-738E036E510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18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6DD49-A517-484C-BA67-E594C2FB17B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1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AD9ED-D1DF-4F86-B979-E24A1C7AD4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2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AD9ED-D1DF-4F86-B979-E24A1C7AD4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01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379EF-8D68-4F8E-A3F4-29CE214635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489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9DC45-AFAC-42EE-9247-738E036E51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72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9DC45-AFAC-42EE-9247-738E036E51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30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9DC45-AFAC-42EE-9247-738E036E51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06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D83EE-6F73-4178-AD4A-F205A04CA27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55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9856A0-B2FF-434F-B82B-2CEF992BF9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2D13393-90C1-C24A-BBB5-9B2508459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552A305-7C54-1E4D-A05F-8C8E82F59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60F7-9C3B-8D4C-B102-4EFE1039E9CB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EDB756-207B-F246-A94A-F2016D20E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233D44B-EB05-A848-89C3-365D6DFC5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92F8-11ED-6847-8325-4BC4EC58D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64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EAF371-EB3C-0B4D-9F0E-F5FB9DCBF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32C1CA7-3307-494D-88EA-1AAC16FF4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53B8C7F-5CF7-7E42-8AD7-7FB3A5718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60F7-9C3B-8D4C-B102-4EFE1039E9CB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899A60-9DC8-824E-BBB7-A89FDF37E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CDFA74F-5DC6-F541-928B-395854C4A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92F8-11ED-6847-8325-4BC4EC58D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53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1F32301-EBFA-4542-82B5-874F58E7E1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6FBA305-A077-024E-A207-8CF19DBD43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5C2688-5176-9A4D-96C1-5FC0D1DD4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60F7-9C3B-8D4C-B102-4EFE1039E9CB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4E6014-1EC5-2640-89C9-28E371BFE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8498F4-41EA-BA4D-B292-049D25A03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92F8-11ED-6847-8325-4BC4EC58D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00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E763-AA9F-D54F-BE91-548A28013B0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2E0CB657-D64D-BB08-DABF-1E9BEBCDA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34886"/>
            <a:ext cx="10972800" cy="689113"/>
          </a:xfrm>
        </p:spPr>
        <p:txBody>
          <a:bodyPr/>
          <a:lstStyle>
            <a:lvl1pPr>
              <a:defRPr b="1" i="0">
                <a:latin typeface="Museo Sans 700" panose="02000000000000000000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663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E763-AA9F-D54F-BE91-548A28013B0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9823A597-E1D9-F374-21C2-D0B7A72A6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34886"/>
            <a:ext cx="10972800" cy="689113"/>
          </a:xfrm>
        </p:spPr>
        <p:txBody>
          <a:bodyPr/>
          <a:lstStyle>
            <a:lvl1pPr>
              <a:defRPr b="1" i="0">
                <a:latin typeface="Museo Sans 700" panose="02000000000000000000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880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E763-AA9F-D54F-BE91-548A28013B0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4151B6C1-4BBF-C867-0A7B-1E5E8C9C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34886"/>
            <a:ext cx="10972800" cy="689113"/>
          </a:xfrm>
        </p:spPr>
        <p:txBody>
          <a:bodyPr/>
          <a:lstStyle>
            <a:lvl1pPr>
              <a:defRPr b="1" i="0">
                <a:latin typeface="Museo Sans 700" panose="02000000000000000000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75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E5C074-2580-2E4E-A7DF-FE1B814B8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23C0D6E-9270-7642-AF02-FFF918175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F79AD8D-E91F-1E4E-859C-434CEA5FF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60F7-9C3B-8D4C-B102-4EFE1039E9CB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62C4557-5E17-6C47-816D-9E332C1E3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3182DC-E085-6A4F-881A-E98365BE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92F8-11ED-6847-8325-4BC4EC58D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F7B89F-110E-704D-A574-DA22DAE2E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7E01300-1882-A340-BE2D-97A445106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E4E56EA-86D4-B442-AC1D-2CD1433EE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60F7-9C3B-8D4C-B102-4EFE1039E9CB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D5117ED-9484-B248-8C1D-D4E81D4C6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6B8F7F1-AC63-9744-99BC-ABD057837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92F8-11ED-6847-8325-4BC4EC58D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38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95FFF6-E822-4B4B-AAAB-231798A5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20BBCF5-29BE-9D45-9C96-F9012318D5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A346B35-8F20-6044-A761-8BBAD9E1B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735ED1E-3E2D-8D47-A6AD-42562107C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60F7-9C3B-8D4C-B102-4EFE1039E9CB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82A33A2-A64A-A946-9617-12C75F60B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88DA84-703B-2346-9041-181A707B4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92F8-11ED-6847-8325-4BC4EC58D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02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7BBE80-4713-DF49-AD97-104927C74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5525B8B-36C1-8049-9E53-97F51ED79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6BDEE8C-1604-C243-8625-CD036C7823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FD945D2-2CDC-084E-8797-E3AFCA1636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48CE7A6-F23A-164D-BFD8-9399B7967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BB4236F-6123-7C42-8CC6-A20959E05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60F7-9C3B-8D4C-B102-4EFE1039E9CB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56DC7C7-685A-4648-A623-40D54A5C4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01BF2A1-CCD0-174B-9AB1-D824E0E32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92F8-11ED-6847-8325-4BC4EC58D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30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0B8A5F-76E2-4643-A38F-D47C22D9F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492F199-5627-F74A-80AD-359D4B9F8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60F7-9C3B-8D4C-B102-4EFE1039E9CB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A75F4DF-65DB-9042-B33D-ED8CB1AE7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046A0AF-A5B2-BB46-A63A-2B29557DF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92F8-11ED-6847-8325-4BC4EC58D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63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F630875-BE1D-F241-8F15-63FA9DACE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60F7-9C3B-8D4C-B102-4EFE1039E9CB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CA82662-03BF-1C45-9EAF-19AF9B707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7C10A89-BAA6-8D48-81AD-9530276D1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92F8-11ED-6847-8325-4BC4EC58D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06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678E02-2271-E643-8F17-FF9688C5C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6905FAE-C02B-644F-9DAB-3C5C81586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7C51B13-7FF1-FD42-A48D-BAF77D0EF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2759791-3A7E-3248-AE5A-10D57BCA1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60F7-9C3B-8D4C-B102-4EFE1039E9CB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68AAFA-AC12-924A-B32D-6C65B958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D187815-58B4-5943-997E-06B84AD76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92F8-11ED-6847-8325-4BC4EC58D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1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F6F6C9-938F-5745-8094-FE63B1D0D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1299819-A2DA-BC4C-A87B-3314A12A5C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F2AF792-9FBD-054D-99E6-00AEBD5A7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C60412A-698E-324C-AFC8-790C6732B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60F7-9C3B-8D4C-B102-4EFE1039E9CB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EA19EE4-E84A-E84E-B878-C6D85AC0E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DA596FF-CD2C-004E-B25C-1CF1D4D9E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92F8-11ED-6847-8325-4BC4EC58D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66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5BC758D-07E8-DB49-B0A7-8444167CB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2AFB64D-3592-1944-BA15-1F682275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BC7E1D4-99E9-BF4E-B955-602C66932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B60F7-9C3B-8D4C-B102-4EFE1039E9CB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01D4AAB-2C4A-184E-82C0-E260202B9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09E39F2-1366-B34E-9783-4E6B303280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B92F8-11ED-6847-8325-4BC4EC58D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3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664" r:id="rId12"/>
    <p:sldLayoutId id="2147483665" r:id="rId13"/>
    <p:sldLayoutId id="214748366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89FC08-337C-8354-5877-569466515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useo Sans 700"/>
              </a:rPr>
              <a:t>40/40 Vision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DA270FD-B022-2DC2-1869-B50ECDED1F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Peter Greer</a:t>
            </a:r>
            <a:br>
              <a:rPr lang="en-US" dirty="0"/>
            </a:br>
            <a:r>
              <a:rPr lang="en-US" dirty="0"/>
              <a:t>President &amp; CEO HOPE International</a:t>
            </a:r>
          </a:p>
        </p:txBody>
      </p:sp>
    </p:spTree>
    <p:extLst>
      <p:ext uri="{BB962C8B-B14F-4D97-AF65-F5344CB8AC3E}">
        <p14:creationId xmlns:p14="http://schemas.microsoft.com/office/powerpoint/2010/main" val="2323022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50" y="1707715"/>
            <a:ext cx="116243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Museo Sans 700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“Midway this way of life we’re bound upon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Museo Sans 700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 woke to find myself in a dark wood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Museo Sans 700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Where the right road was wholly lost and gone.”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Museo Sans 700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chemeClr val="bg1"/>
                </a:solidFill>
                <a:latin typeface="Museo Sans 700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Dante, The Divine Comedy</a:t>
            </a:r>
            <a:endParaRPr lang="en-US" sz="4000" i="1" dirty="0">
              <a:solidFill>
                <a:schemeClr val="bg1"/>
              </a:solidFill>
              <a:latin typeface="Museo Sans 700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072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089F89-AB4B-BF55-F7AA-CAB4EF54A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100328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i="1" dirty="0">
                <a:solidFill>
                  <a:schemeClr val="bg1"/>
                </a:solidFill>
                <a:latin typeface="Museo Sans 700" panose="02000000000000000000" pitchFamily="50" charset="0"/>
              </a:rPr>
              <a:t>All this work, does it even matter? </a:t>
            </a:r>
            <a:br>
              <a:rPr lang="en-US" sz="4000" i="1" dirty="0">
                <a:solidFill>
                  <a:schemeClr val="bg1"/>
                </a:solidFill>
                <a:latin typeface="Museo Sans 700" panose="02000000000000000000" pitchFamily="50" charset="0"/>
              </a:rPr>
            </a:br>
            <a:r>
              <a:rPr lang="en-US" sz="4000" i="1" dirty="0">
                <a:solidFill>
                  <a:schemeClr val="bg1"/>
                </a:solidFill>
                <a:latin typeface="Museo Sans 700" panose="02000000000000000000" pitchFamily="50" charset="0"/>
              </a:rPr>
              <a:t>I’ve striven for so long, but I’m still not there.</a:t>
            </a:r>
          </a:p>
          <a:p>
            <a:pPr marL="0" indent="0" algn="ctr">
              <a:buNone/>
            </a:pPr>
            <a:r>
              <a:rPr lang="en-US" sz="4000" i="1" dirty="0">
                <a:solidFill>
                  <a:schemeClr val="bg1"/>
                </a:solidFill>
                <a:latin typeface="Museo Sans 700" panose="02000000000000000000" pitchFamily="50" charset="0"/>
              </a:rPr>
              <a:t>Why am I not happier? </a:t>
            </a:r>
            <a:br>
              <a:rPr lang="en-US" sz="4000" i="1" dirty="0">
                <a:solidFill>
                  <a:schemeClr val="bg1"/>
                </a:solidFill>
                <a:latin typeface="Museo Sans 700" panose="02000000000000000000" pitchFamily="50" charset="0"/>
              </a:rPr>
            </a:br>
            <a:r>
              <a:rPr lang="en-US" sz="4000" i="1" dirty="0">
                <a:solidFill>
                  <a:schemeClr val="bg1"/>
                </a:solidFill>
                <a:latin typeface="Museo Sans 700" panose="02000000000000000000" pitchFamily="50" charset="0"/>
              </a:rPr>
              <a:t>Did I miss my calling? </a:t>
            </a:r>
            <a:br>
              <a:rPr lang="en-US" sz="4000" i="1" dirty="0">
                <a:solidFill>
                  <a:schemeClr val="bg1"/>
                </a:solidFill>
                <a:latin typeface="Museo Sans 700" panose="02000000000000000000" pitchFamily="50" charset="0"/>
              </a:rPr>
            </a:br>
            <a:r>
              <a:rPr lang="en-US" sz="4000" i="1" dirty="0">
                <a:solidFill>
                  <a:schemeClr val="bg1"/>
                </a:solidFill>
                <a:latin typeface="Museo Sans 700" panose="02000000000000000000" pitchFamily="50" charset="0"/>
              </a:rPr>
              <a:t>Is it too late for a do-over? </a:t>
            </a:r>
            <a:br>
              <a:rPr lang="en-US" sz="4000" i="1" dirty="0">
                <a:solidFill>
                  <a:schemeClr val="bg1"/>
                </a:solidFill>
                <a:latin typeface="Museo Sans 700" panose="02000000000000000000" pitchFamily="50" charset="0"/>
              </a:rPr>
            </a:br>
            <a:endParaRPr lang="en-US" sz="5400" i="1" dirty="0">
              <a:solidFill>
                <a:schemeClr val="bg1"/>
              </a:solidFill>
              <a:latin typeface="Museo Sans 7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422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98F5D9-FF97-4E5D-AA1C-85678E773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0188"/>
            <a:ext cx="10515600" cy="3514725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Museo Sans 700" panose="02000000000000000000" pitchFamily="50" charset="0"/>
              </a:rPr>
              <a:t>Expectation </a:t>
            </a:r>
            <a:br>
              <a:rPr lang="en-US" sz="6600" dirty="0">
                <a:solidFill>
                  <a:schemeClr val="bg1"/>
                </a:solidFill>
                <a:latin typeface="Museo Sans 700" panose="02000000000000000000" pitchFamily="50" charset="0"/>
              </a:rPr>
            </a:br>
            <a:r>
              <a:rPr lang="en-US" sz="6600" dirty="0">
                <a:solidFill>
                  <a:schemeClr val="bg1"/>
                </a:solidFill>
                <a:latin typeface="Museo Sans 700" panose="02000000000000000000" pitchFamily="50" charset="0"/>
              </a:rPr>
              <a:t>vs. </a:t>
            </a:r>
            <a:br>
              <a:rPr lang="en-US" sz="6600" dirty="0">
                <a:solidFill>
                  <a:schemeClr val="bg1"/>
                </a:solidFill>
                <a:latin typeface="Museo Sans 700" panose="02000000000000000000" pitchFamily="50" charset="0"/>
              </a:rPr>
            </a:br>
            <a:r>
              <a:rPr lang="en-US" sz="6600" dirty="0">
                <a:solidFill>
                  <a:schemeClr val="bg1"/>
                </a:solidFill>
                <a:latin typeface="Museo Sans 700" panose="02000000000000000000" pitchFamily="50" charset="0"/>
              </a:rPr>
              <a:t>Reality</a:t>
            </a:r>
          </a:p>
        </p:txBody>
      </p:sp>
    </p:spTree>
    <p:extLst>
      <p:ext uri="{BB962C8B-B14F-4D97-AF65-F5344CB8AC3E}">
        <p14:creationId xmlns:p14="http://schemas.microsoft.com/office/powerpoint/2010/main" val="4211822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2DE45FE-1925-48DE-B653-44566AA7D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744" y="973228"/>
            <a:ext cx="1323311" cy="2103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4EE526A-A10F-4CA0-95A9-C59E634F2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8129" y="973228"/>
            <a:ext cx="1581758" cy="2103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36A175B-19DC-46DE-B280-5268A0C4F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3217" y="975447"/>
            <a:ext cx="1385965" cy="21031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051DF7F-06D4-4223-B15F-8191169655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9852" y="3427855"/>
            <a:ext cx="1510813" cy="21031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6E9EB2E-01C7-4DF5-8F16-86ECE4F53D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639" y="3427855"/>
            <a:ext cx="1561811" cy="21031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68DA1A6-CDE5-48F9-A4D1-AB0C67A6CA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9961" y="3427855"/>
            <a:ext cx="1461924" cy="21031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290D361-B5F3-4665-BC5A-389B7069D7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5385" y="973228"/>
            <a:ext cx="1399414" cy="21031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9A8813D-EB7A-444B-8F3B-02D036ED25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3775" y="3427855"/>
            <a:ext cx="1379231" cy="21031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0F437CF-CE7A-422F-8BEE-3CA03B383E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05961" y="975447"/>
            <a:ext cx="1437779" cy="21031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E3A62E3-F14A-4746-BA46-0A1BF2CE3907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9250" y="3427855"/>
            <a:ext cx="1364429" cy="2103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F54F912-6172-479F-A033-28347FA4070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0765" y="3427855"/>
            <a:ext cx="1516766" cy="21031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EEB2372-B7D5-4BF6-8236-9A809D8F51CB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8148" y="3427855"/>
            <a:ext cx="1432628" cy="21031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27BA45C-519F-4AF9-987D-B7A3A23F69F5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486" y="973228"/>
            <a:ext cx="1371928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83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CEAF8EE-CE36-1509-5CBE-82DF0153B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577" y="323367"/>
            <a:ext cx="7449670" cy="624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4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E0C180-BA4E-4A51-87EB-4FB7AEAAC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2963"/>
            <a:ext cx="5410200" cy="53340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i="1" dirty="0">
                <a:solidFill>
                  <a:schemeClr val="bg1"/>
                </a:solidFill>
                <a:latin typeface="Museo Sans 700" panose="02000000000000000000" pitchFamily="50" charset="0"/>
              </a:rPr>
              <a:t>… one out of three biblical leaders maintain a dynamic faith that enables them to avoid abusing their power or doing something harmful to themselves and others. Clinton estimates that less than one in three finish well today.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600" i="1" dirty="0">
                <a:solidFill>
                  <a:schemeClr val="bg1"/>
                </a:solidFill>
                <a:latin typeface="Museo Sans 700" panose="02000000000000000000" pitchFamily="50" charset="0"/>
              </a:rPr>
              <a:t>Dr. Robert J. Clinton, “Finishing Well—Six Characteristics”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F6F76720-2401-455F-90AD-EABEE1B6E1F8}"/>
              </a:ext>
            </a:extLst>
          </p:cNvPr>
          <p:cNvGraphicFramePr/>
          <p:nvPr/>
        </p:nvGraphicFramePr>
        <p:xfrm>
          <a:off x="5819775" y="914402"/>
          <a:ext cx="7019925" cy="5206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8850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089F89-AB4B-BF55-F7AA-CAB4EF54A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80" y="2355532"/>
            <a:ext cx="1117092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  <a:latin typeface="Museo Sans 700" panose="02000000000000000000" pitchFamily="50" charset="0"/>
              </a:rPr>
              <a:t>Long-term faithfulness is exceptionally rare.</a:t>
            </a:r>
          </a:p>
        </p:txBody>
      </p:sp>
    </p:spTree>
    <p:extLst>
      <p:ext uri="{BB962C8B-B14F-4D97-AF65-F5344CB8AC3E}">
        <p14:creationId xmlns:p14="http://schemas.microsoft.com/office/powerpoint/2010/main" val="564180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8E31B71F-FCEE-4E4F-8FBE-43DCA262D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997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i="1" dirty="0">
                <a:solidFill>
                  <a:schemeClr val="bg1"/>
                </a:solidFill>
                <a:latin typeface="Museo Sans 700" panose="02000000000000000000" pitchFamily="50" charset="0"/>
              </a:rPr>
              <a:t>Prone to wander, Lord I feel it</a:t>
            </a:r>
          </a:p>
          <a:p>
            <a:pPr marL="0" indent="0" algn="ctr">
              <a:buNone/>
            </a:pPr>
            <a:r>
              <a:rPr lang="en-US" sz="4400" i="1" dirty="0">
                <a:solidFill>
                  <a:schemeClr val="bg1"/>
                </a:solidFill>
                <a:latin typeface="Museo Sans 700" panose="02000000000000000000" pitchFamily="50" charset="0"/>
              </a:rPr>
              <a:t>Prone to leave the God I love…</a:t>
            </a:r>
          </a:p>
          <a:p>
            <a:pPr marL="0" indent="0" algn="ctr">
              <a:buNone/>
            </a:pPr>
            <a:r>
              <a:rPr lang="en-US" sz="1800" i="1" dirty="0">
                <a:solidFill>
                  <a:schemeClr val="bg1"/>
                </a:solidFill>
                <a:latin typeface="Museo Sans 700" panose="02000000000000000000" pitchFamily="50" charset="0"/>
              </a:rPr>
              <a:t>Come Thou Fount of Every Blessing</a:t>
            </a:r>
          </a:p>
        </p:txBody>
      </p:sp>
    </p:spTree>
    <p:extLst>
      <p:ext uri="{BB962C8B-B14F-4D97-AF65-F5344CB8AC3E}">
        <p14:creationId xmlns:p14="http://schemas.microsoft.com/office/powerpoint/2010/main" val="3460111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6D1EFA2-FEA8-C3A3-AF21-DDD5A420E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139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i="0" dirty="0">
                <a:solidFill>
                  <a:schemeClr val="bg1"/>
                </a:solidFill>
                <a:effectLst/>
                <a:latin typeface="-apple-system"/>
              </a:rPr>
              <a:t>“Youth is wasted on the young, and wisdom is wasted on the old.”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180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91B592-C1B2-EA95-B907-0AB48D56D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029" y="1052202"/>
            <a:ext cx="11217941" cy="475359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b="0" i="0" dirty="0">
                <a:solidFill>
                  <a:schemeClr val="bg1"/>
                </a:solidFill>
                <a:effectLst/>
                <a:latin typeface="Museo Sans 700" panose="02000000000000000000" pitchFamily="50" charset="0"/>
              </a:rPr>
              <a:t>“… what I shall give you.”</a:t>
            </a:r>
            <a:br>
              <a:rPr lang="en-US" b="0" i="0" dirty="0">
                <a:solidFill>
                  <a:schemeClr val="bg1"/>
                </a:solidFill>
                <a:effectLst/>
                <a:latin typeface="Museo Sans 700" panose="02000000000000000000" pitchFamily="50" charset="0"/>
              </a:rPr>
            </a:br>
            <a:r>
              <a:rPr lang="en-US" b="0" i="0" dirty="0">
                <a:solidFill>
                  <a:schemeClr val="bg1"/>
                </a:solidFill>
                <a:effectLst/>
                <a:latin typeface="Museo Sans 700" panose="02000000000000000000" pitchFamily="50" charset="0"/>
              </a:rPr>
              <a:t/>
            </a:r>
            <a:br>
              <a:rPr lang="en-US" b="0" i="0" dirty="0">
                <a:solidFill>
                  <a:schemeClr val="bg1"/>
                </a:solidFill>
                <a:effectLst/>
                <a:latin typeface="Museo Sans 700" panose="02000000000000000000" pitchFamily="50" charset="0"/>
              </a:rPr>
            </a:br>
            <a:r>
              <a:rPr lang="en-US" b="0" i="0" dirty="0">
                <a:solidFill>
                  <a:schemeClr val="bg1"/>
                </a:solidFill>
                <a:effectLst/>
                <a:latin typeface="Museo Sans 700" panose="02000000000000000000" pitchFamily="50" charset="0"/>
              </a:rPr>
              <a:t>And Solomon said, “Give your servant therefore </a:t>
            </a:r>
            <a:r>
              <a:rPr lang="en-US" b="0" i="0" dirty="0">
                <a:solidFill>
                  <a:schemeClr val="accent4"/>
                </a:solidFill>
                <a:effectLst/>
                <a:latin typeface="Museo Sans 700" panose="02000000000000000000" pitchFamily="50" charset="0"/>
              </a:rPr>
              <a:t>an understanding mind </a:t>
            </a:r>
            <a:r>
              <a:rPr lang="en-US" b="0" i="0" dirty="0">
                <a:solidFill>
                  <a:schemeClr val="bg1"/>
                </a:solidFill>
                <a:effectLst/>
                <a:latin typeface="Museo Sans 700" panose="02000000000000000000" pitchFamily="50" charset="0"/>
              </a:rPr>
              <a:t>to govern your people, that I may discern between good and evil, for who is able to govern this your great people?”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b="0" i="0" dirty="0">
                <a:solidFill>
                  <a:schemeClr val="bg1"/>
                </a:solidFill>
                <a:effectLst/>
                <a:latin typeface="Museo Sans 700" panose="02000000000000000000" pitchFamily="50" charset="0"/>
              </a:rPr>
              <a:t/>
            </a:r>
            <a:br>
              <a:rPr lang="en-US" b="0" i="0" dirty="0">
                <a:solidFill>
                  <a:schemeClr val="bg1"/>
                </a:solidFill>
                <a:effectLst/>
                <a:latin typeface="Museo Sans 700" panose="02000000000000000000" pitchFamily="50" charset="0"/>
              </a:rPr>
            </a:br>
            <a:r>
              <a:rPr lang="en-US" b="0" i="1" dirty="0">
                <a:solidFill>
                  <a:schemeClr val="bg1"/>
                </a:solidFill>
                <a:effectLst/>
                <a:latin typeface="Museo Sans 700" panose="02000000000000000000" pitchFamily="50" charset="0"/>
              </a:rPr>
              <a:t>1 Kings 3</a:t>
            </a:r>
            <a:endParaRPr lang="en-US" dirty="0">
              <a:solidFill>
                <a:schemeClr val="bg1"/>
              </a:solidFill>
              <a:latin typeface="Museo Sans 7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355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and person smiling for a photo&#10;&#10;Description automatically generated">
            <a:extLst>
              <a:ext uri="{FF2B5EF4-FFF2-40B4-BE49-F238E27FC236}">
                <a16:creationId xmlns="" xmlns:a16="http://schemas.microsoft.com/office/drawing/2014/main" id="{388FC143-2E88-A366-0356-506382BA4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44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91B592-C1B2-EA95-B907-0AB48D56D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739" y="476328"/>
            <a:ext cx="10792522" cy="5613187"/>
          </a:xfrm>
        </p:spPr>
        <p:txBody>
          <a:bodyPr>
            <a:normAutofit/>
          </a:bodyPr>
          <a:lstStyle/>
          <a:p>
            <a:pPr marL="0" indent="0" algn="l">
              <a:lnSpc>
                <a:spcPct val="100000"/>
              </a:lnSpc>
              <a:buNone/>
            </a:pPr>
            <a:endParaRPr lang="en-US" dirty="0">
              <a:solidFill>
                <a:schemeClr val="bg1"/>
              </a:solidFill>
              <a:latin typeface="Museo Sans 700" panose="02000000000000000000" pitchFamily="50" charset="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en-US" dirty="0">
              <a:solidFill>
                <a:schemeClr val="bg1"/>
              </a:solidFill>
              <a:latin typeface="Museo Sans 700" panose="02000000000000000000" pitchFamily="50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000" dirty="0">
                <a:solidFill>
                  <a:schemeClr val="bg1"/>
                </a:solidFill>
                <a:latin typeface="Museo Sans 700" panose="02000000000000000000" pitchFamily="50" charset="0"/>
              </a:rPr>
              <a:t>Wise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000" dirty="0">
                <a:solidFill>
                  <a:schemeClr val="bg1"/>
                </a:solidFill>
                <a:latin typeface="Museo Sans 700" panose="02000000000000000000" pitchFamily="50" charset="0"/>
              </a:rPr>
              <a:t>Wealthy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000" dirty="0">
                <a:solidFill>
                  <a:schemeClr val="bg1"/>
                </a:solidFill>
                <a:latin typeface="Museo Sans 700" panose="02000000000000000000" pitchFamily="50" charset="0"/>
              </a:rPr>
              <a:t>Builder of the Temple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000" dirty="0">
                <a:solidFill>
                  <a:schemeClr val="bg1"/>
                </a:solidFill>
                <a:latin typeface="Museo Sans 700" panose="02000000000000000000" pitchFamily="50" charset="0"/>
              </a:rPr>
              <a:t>Global Leader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000" dirty="0">
                <a:solidFill>
                  <a:schemeClr val="bg1"/>
                </a:solidFill>
                <a:latin typeface="Museo Sans 700" panose="02000000000000000000" pitchFamily="50" charset="0"/>
              </a:rPr>
              <a:t>Writer, Speaker</a:t>
            </a:r>
          </a:p>
        </p:txBody>
      </p:sp>
    </p:spTree>
    <p:extLst>
      <p:ext uri="{BB962C8B-B14F-4D97-AF65-F5344CB8AC3E}">
        <p14:creationId xmlns:p14="http://schemas.microsoft.com/office/powerpoint/2010/main" val="1860331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479502" y="823332"/>
            <a:ext cx="7467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Museo Sans 700" panose="02000000000000000000" pitchFamily="50" charset="0"/>
              </a:rPr>
              <a:t>The words of the Teacher, son of David, king in Jerusalem:</a:t>
            </a:r>
          </a:p>
          <a:p>
            <a:r>
              <a:rPr lang="en-US" sz="2800" dirty="0">
                <a:solidFill>
                  <a:schemeClr val="bg1"/>
                </a:solidFill>
                <a:latin typeface="Museo Sans 700" panose="02000000000000000000" pitchFamily="50" charset="0"/>
              </a:rPr>
              <a:t>“Meaningless! Meaningless!”</a:t>
            </a:r>
            <a:br>
              <a:rPr lang="en-US" sz="2800" dirty="0">
                <a:solidFill>
                  <a:schemeClr val="bg1"/>
                </a:solidFill>
                <a:latin typeface="Museo Sans 700" panose="02000000000000000000" pitchFamily="50" charset="0"/>
              </a:rPr>
            </a:br>
            <a:r>
              <a:rPr lang="en-US" sz="2800" dirty="0">
                <a:solidFill>
                  <a:schemeClr val="bg1"/>
                </a:solidFill>
                <a:latin typeface="Museo Sans 700" panose="02000000000000000000" pitchFamily="50" charset="0"/>
              </a:rPr>
              <a:t>    says the Teacher.</a:t>
            </a:r>
            <a:br>
              <a:rPr lang="en-US" sz="2800" dirty="0">
                <a:solidFill>
                  <a:schemeClr val="bg1"/>
                </a:solidFill>
                <a:latin typeface="Museo Sans 700" panose="02000000000000000000" pitchFamily="50" charset="0"/>
              </a:rPr>
            </a:br>
            <a:r>
              <a:rPr lang="en-US" sz="2800" dirty="0">
                <a:solidFill>
                  <a:schemeClr val="bg1"/>
                </a:solidFill>
                <a:latin typeface="Museo Sans 700" panose="02000000000000000000" pitchFamily="50" charset="0"/>
              </a:rPr>
              <a:t>“Utterly meaningless!</a:t>
            </a:r>
            <a:br>
              <a:rPr lang="en-US" sz="2800" dirty="0">
                <a:solidFill>
                  <a:schemeClr val="bg1"/>
                </a:solidFill>
                <a:latin typeface="Museo Sans 700" panose="02000000000000000000" pitchFamily="50" charset="0"/>
              </a:rPr>
            </a:br>
            <a:r>
              <a:rPr lang="en-US" sz="2800" dirty="0">
                <a:solidFill>
                  <a:schemeClr val="bg1"/>
                </a:solidFill>
                <a:latin typeface="Museo Sans 700" panose="02000000000000000000" pitchFamily="50" charset="0"/>
              </a:rPr>
              <a:t>    Everything is meaningless.”</a:t>
            </a:r>
          </a:p>
          <a:p>
            <a:r>
              <a:rPr lang="en-US" sz="2800" dirty="0">
                <a:solidFill>
                  <a:schemeClr val="bg1"/>
                </a:solidFill>
                <a:latin typeface="Museo Sans 700" panose="02000000000000000000" pitchFamily="50" charset="0"/>
              </a:rPr>
              <a:t>What do people gain from all their labors</a:t>
            </a:r>
            <a:br>
              <a:rPr lang="en-US" sz="2800" dirty="0">
                <a:solidFill>
                  <a:schemeClr val="bg1"/>
                </a:solidFill>
                <a:latin typeface="Museo Sans 700" panose="02000000000000000000" pitchFamily="50" charset="0"/>
              </a:rPr>
            </a:br>
            <a:r>
              <a:rPr lang="en-US" sz="2800" dirty="0">
                <a:solidFill>
                  <a:schemeClr val="bg1"/>
                </a:solidFill>
                <a:latin typeface="Museo Sans 700" panose="02000000000000000000" pitchFamily="50" charset="0"/>
              </a:rPr>
              <a:t>    at which they toil under the sun?</a:t>
            </a:r>
          </a:p>
          <a:p>
            <a:endParaRPr lang="en-US" sz="4000" dirty="0">
              <a:solidFill>
                <a:schemeClr val="bg1"/>
              </a:solidFill>
              <a:latin typeface="Museo Sans 7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451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0569E80-A25F-27FF-49D8-7DF1FB6E81A6}"/>
              </a:ext>
            </a:extLst>
          </p:cNvPr>
          <p:cNvSpPr txBox="1"/>
          <p:nvPr/>
        </p:nvSpPr>
        <p:spPr>
          <a:xfrm>
            <a:off x="342901" y="4088333"/>
            <a:ext cx="11430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Museo Sans 700" panose="02000000000000000000" pitchFamily="50" charset="0"/>
              </a:rPr>
              <a:t>Ecclesiastes is basically a crazed experiment in staring at the sun and describing how badly it hurts. </a:t>
            </a:r>
          </a:p>
        </p:txBody>
      </p:sp>
    </p:spTree>
    <p:extLst>
      <p:ext uri="{BB962C8B-B14F-4D97-AF65-F5344CB8AC3E}">
        <p14:creationId xmlns:p14="http://schemas.microsoft.com/office/powerpoint/2010/main" val="954595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6EB3B89C-ACE5-C556-7E00-AD3A124DD1C3}"/>
              </a:ext>
            </a:extLst>
          </p:cNvPr>
          <p:cNvSpPr txBox="1">
            <a:spLocks/>
          </p:cNvSpPr>
          <p:nvPr/>
        </p:nvSpPr>
        <p:spPr>
          <a:xfrm>
            <a:off x="609600" y="1067872"/>
            <a:ext cx="10972800" cy="1485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b="0" i="0" kern="1200">
                <a:solidFill>
                  <a:schemeClr val="tx1"/>
                </a:solidFill>
                <a:latin typeface="Museo Sans 300"/>
                <a:ea typeface="+mn-ea"/>
                <a:cs typeface="Museo Sans 300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b="0" i="0" kern="1200">
                <a:solidFill>
                  <a:schemeClr val="tx1"/>
                </a:solidFill>
                <a:latin typeface="Museo Sans 300"/>
                <a:ea typeface="+mn-ea"/>
                <a:cs typeface="Museo Sans 300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b="0" i="0" kern="1200">
                <a:solidFill>
                  <a:schemeClr val="tx1"/>
                </a:solidFill>
                <a:latin typeface="Museo Sans 300"/>
                <a:ea typeface="+mn-ea"/>
                <a:cs typeface="Museo Sans 300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b="0" i="0" kern="1200">
                <a:solidFill>
                  <a:schemeClr val="tx1"/>
                </a:solidFill>
                <a:latin typeface="Museo Sans 300"/>
                <a:ea typeface="+mn-ea"/>
                <a:cs typeface="Museo Sans 300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b="0" i="0" kern="1200" baseline="0">
                <a:solidFill>
                  <a:schemeClr val="tx1"/>
                </a:solidFill>
                <a:latin typeface="Museo Sans 300"/>
                <a:ea typeface="+mn-ea"/>
                <a:cs typeface="Museo Sans 30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6000" b="1" i="1" dirty="0">
                <a:solidFill>
                  <a:schemeClr val="bg1"/>
                </a:solidFill>
                <a:latin typeface="Museo Sans 500" panose="02000000000000000000" pitchFamily="50" charset="0"/>
              </a:rPr>
              <a:t>“What do people gain from all their labors at which they toil </a:t>
            </a:r>
            <a:r>
              <a:rPr lang="en-US" sz="6000" b="1" i="1" dirty="0">
                <a:solidFill>
                  <a:schemeClr val="accent4"/>
                </a:solidFill>
                <a:latin typeface="Museo Sans 500" panose="02000000000000000000" pitchFamily="50" charset="0"/>
              </a:rPr>
              <a:t>under the sun</a:t>
            </a:r>
            <a:r>
              <a:rPr lang="en-US" sz="6000" b="1" i="1" dirty="0">
                <a:solidFill>
                  <a:schemeClr val="bg1"/>
                </a:solidFill>
                <a:latin typeface="Museo Sans 500" panose="02000000000000000000" pitchFamily="50" charset="0"/>
              </a:rPr>
              <a:t>?”</a:t>
            </a:r>
            <a:br>
              <a:rPr lang="en-US" sz="6000" b="1" i="1" dirty="0">
                <a:solidFill>
                  <a:schemeClr val="bg1"/>
                </a:solidFill>
                <a:latin typeface="Museo Sans 500" panose="02000000000000000000" pitchFamily="50" charset="0"/>
              </a:rPr>
            </a:br>
            <a:r>
              <a:rPr lang="en-US" sz="4400" b="1" i="1" dirty="0">
                <a:solidFill>
                  <a:schemeClr val="bg1"/>
                </a:solidFill>
                <a:latin typeface="Museo Sans 500" panose="02000000000000000000" pitchFamily="50" charset="0"/>
              </a:rPr>
              <a:t>Ecclesiastes 1:3</a:t>
            </a:r>
          </a:p>
          <a:p>
            <a:pPr marL="0" indent="0" algn="ctr">
              <a:buFont typeface="Arial" pitchFamily="34" charset="0"/>
              <a:buNone/>
            </a:pPr>
            <a:endParaRPr lang="en-US" sz="4400" b="1" i="1" dirty="0">
              <a:solidFill>
                <a:schemeClr val="bg1"/>
              </a:solidFill>
              <a:latin typeface="Museo Sans 500" panose="02000000000000000000" pitchFamily="50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4400" b="1" i="1" dirty="0">
                <a:solidFill>
                  <a:schemeClr val="bg1"/>
                </a:solidFill>
                <a:latin typeface="Museo Sans 500" panose="02000000000000000000" pitchFamily="50" charset="0"/>
              </a:rPr>
              <a:t>29X</a:t>
            </a:r>
            <a:endParaRPr lang="en-US" sz="6000" b="1" i="1" dirty="0">
              <a:solidFill>
                <a:schemeClr val="bg1"/>
              </a:solidFill>
              <a:latin typeface="Museo Sans 5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712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2C25BF3-9EAC-934B-3675-7336640D3C8D}"/>
              </a:ext>
            </a:extLst>
          </p:cNvPr>
          <p:cNvSpPr txBox="1"/>
          <p:nvPr/>
        </p:nvSpPr>
        <p:spPr>
          <a:xfrm>
            <a:off x="2457046" y="366623"/>
            <a:ext cx="7918314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en-US" sz="2800" b="1" i="1" dirty="0">
                <a:solidFill>
                  <a:schemeClr val="bg1"/>
                </a:solidFill>
                <a:latin typeface="Museo Sans 500" panose="02000000000000000000" pitchFamily="50" charset="0"/>
              </a:rPr>
              <a:t/>
            </a:r>
            <a:br>
              <a:rPr lang="en-US" sz="2800" b="1" i="1" dirty="0">
                <a:solidFill>
                  <a:schemeClr val="bg1"/>
                </a:solidFill>
                <a:latin typeface="Museo Sans 500" panose="02000000000000000000" pitchFamily="50" charset="0"/>
              </a:rPr>
            </a:br>
            <a:r>
              <a:rPr lang="en-US" sz="2800" b="1" i="1" dirty="0">
                <a:solidFill>
                  <a:schemeClr val="bg1"/>
                </a:solidFill>
                <a:latin typeface="Museo Sans 500" panose="02000000000000000000" pitchFamily="50" charset="0"/>
              </a:rPr>
              <a:t>Solomon’s areas of experiment:</a:t>
            </a:r>
            <a:br>
              <a:rPr lang="en-US" sz="2800" b="1" i="1" dirty="0">
                <a:solidFill>
                  <a:schemeClr val="bg1"/>
                </a:solidFill>
                <a:latin typeface="Museo Sans 500" panose="02000000000000000000" pitchFamily="50" charset="0"/>
              </a:rPr>
            </a:br>
            <a:r>
              <a:rPr lang="en-US" sz="2800" b="1" i="1" dirty="0">
                <a:solidFill>
                  <a:schemeClr val="bg1"/>
                </a:solidFill>
                <a:latin typeface="Museo Sans 500" panose="02000000000000000000" pitchFamily="50" charset="0"/>
              </a:rPr>
              <a:t/>
            </a:r>
            <a:br>
              <a:rPr lang="en-US" sz="2800" b="1" i="1" dirty="0">
                <a:solidFill>
                  <a:schemeClr val="bg1"/>
                </a:solidFill>
                <a:latin typeface="Museo Sans 500" panose="02000000000000000000" pitchFamily="50" charset="0"/>
              </a:rPr>
            </a:br>
            <a:r>
              <a:rPr lang="en-US" sz="2800" b="1" i="1" dirty="0">
                <a:solidFill>
                  <a:schemeClr val="bg1"/>
                </a:solidFill>
                <a:latin typeface="Museo Sans 500" panose="02000000000000000000" pitchFamily="50" charset="0"/>
              </a:rPr>
              <a:t>Work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800" b="1" i="1" dirty="0">
                <a:solidFill>
                  <a:schemeClr val="bg1"/>
                </a:solidFill>
                <a:latin typeface="Museo Sans 500" panose="02000000000000000000" pitchFamily="50" charset="0"/>
              </a:rPr>
              <a:t>Relationships</a:t>
            </a:r>
            <a:br>
              <a:rPr lang="en-US" sz="2800" b="1" i="1" dirty="0">
                <a:solidFill>
                  <a:schemeClr val="bg1"/>
                </a:solidFill>
                <a:latin typeface="Museo Sans 500" panose="02000000000000000000" pitchFamily="50" charset="0"/>
              </a:rPr>
            </a:br>
            <a:r>
              <a:rPr lang="en-US" sz="2800" b="1" i="1" dirty="0">
                <a:solidFill>
                  <a:schemeClr val="bg1"/>
                </a:solidFill>
                <a:latin typeface="Museo Sans 500" panose="02000000000000000000" pitchFamily="50" charset="0"/>
              </a:rPr>
              <a:t>Pleasure</a:t>
            </a:r>
            <a:br>
              <a:rPr lang="en-US" sz="2800" b="1" i="1" dirty="0">
                <a:solidFill>
                  <a:schemeClr val="bg1"/>
                </a:solidFill>
                <a:latin typeface="Museo Sans 500" panose="02000000000000000000" pitchFamily="50" charset="0"/>
              </a:rPr>
            </a:br>
            <a:r>
              <a:rPr lang="en-US" sz="2800" b="1" i="1" dirty="0">
                <a:solidFill>
                  <a:schemeClr val="bg1"/>
                </a:solidFill>
                <a:latin typeface="Museo Sans 500" panose="02000000000000000000" pitchFamily="50" charset="0"/>
              </a:rPr>
              <a:t>Satisfaction</a:t>
            </a:r>
            <a:br>
              <a:rPr lang="en-US" sz="2800" b="1" i="1" dirty="0">
                <a:solidFill>
                  <a:schemeClr val="bg1"/>
                </a:solidFill>
                <a:latin typeface="Museo Sans 500" panose="02000000000000000000" pitchFamily="50" charset="0"/>
              </a:rPr>
            </a:br>
            <a:r>
              <a:rPr lang="en-US" sz="2800" b="1" i="1" dirty="0">
                <a:solidFill>
                  <a:schemeClr val="bg1"/>
                </a:solidFill>
                <a:latin typeface="Museo Sans 500" panose="02000000000000000000" pitchFamily="50" charset="0"/>
              </a:rPr>
              <a:t>Wealth</a:t>
            </a:r>
            <a:br>
              <a:rPr lang="en-US" sz="2800" b="1" i="1" dirty="0">
                <a:solidFill>
                  <a:schemeClr val="bg1"/>
                </a:solidFill>
                <a:latin typeface="Museo Sans 500" panose="02000000000000000000" pitchFamily="50" charset="0"/>
              </a:rPr>
            </a:br>
            <a:r>
              <a:rPr lang="en-US" sz="2800" b="1" i="1" dirty="0">
                <a:solidFill>
                  <a:schemeClr val="bg1"/>
                </a:solidFill>
                <a:latin typeface="Museo Sans 500" panose="02000000000000000000" pitchFamily="50" charset="0"/>
              </a:rPr>
              <a:t>Influence</a:t>
            </a:r>
            <a:br>
              <a:rPr lang="en-US" sz="2800" b="1" i="1" dirty="0">
                <a:solidFill>
                  <a:schemeClr val="bg1"/>
                </a:solidFill>
                <a:latin typeface="Museo Sans 500" panose="02000000000000000000" pitchFamily="50" charset="0"/>
              </a:rPr>
            </a:br>
            <a:r>
              <a:rPr lang="en-US" sz="2800" b="1" i="1" dirty="0">
                <a:solidFill>
                  <a:schemeClr val="bg1"/>
                </a:solidFill>
                <a:latin typeface="Museo Sans 500" panose="02000000000000000000" pitchFamily="50" charset="0"/>
              </a:rPr>
              <a:t>Mortality</a:t>
            </a:r>
            <a:br>
              <a:rPr lang="en-US" sz="2800" b="1" i="1" dirty="0">
                <a:solidFill>
                  <a:schemeClr val="bg1"/>
                </a:solidFill>
                <a:latin typeface="Museo Sans 500" panose="02000000000000000000" pitchFamily="50" charset="0"/>
              </a:rPr>
            </a:br>
            <a:r>
              <a:rPr lang="en-US" sz="2800" b="1" i="1" dirty="0">
                <a:solidFill>
                  <a:schemeClr val="bg1"/>
                </a:solidFill>
                <a:latin typeface="Museo Sans 500" panose="02000000000000000000" pitchFamily="50" charset="0"/>
              </a:rPr>
              <a:t>Justice</a:t>
            </a:r>
            <a:br>
              <a:rPr lang="en-US" sz="2800" b="1" i="1" dirty="0">
                <a:solidFill>
                  <a:schemeClr val="bg1"/>
                </a:solidFill>
                <a:latin typeface="Museo Sans 500" panose="02000000000000000000" pitchFamily="50" charset="0"/>
              </a:rPr>
            </a:br>
            <a:r>
              <a:rPr lang="en-US" sz="2800" b="1" i="1" dirty="0">
                <a:solidFill>
                  <a:schemeClr val="bg1"/>
                </a:solidFill>
                <a:latin typeface="Museo Sans 500" panose="02000000000000000000" pitchFamily="50" charset="0"/>
              </a:rPr>
              <a:t>Knowledge</a:t>
            </a:r>
            <a:br>
              <a:rPr lang="en-US" sz="2800" b="1" i="1" dirty="0">
                <a:solidFill>
                  <a:schemeClr val="bg1"/>
                </a:solidFill>
                <a:latin typeface="Museo Sans 500" panose="02000000000000000000" pitchFamily="50" charset="0"/>
              </a:rPr>
            </a:br>
            <a:r>
              <a:rPr lang="en-US" sz="2800" b="1" i="1" dirty="0">
                <a:solidFill>
                  <a:schemeClr val="bg1"/>
                </a:solidFill>
                <a:latin typeface="Museo Sans 500" panose="02000000000000000000" pitchFamily="50" charset="0"/>
              </a:rPr>
              <a:t>Power</a:t>
            </a:r>
          </a:p>
          <a:p>
            <a:pPr marL="0" indent="0" algn="ctr">
              <a:buFont typeface="Arial" pitchFamily="34" charset="0"/>
              <a:buNone/>
            </a:pPr>
            <a:endParaRPr lang="en-US" sz="2800" b="1" i="1" dirty="0">
              <a:solidFill>
                <a:schemeClr val="bg1"/>
              </a:solidFill>
              <a:latin typeface="Museo Sans 5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65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2C25BF3-9EAC-934B-3675-7336640D3C8D}"/>
              </a:ext>
            </a:extLst>
          </p:cNvPr>
          <p:cNvSpPr txBox="1"/>
          <p:nvPr/>
        </p:nvSpPr>
        <p:spPr>
          <a:xfrm>
            <a:off x="3153486" y="2534821"/>
            <a:ext cx="60937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en-US" sz="8000" b="1" dirty="0">
                <a:solidFill>
                  <a:schemeClr val="bg1"/>
                </a:solidFill>
                <a:latin typeface="Museo Sans 500" panose="02000000000000000000" pitchFamily="50" charset="0"/>
              </a:rPr>
              <a:t>“Havel”</a:t>
            </a:r>
            <a:endParaRPr lang="en-US" sz="8000" b="1" i="1" dirty="0">
              <a:solidFill>
                <a:schemeClr val="bg1"/>
              </a:solidFill>
              <a:latin typeface="Museo Sans 5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6142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6EB3B89C-ACE5-C556-7E00-AD3A124DD1C3}"/>
              </a:ext>
            </a:extLst>
          </p:cNvPr>
          <p:cNvSpPr txBox="1">
            <a:spLocks/>
          </p:cNvSpPr>
          <p:nvPr/>
        </p:nvSpPr>
        <p:spPr>
          <a:xfrm>
            <a:off x="609600" y="1936552"/>
            <a:ext cx="10972800" cy="1485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b="0" i="0" kern="1200">
                <a:solidFill>
                  <a:schemeClr val="tx1"/>
                </a:solidFill>
                <a:latin typeface="Museo Sans 300"/>
                <a:ea typeface="+mn-ea"/>
                <a:cs typeface="Museo Sans 300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b="0" i="0" kern="1200">
                <a:solidFill>
                  <a:schemeClr val="tx1"/>
                </a:solidFill>
                <a:latin typeface="Museo Sans 300"/>
                <a:ea typeface="+mn-ea"/>
                <a:cs typeface="Museo Sans 300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b="0" i="0" kern="1200">
                <a:solidFill>
                  <a:schemeClr val="tx1"/>
                </a:solidFill>
                <a:latin typeface="Museo Sans 300"/>
                <a:ea typeface="+mn-ea"/>
                <a:cs typeface="Museo Sans 300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b="0" i="0" kern="1200">
                <a:solidFill>
                  <a:schemeClr val="tx1"/>
                </a:solidFill>
                <a:latin typeface="Museo Sans 300"/>
                <a:ea typeface="+mn-ea"/>
                <a:cs typeface="Museo Sans 300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b="0" i="0" kern="1200" baseline="0">
                <a:solidFill>
                  <a:schemeClr val="tx1"/>
                </a:solidFill>
                <a:latin typeface="Museo Sans 300"/>
                <a:ea typeface="+mn-ea"/>
                <a:cs typeface="Museo Sans 30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6000" b="1" i="1" dirty="0">
              <a:latin typeface="Museo Sans 500" panose="02000000000000000000" pitchFamily="50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1334FAFB-C268-D46E-5A6F-D5138AB2A0C9}"/>
              </a:ext>
            </a:extLst>
          </p:cNvPr>
          <p:cNvSpPr txBox="1">
            <a:spLocks/>
          </p:cNvSpPr>
          <p:nvPr/>
        </p:nvSpPr>
        <p:spPr>
          <a:xfrm>
            <a:off x="5199796" y="2088952"/>
            <a:ext cx="6535003" cy="1485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b="0" i="0" kern="1200">
                <a:solidFill>
                  <a:schemeClr val="tx1"/>
                </a:solidFill>
                <a:latin typeface="Museo Sans 300"/>
                <a:ea typeface="+mn-ea"/>
                <a:cs typeface="Museo Sans 300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b="0" i="0" kern="1200">
                <a:solidFill>
                  <a:schemeClr val="tx1"/>
                </a:solidFill>
                <a:latin typeface="Museo Sans 300"/>
                <a:ea typeface="+mn-ea"/>
                <a:cs typeface="Museo Sans 300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b="0" i="0" kern="1200">
                <a:solidFill>
                  <a:schemeClr val="tx1"/>
                </a:solidFill>
                <a:latin typeface="Museo Sans 300"/>
                <a:ea typeface="+mn-ea"/>
                <a:cs typeface="Museo Sans 300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b="0" i="0" kern="1200">
                <a:solidFill>
                  <a:schemeClr val="tx1"/>
                </a:solidFill>
                <a:latin typeface="Museo Sans 300"/>
                <a:ea typeface="+mn-ea"/>
                <a:cs typeface="Museo Sans 300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b="0" i="0" kern="1200" baseline="0">
                <a:solidFill>
                  <a:schemeClr val="tx1"/>
                </a:solidFill>
                <a:latin typeface="Museo Sans 300"/>
                <a:ea typeface="+mn-ea"/>
                <a:cs typeface="Museo Sans 30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i="1">
                <a:latin typeface="Museo Sans 500" panose="02000000000000000000" pitchFamily="50" charset="0"/>
              </a:rPr>
              <a:t>Above the sun</a:t>
            </a:r>
            <a:endParaRPr lang="en-US" sz="4400" b="1" i="1" dirty="0">
              <a:latin typeface="Museo Sans 500" panose="02000000000000000000" pitchFamily="50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CDD09BD2-B5D5-6D9D-1B2C-6921425E52AA}"/>
              </a:ext>
            </a:extLst>
          </p:cNvPr>
          <p:cNvSpPr txBox="1">
            <a:spLocks/>
          </p:cNvSpPr>
          <p:nvPr/>
        </p:nvSpPr>
        <p:spPr>
          <a:xfrm>
            <a:off x="-846686" y="4920499"/>
            <a:ext cx="6535003" cy="1485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i="1" dirty="0">
                <a:solidFill>
                  <a:schemeClr val="bg1"/>
                </a:solidFill>
                <a:latin typeface="Museo Sans 700" panose="02000000000000000000" pitchFamily="50" charset="0"/>
              </a:rPr>
              <a:t>Above the sun</a:t>
            </a:r>
          </a:p>
        </p:txBody>
      </p:sp>
    </p:spTree>
    <p:extLst>
      <p:ext uri="{BB962C8B-B14F-4D97-AF65-F5344CB8AC3E}">
        <p14:creationId xmlns:p14="http://schemas.microsoft.com/office/powerpoint/2010/main" val="3937432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089F89-AB4B-BF55-F7AA-CAB4EF54A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Museo Sans 700" panose="02000000000000000000" pitchFamily="50" charset="0"/>
              </a:rPr>
              <a:t>Some people came to Jesus and asked, </a:t>
            </a:r>
            <a:br>
              <a:rPr lang="en-US" sz="3600" dirty="0">
                <a:solidFill>
                  <a:schemeClr val="bg1"/>
                </a:solidFill>
                <a:latin typeface="Museo Sans 700" panose="02000000000000000000" pitchFamily="50" charset="0"/>
              </a:rPr>
            </a:br>
            <a:r>
              <a:rPr lang="en-US" sz="3600" dirty="0">
                <a:solidFill>
                  <a:schemeClr val="bg1"/>
                </a:solidFill>
                <a:latin typeface="Museo Sans 700" panose="02000000000000000000" pitchFamily="50" charset="0"/>
              </a:rPr>
              <a:t>“What must we do to do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Museo Sans 700" panose="02000000000000000000" pitchFamily="50" charset="0"/>
              </a:rPr>
              <a:t>the works God requires?” </a:t>
            </a:r>
            <a:br>
              <a:rPr lang="en-US" sz="3600" dirty="0">
                <a:solidFill>
                  <a:schemeClr val="bg1"/>
                </a:solidFill>
                <a:latin typeface="Museo Sans 700" panose="02000000000000000000" pitchFamily="50" charset="0"/>
              </a:rPr>
            </a:br>
            <a:r>
              <a:rPr lang="en-US" sz="3600" dirty="0">
                <a:solidFill>
                  <a:schemeClr val="bg1"/>
                </a:solidFill>
                <a:latin typeface="Museo Sans 700" panose="02000000000000000000" pitchFamily="50" charset="0"/>
              </a:rPr>
              <a:t/>
            </a:r>
            <a:br>
              <a:rPr lang="en-US" sz="3600" dirty="0">
                <a:solidFill>
                  <a:schemeClr val="bg1"/>
                </a:solidFill>
                <a:latin typeface="Museo Sans 700" panose="02000000000000000000" pitchFamily="50" charset="0"/>
              </a:rPr>
            </a:br>
            <a:r>
              <a:rPr lang="en-US" sz="3600" dirty="0">
                <a:solidFill>
                  <a:schemeClr val="bg1"/>
                </a:solidFill>
                <a:latin typeface="Museo Sans 700" panose="02000000000000000000" pitchFamily="50" charset="0"/>
              </a:rPr>
              <a:t>Jesus answered, “The work of God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Museo Sans 700" panose="02000000000000000000" pitchFamily="50" charset="0"/>
              </a:rPr>
              <a:t>is this: </a:t>
            </a:r>
            <a:r>
              <a:rPr lang="en-US" sz="3600" dirty="0">
                <a:solidFill>
                  <a:schemeClr val="accent4"/>
                </a:solidFill>
                <a:latin typeface="Museo Sans 700" panose="02000000000000000000" pitchFamily="50" charset="0"/>
              </a:rPr>
              <a:t>to believe in the one he has sent.</a:t>
            </a:r>
            <a:r>
              <a:rPr lang="en-US" sz="3600" dirty="0">
                <a:solidFill>
                  <a:schemeClr val="bg1"/>
                </a:solidFill>
                <a:latin typeface="Museo Sans 700" panose="02000000000000000000" pitchFamily="50" charset="0"/>
              </a:rPr>
              <a:t>” </a:t>
            </a:r>
            <a:br>
              <a:rPr lang="en-US" sz="3600" dirty="0">
                <a:solidFill>
                  <a:schemeClr val="bg1"/>
                </a:solidFill>
                <a:latin typeface="Museo Sans 700" panose="02000000000000000000" pitchFamily="50" charset="0"/>
              </a:rPr>
            </a:br>
            <a:r>
              <a:rPr lang="en-US" sz="3200" i="1" dirty="0">
                <a:solidFill>
                  <a:schemeClr val="bg1"/>
                </a:solidFill>
                <a:latin typeface="Museo Sans 700" panose="02000000000000000000" pitchFamily="50" charset="0"/>
              </a:rPr>
              <a:t>John 6:28-29</a:t>
            </a:r>
            <a:r>
              <a:rPr lang="en-US" sz="3600" dirty="0">
                <a:solidFill>
                  <a:schemeClr val="bg1"/>
                </a:solidFill>
                <a:latin typeface="Museo Sans 700" panose="02000000000000000000" pitchFamily="50" charset="0"/>
              </a:rPr>
              <a:t/>
            </a:r>
            <a:br>
              <a:rPr lang="en-US" sz="3600" dirty="0">
                <a:solidFill>
                  <a:schemeClr val="bg1"/>
                </a:solidFill>
                <a:latin typeface="Museo Sans 700" panose="02000000000000000000" pitchFamily="50" charset="0"/>
              </a:rPr>
            </a:br>
            <a:endParaRPr lang="en-US" sz="3600" dirty="0">
              <a:solidFill>
                <a:schemeClr val="bg1"/>
              </a:solidFill>
              <a:latin typeface="Museo Sans 7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6439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6EB3B89C-ACE5-C556-7E00-AD3A124DD1C3}"/>
              </a:ext>
            </a:extLst>
          </p:cNvPr>
          <p:cNvSpPr txBox="1">
            <a:spLocks/>
          </p:cNvSpPr>
          <p:nvPr/>
        </p:nvSpPr>
        <p:spPr>
          <a:xfrm>
            <a:off x="609600" y="1936552"/>
            <a:ext cx="10972800" cy="1485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b="0" i="0" kern="1200">
                <a:solidFill>
                  <a:schemeClr val="tx1"/>
                </a:solidFill>
                <a:latin typeface="Museo Sans 300"/>
                <a:ea typeface="+mn-ea"/>
                <a:cs typeface="Museo Sans 300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b="0" i="0" kern="1200">
                <a:solidFill>
                  <a:schemeClr val="tx1"/>
                </a:solidFill>
                <a:latin typeface="Museo Sans 300"/>
                <a:ea typeface="+mn-ea"/>
                <a:cs typeface="Museo Sans 300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b="0" i="0" kern="1200">
                <a:solidFill>
                  <a:schemeClr val="tx1"/>
                </a:solidFill>
                <a:latin typeface="Museo Sans 300"/>
                <a:ea typeface="+mn-ea"/>
                <a:cs typeface="Museo Sans 300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b="0" i="0" kern="1200">
                <a:solidFill>
                  <a:schemeClr val="tx1"/>
                </a:solidFill>
                <a:latin typeface="Museo Sans 300"/>
                <a:ea typeface="+mn-ea"/>
                <a:cs typeface="Museo Sans 300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b="0" i="0" kern="1200" baseline="0">
                <a:solidFill>
                  <a:schemeClr val="tx1"/>
                </a:solidFill>
                <a:latin typeface="Museo Sans 300"/>
                <a:ea typeface="+mn-ea"/>
                <a:cs typeface="Museo Sans 30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6000" b="1" i="1" dirty="0">
              <a:latin typeface="Museo Sans 500" panose="02000000000000000000" pitchFamily="50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1334FAFB-C268-D46E-5A6F-D5138AB2A0C9}"/>
              </a:ext>
            </a:extLst>
          </p:cNvPr>
          <p:cNvSpPr txBox="1">
            <a:spLocks/>
          </p:cNvSpPr>
          <p:nvPr/>
        </p:nvSpPr>
        <p:spPr>
          <a:xfrm>
            <a:off x="5199796" y="2088952"/>
            <a:ext cx="6535003" cy="1485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b="0" i="0" kern="1200">
                <a:solidFill>
                  <a:schemeClr val="tx1"/>
                </a:solidFill>
                <a:latin typeface="Museo Sans 300"/>
                <a:ea typeface="+mn-ea"/>
                <a:cs typeface="Museo Sans 300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b="0" i="0" kern="1200">
                <a:solidFill>
                  <a:schemeClr val="tx1"/>
                </a:solidFill>
                <a:latin typeface="Museo Sans 300"/>
                <a:ea typeface="+mn-ea"/>
                <a:cs typeface="Museo Sans 300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b="0" i="0" kern="1200">
                <a:solidFill>
                  <a:schemeClr val="tx1"/>
                </a:solidFill>
                <a:latin typeface="Museo Sans 300"/>
                <a:ea typeface="+mn-ea"/>
                <a:cs typeface="Museo Sans 300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b="0" i="0" kern="1200">
                <a:solidFill>
                  <a:schemeClr val="tx1"/>
                </a:solidFill>
                <a:latin typeface="Museo Sans 300"/>
                <a:ea typeface="+mn-ea"/>
                <a:cs typeface="Museo Sans 300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b="0" i="0" kern="1200" baseline="0">
                <a:solidFill>
                  <a:schemeClr val="tx1"/>
                </a:solidFill>
                <a:latin typeface="Museo Sans 300"/>
                <a:ea typeface="+mn-ea"/>
                <a:cs typeface="Museo Sans 30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i="1">
                <a:latin typeface="Museo Sans 500" panose="02000000000000000000" pitchFamily="50" charset="0"/>
              </a:rPr>
              <a:t>Above the sun</a:t>
            </a:r>
            <a:endParaRPr lang="en-US" sz="4400" b="1" i="1" dirty="0">
              <a:latin typeface="Museo Sans 500" panose="02000000000000000000" pitchFamily="50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CDD09BD2-B5D5-6D9D-1B2C-6921425E52AA}"/>
              </a:ext>
            </a:extLst>
          </p:cNvPr>
          <p:cNvSpPr txBox="1">
            <a:spLocks/>
          </p:cNvSpPr>
          <p:nvPr/>
        </p:nvSpPr>
        <p:spPr>
          <a:xfrm>
            <a:off x="-846686" y="4920499"/>
            <a:ext cx="6535003" cy="1485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i="1" dirty="0">
                <a:solidFill>
                  <a:schemeClr val="bg1"/>
                </a:solidFill>
                <a:latin typeface="Museo Sans 700" panose="02000000000000000000" pitchFamily="50" charset="0"/>
              </a:rPr>
              <a:t>Above the sun: Friendship</a:t>
            </a:r>
          </a:p>
        </p:txBody>
      </p:sp>
    </p:spTree>
    <p:extLst>
      <p:ext uri="{BB962C8B-B14F-4D97-AF65-F5344CB8AC3E}">
        <p14:creationId xmlns:p14="http://schemas.microsoft.com/office/powerpoint/2010/main" val="3484073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BBAD358-43A8-2B8E-F359-BD9EA2D27A51}"/>
              </a:ext>
            </a:extLst>
          </p:cNvPr>
          <p:cNvSpPr txBox="1"/>
          <p:nvPr/>
        </p:nvSpPr>
        <p:spPr>
          <a:xfrm>
            <a:off x="766360" y="889843"/>
            <a:ext cx="1065927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Museo Sans 700" panose="02000000000000000000" pitchFamily="50" charset="0"/>
              </a:rPr>
              <a:t>“But pity anyone who falls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Museo Sans 700" panose="02000000000000000000" pitchFamily="50" charset="0"/>
              </a:rPr>
              <a:t>and has no one to help them up.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Museo Sans 700" panose="02000000000000000000" pitchFamily="50" charset="0"/>
              </a:rPr>
              <a:t>Also, if two lie down together, they will keep warm.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Museo Sans 700" panose="02000000000000000000" pitchFamily="50" charset="0"/>
              </a:rPr>
              <a:t>But how can one keep warm alone?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Museo Sans 700" panose="02000000000000000000" pitchFamily="50" charset="0"/>
              </a:rPr>
              <a:t>Though one may be overpowered,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Museo Sans 700" panose="02000000000000000000" pitchFamily="50" charset="0"/>
              </a:rPr>
              <a:t>two can defend themselves.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Museo Sans 700" panose="02000000000000000000" pitchFamily="50" charset="0"/>
              </a:rPr>
              <a:t>A cord of three strands is not quickly broken.”</a:t>
            </a:r>
          </a:p>
          <a:p>
            <a:pPr algn="ctr"/>
            <a:r>
              <a:rPr lang="en-US" sz="3600" i="1" dirty="0">
                <a:solidFill>
                  <a:schemeClr val="bg1"/>
                </a:solidFill>
                <a:latin typeface="Museo Sans 700" panose="02000000000000000000" pitchFamily="50" charset="0"/>
              </a:rPr>
              <a:t>Ecclesiastes 4:9-12</a:t>
            </a:r>
          </a:p>
        </p:txBody>
      </p:sp>
    </p:spTree>
    <p:extLst>
      <p:ext uri="{BB962C8B-B14F-4D97-AF65-F5344CB8AC3E}">
        <p14:creationId xmlns:p14="http://schemas.microsoft.com/office/powerpoint/2010/main" val="117580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2B7E79-E727-F565-AF1B-0D5F03E52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95375"/>
            <a:ext cx="12077205" cy="46672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1500" dirty="0">
                <a:solidFill>
                  <a:schemeClr val="bg1"/>
                </a:solidFill>
                <a:latin typeface="Baguet Script" panose="00000500000000000000" pitchFamily="2" charset="0"/>
              </a:rPr>
              <a:t>“I love you”</a:t>
            </a:r>
          </a:p>
          <a:p>
            <a:pPr marL="0" indent="0" algn="ctr">
              <a:buNone/>
            </a:pPr>
            <a:endParaRPr lang="en-US" sz="11500" dirty="0">
              <a:solidFill>
                <a:schemeClr val="bg1"/>
              </a:solidFill>
              <a:latin typeface="Baguet Scrip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2951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8A6C7A7-4925-7222-1A20-45743368C258}"/>
              </a:ext>
            </a:extLst>
          </p:cNvPr>
          <p:cNvSpPr txBox="1"/>
          <p:nvPr/>
        </p:nvSpPr>
        <p:spPr>
          <a:xfrm>
            <a:off x="914400" y="422031"/>
            <a:ext cx="455441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Museo Sans 700" panose="02000000000000000000" pitchFamily="50" charset="0"/>
              </a:rPr>
              <a:t>David</a:t>
            </a:r>
          </a:p>
          <a:p>
            <a:endParaRPr lang="en-US" sz="3200" dirty="0">
              <a:solidFill>
                <a:schemeClr val="bg1"/>
              </a:solidFill>
              <a:latin typeface="Museo Sans 700" panose="02000000000000000000" pitchFamily="50" charset="0"/>
            </a:endParaRPr>
          </a:p>
          <a:p>
            <a:pPr marL="571500" indent="-571500"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latin typeface="Museo Sans 700" panose="02000000000000000000" pitchFamily="50" charset="0"/>
              </a:rPr>
              <a:t>Jonathan’s friendship</a:t>
            </a:r>
          </a:p>
          <a:p>
            <a:pPr marL="571500" indent="-571500"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latin typeface="Museo Sans 700" panose="02000000000000000000" pitchFamily="50" charset="0"/>
              </a:rPr>
              <a:t>Nathan made him face guilt</a:t>
            </a:r>
          </a:p>
          <a:p>
            <a:pPr marL="571500" indent="-571500"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latin typeface="Museo Sans 700" panose="02000000000000000000" pitchFamily="50" charset="0"/>
              </a:rPr>
              <a:t>Joab rebuked his plans </a:t>
            </a:r>
          </a:p>
        </p:txBody>
      </p:sp>
    </p:spTree>
    <p:extLst>
      <p:ext uri="{BB962C8B-B14F-4D97-AF65-F5344CB8AC3E}">
        <p14:creationId xmlns:p14="http://schemas.microsoft.com/office/powerpoint/2010/main" val="27182721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8A6C7A7-4925-7222-1A20-45743368C258}"/>
              </a:ext>
            </a:extLst>
          </p:cNvPr>
          <p:cNvSpPr txBox="1"/>
          <p:nvPr/>
        </p:nvSpPr>
        <p:spPr>
          <a:xfrm>
            <a:off x="914400" y="422031"/>
            <a:ext cx="455441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Museo Sans 700" panose="02000000000000000000" pitchFamily="50" charset="0"/>
              </a:rPr>
              <a:t>David</a:t>
            </a:r>
          </a:p>
          <a:p>
            <a:endParaRPr lang="en-US" sz="3200" dirty="0">
              <a:solidFill>
                <a:schemeClr val="bg1"/>
              </a:solidFill>
              <a:latin typeface="Museo Sans 700" panose="02000000000000000000" pitchFamily="50" charset="0"/>
            </a:endParaRPr>
          </a:p>
          <a:p>
            <a:pPr marL="571500" indent="-571500"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latin typeface="Museo Sans 700" panose="02000000000000000000" pitchFamily="50" charset="0"/>
              </a:rPr>
              <a:t>Jonathan’s friendship</a:t>
            </a:r>
          </a:p>
          <a:p>
            <a:pPr marL="571500" indent="-571500"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latin typeface="Museo Sans 700" panose="02000000000000000000" pitchFamily="50" charset="0"/>
              </a:rPr>
              <a:t>Nathan made him face guilt</a:t>
            </a:r>
          </a:p>
          <a:p>
            <a:pPr marL="571500" indent="-571500"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latin typeface="Museo Sans 700" panose="02000000000000000000" pitchFamily="50" charset="0"/>
              </a:rPr>
              <a:t>Joab rebuked his plans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0137736-D32A-88C4-ACEF-F71C55D7EBDE}"/>
              </a:ext>
            </a:extLst>
          </p:cNvPr>
          <p:cNvSpPr txBox="1"/>
          <p:nvPr/>
        </p:nvSpPr>
        <p:spPr>
          <a:xfrm>
            <a:off x="7133492" y="422031"/>
            <a:ext cx="45544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Museo Sans 700" panose="02000000000000000000" pitchFamily="50" charset="0"/>
              </a:rPr>
              <a:t>Solomon</a:t>
            </a:r>
          </a:p>
          <a:p>
            <a:endParaRPr lang="en-US" sz="3200" dirty="0">
              <a:solidFill>
                <a:schemeClr val="bg1"/>
              </a:solidFill>
              <a:latin typeface="Museo Sans 700" panose="02000000000000000000" pitchFamily="50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Museo Sans 700" panose="02000000000000000000" pitchFamily="50" charset="0"/>
              </a:rPr>
              <a:t>- No recorded confrontations with his peers</a:t>
            </a:r>
          </a:p>
        </p:txBody>
      </p:sp>
    </p:spTree>
    <p:extLst>
      <p:ext uri="{BB962C8B-B14F-4D97-AF65-F5344CB8AC3E}">
        <p14:creationId xmlns:p14="http://schemas.microsoft.com/office/powerpoint/2010/main" val="36185292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0F91EA1B-C382-56BA-9C6B-3C79E3796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443" y="572960"/>
            <a:ext cx="6774035" cy="22020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  <a:latin typeface="Museo Sans 700" panose="02000000000000000000" pitchFamily="50" charset="0"/>
              </a:rPr>
              <a:t>Who is hit the hardest by loneliness?</a:t>
            </a:r>
            <a:r>
              <a:rPr lang="en-US" dirty="0">
                <a:solidFill>
                  <a:schemeClr val="bg1"/>
                </a:solidFill>
                <a:latin typeface="Museo Sans 700" panose="02000000000000000000" pitchFamily="50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Museo Sans 700" panose="02000000000000000000" pitchFamily="50" charset="0"/>
              </a:rPr>
            </a:br>
            <a:r>
              <a:rPr lang="en-US" dirty="0">
                <a:solidFill>
                  <a:schemeClr val="bg1"/>
                </a:solidFill>
                <a:latin typeface="Museo Sans 700" panose="02000000000000000000" pitchFamily="50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Museo Sans 700" panose="02000000000000000000" pitchFamily="50" charset="0"/>
              </a:rPr>
            </a:br>
            <a:r>
              <a:rPr lang="en-US" i="1" dirty="0">
                <a:solidFill>
                  <a:schemeClr val="bg1"/>
                </a:solidFill>
                <a:latin typeface="Museo Sans 700" panose="02000000000000000000" pitchFamily="50" charset="0"/>
              </a:rPr>
              <a:t>AP-NORC survey, March 2021</a:t>
            </a:r>
            <a:r>
              <a:rPr lang="en-US" dirty="0">
                <a:solidFill>
                  <a:schemeClr val="bg1"/>
                </a:solidFill>
                <a:latin typeface="Museo Sans 700" panose="02000000000000000000" pitchFamily="50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Museo Sans 700" panose="02000000000000000000" pitchFamily="50" charset="0"/>
              </a:rPr>
            </a:br>
            <a:r>
              <a:rPr lang="en-US" i="1" dirty="0">
                <a:solidFill>
                  <a:schemeClr val="bg1"/>
                </a:solidFill>
                <a:latin typeface="Museo Sans 700" panose="02000000000000000000" pitchFamily="50" charset="0"/>
              </a:rPr>
              <a:t>United States</a:t>
            </a:r>
            <a:endParaRPr lang="en-US" dirty="0">
              <a:solidFill>
                <a:schemeClr val="bg1"/>
              </a:solidFill>
              <a:latin typeface="Museo Sans 7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9682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pink poster with text&#10;&#10;Description automatically generated">
            <a:extLst>
              <a:ext uri="{FF2B5EF4-FFF2-40B4-BE49-F238E27FC236}">
                <a16:creationId xmlns="" xmlns:a16="http://schemas.microsoft.com/office/drawing/2014/main" id="{0A251DC5-B753-6181-2C46-7D3D2708AD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587" r="66941"/>
          <a:stretch/>
        </p:blipFill>
        <p:spPr>
          <a:xfrm>
            <a:off x="6822357" y="572960"/>
            <a:ext cx="1486959" cy="537754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0F91EA1B-C382-56BA-9C6B-3C79E3796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443" y="572960"/>
            <a:ext cx="6774035" cy="22020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  <a:latin typeface="Museo Sans 700" panose="02000000000000000000" pitchFamily="50" charset="0"/>
              </a:rPr>
              <a:t>Who is hit the hardest by loneliness?</a:t>
            </a:r>
            <a:r>
              <a:rPr lang="en-US" dirty="0">
                <a:solidFill>
                  <a:schemeClr val="bg1"/>
                </a:solidFill>
                <a:latin typeface="Museo Sans 700" panose="02000000000000000000" pitchFamily="50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Museo Sans 700" panose="02000000000000000000" pitchFamily="50" charset="0"/>
              </a:rPr>
            </a:br>
            <a:r>
              <a:rPr lang="en-US" dirty="0">
                <a:solidFill>
                  <a:schemeClr val="bg1"/>
                </a:solidFill>
                <a:latin typeface="Museo Sans 700" panose="02000000000000000000" pitchFamily="50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Museo Sans 700" panose="02000000000000000000" pitchFamily="50" charset="0"/>
              </a:rPr>
            </a:br>
            <a:r>
              <a:rPr lang="en-US" i="1" dirty="0">
                <a:solidFill>
                  <a:schemeClr val="bg1"/>
                </a:solidFill>
                <a:latin typeface="Museo Sans 700" panose="02000000000000000000" pitchFamily="50" charset="0"/>
              </a:rPr>
              <a:t>AP-NORC survey, March 2021</a:t>
            </a:r>
            <a:r>
              <a:rPr lang="en-US" dirty="0">
                <a:solidFill>
                  <a:schemeClr val="bg1"/>
                </a:solidFill>
                <a:latin typeface="Museo Sans 700" panose="02000000000000000000" pitchFamily="50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Museo Sans 700" panose="02000000000000000000" pitchFamily="50" charset="0"/>
              </a:rPr>
            </a:br>
            <a:r>
              <a:rPr lang="en-US" i="1" dirty="0">
                <a:solidFill>
                  <a:schemeClr val="bg1"/>
                </a:solidFill>
                <a:latin typeface="Museo Sans 700" panose="02000000000000000000" pitchFamily="50" charset="0"/>
              </a:rPr>
              <a:t>United States</a:t>
            </a:r>
            <a:endParaRPr lang="en-US" dirty="0">
              <a:solidFill>
                <a:schemeClr val="bg1"/>
              </a:solidFill>
              <a:latin typeface="Museo Sans 7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3699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pink poster with text&#10;&#10;Description automatically generated">
            <a:extLst>
              <a:ext uri="{FF2B5EF4-FFF2-40B4-BE49-F238E27FC236}">
                <a16:creationId xmlns="" xmlns:a16="http://schemas.microsoft.com/office/drawing/2014/main" id="{0A251DC5-B753-6181-2C46-7D3D2708AD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587" r="66941"/>
          <a:stretch/>
        </p:blipFill>
        <p:spPr>
          <a:xfrm>
            <a:off x="6822357" y="572960"/>
            <a:ext cx="1486959" cy="5377543"/>
          </a:xfrm>
          <a:prstGeom prst="rect">
            <a:avLst/>
          </a:prstGeom>
        </p:spPr>
      </p:pic>
      <p:pic>
        <p:nvPicPr>
          <p:cNvPr id="8" name="Picture 7" descr="A blue and pink poster with text&#10;&#10;Description automatically generated">
            <a:extLst>
              <a:ext uri="{FF2B5EF4-FFF2-40B4-BE49-F238E27FC236}">
                <a16:creationId xmlns="" xmlns:a16="http://schemas.microsoft.com/office/drawing/2014/main" id="{787EF393-AE4E-E4BB-3185-08C644F2FE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85" t="21587" r="36156" b="23492"/>
          <a:stretch/>
        </p:blipFill>
        <p:spPr>
          <a:xfrm>
            <a:off x="8374563" y="572960"/>
            <a:ext cx="1293543" cy="376645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0F91EA1B-C382-56BA-9C6B-3C79E3796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443" y="572960"/>
            <a:ext cx="6774035" cy="22020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  <a:latin typeface="Museo Sans 700" panose="02000000000000000000" pitchFamily="50" charset="0"/>
              </a:rPr>
              <a:t>Who is hit the hardest by loneliness?</a:t>
            </a:r>
            <a:r>
              <a:rPr lang="en-US" dirty="0">
                <a:solidFill>
                  <a:schemeClr val="bg1"/>
                </a:solidFill>
                <a:latin typeface="Museo Sans 700" panose="02000000000000000000" pitchFamily="50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Museo Sans 700" panose="02000000000000000000" pitchFamily="50" charset="0"/>
              </a:rPr>
            </a:br>
            <a:r>
              <a:rPr lang="en-US" dirty="0">
                <a:solidFill>
                  <a:schemeClr val="bg1"/>
                </a:solidFill>
                <a:latin typeface="Museo Sans 700" panose="02000000000000000000" pitchFamily="50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Museo Sans 700" panose="02000000000000000000" pitchFamily="50" charset="0"/>
              </a:rPr>
            </a:br>
            <a:r>
              <a:rPr lang="en-US" i="1" dirty="0">
                <a:solidFill>
                  <a:schemeClr val="bg1"/>
                </a:solidFill>
                <a:latin typeface="Museo Sans 700" panose="02000000000000000000" pitchFamily="50" charset="0"/>
              </a:rPr>
              <a:t>AP-NORC survey, March 2021</a:t>
            </a:r>
            <a:r>
              <a:rPr lang="en-US" dirty="0">
                <a:solidFill>
                  <a:schemeClr val="bg1"/>
                </a:solidFill>
                <a:latin typeface="Museo Sans 700" panose="02000000000000000000" pitchFamily="50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Museo Sans 700" panose="02000000000000000000" pitchFamily="50" charset="0"/>
              </a:rPr>
            </a:br>
            <a:r>
              <a:rPr lang="en-US" i="1" dirty="0">
                <a:solidFill>
                  <a:schemeClr val="bg1"/>
                </a:solidFill>
                <a:latin typeface="Museo Sans 700" panose="02000000000000000000" pitchFamily="50" charset="0"/>
              </a:rPr>
              <a:t>United States</a:t>
            </a:r>
            <a:endParaRPr lang="en-US" dirty="0">
              <a:solidFill>
                <a:schemeClr val="bg1"/>
              </a:solidFill>
              <a:latin typeface="Museo Sans 7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579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pink poster with text&#10;&#10;Description automatically generated">
            <a:extLst>
              <a:ext uri="{FF2B5EF4-FFF2-40B4-BE49-F238E27FC236}">
                <a16:creationId xmlns="" xmlns:a16="http://schemas.microsoft.com/office/drawing/2014/main" id="{0A251DC5-B753-6181-2C46-7D3D2708AD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587" r="66941"/>
          <a:stretch/>
        </p:blipFill>
        <p:spPr>
          <a:xfrm>
            <a:off x="6822357" y="572960"/>
            <a:ext cx="1486959" cy="5377543"/>
          </a:xfrm>
          <a:prstGeom prst="rect">
            <a:avLst/>
          </a:prstGeom>
        </p:spPr>
      </p:pic>
      <p:pic>
        <p:nvPicPr>
          <p:cNvPr id="6" name="Picture 5" descr="A blue and pink poster with text&#10;&#10;Description automatically generated">
            <a:extLst>
              <a:ext uri="{FF2B5EF4-FFF2-40B4-BE49-F238E27FC236}">
                <a16:creationId xmlns="" xmlns:a16="http://schemas.microsoft.com/office/drawing/2014/main" id="{774CA495-280C-27A6-137C-7DF01E0391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941" t="21587" b="23492"/>
          <a:stretch/>
        </p:blipFill>
        <p:spPr>
          <a:xfrm>
            <a:off x="9733353" y="572959"/>
            <a:ext cx="1486959" cy="3766459"/>
          </a:xfrm>
          <a:prstGeom prst="rect">
            <a:avLst/>
          </a:prstGeom>
        </p:spPr>
      </p:pic>
      <p:pic>
        <p:nvPicPr>
          <p:cNvPr id="8" name="Picture 7" descr="A blue and pink poster with text&#10;&#10;Description automatically generated">
            <a:extLst>
              <a:ext uri="{FF2B5EF4-FFF2-40B4-BE49-F238E27FC236}">
                <a16:creationId xmlns="" xmlns:a16="http://schemas.microsoft.com/office/drawing/2014/main" id="{787EF393-AE4E-E4BB-3185-08C644F2FE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85" t="21587" r="36156" b="23492"/>
          <a:stretch/>
        </p:blipFill>
        <p:spPr>
          <a:xfrm>
            <a:off x="8374563" y="572960"/>
            <a:ext cx="1293543" cy="376645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0F91EA1B-C382-56BA-9C6B-3C79E3796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443" y="572960"/>
            <a:ext cx="6774035" cy="22020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  <a:latin typeface="Museo Sans 700" panose="02000000000000000000" pitchFamily="50" charset="0"/>
              </a:rPr>
              <a:t>Who is hit the hardest by loneliness?</a:t>
            </a:r>
            <a:r>
              <a:rPr lang="en-US" dirty="0">
                <a:solidFill>
                  <a:schemeClr val="bg1"/>
                </a:solidFill>
                <a:latin typeface="Museo Sans 700" panose="02000000000000000000" pitchFamily="50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Museo Sans 700" panose="02000000000000000000" pitchFamily="50" charset="0"/>
              </a:rPr>
            </a:br>
            <a:r>
              <a:rPr lang="en-US" dirty="0">
                <a:solidFill>
                  <a:schemeClr val="bg1"/>
                </a:solidFill>
                <a:latin typeface="Museo Sans 700" panose="02000000000000000000" pitchFamily="50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Museo Sans 700" panose="02000000000000000000" pitchFamily="50" charset="0"/>
              </a:rPr>
            </a:br>
            <a:r>
              <a:rPr lang="en-US" i="1" dirty="0">
                <a:solidFill>
                  <a:schemeClr val="bg1"/>
                </a:solidFill>
                <a:latin typeface="Museo Sans 700" panose="02000000000000000000" pitchFamily="50" charset="0"/>
              </a:rPr>
              <a:t>AP-NORC survey, March 2021</a:t>
            </a:r>
            <a:r>
              <a:rPr lang="en-US" dirty="0">
                <a:solidFill>
                  <a:schemeClr val="bg1"/>
                </a:solidFill>
                <a:latin typeface="Museo Sans 700" panose="02000000000000000000" pitchFamily="50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Museo Sans 700" panose="02000000000000000000" pitchFamily="50" charset="0"/>
              </a:rPr>
            </a:br>
            <a:r>
              <a:rPr lang="en-US" i="1" dirty="0">
                <a:solidFill>
                  <a:schemeClr val="bg1"/>
                </a:solidFill>
                <a:latin typeface="Museo Sans 700" panose="02000000000000000000" pitchFamily="50" charset="0"/>
              </a:rPr>
              <a:t>United States</a:t>
            </a:r>
            <a:endParaRPr lang="en-US" dirty="0">
              <a:solidFill>
                <a:schemeClr val="bg1"/>
              </a:solidFill>
              <a:latin typeface="Museo Sans 7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5705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pink poster with text&#10;&#10;Description automatically generated">
            <a:extLst>
              <a:ext uri="{FF2B5EF4-FFF2-40B4-BE49-F238E27FC236}">
                <a16:creationId xmlns="" xmlns:a16="http://schemas.microsoft.com/office/drawing/2014/main" id="{0A251DC5-B753-6181-2C46-7D3D2708AD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587" r="66941"/>
          <a:stretch/>
        </p:blipFill>
        <p:spPr>
          <a:xfrm>
            <a:off x="6822357" y="572960"/>
            <a:ext cx="1486959" cy="5377543"/>
          </a:xfrm>
          <a:prstGeom prst="rect">
            <a:avLst/>
          </a:prstGeom>
        </p:spPr>
      </p:pic>
      <p:pic>
        <p:nvPicPr>
          <p:cNvPr id="6" name="Picture 5" descr="A blue and pink poster with text&#10;&#10;Description automatically generated">
            <a:extLst>
              <a:ext uri="{FF2B5EF4-FFF2-40B4-BE49-F238E27FC236}">
                <a16:creationId xmlns="" xmlns:a16="http://schemas.microsoft.com/office/drawing/2014/main" id="{774CA495-280C-27A6-137C-7DF01E0391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941" t="21587" b="23492"/>
          <a:stretch/>
        </p:blipFill>
        <p:spPr>
          <a:xfrm>
            <a:off x="9733353" y="572959"/>
            <a:ext cx="1486959" cy="3766459"/>
          </a:xfrm>
          <a:prstGeom prst="rect">
            <a:avLst/>
          </a:prstGeom>
        </p:spPr>
      </p:pic>
      <p:pic>
        <p:nvPicPr>
          <p:cNvPr id="7" name="Picture 6" descr="A blue and pink poster with text&#10;&#10;Description automatically generated">
            <a:extLst>
              <a:ext uri="{FF2B5EF4-FFF2-40B4-BE49-F238E27FC236}">
                <a16:creationId xmlns="" xmlns:a16="http://schemas.microsoft.com/office/drawing/2014/main" id="{4B9136D2-23D2-36F6-12EF-B1850AD9AC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19" t="78175" r="-1" b="-1"/>
          <a:stretch/>
        </p:blipFill>
        <p:spPr>
          <a:xfrm>
            <a:off x="8364007" y="4431283"/>
            <a:ext cx="2922810" cy="1496918"/>
          </a:xfrm>
          <a:prstGeom prst="rect">
            <a:avLst/>
          </a:prstGeom>
        </p:spPr>
      </p:pic>
      <p:pic>
        <p:nvPicPr>
          <p:cNvPr id="8" name="Picture 7" descr="A blue and pink poster with text&#10;&#10;Description automatically generated">
            <a:extLst>
              <a:ext uri="{FF2B5EF4-FFF2-40B4-BE49-F238E27FC236}">
                <a16:creationId xmlns="" xmlns:a16="http://schemas.microsoft.com/office/drawing/2014/main" id="{787EF393-AE4E-E4BB-3185-08C644F2FE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85" t="21587" r="36156" b="23492"/>
          <a:stretch/>
        </p:blipFill>
        <p:spPr>
          <a:xfrm>
            <a:off x="8374563" y="572960"/>
            <a:ext cx="1293543" cy="376645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0F91EA1B-C382-56BA-9C6B-3C79E3796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443" y="572960"/>
            <a:ext cx="6774035" cy="22020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  <a:latin typeface="Museo Sans 700" panose="02000000000000000000" pitchFamily="50" charset="0"/>
              </a:rPr>
              <a:t>Who is hit the hardest by loneliness?</a:t>
            </a:r>
            <a:r>
              <a:rPr lang="en-US" dirty="0">
                <a:solidFill>
                  <a:schemeClr val="bg1"/>
                </a:solidFill>
                <a:latin typeface="Museo Sans 700" panose="02000000000000000000" pitchFamily="50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Museo Sans 700" panose="02000000000000000000" pitchFamily="50" charset="0"/>
              </a:rPr>
            </a:br>
            <a:r>
              <a:rPr lang="en-US" dirty="0">
                <a:solidFill>
                  <a:schemeClr val="bg1"/>
                </a:solidFill>
                <a:latin typeface="Museo Sans 700" panose="02000000000000000000" pitchFamily="50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Museo Sans 700" panose="02000000000000000000" pitchFamily="50" charset="0"/>
              </a:rPr>
            </a:br>
            <a:r>
              <a:rPr lang="en-US" i="1" dirty="0">
                <a:solidFill>
                  <a:schemeClr val="bg1"/>
                </a:solidFill>
                <a:latin typeface="Museo Sans 700" panose="02000000000000000000" pitchFamily="50" charset="0"/>
              </a:rPr>
              <a:t>AP-NORC survey, March 2021</a:t>
            </a:r>
            <a:r>
              <a:rPr lang="en-US" dirty="0">
                <a:solidFill>
                  <a:schemeClr val="bg1"/>
                </a:solidFill>
                <a:latin typeface="Museo Sans 700" panose="02000000000000000000" pitchFamily="50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Museo Sans 700" panose="02000000000000000000" pitchFamily="50" charset="0"/>
              </a:rPr>
            </a:br>
            <a:r>
              <a:rPr lang="en-US" i="1" dirty="0">
                <a:solidFill>
                  <a:schemeClr val="bg1"/>
                </a:solidFill>
                <a:latin typeface="Museo Sans 700" panose="02000000000000000000" pitchFamily="50" charset="0"/>
              </a:rPr>
              <a:t>United States</a:t>
            </a:r>
            <a:endParaRPr lang="en-US" dirty="0">
              <a:solidFill>
                <a:schemeClr val="bg1"/>
              </a:solidFill>
              <a:latin typeface="Museo Sans 7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1512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533ECB-D872-F8CD-99AB-90128397A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090" y="3077307"/>
            <a:ext cx="9807819" cy="1143000"/>
          </a:xfrm>
        </p:spPr>
        <p:txBody>
          <a:bodyPr>
            <a:no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Museo Sans 700" panose="02000000000000000000" pitchFamily="50" charset="0"/>
              </a:rPr>
              <a:t>We are broken persons and live in broken communities in a state of brokenness. </a:t>
            </a:r>
            <a:br>
              <a:rPr lang="en-US" sz="3200" b="0" dirty="0">
                <a:solidFill>
                  <a:schemeClr val="bg1"/>
                </a:solidFill>
                <a:latin typeface="Museo Sans 700" panose="02000000000000000000" pitchFamily="50" charset="0"/>
              </a:rPr>
            </a:br>
            <a:r>
              <a:rPr lang="en-US" sz="3200" b="0" dirty="0">
                <a:solidFill>
                  <a:schemeClr val="bg1"/>
                </a:solidFill>
                <a:latin typeface="Museo Sans 700" panose="02000000000000000000" pitchFamily="50" charset="0"/>
              </a:rPr>
              <a:t>We do not readily fit together. We are like a bunch of porcupines trying to huddle together for warmth, who are always driven apart out of the fear we can inflict on each other with our quills. </a:t>
            </a:r>
            <a:r>
              <a:rPr lang="en-US" sz="2800" b="0" dirty="0">
                <a:solidFill>
                  <a:schemeClr val="bg1"/>
                </a:solidFill>
                <a:latin typeface="Museo Sans 700" panose="02000000000000000000" pitchFamily="50" charset="0"/>
              </a:rPr>
              <a:t/>
            </a:r>
            <a:br>
              <a:rPr lang="en-US" sz="2800" b="0" dirty="0">
                <a:solidFill>
                  <a:schemeClr val="bg1"/>
                </a:solidFill>
                <a:latin typeface="Museo Sans 700" panose="02000000000000000000" pitchFamily="50" charset="0"/>
              </a:rPr>
            </a:br>
            <a:r>
              <a:rPr lang="en-US" sz="2400" b="0" dirty="0">
                <a:solidFill>
                  <a:schemeClr val="bg1"/>
                </a:solidFill>
                <a:latin typeface="Museo Sans 700" panose="02000000000000000000" pitchFamily="50" charset="0"/>
              </a:rPr>
              <a:t>Basil Pennington</a:t>
            </a:r>
            <a:endParaRPr lang="en-US" sz="2800" b="0" dirty="0">
              <a:solidFill>
                <a:schemeClr val="bg1"/>
              </a:solidFill>
              <a:latin typeface="Museo Sans 7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3676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a room&#10;&#10;Description automatically generated with medium confidence">
            <a:extLst>
              <a:ext uri="{FF2B5EF4-FFF2-40B4-BE49-F238E27FC236}">
                <a16:creationId xmlns="" xmlns:a16="http://schemas.microsoft.com/office/drawing/2014/main" id="{A5B280EA-3CDB-FB4B-9FD8-E4FDA35DBC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896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="" xmlns:a16="http://schemas.microsoft.com/office/drawing/2014/main" id="{16CB5898-CA42-7F4C-8B61-1E12695FE6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153298"/>
            <a:ext cx="12192000" cy="18209594"/>
          </a:xfrm>
          <a:prstGeom prst="rect">
            <a:avLst/>
          </a:prstGeom>
        </p:spPr>
      </p:pic>
      <p:pic>
        <p:nvPicPr>
          <p:cNvPr id="4" name="Picture 3" descr="A picture containing light&#10;&#10;Description automatically generated">
            <a:extLst>
              <a:ext uri="{FF2B5EF4-FFF2-40B4-BE49-F238E27FC236}">
                <a16:creationId xmlns="" xmlns:a16="http://schemas.microsoft.com/office/drawing/2014/main" id="{AECD5FEC-3A09-824A-B2D4-A43436D0AE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153298"/>
            <a:ext cx="12192003" cy="1820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9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2B7E79-E727-F565-AF1B-0D5F03E52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5545"/>
            <a:ext cx="12077205" cy="466725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1500" dirty="0">
                <a:solidFill>
                  <a:schemeClr val="bg1"/>
                </a:solidFill>
                <a:latin typeface="Baguet Script" panose="00000500000000000000" pitchFamily="2" charset="0"/>
              </a:rPr>
              <a:t>“I love you </a:t>
            </a:r>
          </a:p>
          <a:p>
            <a:pPr marL="0" indent="0" algn="ctr">
              <a:buNone/>
            </a:pPr>
            <a:endParaRPr lang="en-US" sz="11500" dirty="0">
              <a:solidFill>
                <a:schemeClr val="bg1"/>
              </a:solidFill>
              <a:latin typeface="Baguet Script" panose="00000500000000000000" pitchFamily="2" charset="0"/>
            </a:endParaRPr>
          </a:p>
          <a:p>
            <a:pPr marL="0" indent="0" algn="ctr">
              <a:buNone/>
            </a:pPr>
            <a:r>
              <a:rPr lang="en-US" sz="11500" dirty="0">
                <a:solidFill>
                  <a:schemeClr val="bg1"/>
                </a:solidFill>
                <a:latin typeface="Baguet Script" panose="00000500000000000000" pitchFamily="2" charset="0"/>
              </a:rPr>
              <a:t>but…”</a:t>
            </a:r>
          </a:p>
        </p:txBody>
      </p:sp>
    </p:spTree>
    <p:extLst>
      <p:ext uri="{BB962C8B-B14F-4D97-AF65-F5344CB8AC3E}">
        <p14:creationId xmlns:p14="http://schemas.microsoft.com/office/powerpoint/2010/main" val="38283300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BBAD358-43A8-2B8E-F359-BD9EA2D27A51}"/>
              </a:ext>
            </a:extLst>
          </p:cNvPr>
          <p:cNvSpPr txBox="1"/>
          <p:nvPr/>
        </p:nvSpPr>
        <p:spPr>
          <a:xfrm>
            <a:off x="1132901" y="1284238"/>
            <a:ext cx="992619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Museo Sans 700" panose="02000000000000000000" pitchFamily="50" charset="0"/>
              </a:rPr>
              <a:t>Solomon’s truth in Ecclesiastes: </a:t>
            </a:r>
            <a:br>
              <a:rPr lang="en-US" sz="3600" dirty="0">
                <a:solidFill>
                  <a:schemeClr val="bg1"/>
                </a:solidFill>
                <a:latin typeface="Museo Sans 700" panose="02000000000000000000" pitchFamily="50" charset="0"/>
              </a:rPr>
            </a:br>
            <a:r>
              <a:rPr lang="en-US" sz="3600" dirty="0">
                <a:solidFill>
                  <a:schemeClr val="bg1"/>
                </a:solidFill>
                <a:latin typeface="Museo Sans 700" panose="02000000000000000000" pitchFamily="50" charset="0"/>
              </a:rPr>
              <a:t>life under the sun is not all there is. </a:t>
            </a:r>
            <a:br>
              <a:rPr lang="en-US" sz="3600" dirty="0">
                <a:solidFill>
                  <a:schemeClr val="bg1"/>
                </a:solidFill>
                <a:latin typeface="Museo Sans 700" panose="02000000000000000000" pitchFamily="50" charset="0"/>
              </a:rPr>
            </a:br>
            <a:r>
              <a:rPr lang="en-US" sz="3600" dirty="0">
                <a:solidFill>
                  <a:schemeClr val="bg1"/>
                </a:solidFill>
                <a:latin typeface="Museo Sans 700" panose="02000000000000000000" pitchFamily="50" charset="0"/>
              </a:rPr>
              <a:t/>
            </a:r>
            <a:br>
              <a:rPr lang="en-US" sz="3600" dirty="0">
                <a:solidFill>
                  <a:schemeClr val="bg1"/>
                </a:solidFill>
                <a:latin typeface="Museo Sans 700" panose="02000000000000000000" pitchFamily="50" charset="0"/>
              </a:rPr>
            </a:br>
            <a:r>
              <a:rPr lang="en-US" sz="3600" dirty="0">
                <a:solidFill>
                  <a:schemeClr val="accent4"/>
                </a:solidFill>
                <a:latin typeface="Museo Sans 700" panose="02000000000000000000" pitchFamily="50" charset="0"/>
              </a:rPr>
              <a:t>There is a different reality above the pelting rain and gloomy clouds.</a:t>
            </a:r>
            <a:br>
              <a:rPr lang="en-US" sz="3600" dirty="0">
                <a:solidFill>
                  <a:schemeClr val="accent4"/>
                </a:solidFill>
                <a:latin typeface="Museo Sans 700" panose="02000000000000000000" pitchFamily="50" charset="0"/>
              </a:rPr>
            </a:br>
            <a:r>
              <a:rPr lang="en-US" sz="3600" dirty="0">
                <a:solidFill>
                  <a:schemeClr val="bg1"/>
                </a:solidFill>
                <a:latin typeface="Museo Sans 700" panose="02000000000000000000" pitchFamily="50" charset="0"/>
              </a:rPr>
              <a:t/>
            </a:r>
            <a:br>
              <a:rPr lang="en-US" sz="3600" dirty="0">
                <a:solidFill>
                  <a:schemeClr val="bg1"/>
                </a:solidFill>
                <a:latin typeface="Museo Sans 700" panose="02000000000000000000" pitchFamily="50" charset="0"/>
              </a:rPr>
            </a:br>
            <a:endParaRPr lang="en-US" sz="3600" dirty="0">
              <a:solidFill>
                <a:schemeClr val="bg1"/>
              </a:solidFill>
              <a:latin typeface="Museo Sans 7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8710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906" y="4756409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solidFill>
                  <a:schemeClr val="bg1"/>
                </a:solidFill>
                <a:latin typeface="Museo Sans 700" panose="02000000000000000000" pitchFamily="50" charset="0"/>
              </a:rPr>
              <a:t/>
            </a:r>
            <a:br>
              <a:rPr lang="en-US" sz="3100" dirty="0">
                <a:solidFill>
                  <a:schemeClr val="bg1"/>
                </a:solidFill>
                <a:latin typeface="Museo Sans 700" panose="02000000000000000000" pitchFamily="50" charset="0"/>
              </a:rPr>
            </a:br>
            <a:r>
              <a:rPr lang="en-US" sz="3100" baseline="30000" dirty="0">
                <a:solidFill>
                  <a:schemeClr val="bg1"/>
                </a:solidFill>
                <a:latin typeface="Museo Sans 700" panose="02000000000000000000" pitchFamily="50" charset="0"/>
              </a:rPr>
              <a:t/>
            </a:r>
            <a:br>
              <a:rPr lang="en-US" sz="3100" baseline="30000" dirty="0">
                <a:solidFill>
                  <a:schemeClr val="bg1"/>
                </a:solidFill>
                <a:latin typeface="Museo Sans 700" panose="02000000000000000000" pitchFamily="50" charset="0"/>
              </a:rPr>
            </a:br>
            <a:r>
              <a:rPr lang="en-US" sz="3100" dirty="0">
                <a:solidFill>
                  <a:schemeClr val="bg1"/>
                </a:solidFill>
                <a:latin typeface="Museo Sans 700" panose="02000000000000000000" pitchFamily="50" charset="0"/>
              </a:rPr>
              <a:t>Now all has been heard;</a:t>
            </a:r>
            <a:br>
              <a:rPr lang="en-US" sz="3100" dirty="0">
                <a:solidFill>
                  <a:schemeClr val="bg1"/>
                </a:solidFill>
                <a:latin typeface="Museo Sans 700" panose="02000000000000000000" pitchFamily="50" charset="0"/>
              </a:rPr>
            </a:br>
            <a:r>
              <a:rPr lang="en-US" sz="3100" dirty="0">
                <a:solidFill>
                  <a:schemeClr val="bg1"/>
                </a:solidFill>
                <a:latin typeface="Museo Sans 700" panose="02000000000000000000" pitchFamily="50" charset="0"/>
              </a:rPr>
              <a:t>    here is the conclusion of the matter:</a:t>
            </a:r>
            <a:br>
              <a:rPr lang="en-US" sz="3100" dirty="0">
                <a:solidFill>
                  <a:schemeClr val="bg1"/>
                </a:solidFill>
                <a:latin typeface="Museo Sans 700" panose="02000000000000000000" pitchFamily="50" charset="0"/>
              </a:rPr>
            </a:br>
            <a:r>
              <a:rPr lang="en-US" sz="3100" dirty="0">
                <a:solidFill>
                  <a:schemeClr val="bg1"/>
                </a:solidFill>
                <a:latin typeface="Museo Sans 700" panose="02000000000000000000" pitchFamily="50" charset="0"/>
              </a:rPr>
              <a:t>Fear God and keep his commandments,</a:t>
            </a:r>
            <a:br>
              <a:rPr lang="en-US" sz="3100" dirty="0">
                <a:solidFill>
                  <a:schemeClr val="bg1"/>
                </a:solidFill>
                <a:latin typeface="Museo Sans 700" panose="02000000000000000000" pitchFamily="50" charset="0"/>
              </a:rPr>
            </a:br>
            <a:r>
              <a:rPr lang="en-US" sz="3100" dirty="0">
                <a:solidFill>
                  <a:schemeClr val="bg1"/>
                </a:solidFill>
                <a:latin typeface="Museo Sans 700" panose="02000000000000000000" pitchFamily="50" charset="0"/>
              </a:rPr>
              <a:t>    for this is the duty of all humankind.</a:t>
            </a:r>
            <a:r>
              <a:rPr lang="en-US" b="0" dirty="0">
                <a:solidFill>
                  <a:schemeClr val="bg1"/>
                </a:solidFill>
                <a:latin typeface="Museo Sans 700" panose="02000000000000000000" pitchFamily="50" charset="0"/>
              </a:rPr>
              <a:t/>
            </a:r>
            <a:br>
              <a:rPr lang="en-US" b="0" dirty="0">
                <a:solidFill>
                  <a:schemeClr val="bg1"/>
                </a:solidFill>
                <a:latin typeface="Museo Sans 700" panose="02000000000000000000" pitchFamily="50" charset="0"/>
              </a:rPr>
            </a:br>
            <a:endParaRPr lang="en-US" b="0" dirty="0">
              <a:solidFill>
                <a:schemeClr val="bg1"/>
              </a:solidFill>
              <a:latin typeface="Museo Sans 7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8519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and person smiling for a photo&#10;&#10;Description automatically generated">
            <a:extLst>
              <a:ext uri="{FF2B5EF4-FFF2-40B4-BE49-F238E27FC236}">
                <a16:creationId xmlns="" xmlns:a16="http://schemas.microsoft.com/office/drawing/2014/main" id="{388FC143-2E88-A366-0356-506382BA4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85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map, atlas, font&#10;&#10;Description automatically generated">
            <a:extLst>
              <a:ext uri="{FF2B5EF4-FFF2-40B4-BE49-F238E27FC236}">
                <a16:creationId xmlns="" xmlns:a16="http://schemas.microsoft.com/office/drawing/2014/main" id="{41E95BC1-A6BF-CEC8-1341-C5E54B3EED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56"/>
            <a:ext cx="12192316" cy="59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09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853" y="791232"/>
            <a:ext cx="4126317" cy="557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57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6CAB88-6CD2-090C-B6AD-80133C87A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Museo Sans 700" panose="02000000000000000000" pitchFamily="50" charset="0"/>
              </a:rPr>
              <a:t>What is it about the midway point that seems to derail so many?</a:t>
            </a:r>
          </a:p>
        </p:txBody>
      </p:sp>
    </p:spTree>
    <p:extLst>
      <p:ext uri="{BB962C8B-B14F-4D97-AF65-F5344CB8AC3E}">
        <p14:creationId xmlns:p14="http://schemas.microsoft.com/office/powerpoint/2010/main" val="2050826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3518804"/>
              </p:ext>
            </p:extLst>
          </p:nvPr>
        </p:nvGraphicFramePr>
        <p:xfrm>
          <a:off x="1888176" y="1140031"/>
          <a:ext cx="7540832" cy="5611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2">
            <a:extLst>
              <a:ext uri="{FF2B5EF4-FFF2-40B4-BE49-F238E27FC236}">
                <a16:creationId xmlns="" xmlns:a16="http://schemas.microsoft.com/office/drawing/2014/main" id="{055FC366-2B35-E705-E493-4A40F74B2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747" y="343395"/>
            <a:ext cx="9805061" cy="9906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Museo Sans 700" panose="02000000000000000000" pitchFamily="50" charset="0"/>
              </a:rPr>
              <a:t>U-Curve of Happiness</a:t>
            </a:r>
            <a:endParaRPr lang="en-US" sz="3600" i="1" dirty="0">
              <a:solidFill>
                <a:schemeClr val="bg1"/>
              </a:solidFill>
              <a:highlight>
                <a:srgbClr val="FFFF00"/>
              </a:highlight>
              <a:latin typeface="Museo Sans 7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630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2083756"/>
              </p:ext>
            </p:extLst>
          </p:nvPr>
        </p:nvGraphicFramePr>
        <p:xfrm>
          <a:off x="1524000" y="736270"/>
          <a:ext cx="8439397" cy="6121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2">
            <a:extLst>
              <a:ext uri="{FF2B5EF4-FFF2-40B4-BE49-F238E27FC236}">
                <a16:creationId xmlns="" xmlns:a16="http://schemas.microsoft.com/office/drawing/2014/main" id="{CEBD1E60-6712-A733-077E-D0B201BC0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747" y="343395"/>
            <a:ext cx="9805061" cy="9906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Museo Sans 700" panose="02000000000000000000" pitchFamily="50" charset="0"/>
              </a:rPr>
              <a:t>U-Curve of Happiness</a:t>
            </a:r>
            <a:endParaRPr lang="en-US" sz="3600" i="1" dirty="0">
              <a:solidFill>
                <a:schemeClr val="bg1"/>
              </a:solidFill>
              <a:highlight>
                <a:srgbClr val="FFFF00"/>
              </a:highlight>
              <a:latin typeface="Museo Sans 7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04277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Dwell Xenos Conference - July 2023</Template>
  <TotalTime>0</TotalTime>
  <Words>500</Words>
  <Application>Microsoft Office PowerPoint</Application>
  <PresentationFormat>Widescreen</PresentationFormat>
  <Paragraphs>120</Paragraphs>
  <Slides>42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-apple-system</vt:lpstr>
      <vt:lpstr>Arial</vt:lpstr>
      <vt:lpstr>Baguet Script</vt:lpstr>
      <vt:lpstr>Calibri</vt:lpstr>
      <vt:lpstr>Calibri Light</vt:lpstr>
      <vt:lpstr>Museo Sans 300</vt:lpstr>
      <vt:lpstr>Museo Sans 500</vt:lpstr>
      <vt:lpstr>Museo Sans 700</vt:lpstr>
      <vt:lpstr>Times New Roman</vt:lpstr>
      <vt:lpstr>2_Office Theme</vt:lpstr>
      <vt:lpstr>40/40 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it about the midway point that seems to derail so many?</vt:lpstr>
      <vt:lpstr>U-Curve of Happiness</vt:lpstr>
      <vt:lpstr>U-Curve of Happiness</vt:lpstr>
      <vt:lpstr>PowerPoint Presentation</vt:lpstr>
      <vt:lpstr>PowerPoint Presentation</vt:lpstr>
      <vt:lpstr>Expectation  vs.  Reality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are broken persons and live in broken communities in a state of brokenness.  We do not readily fit together. We are like a bunch of porcupines trying to huddle together for warmth, who are always driven apart out of the fear we can inflict on each other with our quills.  Basil Pennington</vt:lpstr>
      <vt:lpstr>PowerPoint Presentation</vt:lpstr>
      <vt:lpstr>PowerPoint Presentation</vt:lpstr>
      <vt:lpstr>PowerPoint Presentation</vt:lpstr>
      <vt:lpstr>  Now all has been heard;     here is the conclusion of the matter: Fear God and keep his commandments,     for this is the duty of all humankind.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2023-07-13T15:10:55Z</dcterms:created>
  <dcterms:modified xsi:type="dcterms:W3CDTF">2023-07-14T15:06:24Z</dcterms:modified>
</cp:coreProperties>
</file>